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9" r:id="rId12"/>
    <p:sldId id="270" r:id="rId13"/>
    <p:sldId id="262" r:id="rId14"/>
    <p:sldId id="263" r:id="rId15"/>
    <p:sldId id="264" r:id="rId16"/>
    <p:sldId id="265" r:id="rId17"/>
    <p:sldId id="266" r:id="rId18"/>
    <p:sldId id="267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F5133-4B64-4A17-B1EA-F3FDC42104AD}" v="677" dt="2025-01-03T16:30:33.79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12C14-BDB4-42B6-82BB-6B49770F6B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408876-D7AE-4751-8CE1-CE9CE4F73779}">
      <dgm:prSet/>
      <dgm:spPr/>
      <dgm:t>
        <a:bodyPr/>
        <a:lstStyle/>
        <a:p>
          <a:r>
            <a:rPr lang="de-DE" dirty="0"/>
            <a:t>Einführung</a:t>
          </a:r>
          <a:endParaRPr lang="en-US" dirty="0"/>
        </a:p>
      </dgm:t>
    </dgm:pt>
    <dgm:pt modelId="{F9107B2B-5B53-4A5C-9F71-2739FB46E94B}" type="parTrans" cxnId="{2E5B4179-8009-4DFF-B94A-7D6B8066E859}">
      <dgm:prSet/>
      <dgm:spPr/>
      <dgm:t>
        <a:bodyPr/>
        <a:lstStyle/>
        <a:p>
          <a:endParaRPr lang="en-US"/>
        </a:p>
      </dgm:t>
    </dgm:pt>
    <dgm:pt modelId="{E1AC8490-3172-4278-83C0-14737CF13924}" type="sibTrans" cxnId="{2E5B4179-8009-4DFF-B94A-7D6B8066E859}">
      <dgm:prSet/>
      <dgm:spPr/>
      <dgm:t>
        <a:bodyPr/>
        <a:lstStyle/>
        <a:p>
          <a:endParaRPr lang="en-US"/>
        </a:p>
      </dgm:t>
    </dgm:pt>
    <dgm:pt modelId="{4009A7B0-BA01-4312-A96B-F2B5C917608E}">
      <dgm:prSet/>
      <dgm:spPr/>
      <dgm:t>
        <a:bodyPr/>
        <a:lstStyle/>
        <a:p>
          <a:r>
            <a:rPr lang="de-DE" dirty="0"/>
            <a:t>Bedeutung von Dummy-Variablen</a:t>
          </a:r>
          <a:endParaRPr lang="en-US" dirty="0"/>
        </a:p>
      </dgm:t>
    </dgm:pt>
    <dgm:pt modelId="{DCD054CA-F1C1-407D-B98C-1B2F2FFEE232}" type="parTrans" cxnId="{B291EFF0-E39F-4039-8125-998AA0962B39}">
      <dgm:prSet/>
      <dgm:spPr/>
      <dgm:t>
        <a:bodyPr/>
        <a:lstStyle/>
        <a:p>
          <a:endParaRPr lang="en-US"/>
        </a:p>
      </dgm:t>
    </dgm:pt>
    <dgm:pt modelId="{4C4AFB72-15AA-4C8A-B089-248ADEFA436E}" type="sibTrans" cxnId="{B291EFF0-E39F-4039-8125-998AA0962B39}">
      <dgm:prSet/>
      <dgm:spPr/>
      <dgm:t>
        <a:bodyPr/>
        <a:lstStyle/>
        <a:p>
          <a:endParaRPr lang="en-US"/>
        </a:p>
      </dgm:t>
    </dgm:pt>
    <dgm:pt modelId="{CF02AE9C-F7A6-4B59-AEEC-8C387C411D1C}">
      <dgm:prSet/>
      <dgm:spPr/>
      <dgm:t>
        <a:bodyPr/>
        <a:lstStyle/>
        <a:p>
          <a:r>
            <a:rPr lang="de-DE"/>
            <a:t>Notwendigkeit der „ Dummifizierung“</a:t>
          </a:r>
          <a:endParaRPr lang="en-US"/>
        </a:p>
      </dgm:t>
    </dgm:pt>
    <dgm:pt modelId="{942DBAC0-B349-4B6E-90EA-7BF6D092A6F7}" type="parTrans" cxnId="{CBD2FD2C-7E04-4B46-80D2-13880BB0D744}">
      <dgm:prSet/>
      <dgm:spPr/>
      <dgm:t>
        <a:bodyPr/>
        <a:lstStyle/>
        <a:p>
          <a:endParaRPr lang="en-US"/>
        </a:p>
      </dgm:t>
    </dgm:pt>
    <dgm:pt modelId="{3F4F6D1F-29AC-4C79-819F-CC25F16F8153}" type="sibTrans" cxnId="{CBD2FD2C-7E04-4B46-80D2-13880BB0D744}">
      <dgm:prSet/>
      <dgm:spPr/>
      <dgm:t>
        <a:bodyPr/>
        <a:lstStyle/>
        <a:p>
          <a:endParaRPr lang="en-US"/>
        </a:p>
      </dgm:t>
    </dgm:pt>
    <dgm:pt modelId="{097C486E-24FC-4440-ACB5-0986D158835F}">
      <dgm:prSet/>
      <dgm:spPr/>
      <dgm:t>
        <a:bodyPr/>
        <a:lstStyle/>
        <a:p>
          <a:r>
            <a:rPr lang="de-DE"/>
            <a:t>Interpretation der geschätzten Koeffizienten</a:t>
          </a:r>
          <a:endParaRPr lang="en-US"/>
        </a:p>
      </dgm:t>
    </dgm:pt>
    <dgm:pt modelId="{E270FE53-9888-443C-BA3D-D5E100948895}" type="parTrans" cxnId="{5B8F0950-8866-4A97-82D5-F02229F0AB22}">
      <dgm:prSet/>
      <dgm:spPr/>
      <dgm:t>
        <a:bodyPr/>
        <a:lstStyle/>
        <a:p>
          <a:endParaRPr lang="en-US"/>
        </a:p>
      </dgm:t>
    </dgm:pt>
    <dgm:pt modelId="{0F33EF8B-874A-4E6A-A41A-1EBEE6FE0F6A}" type="sibTrans" cxnId="{5B8F0950-8866-4A97-82D5-F02229F0AB22}">
      <dgm:prSet/>
      <dgm:spPr/>
      <dgm:t>
        <a:bodyPr/>
        <a:lstStyle/>
        <a:p>
          <a:endParaRPr lang="en-US"/>
        </a:p>
      </dgm:t>
    </dgm:pt>
    <dgm:pt modelId="{6C1756F1-0785-465A-98EC-C503A71FCCEC}">
      <dgm:prSet/>
      <dgm:spPr/>
      <dgm:t>
        <a:bodyPr/>
        <a:lstStyle/>
        <a:p>
          <a:r>
            <a:rPr lang="de-DE"/>
            <a:t>Besispiel: Analyse eines Immobiliendatensatzes</a:t>
          </a:r>
          <a:endParaRPr lang="en-US"/>
        </a:p>
      </dgm:t>
    </dgm:pt>
    <dgm:pt modelId="{29290E6C-C586-4CD5-9841-75F4F95F9C7A}" type="parTrans" cxnId="{3550A3D8-CF34-40D4-A6CF-20C005AEEA9F}">
      <dgm:prSet/>
      <dgm:spPr/>
      <dgm:t>
        <a:bodyPr/>
        <a:lstStyle/>
        <a:p>
          <a:endParaRPr lang="en-US"/>
        </a:p>
      </dgm:t>
    </dgm:pt>
    <dgm:pt modelId="{F66BF2B5-E780-4AD2-926B-ADBE3489A673}" type="sibTrans" cxnId="{3550A3D8-CF34-40D4-A6CF-20C005AEEA9F}">
      <dgm:prSet/>
      <dgm:spPr/>
      <dgm:t>
        <a:bodyPr/>
        <a:lstStyle/>
        <a:p>
          <a:endParaRPr lang="en-US"/>
        </a:p>
      </dgm:t>
    </dgm:pt>
    <dgm:pt modelId="{8217EE14-7F3F-45FF-9768-328DAF9A3275}">
      <dgm:prSet/>
      <dgm:spPr/>
      <dgm:t>
        <a:bodyPr/>
        <a:lstStyle/>
        <a:p>
          <a:r>
            <a:rPr lang="de-DE"/>
            <a:t>Fazit</a:t>
          </a:r>
          <a:endParaRPr lang="en-US"/>
        </a:p>
      </dgm:t>
    </dgm:pt>
    <dgm:pt modelId="{64418F28-7431-4448-9ECE-6AB0A0397854}" type="parTrans" cxnId="{E51D458B-279D-4E3F-972D-06B76F94505A}">
      <dgm:prSet/>
      <dgm:spPr/>
      <dgm:t>
        <a:bodyPr/>
        <a:lstStyle/>
        <a:p>
          <a:endParaRPr lang="en-US"/>
        </a:p>
      </dgm:t>
    </dgm:pt>
    <dgm:pt modelId="{A96BBDC9-E09D-4E92-B62F-4C82554B0CB9}" type="sibTrans" cxnId="{E51D458B-279D-4E3F-972D-06B76F94505A}">
      <dgm:prSet/>
      <dgm:spPr/>
      <dgm:t>
        <a:bodyPr/>
        <a:lstStyle/>
        <a:p>
          <a:endParaRPr lang="en-US"/>
        </a:p>
      </dgm:t>
    </dgm:pt>
    <dgm:pt modelId="{A05E0784-DF7C-4A7C-8C99-ADA34B114547}" type="pres">
      <dgm:prSet presAssocID="{33F12C14-BDB4-42B6-82BB-6B49770F6B1D}" presName="vert0" presStyleCnt="0">
        <dgm:presLayoutVars>
          <dgm:dir/>
          <dgm:animOne val="branch"/>
          <dgm:animLvl val="lvl"/>
        </dgm:presLayoutVars>
      </dgm:prSet>
      <dgm:spPr/>
    </dgm:pt>
    <dgm:pt modelId="{5EF1834B-33F3-4D08-869E-5523D7327B38}" type="pres">
      <dgm:prSet presAssocID="{FA408876-D7AE-4751-8CE1-CE9CE4F73779}" presName="thickLine" presStyleLbl="alignNode1" presStyleIdx="0" presStyleCnt="6"/>
      <dgm:spPr/>
    </dgm:pt>
    <dgm:pt modelId="{93347124-32EF-4E11-A85A-9676958E1395}" type="pres">
      <dgm:prSet presAssocID="{FA408876-D7AE-4751-8CE1-CE9CE4F73779}" presName="horz1" presStyleCnt="0"/>
      <dgm:spPr/>
    </dgm:pt>
    <dgm:pt modelId="{62CC4931-45C8-4568-B93D-859BD1327FCE}" type="pres">
      <dgm:prSet presAssocID="{FA408876-D7AE-4751-8CE1-CE9CE4F73779}" presName="tx1" presStyleLbl="revTx" presStyleIdx="0" presStyleCnt="6"/>
      <dgm:spPr/>
    </dgm:pt>
    <dgm:pt modelId="{48F76CAD-5333-464C-BE14-EBE54BAF937B}" type="pres">
      <dgm:prSet presAssocID="{FA408876-D7AE-4751-8CE1-CE9CE4F73779}" presName="vert1" presStyleCnt="0"/>
      <dgm:spPr/>
    </dgm:pt>
    <dgm:pt modelId="{E11A5873-C8AE-436D-953E-C7888E05B14C}" type="pres">
      <dgm:prSet presAssocID="{4009A7B0-BA01-4312-A96B-F2B5C917608E}" presName="thickLine" presStyleLbl="alignNode1" presStyleIdx="1" presStyleCnt="6"/>
      <dgm:spPr/>
    </dgm:pt>
    <dgm:pt modelId="{A153B735-7CEF-416F-AEC5-4C74C1F9F6B9}" type="pres">
      <dgm:prSet presAssocID="{4009A7B0-BA01-4312-A96B-F2B5C917608E}" presName="horz1" presStyleCnt="0"/>
      <dgm:spPr/>
    </dgm:pt>
    <dgm:pt modelId="{6F975D46-D8D0-443A-A3AA-0179B0227A3E}" type="pres">
      <dgm:prSet presAssocID="{4009A7B0-BA01-4312-A96B-F2B5C917608E}" presName="tx1" presStyleLbl="revTx" presStyleIdx="1" presStyleCnt="6"/>
      <dgm:spPr/>
    </dgm:pt>
    <dgm:pt modelId="{FEE732B3-A2B5-488E-8804-E584195F0DC4}" type="pres">
      <dgm:prSet presAssocID="{4009A7B0-BA01-4312-A96B-F2B5C917608E}" presName="vert1" presStyleCnt="0"/>
      <dgm:spPr/>
    </dgm:pt>
    <dgm:pt modelId="{A3610656-9671-4138-A912-A41476AF382B}" type="pres">
      <dgm:prSet presAssocID="{CF02AE9C-F7A6-4B59-AEEC-8C387C411D1C}" presName="thickLine" presStyleLbl="alignNode1" presStyleIdx="2" presStyleCnt="6"/>
      <dgm:spPr/>
    </dgm:pt>
    <dgm:pt modelId="{4D428CA6-EAD0-403E-BD12-1B702877A954}" type="pres">
      <dgm:prSet presAssocID="{CF02AE9C-F7A6-4B59-AEEC-8C387C411D1C}" presName="horz1" presStyleCnt="0"/>
      <dgm:spPr/>
    </dgm:pt>
    <dgm:pt modelId="{5B831273-751F-482B-A495-7FC47A4D7980}" type="pres">
      <dgm:prSet presAssocID="{CF02AE9C-F7A6-4B59-AEEC-8C387C411D1C}" presName="tx1" presStyleLbl="revTx" presStyleIdx="2" presStyleCnt="6"/>
      <dgm:spPr/>
    </dgm:pt>
    <dgm:pt modelId="{57F4253A-8F40-45DB-A8B5-BC23751AE4CD}" type="pres">
      <dgm:prSet presAssocID="{CF02AE9C-F7A6-4B59-AEEC-8C387C411D1C}" presName="vert1" presStyleCnt="0"/>
      <dgm:spPr/>
    </dgm:pt>
    <dgm:pt modelId="{1AC22360-5297-4CF3-9A9A-437DDFDDD309}" type="pres">
      <dgm:prSet presAssocID="{097C486E-24FC-4440-ACB5-0986D158835F}" presName="thickLine" presStyleLbl="alignNode1" presStyleIdx="3" presStyleCnt="6"/>
      <dgm:spPr/>
    </dgm:pt>
    <dgm:pt modelId="{90FF4101-CFA3-40BA-991D-C601878C5B4A}" type="pres">
      <dgm:prSet presAssocID="{097C486E-24FC-4440-ACB5-0986D158835F}" presName="horz1" presStyleCnt="0"/>
      <dgm:spPr/>
    </dgm:pt>
    <dgm:pt modelId="{E81B778E-7569-44EF-B0E9-42F65364A046}" type="pres">
      <dgm:prSet presAssocID="{097C486E-24FC-4440-ACB5-0986D158835F}" presName="tx1" presStyleLbl="revTx" presStyleIdx="3" presStyleCnt="6"/>
      <dgm:spPr/>
    </dgm:pt>
    <dgm:pt modelId="{8EC620AB-5BA8-4E6F-9064-269BAA20290F}" type="pres">
      <dgm:prSet presAssocID="{097C486E-24FC-4440-ACB5-0986D158835F}" presName="vert1" presStyleCnt="0"/>
      <dgm:spPr/>
    </dgm:pt>
    <dgm:pt modelId="{685D5292-2E2F-4937-A552-53B5094ABA30}" type="pres">
      <dgm:prSet presAssocID="{6C1756F1-0785-465A-98EC-C503A71FCCEC}" presName="thickLine" presStyleLbl="alignNode1" presStyleIdx="4" presStyleCnt="6"/>
      <dgm:spPr/>
    </dgm:pt>
    <dgm:pt modelId="{1F835DC7-E29E-4D11-AD05-682CA648734E}" type="pres">
      <dgm:prSet presAssocID="{6C1756F1-0785-465A-98EC-C503A71FCCEC}" presName="horz1" presStyleCnt="0"/>
      <dgm:spPr/>
    </dgm:pt>
    <dgm:pt modelId="{E1266E97-DA3B-4CBF-8C5F-4BB299B685F9}" type="pres">
      <dgm:prSet presAssocID="{6C1756F1-0785-465A-98EC-C503A71FCCEC}" presName="tx1" presStyleLbl="revTx" presStyleIdx="4" presStyleCnt="6"/>
      <dgm:spPr/>
    </dgm:pt>
    <dgm:pt modelId="{D63735B9-0DE8-4E72-A360-A8D839FDB199}" type="pres">
      <dgm:prSet presAssocID="{6C1756F1-0785-465A-98EC-C503A71FCCEC}" presName="vert1" presStyleCnt="0"/>
      <dgm:spPr/>
    </dgm:pt>
    <dgm:pt modelId="{14E9703C-19F8-45CA-987A-0D62CCF703C1}" type="pres">
      <dgm:prSet presAssocID="{8217EE14-7F3F-45FF-9768-328DAF9A3275}" presName="thickLine" presStyleLbl="alignNode1" presStyleIdx="5" presStyleCnt="6"/>
      <dgm:spPr/>
    </dgm:pt>
    <dgm:pt modelId="{44DAFC61-0159-4768-94CC-EFCC93ABB488}" type="pres">
      <dgm:prSet presAssocID="{8217EE14-7F3F-45FF-9768-328DAF9A3275}" presName="horz1" presStyleCnt="0"/>
      <dgm:spPr/>
    </dgm:pt>
    <dgm:pt modelId="{D9CA7B9B-5330-4C34-A0E3-35862D006558}" type="pres">
      <dgm:prSet presAssocID="{8217EE14-7F3F-45FF-9768-328DAF9A3275}" presName="tx1" presStyleLbl="revTx" presStyleIdx="5" presStyleCnt="6"/>
      <dgm:spPr/>
    </dgm:pt>
    <dgm:pt modelId="{B7C470F5-EA56-48B2-BE53-4701C4B4C300}" type="pres">
      <dgm:prSet presAssocID="{8217EE14-7F3F-45FF-9768-328DAF9A3275}" presName="vert1" presStyleCnt="0"/>
      <dgm:spPr/>
    </dgm:pt>
  </dgm:ptLst>
  <dgm:cxnLst>
    <dgm:cxn modelId="{CBD2FD2C-7E04-4B46-80D2-13880BB0D744}" srcId="{33F12C14-BDB4-42B6-82BB-6B49770F6B1D}" destId="{CF02AE9C-F7A6-4B59-AEEC-8C387C411D1C}" srcOrd="2" destOrd="0" parTransId="{942DBAC0-B349-4B6E-90EA-7BF6D092A6F7}" sibTransId="{3F4F6D1F-29AC-4C79-819F-CC25F16F8153}"/>
    <dgm:cxn modelId="{3C112531-0C39-4C07-B131-D292D77F1545}" type="presOf" srcId="{097C486E-24FC-4440-ACB5-0986D158835F}" destId="{E81B778E-7569-44EF-B0E9-42F65364A046}" srcOrd="0" destOrd="0" presId="urn:microsoft.com/office/officeart/2008/layout/LinedList"/>
    <dgm:cxn modelId="{87C31B62-CB55-4807-B9EC-48F1FC11D138}" type="presOf" srcId="{FA408876-D7AE-4751-8CE1-CE9CE4F73779}" destId="{62CC4931-45C8-4568-B93D-859BD1327FCE}" srcOrd="0" destOrd="0" presId="urn:microsoft.com/office/officeart/2008/layout/LinedList"/>
    <dgm:cxn modelId="{5B8F0950-8866-4A97-82D5-F02229F0AB22}" srcId="{33F12C14-BDB4-42B6-82BB-6B49770F6B1D}" destId="{097C486E-24FC-4440-ACB5-0986D158835F}" srcOrd="3" destOrd="0" parTransId="{E270FE53-9888-443C-BA3D-D5E100948895}" sibTransId="{0F33EF8B-874A-4E6A-A41A-1EBEE6FE0F6A}"/>
    <dgm:cxn modelId="{2E5B4179-8009-4DFF-B94A-7D6B8066E859}" srcId="{33F12C14-BDB4-42B6-82BB-6B49770F6B1D}" destId="{FA408876-D7AE-4751-8CE1-CE9CE4F73779}" srcOrd="0" destOrd="0" parTransId="{F9107B2B-5B53-4A5C-9F71-2739FB46E94B}" sibTransId="{E1AC8490-3172-4278-83C0-14737CF13924}"/>
    <dgm:cxn modelId="{A256B781-B1B1-4D7D-BF44-E2EAA4FEB8F9}" type="presOf" srcId="{CF02AE9C-F7A6-4B59-AEEC-8C387C411D1C}" destId="{5B831273-751F-482B-A495-7FC47A4D7980}" srcOrd="0" destOrd="0" presId="urn:microsoft.com/office/officeart/2008/layout/LinedList"/>
    <dgm:cxn modelId="{199EB189-0590-494C-8BBD-6FD8603E2702}" type="presOf" srcId="{6C1756F1-0785-465A-98EC-C503A71FCCEC}" destId="{E1266E97-DA3B-4CBF-8C5F-4BB299B685F9}" srcOrd="0" destOrd="0" presId="urn:microsoft.com/office/officeart/2008/layout/LinedList"/>
    <dgm:cxn modelId="{E51D458B-279D-4E3F-972D-06B76F94505A}" srcId="{33F12C14-BDB4-42B6-82BB-6B49770F6B1D}" destId="{8217EE14-7F3F-45FF-9768-328DAF9A3275}" srcOrd="5" destOrd="0" parTransId="{64418F28-7431-4448-9ECE-6AB0A0397854}" sibTransId="{A96BBDC9-E09D-4E92-B62F-4C82554B0CB9}"/>
    <dgm:cxn modelId="{3550A3D8-CF34-40D4-A6CF-20C005AEEA9F}" srcId="{33F12C14-BDB4-42B6-82BB-6B49770F6B1D}" destId="{6C1756F1-0785-465A-98EC-C503A71FCCEC}" srcOrd="4" destOrd="0" parTransId="{29290E6C-C586-4CD5-9841-75F4F95F9C7A}" sibTransId="{F66BF2B5-E780-4AD2-926B-ADBE3489A673}"/>
    <dgm:cxn modelId="{868147ED-CFD7-4A45-8CB3-6C8F45DCF1F6}" type="presOf" srcId="{4009A7B0-BA01-4312-A96B-F2B5C917608E}" destId="{6F975D46-D8D0-443A-A3AA-0179B0227A3E}" srcOrd="0" destOrd="0" presId="urn:microsoft.com/office/officeart/2008/layout/LinedList"/>
    <dgm:cxn modelId="{B291EFF0-E39F-4039-8125-998AA0962B39}" srcId="{33F12C14-BDB4-42B6-82BB-6B49770F6B1D}" destId="{4009A7B0-BA01-4312-A96B-F2B5C917608E}" srcOrd="1" destOrd="0" parTransId="{DCD054CA-F1C1-407D-B98C-1B2F2FFEE232}" sibTransId="{4C4AFB72-15AA-4C8A-B089-248ADEFA436E}"/>
    <dgm:cxn modelId="{B8CD2AF1-3548-401D-889C-9EFC576EBB79}" type="presOf" srcId="{33F12C14-BDB4-42B6-82BB-6B49770F6B1D}" destId="{A05E0784-DF7C-4A7C-8C99-ADA34B114547}" srcOrd="0" destOrd="0" presId="urn:microsoft.com/office/officeart/2008/layout/LinedList"/>
    <dgm:cxn modelId="{FA334AFD-DCD6-43A6-93F9-F69FDF5DA292}" type="presOf" srcId="{8217EE14-7F3F-45FF-9768-328DAF9A3275}" destId="{D9CA7B9B-5330-4C34-A0E3-35862D006558}" srcOrd="0" destOrd="0" presId="urn:microsoft.com/office/officeart/2008/layout/LinedList"/>
    <dgm:cxn modelId="{D5C8BA73-3276-4466-8F3C-1B8F54F1F4E8}" type="presParOf" srcId="{A05E0784-DF7C-4A7C-8C99-ADA34B114547}" destId="{5EF1834B-33F3-4D08-869E-5523D7327B38}" srcOrd="0" destOrd="0" presId="urn:microsoft.com/office/officeart/2008/layout/LinedList"/>
    <dgm:cxn modelId="{8F4A2915-2499-4747-BFDB-3F8A9FC5F120}" type="presParOf" srcId="{A05E0784-DF7C-4A7C-8C99-ADA34B114547}" destId="{93347124-32EF-4E11-A85A-9676958E1395}" srcOrd="1" destOrd="0" presId="urn:microsoft.com/office/officeart/2008/layout/LinedList"/>
    <dgm:cxn modelId="{15890D02-A337-4C56-89F8-29BE2EC006CF}" type="presParOf" srcId="{93347124-32EF-4E11-A85A-9676958E1395}" destId="{62CC4931-45C8-4568-B93D-859BD1327FCE}" srcOrd="0" destOrd="0" presId="urn:microsoft.com/office/officeart/2008/layout/LinedList"/>
    <dgm:cxn modelId="{A7337D4E-DC6E-4CF6-8D8E-04C9B8664F21}" type="presParOf" srcId="{93347124-32EF-4E11-A85A-9676958E1395}" destId="{48F76CAD-5333-464C-BE14-EBE54BAF937B}" srcOrd="1" destOrd="0" presId="urn:microsoft.com/office/officeart/2008/layout/LinedList"/>
    <dgm:cxn modelId="{679C7516-3E2E-40D2-8948-119340440494}" type="presParOf" srcId="{A05E0784-DF7C-4A7C-8C99-ADA34B114547}" destId="{E11A5873-C8AE-436D-953E-C7888E05B14C}" srcOrd="2" destOrd="0" presId="urn:microsoft.com/office/officeart/2008/layout/LinedList"/>
    <dgm:cxn modelId="{D44D4D8E-CFDE-48D5-8B9D-56EA1DA6662A}" type="presParOf" srcId="{A05E0784-DF7C-4A7C-8C99-ADA34B114547}" destId="{A153B735-7CEF-416F-AEC5-4C74C1F9F6B9}" srcOrd="3" destOrd="0" presId="urn:microsoft.com/office/officeart/2008/layout/LinedList"/>
    <dgm:cxn modelId="{093FCA9B-A0B1-4228-9029-2F5656036460}" type="presParOf" srcId="{A153B735-7CEF-416F-AEC5-4C74C1F9F6B9}" destId="{6F975D46-D8D0-443A-A3AA-0179B0227A3E}" srcOrd="0" destOrd="0" presId="urn:microsoft.com/office/officeart/2008/layout/LinedList"/>
    <dgm:cxn modelId="{8E733761-DD80-4721-B7EF-DAD3E9F7B61A}" type="presParOf" srcId="{A153B735-7CEF-416F-AEC5-4C74C1F9F6B9}" destId="{FEE732B3-A2B5-488E-8804-E584195F0DC4}" srcOrd="1" destOrd="0" presId="urn:microsoft.com/office/officeart/2008/layout/LinedList"/>
    <dgm:cxn modelId="{197C23C7-EDB0-45F5-8053-7AB106EA75BC}" type="presParOf" srcId="{A05E0784-DF7C-4A7C-8C99-ADA34B114547}" destId="{A3610656-9671-4138-A912-A41476AF382B}" srcOrd="4" destOrd="0" presId="urn:microsoft.com/office/officeart/2008/layout/LinedList"/>
    <dgm:cxn modelId="{2C390211-E4D6-4D19-8210-C1E870F45541}" type="presParOf" srcId="{A05E0784-DF7C-4A7C-8C99-ADA34B114547}" destId="{4D428CA6-EAD0-403E-BD12-1B702877A954}" srcOrd="5" destOrd="0" presId="urn:microsoft.com/office/officeart/2008/layout/LinedList"/>
    <dgm:cxn modelId="{4691A455-7E7B-4B60-AF82-987A5093C558}" type="presParOf" srcId="{4D428CA6-EAD0-403E-BD12-1B702877A954}" destId="{5B831273-751F-482B-A495-7FC47A4D7980}" srcOrd="0" destOrd="0" presId="urn:microsoft.com/office/officeart/2008/layout/LinedList"/>
    <dgm:cxn modelId="{EFDB0D05-5E91-4EC3-8878-FF23A26E2987}" type="presParOf" srcId="{4D428CA6-EAD0-403E-BD12-1B702877A954}" destId="{57F4253A-8F40-45DB-A8B5-BC23751AE4CD}" srcOrd="1" destOrd="0" presId="urn:microsoft.com/office/officeart/2008/layout/LinedList"/>
    <dgm:cxn modelId="{2096A853-9395-4321-B53F-3416D656E880}" type="presParOf" srcId="{A05E0784-DF7C-4A7C-8C99-ADA34B114547}" destId="{1AC22360-5297-4CF3-9A9A-437DDFDDD309}" srcOrd="6" destOrd="0" presId="urn:microsoft.com/office/officeart/2008/layout/LinedList"/>
    <dgm:cxn modelId="{AE6977ED-7315-4374-A51B-7D674FA1BA2A}" type="presParOf" srcId="{A05E0784-DF7C-4A7C-8C99-ADA34B114547}" destId="{90FF4101-CFA3-40BA-991D-C601878C5B4A}" srcOrd="7" destOrd="0" presId="urn:microsoft.com/office/officeart/2008/layout/LinedList"/>
    <dgm:cxn modelId="{ED7AFEA4-797E-4783-968C-D2083E7F542C}" type="presParOf" srcId="{90FF4101-CFA3-40BA-991D-C601878C5B4A}" destId="{E81B778E-7569-44EF-B0E9-42F65364A046}" srcOrd="0" destOrd="0" presId="urn:microsoft.com/office/officeart/2008/layout/LinedList"/>
    <dgm:cxn modelId="{DA1DD31B-754D-4406-8208-4A7AB57D14E8}" type="presParOf" srcId="{90FF4101-CFA3-40BA-991D-C601878C5B4A}" destId="{8EC620AB-5BA8-4E6F-9064-269BAA20290F}" srcOrd="1" destOrd="0" presId="urn:microsoft.com/office/officeart/2008/layout/LinedList"/>
    <dgm:cxn modelId="{CEF1C669-20E7-48F0-8909-849E17A41C7C}" type="presParOf" srcId="{A05E0784-DF7C-4A7C-8C99-ADA34B114547}" destId="{685D5292-2E2F-4937-A552-53B5094ABA30}" srcOrd="8" destOrd="0" presId="urn:microsoft.com/office/officeart/2008/layout/LinedList"/>
    <dgm:cxn modelId="{185791DE-91F9-4561-9187-48E968193EE4}" type="presParOf" srcId="{A05E0784-DF7C-4A7C-8C99-ADA34B114547}" destId="{1F835DC7-E29E-4D11-AD05-682CA648734E}" srcOrd="9" destOrd="0" presId="urn:microsoft.com/office/officeart/2008/layout/LinedList"/>
    <dgm:cxn modelId="{F7E45C17-B61D-40D1-A92E-197B5648AFED}" type="presParOf" srcId="{1F835DC7-E29E-4D11-AD05-682CA648734E}" destId="{E1266E97-DA3B-4CBF-8C5F-4BB299B685F9}" srcOrd="0" destOrd="0" presId="urn:microsoft.com/office/officeart/2008/layout/LinedList"/>
    <dgm:cxn modelId="{C0847D6F-2F73-49C8-BE1B-F5EE776251C9}" type="presParOf" srcId="{1F835DC7-E29E-4D11-AD05-682CA648734E}" destId="{D63735B9-0DE8-4E72-A360-A8D839FDB199}" srcOrd="1" destOrd="0" presId="urn:microsoft.com/office/officeart/2008/layout/LinedList"/>
    <dgm:cxn modelId="{FF5F1525-38E4-4297-8B63-2CB5965B5CD4}" type="presParOf" srcId="{A05E0784-DF7C-4A7C-8C99-ADA34B114547}" destId="{14E9703C-19F8-45CA-987A-0D62CCF703C1}" srcOrd="10" destOrd="0" presId="urn:microsoft.com/office/officeart/2008/layout/LinedList"/>
    <dgm:cxn modelId="{02D3FAF2-58D4-4A5C-A3B5-989D0FFA0B11}" type="presParOf" srcId="{A05E0784-DF7C-4A7C-8C99-ADA34B114547}" destId="{44DAFC61-0159-4768-94CC-EFCC93ABB488}" srcOrd="11" destOrd="0" presId="urn:microsoft.com/office/officeart/2008/layout/LinedList"/>
    <dgm:cxn modelId="{734A2937-4AC9-4AE2-A604-2691C9BA803E}" type="presParOf" srcId="{44DAFC61-0159-4768-94CC-EFCC93ABB488}" destId="{D9CA7B9B-5330-4C34-A0E3-35862D006558}" srcOrd="0" destOrd="0" presId="urn:microsoft.com/office/officeart/2008/layout/LinedList"/>
    <dgm:cxn modelId="{C6A16C9E-0447-42EA-A550-7772FBA235E6}" type="presParOf" srcId="{44DAFC61-0159-4768-94CC-EFCC93ABB488}" destId="{B7C470F5-EA56-48B2-BE53-4701C4B4C3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1834B-33F3-4D08-869E-5523D7327B3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C4931-45C8-4568-B93D-859BD1327FCE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Einführung</a:t>
          </a:r>
          <a:endParaRPr lang="en-US" sz="3300" kern="1200" dirty="0"/>
        </a:p>
      </dsp:txBody>
      <dsp:txXfrm>
        <a:off x="0" y="2124"/>
        <a:ext cx="10515600" cy="724514"/>
      </dsp:txXfrm>
    </dsp:sp>
    <dsp:sp modelId="{E11A5873-C8AE-436D-953E-C7888E05B14C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75D46-D8D0-443A-A3AA-0179B0227A3E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Bedeutung von Dummy-Variablen</a:t>
          </a:r>
          <a:endParaRPr lang="en-US" sz="3300" kern="1200" dirty="0"/>
        </a:p>
      </dsp:txBody>
      <dsp:txXfrm>
        <a:off x="0" y="726639"/>
        <a:ext cx="10515600" cy="724514"/>
      </dsp:txXfrm>
    </dsp:sp>
    <dsp:sp modelId="{A3610656-9671-4138-A912-A41476AF382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31273-751F-482B-A495-7FC47A4D798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Notwendigkeit der „ Dummifizierung“</a:t>
          </a:r>
          <a:endParaRPr lang="en-US" sz="3300" kern="1200"/>
        </a:p>
      </dsp:txBody>
      <dsp:txXfrm>
        <a:off x="0" y="1451154"/>
        <a:ext cx="10515600" cy="724514"/>
      </dsp:txXfrm>
    </dsp:sp>
    <dsp:sp modelId="{1AC22360-5297-4CF3-9A9A-437DDFDDD30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B778E-7569-44EF-B0E9-42F65364A046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Interpretation der geschätzten Koeffizienten</a:t>
          </a:r>
          <a:endParaRPr lang="en-US" sz="3300" kern="1200"/>
        </a:p>
      </dsp:txBody>
      <dsp:txXfrm>
        <a:off x="0" y="2175669"/>
        <a:ext cx="10515600" cy="724514"/>
      </dsp:txXfrm>
    </dsp:sp>
    <dsp:sp modelId="{685D5292-2E2F-4937-A552-53B5094ABA3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66E97-DA3B-4CBF-8C5F-4BB299B685F9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Besispiel: Analyse eines Immobiliendatensatzes</a:t>
          </a:r>
          <a:endParaRPr lang="en-US" sz="3300" kern="1200"/>
        </a:p>
      </dsp:txBody>
      <dsp:txXfrm>
        <a:off x="0" y="2900183"/>
        <a:ext cx="10515600" cy="724514"/>
      </dsp:txXfrm>
    </dsp:sp>
    <dsp:sp modelId="{14E9703C-19F8-45CA-987A-0D62CCF703C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A7B9B-5330-4C34-A0E3-35862D00655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Fazit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41F83-F53F-419D-96A8-8F03C22CB86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B382-6F64-46E5-A81C-B100F9CD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3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6F21-A225-902E-4472-B2D9B874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860F-20D9-2E79-9AFE-6B8F06F3D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03DFA-2E4F-99B1-B4E1-1FFA769B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CA4B-D939-90D7-E6F0-E153976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CAC1-ADD7-301C-1480-B5E435CC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9A7-6B98-1EC8-F0E3-B67A315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C0865-60B4-83C1-6EA2-658DA0C6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E29A-1D07-DD44-3164-AFF26E61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18C0-1BEE-DBC4-8E03-4AF158E6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1C7F-2B81-7013-774D-F1BED45D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75A1C-8959-3D83-FEBB-CAFC22036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9CAB-3759-B6B1-D5C5-14333CEF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26E7-1E76-B61A-43B0-4CA58AD0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3990-AB51-3743-B38B-3B06202B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DFC5-6889-36F2-DADA-300EE3B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9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61A0-C835-6AC2-19B4-635CF205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67F4-9ABE-C7DB-15B3-93B925A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9507-4D7B-4910-4090-45BD386F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A4FA-3335-8664-0001-8771EA2A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336F-85EC-52E6-126E-0AF7C2C9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8B3-CAD7-9DD8-36AB-5A6D0A91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6028-E63B-A272-2DEB-1BD3202A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8E28-A2CF-46F1-E3B1-39A71EEF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DEE1-AB5A-C71E-C5D0-A42BBA59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6A5E-5F74-8DAE-B01A-873E3290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8844-0D76-4C5B-5C1F-064F0587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46C5-6FAD-CFF3-708A-104553164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43B3-2B4B-9E08-4971-79A70E07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EB3AA-C282-FD38-2573-CD216BB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D762-49D2-E023-B94B-C57C01F3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2757-BB2C-D7C2-6991-09B38C99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91E9-66B5-E18B-5F8C-92B1269F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0BC69-9B61-FD55-C5A1-F9FB286C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121FF-542A-4C7B-14F9-09133E80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5E68C-1370-1372-9E68-9AB1F24E0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647D8-4D35-B0F6-1D41-10D2E0D3E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5618F-0D3E-0989-5918-C3FC24A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45733-0149-3B59-1DFF-67637F61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9C49C-8968-2DAE-99CA-9BE24123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BCF-8079-714B-2AD0-8AFAC287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25EAD-A098-04BD-7FE6-44869BC7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E7016-8579-7F39-EAC6-3CAACC73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955D-8403-8ADD-1102-81C5AA46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6A967-117D-2C6D-4F04-D1CEF503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E0A4D-44D9-95EC-91BA-08F2E3B5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F09B-D004-8DB7-2365-CA65A7CF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E48-0313-517D-4C61-D1EE6974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8BF7-E660-1887-8C12-5138316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41F7D-ACB1-A0D4-191B-C58E48388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941CA-BFAB-BAC5-A44F-906184D7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3950F-70CF-6B47-38E8-CD5C68EB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128E2-81CC-40C1-F12C-152888C6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4816-DAF2-8BD3-59C8-F7DE556F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F9B17-6195-D88E-2455-024A2F778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690A0-83CF-09A0-9A2F-71B00C34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5E20-AC85-AA1C-DD2E-DEE5E6DC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9F71-9577-3155-344E-8452CC60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4776-741D-C919-3DE0-7771D87C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F29FB-9DF4-6B10-6E60-BDD8D603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E7B3-D9C4-4E71-64F2-4896BC3B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AAE4-EB23-FF16-52D0-65CB1C130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82A68-D1F1-41E5-A6C8-44986952B52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7E27-AC30-EAA0-2C88-C8A3AF288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3123-EFF0-8064-C6DA-7E03E1BAC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EAC0-C433-4AB0-A949-4E68890C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for a university&#10;&#10;Description automatically generated">
            <a:extLst>
              <a:ext uri="{FF2B5EF4-FFF2-40B4-BE49-F238E27FC236}">
                <a16:creationId xmlns:a16="http://schemas.microsoft.com/office/drawing/2014/main" id="{3A06FB1D-87F2-3538-001B-19EA4B64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44" y="821203"/>
            <a:ext cx="4448175" cy="200480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74D226-ABAD-4CA8-2A99-B8856E0F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743" y="987686"/>
            <a:ext cx="5257801" cy="2308324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kern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Kategoriale</a:t>
            </a:r>
            <a:r>
              <a:rPr lang="en-US" sz="72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Variablen</a:t>
            </a:r>
            <a:endParaRPr lang="en-US" sz="7200" kern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901E8-D21F-CB3A-A4CB-00C52178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984" y="421460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Hannah </a:t>
            </a:r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Karow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Arun Pakhrin (1356757)</a:t>
            </a:r>
          </a:p>
          <a:p>
            <a:pPr algn="l"/>
            <a:r>
              <a:rPr lang="en-US" sz="15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Lemy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607E2-9220-4C5E-B57C-A6F618FFCB96}"/>
              </a:ext>
            </a:extLst>
          </p:cNvPr>
          <p:cNvSpPr txBox="1"/>
          <p:nvPr/>
        </p:nvSpPr>
        <p:spPr>
          <a:xfrm>
            <a:off x="716743" y="3516537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bg1"/>
                </a:solidFill>
              </a:rPr>
              <a:t>STATISTIK II WS 2023/24</a:t>
            </a:r>
          </a:p>
        </p:txBody>
      </p:sp>
    </p:spTree>
    <p:extLst>
      <p:ext uri="{BB962C8B-B14F-4D97-AF65-F5344CB8AC3E}">
        <p14:creationId xmlns:p14="http://schemas.microsoft.com/office/powerpoint/2010/main" val="304561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A4A6-B55D-7A61-FF61-A1F6F7C6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184" y="34742"/>
            <a:ext cx="9144000" cy="81450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Regressionmodell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6C819-1A37-5C53-7F63-DABCA36F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650" y="888154"/>
            <a:ext cx="6705600" cy="379758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/>
              <a:t>Fall 1: Dichotome unabhängig Variablen (Fortsetzung I)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A1005-AB99-9DE1-2E8B-CB53AC117D4E}"/>
              </a:ext>
            </a:extLst>
          </p:cNvPr>
          <p:cNvSpPr txBox="1"/>
          <p:nvPr/>
        </p:nvSpPr>
        <p:spPr>
          <a:xfrm>
            <a:off x="1449184" y="1310399"/>
            <a:ext cx="312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Dichotom: Zwei Merkmale (0 oder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Unabhängige Variablen: Feste Werte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A5FF4-F6DB-ED53-64B6-56239B736269}"/>
              </a:ext>
            </a:extLst>
          </p:cNvPr>
          <p:cNvSpPr txBox="1"/>
          <p:nvPr/>
        </p:nvSpPr>
        <p:spPr>
          <a:xfrm>
            <a:off x="1449184" y="1772064"/>
            <a:ext cx="4416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Hypothesentest mit kategorialen Variablen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0C1CA-AB18-127E-8B9A-085DF021B97A}"/>
              </a:ext>
            </a:extLst>
          </p:cNvPr>
          <p:cNvSpPr txBox="1"/>
          <p:nvPr/>
        </p:nvSpPr>
        <p:spPr>
          <a:xfrm>
            <a:off x="1449183" y="2173779"/>
            <a:ext cx="528211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Hypothesentest, ob das Geschlecht einen Einfluss auf das Gehalt hat (positiv oder negativ):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3A7B7-8458-9EDE-C68A-51F2D8B49D02}"/>
              </a:ext>
            </a:extLst>
          </p:cNvPr>
          <p:cNvSpPr txBox="1"/>
          <p:nvPr/>
        </p:nvSpPr>
        <p:spPr>
          <a:xfrm>
            <a:off x="1449183" y="2721457"/>
            <a:ext cx="50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gibt keinen Einfluss des Geschlechts auf das Gehalt: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D4F42-7A16-084F-78F4-93C1C0F9B947}"/>
              </a:ext>
            </a:extLst>
          </p:cNvPr>
          <p:cNvSpPr txBox="1"/>
          <p:nvPr/>
        </p:nvSpPr>
        <p:spPr>
          <a:xfrm>
            <a:off x="1449183" y="3045422"/>
            <a:ext cx="498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gibt einen Einfluss des Geschlechts auf das Gehalt: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9B662-918E-F79F-C076-3C79884EC551}"/>
              </a:ext>
            </a:extLst>
          </p:cNvPr>
          <p:cNvSpPr txBox="1"/>
          <p:nvPr/>
        </p:nvSpPr>
        <p:spPr>
          <a:xfrm>
            <a:off x="1449182" y="3447288"/>
            <a:ext cx="528211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Hypothesentest</a:t>
            </a:r>
            <a:r>
              <a:rPr lang="de-DE" sz="1600"/>
              <a:t>, ob </a:t>
            </a:r>
            <a:r>
              <a:rPr lang="de-DE" sz="1600" dirty="0"/>
              <a:t>Männer ein höheres Gehalt als Frauen haben: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8DD35-1309-A5BF-297A-32F593BF0CD5}"/>
              </a:ext>
            </a:extLst>
          </p:cNvPr>
          <p:cNvSpPr txBox="1"/>
          <p:nvPr/>
        </p:nvSpPr>
        <p:spPr>
          <a:xfrm>
            <a:off x="1449182" y="4010301"/>
            <a:ext cx="540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gibt keinen Unterschied oder Männer verdienen nicht mehr als Frauen: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2D606-6C3C-08FD-1BB5-CD728BC538DF}"/>
              </a:ext>
            </a:extLst>
          </p:cNvPr>
          <p:cNvSpPr txBox="1"/>
          <p:nvPr/>
        </p:nvSpPr>
        <p:spPr>
          <a:xfrm>
            <a:off x="1449182" y="4499064"/>
            <a:ext cx="486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Frauen verdienen weniger als Männer: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0719A-5A1E-7B8B-2BB0-3BE52A14F3D9}"/>
              </a:ext>
            </a:extLst>
          </p:cNvPr>
          <p:cNvSpPr txBox="1"/>
          <p:nvPr/>
        </p:nvSpPr>
        <p:spPr>
          <a:xfrm>
            <a:off x="1449182" y="4926970"/>
            <a:ext cx="51948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Hypothesentest, ob Männer ein niedriges Gehalt als Frauen haben: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2D11C-C704-BC3C-32F1-D903BBDD5FA2}"/>
              </a:ext>
            </a:extLst>
          </p:cNvPr>
          <p:cNvSpPr txBox="1"/>
          <p:nvPr/>
        </p:nvSpPr>
        <p:spPr>
          <a:xfrm>
            <a:off x="1449182" y="5572368"/>
            <a:ext cx="486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Es gibt keinen Unterschied oder Männer verdienen nicht weniger als Frauen: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17E5-8439-E371-0665-ABDA90CAE026}"/>
              </a:ext>
            </a:extLst>
          </p:cNvPr>
          <p:cNvSpPr txBox="1"/>
          <p:nvPr/>
        </p:nvSpPr>
        <p:spPr>
          <a:xfrm>
            <a:off x="1449182" y="6095588"/>
            <a:ext cx="472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Männer verdienen weniger als Frauen: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EF85F68-F336-4981-ACB2-A5D2203E88ED}"/>
              </a:ext>
            </a:extLst>
          </p:cNvPr>
          <p:cNvSpPr/>
          <p:nvPr/>
        </p:nvSpPr>
        <p:spPr>
          <a:xfrm>
            <a:off x="678297" y="2253013"/>
            <a:ext cx="576332" cy="468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A5F858-4F87-7976-B6C6-EA7899E06922}"/>
              </a:ext>
            </a:extLst>
          </p:cNvPr>
          <p:cNvSpPr/>
          <p:nvPr/>
        </p:nvSpPr>
        <p:spPr>
          <a:xfrm>
            <a:off x="678297" y="3512425"/>
            <a:ext cx="576332" cy="468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E226FCB-F752-E518-C765-D594BCEAEB0E}"/>
              </a:ext>
            </a:extLst>
          </p:cNvPr>
          <p:cNvSpPr/>
          <p:nvPr/>
        </p:nvSpPr>
        <p:spPr>
          <a:xfrm>
            <a:off x="678297" y="4985135"/>
            <a:ext cx="576332" cy="468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A04C0E-394F-8984-0241-AAAF87BABFDE}"/>
                  </a:ext>
                </a:extLst>
              </p:cNvPr>
              <p:cNvSpPr txBox="1"/>
              <p:nvPr/>
            </p:nvSpPr>
            <p:spPr>
              <a:xfrm>
                <a:off x="7251970" y="2714098"/>
                <a:ext cx="12062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6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6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6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A04C0E-394F-8984-0241-AAAF87BAB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70" y="2714098"/>
                <a:ext cx="1206230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04921C-7072-0085-44B5-FBE3E03E7347}"/>
              </a:ext>
            </a:extLst>
          </p:cNvPr>
          <p:cNvSpPr txBox="1"/>
          <p:nvPr/>
        </p:nvSpPr>
        <p:spPr>
          <a:xfrm>
            <a:off x="7256834" y="3042894"/>
            <a:ext cx="135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5" dirty="0">
                <a:latin typeface="Cambria Math"/>
                <a:cs typeface="Cambria Math"/>
              </a:rPr>
              <a:t>𝐻</a:t>
            </a:r>
            <a:r>
              <a:rPr lang="en-US" sz="1600" spc="-22" baseline="-14957" dirty="0">
                <a:latin typeface="Cambria Math"/>
                <a:cs typeface="Cambria Math"/>
              </a:rPr>
              <a:t>1</a:t>
            </a:r>
            <a:r>
              <a:rPr lang="en-US" sz="1600" spc="-15" dirty="0">
                <a:latin typeface="Cambria Math"/>
                <a:cs typeface="Cambria Math"/>
              </a:rPr>
              <a:t>:</a:t>
            </a:r>
            <a:r>
              <a:rPr lang="en-US" sz="1600" spc="270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390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≠</a:t>
            </a:r>
            <a:r>
              <a:rPr lang="en-US" sz="1600" spc="80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DF1CB-2702-7C54-4CB5-F4004A89D2B1}"/>
              </a:ext>
            </a:extLst>
          </p:cNvPr>
          <p:cNvSpPr txBox="1"/>
          <p:nvPr/>
        </p:nvSpPr>
        <p:spPr>
          <a:xfrm>
            <a:off x="7256834" y="4102634"/>
            <a:ext cx="1256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/>
                <a:cs typeface="Cambria Math"/>
              </a:rPr>
              <a:t>𝐻</a:t>
            </a:r>
            <a:r>
              <a:rPr lang="en-US" sz="1600" baseline="-14957" dirty="0">
                <a:latin typeface="Cambria Math"/>
                <a:cs typeface="Cambria Math"/>
              </a:rPr>
              <a:t>0</a:t>
            </a:r>
            <a:r>
              <a:rPr lang="en-US" sz="1600" dirty="0">
                <a:latin typeface="Cambria Math"/>
                <a:cs typeface="Cambria Math"/>
              </a:rPr>
              <a:t>:</a:t>
            </a:r>
            <a:r>
              <a:rPr lang="en-US" sz="1600" spc="280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60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≤</a:t>
            </a:r>
            <a:r>
              <a:rPr lang="en-US" sz="1600" spc="85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DC436-2FE3-F95B-184C-157273167AB3}"/>
              </a:ext>
            </a:extLst>
          </p:cNvPr>
          <p:cNvSpPr txBox="1"/>
          <p:nvPr/>
        </p:nvSpPr>
        <p:spPr>
          <a:xfrm>
            <a:off x="7258454" y="4532116"/>
            <a:ext cx="115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5" dirty="0">
                <a:latin typeface="Cambria Math"/>
                <a:cs typeface="Cambria Math"/>
              </a:rPr>
              <a:t>𝐻</a:t>
            </a:r>
            <a:r>
              <a:rPr lang="en-US" sz="1600" spc="-22" baseline="-14957" dirty="0">
                <a:latin typeface="Cambria Math"/>
                <a:cs typeface="Cambria Math"/>
              </a:rPr>
              <a:t>1</a:t>
            </a:r>
            <a:r>
              <a:rPr lang="en-US" sz="1600" spc="-15" dirty="0">
                <a:latin typeface="Cambria Math"/>
                <a:cs typeface="Cambria Math"/>
              </a:rPr>
              <a:t>:</a:t>
            </a:r>
            <a:r>
              <a:rPr lang="en-US" sz="1600" spc="295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82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&gt;</a:t>
            </a:r>
            <a:r>
              <a:rPr lang="en-US" sz="1600" spc="100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13DC61-DEA1-22DF-54B8-858623C41B32}"/>
              </a:ext>
            </a:extLst>
          </p:cNvPr>
          <p:cNvSpPr txBox="1"/>
          <p:nvPr/>
        </p:nvSpPr>
        <p:spPr>
          <a:xfrm>
            <a:off x="7258454" y="5757034"/>
            <a:ext cx="1439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/>
                <a:cs typeface="Cambria Math"/>
              </a:rPr>
              <a:t>𝐻</a:t>
            </a:r>
            <a:r>
              <a:rPr lang="en-US" sz="1600" baseline="-14957" dirty="0">
                <a:latin typeface="Cambria Math"/>
                <a:cs typeface="Cambria Math"/>
              </a:rPr>
              <a:t>0</a:t>
            </a:r>
            <a:r>
              <a:rPr lang="en-US" sz="1600" dirty="0">
                <a:latin typeface="Cambria Math"/>
                <a:cs typeface="Cambria Math"/>
              </a:rPr>
              <a:t>:</a:t>
            </a:r>
            <a:r>
              <a:rPr lang="en-US" sz="1600" spc="265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375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≥</a:t>
            </a:r>
            <a:r>
              <a:rPr lang="en-US" sz="1600" spc="75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4ECF5-0BC3-1B3C-DE31-171EF9FC9638}"/>
              </a:ext>
            </a:extLst>
          </p:cNvPr>
          <p:cNvSpPr txBox="1"/>
          <p:nvPr/>
        </p:nvSpPr>
        <p:spPr>
          <a:xfrm>
            <a:off x="7258454" y="6210290"/>
            <a:ext cx="12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5" dirty="0">
                <a:latin typeface="Cambria Math"/>
                <a:cs typeface="Cambria Math"/>
              </a:rPr>
              <a:t>𝐻</a:t>
            </a:r>
            <a:r>
              <a:rPr lang="en-US" sz="1600" spc="-22" baseline="-14957" dirty="0">
                <a:latin typeface="Cambria Math"/>
                <a:cs typeface="Cambria Math"/>
              </a:rPr>
              <a:t>1</a:t>
            </a:r>
            <a:r>
              <a:rPr lang="en-US" sz="1600" spc="-15" dirty="0">
                <a:latin typeface="Cambria Math"/>
                <a:cs typeface="Cambria Math"/>
              </a:rPr>
              <a:t>:</a:t>
            </a:r>
            <a:r>
              <a:rPr lang="en-US" sz="1600" spc="270" dirty="0">
                <a:latin typeface="Cambria Math"/>
                <a:cs typeface="Cambria Math"/>
              </a:rPr>
              <a:t> </a:t>
            </a:r>
            <a:r>
              <a:rPr lang="en-US" sz="1600" spc="-60" dirty="0">
                <a:latin typeface="Cambria Math"/>
                <a:cs typeface="Cambria Math"/>
              </a:rPr>
              <a:t>𝛽</a:t>
            </a:r>
            <a:r>
              <a:rPr lang="en-US" sz="1600" spc="-89" baseline="-14957" dirty="0">
                <a:latin typeface="Cambria Math"/>
                <a:cs typeface="Cambria Math"/>
              </a:rPr>
              <a:t>1</a:t>
            </a:r>
            <a:r>
              <a:rPr lang="en-US" sz="1600" spc="382" baseline="-14957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&lt;</a:t>
            </a:r>
            <a:r>
              <a:rPr lang="en-US" sz="1600" spc="80" dirty="0">
                <a:latin typeface="Cambria Math"/>
                <a:cs typeface="Cambria Math"/>
              </a:rPr>
              <a:t> </a:t>
            </a:r>
            <a:r>
              <a:rPr lang="en-US" sz="1600" dirty="0">
                <a:latin typeface="Cambria Math"/>
                <a:cs typeface="Cambria Math"/>
              </a:rPr>
              <a:t>0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E5EACB-F184-0B6C-C814-8F6802DC76FB}"/>
                  </a:ext>
                </a:extLst>
              </p:cNvPr>
              <p:cNvSpPr txBox="1"/>
              <p:nvPr/>
            </p:nvSpPr>
            <p:spPr>
              <a:xfrm>
                <a:off x="8916418" y="3429000"/>
                <a:ext cx="2597285" cy="13169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/>
                  <a:t>Mit der t-Verteilung lösbar: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1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1" i="1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𝛃</m:t>
                                  </m:r>
                                </m:e>
                                <m:sub>
                                  <m:r>
                                    <a:rPr lang="de-DE" sz="1800" b="1" i="1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de-DE" sz="1800" b="1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1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de-DE" sz="1800" b="1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1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1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𝛃</m:t>
                                      </m:r>
                                    </m:e>
                                    <m:sub>
                                      <m:r>
                                        <a:rPr lang="de-DE" sz="1800" b="1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E5EACB-F184-0B6C-C814-8F6802DC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18" y="3429000"/>
                <a:ext cx="2597285" cy="1316964"/>
              </a:xfrm>
              <a:prstGeom prst="rect">
                <a:avLst/>
              </a:prstGeom>
              <a:blipFill>
                <a:blip r:embed="rId3"/>
                <a:stretch>
                  <a:fillRect l="-1865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67">
            <a:extLst>
              <a:ext uri="{FF2B5EF4-FFF2-40B4-BE49-F238E27FC236}">
                <a16:creationId xmlns:a16="http://schemas.microsoft.com/office/drawing/2014/main" id="{FA4A3AD2-21C3-E6F5-8FAF-048647185DB9}"/>
              </a:ext>
            </a:extLst>
          </p:cNvPr>
          <p:cNvSpPr/>
          <p:nvPr/>
        </p:nvSpPr>
        <p:spPr>
          <a:xfrm rot="5400000">
            <a:off x="10144797" y="55917"/>
            <a:ext cx="2111936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68">
            <a:extLst>
              <a:ext uri="{FF2B5EF4-FFF2-40B4-BE49-F238E27FC236}">
                <a16:creationId xmlns:a16="http://schemas.microsoft.com/office/drawing/2014/main" id="{3F9C527A-774E-B741-23E3-63CBDCE7FDD8}"/>
              </a:ext>
            </a:extLst>
          </p:cNvPr>
          <p:cNvSpPr/>
          <p:nvPr/>
        </p:nvSpPr>
        <p:spPr>
          <a:xfrm>
            <a:off x="10367531" y="5206180"/>
            <a:ext cx="1824989" cy="1652270"/>
          </a:xfrm>
          <a:custGeom>
            <a:avLst/>
            <a:gdLst/>
            <a:ahLst/>
            <a:cxnLst/>
            <a:rect l="l" t="t" r="r" b="b"/>
            <a:pathLst>
              <a:path w="1824990" h="1652270">
                <a:moveTo>
                  <a:pt x="1824468" y="0"/>
                </a:moveTo>
                <a:lnTo>
                  <a:pt x="1751235" y="17808"/>
                </a:lnTo>
                <a:lnTo>
                  <a:pt x="1705701" y="30083"/>
                </a:lnTo>
                <a:lnTo>
                  <a:pt x="1660523" y="43141"/>
                </a:lnTo>
                <a:lnTo>
                  <a:pt x="1615708" y="56973"/>
                </a:lnTo>
                <a:lnTo>
                  <a:pt x="1571266" y="71571"/>
                </a:lnTo>
                <a:lnTo>
                  <a:pt x="1527206" y="86927"/>
                </a:lnTo>
                <a:lnTo>
                  <a:pt x="1483536" y="103032"/>
                </a:lnTo>
                <a:lnTo>
                  <a:pt x="1440266" y="119878"/>
                </a:lnTo>
                <a:lnTo>
                  <a:pt x="1397403" y="137457"/>
                </a:lnTo>
                <a:lnTo>
                  <a:pt x="1354956" y="155761"/>
                </a:lnTo>
                <a:lnTo>
                  <a:pt x="1312935" y="174781"/>
                </a:lnTo>
                <a:lnTo>
                  <a:pt x="1271348" y="194509"/>
                </a:lnTo>
                <a:lnTo>
                  <a:pt x="1230204" y="214937"/>
                </a:lnTo>
                <a:lnTo>
                  <a:pt x="1189512" y="236056"/>
                </a:lnTo>
                <a:lnTo>
                  <a:pt x="1149280" y="257859"/>
                </a:lnTo>
                <a:lnTo>
                  <a:pt x="1109517" y="280336"/>
                </a:lnTo>
                <a:lnTo>
                  <a:pt x="1070232" y="303480"/>
                </a:lnTo>
                <a:lnTo>
                  <a:pt x="1031433" y="327283"/>
                </a:lnTo>
                <a:lnTo>
                  <a:pt x="993130" y="351736"/>
                </a:lnTo>
                <a:lnTo>
                  <a:pt x="955332" y="376830"/>
                </a:lnTo>
                <a:lnTo>
                  <a:pt x="918046" y="402558"/>
                </a:lnTo>
                <a:lnTo>
                  <a:pt x="881281" y="428912"/>
                </a:lnTo>
                <a:lnTo>
                  <a:pt x="845047" y="455882"/>
                </a:lnTo>
                <a:lnTo>
                  <a:pt x="809353" y="483462"/>
                </a:lnTo>
                <a:lnTo>
                  <a:pt x="774206" y="511642"/>
                </a:lnTo>
                <a:lnTo>
                  <a:pt x="739616" y="540414"/>
                </a:lnTo>
                <a:lnTo>
                  <a:pt x="705591" y="569770"/>
                </a:lnTo>
                <a:lnTo>
                  <a:pt x="672140" y="599702"/>
                </a:lnTo>
                <a:lnTo>
                  <a:pt x="639273" y="630201"/>
                </a:lnTo>
                <a:lnTo>
                  <a:pt x="606997" y="661259"/>
                </a:lnTo>
                <a:lnTo>
                  <a:pt x="575321" y="692868"/>
                </a:lnTo>
                <a:lnTo>
                  <a:pt x="544255" y="725020"/>
                </a:lnTo>
                <a:lnTo>
                  <a:pt x="513807" y="757706"/>
                </a:lnTo>
                <a:lnTo>
                  <a:pt x="483985" y="790919"/>
                </a:lnTo>
                <a:lnTo>
                  <a:pt x="454799" y="824649"/>
                </a:lnTo>
                <a:lnTo>
                  <a:pt x="426257" y="858888"/>
                </a:lnTo>
                <a:lnTo>
                  <a:pt x="398368" y="893629"/>
                </a:lnTo>
                <a:lnTo>
                  <a:pt x="371141" y="928863"/>
                </a:lnTo>
                <a:lnTo>
                  <a:pt x="344584" y="964581"/>
                </a:lnTo>
                <a:lnTo>
                  <a:pt x="318707" y="1000776"/>
                </a:lnTo>
                <a:lnTo>
                  <a:pt x="293517" y="1037439"/>
                </a:lnTo>
                <a:lnTo>
                  <a:pt x="269025" y="1074562"/>
                </a:lnTo>
                <a:lnTo>
                  <a:pt x="245237" y="1112137"/>
                </a:lnTo>
                <a:lnTo>
                  <a:pt x="222165" y="1150155"/>
                </a:lnTo>
                <a:lnTo>
                  <a:pt x="199815" y="1188608"/>
                </a:lnTo>
                <a:lnTo>
                  <a:pt x="178197" y="1227487"/>
                </a:lnTo>
                <a:lnTo>
                  <a:pt x="157319" y="1266786"/>
                </a:lnTo>
                <a:lnTo>
                  <a:pt x="137191" y="1306494"/>
                </a:lnTo>
                <a:lnTo>
                  <a:pt x="117820" y="1346605"/>
                </a:lnTo>
                <a:lnTo>
                  <a:pt x="99217" y="1387109"/>
                </a:lnTo>
                <a:lnTo>
                  <a:pt x="81389" y="1427999"/>
                </a:lnTo>
                <a:lnTo>
                  <a:pt x="64346" y="1469266"/>
                </a:lnTo>
                <a:lnTo>
                  <a:pt x="48095" y="1510902"/>
                </a:lnTo>
                <a:lnTo>
                  <a:pt x="32646" y="1552898"/>
                </a:lnTo>
                <a:lnTo>
                  <a:pt x="18008" y="1595247"/>
                </a:lnTo>
                <a:lnTo>
                  <a:pt x="4189" y="1637940"/>
                </a:lnTo>
                <a:lnTo>
                  <a:pt x="0" y="1651817"/>
                </a:lnTo>
                <a:lnTo>
                  <a:pt x="483165" y="1651817"/>
                </a:lnTo>
                <a:lnTo>
                  <a:pt x="484999" y="1647016"/>
                </a:lnTo>
                <a:lnTo>
                  <a:pt x="501956" y="1605682"/>
                </a:lnTo>
                <a:lnTo>
                  <a:pt x="519895" y="1564810"/>
                </a:lnTo>
                <a:lnTo>
                  <a:pt x="538802" y="1524414"/>
                </a:lnTo>
                <a:lnTo>
                  <a:pt x="558666" y="1484506"/>
                </a:lnTo>
                <a:lnTo>
                  <a:pt x="579471" y="1445098"/>
                </a:lnTo>
                <a:lnTo>
                  <a:pt x="601205" y="1406204"/>
                </a:lnTo>
                <a:lnTo>
                  <a:pt x="623854" y="1367835"/>
                </a:lnTo>
                <a:lnTo>
                  <a:pt x="647404" y="1330005"/>
                </a:lnTo>
                <a:lnTo>
                  <a:pt x="671843" y="1292726"/>
                </a:lnTo>
                <a:lnTo>
                  <a:pt x="697155" y="1256011"/>
                </a:lnTo>
                <a:lnTo>
                  <a:pt x="723329" y="1219872"/>
                </a:lnTo>
                <a:lnTo>
                  <a:pt x="750350" y="1184321"/>
                </a:lnTo>
                <a:lnTo>
                  <a:pt x="778205" y="1149372"/>
                </a:lnTo>
                <a:lnTo>
                  <a:pt x="806880" y="1115037"/>
                </a:lnTo>
                <a:lnTo>
                  <a:pt x="836363" y="1081329"/>
                </a:lnTo>
                <a:lnTo>
                  <a:pt x="866638" y="1048260"/>
                </a:lnTo>
                <a:lnTo>
                  <a:pt x="897694" y="1015843"/>
                </a:lnTo>
                <a:lnTo>
                  <a:pt x="929516" y="984090"/>
                </a:lnTo>
                <a:lnTo>
                  <a:pt x="962091" y="953014"/>
                </a:lnTo>
                <a:lnTo>
                  <a:pt x="995405" y="922628"/>
                </a:lnTo>
                <a:lnTo>
                  <a:pt x="1029445" y="892944"/>
                </a:lnTo>
                <a:lnTo>
                  <a:pt x="1064197" y="863975"/>
                </a:lnTo>
                <a:lnTo>
                  <a:pt x="1099648" y="835734"/>
                </a:lnTo>
                <a:lnTo>
                  <a:pt x="1135784" y="808233"/>
                </a:lnTo>
                <a:lnTo>
                  <a:pt x="1172593" y="781484"/>
                </a:lnTo>
                <a:lnTo>
                  <a:pt x="1210059" y="755500"/>
                </a:lnTo>
                <a:lnTo>
                  <a:pt x="1248170" y="730295"/>
                </a:lnTo>
                <a:lnTo>
                  <a:pt x="1286913" y="705880"/>
                </a:lnTo>
                <a:lnTo>
                  <a:pt x="1326273" y="682268"/>
                </a:lnTo>
                <a:lnTo>
                  <a:pt x="1366237" y="659472"/>
                </a:lnTo>
                <a:lnTo>
                  <a:pt x="1406793" y="637504"/>
                </a:lnTo>
                <a:lnTo>
                  <a:pt x="1447925" y="616376"/>
                </a:lnTo>
                <a:lnTo>
                  <a:pt x="1489621" y="596103"/>
                </a:lnTo>
                <a:lnTo>
                  <a:pt x="1531867" y="576695"/>
                </a:lnTo>
                <a:lnTo>
                  <a:pt x="1574650" y="558166"/>
                </a:lnTo>
                <a:lnTo>
                  <a:pt x="1617956" y="540529"/>
                </a:lnTo>
                <a:lnTo>
                  <a:pt x="1661772" y="523795"/>
                </a:lnTo>
                <a:lnTo>
                  <a:pt x="1706084" y="507978"/>
                </a:lnTo>
                <a:lnTo>
                  <a:pt x="1750879" y="493090"/>
                </a:lnTo>
                <a:lnTo>
                  <a:pt x="1796142" y="479144"/>
                </a:lnTo>
                <a:lnTo>
                  <a:pt x="1824468" y="471095"/>
                </a:lnTo>
                <a:lnTo>
                  <a:pt x="1824468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2D3961D9-04A3-B1FF-7104-FF8BAAE78612}"/>
              </a:ext>
            </a:extLst>
          </p:cNvPr>
          <p:cNvSpPr/>
          <p:nvPr/>
        </p:nvSpPr>
        <p:spPr>
          <a:xfrm>
            <a:off x="11380124" y="5865779"/>
            <a:ext cx="811876" cy="992221"/>
          </a:xfrm>
          <a:prstGeom prst="lightningBol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5463-3C20-EE5E-8D99-442CDCD5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451" y="262647"/>
            <a:ext cx="9144000" cy="971044"/>
          </a:xfrm>
        </p:spPr>
        <p:txBody>
          <a:bodyPr/>
          <a:lstStyle/>
          <a:p>
            <a:r>
              <a:rPr lang="de-DE" dirty="0"/>
              <a:t>Regression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7A63-F53B-6723-C8D3-10EF7D1D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038" y="1360151"/>
            <a:ext cx="6429983" cy="7604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/>
              <a:t>Fall 2: Nicht-dichotome unabhängige Variablen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B0F6-6655-648A-F3E0-35F2E4F5EEAF}"/>
              </a:ext>
            </a:extLst>
          </p:cNvPr>
          <p:cNvSpPr txBox="1"/>
          <p:nvPr/>
        </p:nvSpPr>
        <p:spPr>
          <a:xfrm>
            <a:off x="1215957" y="2120630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Beispiel: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59922-F87B-6EC7-5865-4564F4711979}"/>
              </a:ext>
            </a:extLst>
          </p:cNvPr>
          <p:cNvSpPr txBox="1"/>
          <p:nvPr/>
        </p:nvSpPr>
        <p:spPr>
          <a:xfrm>
            <a:off x="1322963" y="2489962"/>
            <a:ext cx="206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= Weiblich</a:t>
            </a:r>
          </a:p>
          <a:p>
            <a:r>
              <a:rPr lang="de-DE" dirty="0"/>
              <a:t>1 = Männlich</a:t>
            </a:r>
          </a:p>
          <a:p>
            <a:r>
              <a:rPr lang="de-DE" dirty="0"/>
              <a:t>2 = Divers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47034-2D84-E91A-E3F8-51B2DA5638EE}"/>
              </a:ext>
            </a:extLst>
          </p:cNvPr>
          <p:cNvSpPr txBox="1"/>
          <p:nvPr/>
        </p:nvSpPr>
        <p:spPr>
          <a:xfrm>
            <a:off x="3137169" y="2120630"/>
            <a:ext cx="12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Problem: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E727E-8CA2-5E4C-6961-402A99E3C190}"/>
              </a:ext>
            </a:extLst>
          </p:cNvPr>
          <p:cNvSpPr txBox="1"/>
          <p:nvPr/>
        </p:nvSpPr>
        <p:spPr>
          <a:xfrm>
            <a:off x="3385227" y="2489962"/>
            <a:ext cx="389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Regressionsmodell erlaubt nur dichotome </a:t>
            </a:r>
            <a:r>
              <a:rPr lang="de-DE" dirty="0" err="1"/>
              <a:t>Varaiblen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DBB00-9D93-577B-F329-C4CA5EC1F194}"/>
              </a:ext>
            </a:extLst>
          </p:cNvPr>
          <p:cNvSpPr txBox="1"/>
          <p:nvPr/>
        </p:nvSpPr>
        <p:spPr>
          <a:xfrm>
            <a:off x="3192509" y="3241075"/>
            <a:ext cx="10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Lösung</a:t>
            </a:r>
            <a:r>
              <a:rPr lang="de-DE" u="sng" dirty="0"/>
              <a:t>: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41F0F-7EB9-666E-B4D6-2CFF0A175943}"/>
              </a:ext>
            </a:extLst>
          </p:cNvPr>
          <p:cNvSpPr txBox="1"/>
          <p:nvPr/>
        </p:nvSpPr>
        <p:spPr>
          <a:xfrm>
            <a:off x="3385227" y="3721708"/>
            <a:ext cx="38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Dummy- Variablen.</a:t>
            </a:r>
            <a:endParaRPr lang="en-US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191DFC1-9F50-6103-BCEE-DE477B7138A5}"/>
              </a:ext>
            </a:extLst>
          </p:cNvPr>
          <p:cNvSpPr/>
          <p:nvPr/>
        </p:nvSpPr>
        <p:spPr>
          <a:xfrm>
            <a:off x="2652975" y="2583327"/>
            <a:ext cx="327660" cy="736600"/>
          </a:xfrm>
          <a:custGeom>
            <a:avLst/>
            <a:gdLst/>
            <a:ahLst/>
            <a:cxnLst/>
            <a:rect l="l" t="t" r="r" b="b"/>
            <a:pathLst>
              <a:path w="327660" h="736600">
                <a:moveTo>
                  <a:pt x="0" y="0"/>
                </a:moveTo>
                <a:lnTo>
                  <a:pt x="63746" y="2141"/>
                </a:lnTo>
                <a:lnTo>
                  <a:pt x="115824" y="7985"/>
                </a:lnTo>
                <a:lnTo>
                  <a:pt x="150947" y="16662"/>
                </a:lnTo>
                <a:lnTo>
                  <a:pt x="163830" y="27305"/>
                </a:lnTo>
                <a:lnTo>
                  <a:pt x="163830" y="321563"/>
                </a:lnTo>
                <a:lnTo>
                  <a:pt x="176712" y="332132"/>
                </a:lnTo>
                <a:lnTo>
                  <a:pt x="211836" y="340772"/>
                </a:lnTo>
                <a:lnTo>
                  <a:pt x="263913" y="346602"/>
                </a:lnTo>
                <a:lnTo>
                  <a:pt x="327660" y="348742"/>
                </a:lnTo>
                <a:lnTo>
                  <a:pt x="263913" y="350901"/>
                </a:lnTo>
                <a:lnTo>
                  <a:pt x="211836" y="356774"/>
                </a:lnTo>
                <a:lnTo>
                  <a:pt x="176712" y="365458"/>
                </a:lnTo>
                <a:lnTo>
                  <a:pt x="163830" y="376047"/>
                </a:lnTo>
                <a:lnTo>
                  <a:pt x="163830" y="708787"/>
                </a:lnTo>
                <a:lnTo>
                  <a:pt x="150947" y="719429"/>
                </a:lnTo>
                <a:lnTo>
                  <a:pt x="115824" y="728106"/>
                </a:lnTo>
                <a:lnTo>
                  <a:pt x="63746" y="733950"/>
                </a:lnTo>
                <a:lnTo>
                  <a:pt x="0" y="73609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8697BEB5-1DCE-54B2-91DA-9D8A0824FAB7}"/>
              </a:ext>
            </a:extLst>
          </p:cNvPr>
          <p:cNvSpPr txBox="1"/>
          <p:nvPr/>
        </p:nvSpPr>
        <p:spPr>
          <a:xfrm>
            <a:off x="1568585" y="4543267"/>
            <a:ext cx="12482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𝑋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: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lang="de-DE" spc="-15" dirty="0">
                <a:latin typeface="Tahoma"/>
                <a:cs typeface="Tahoma"/>
              </a:rPr>
              <a:t>Weiblich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04BA314E-D66F-E932-3ED5-DAE7407DE252}"/>
              </a:ext>
            </a:extLst>
          </p:cNvPr>
          <p:cNvSpPr/>
          <p:nvPr/>
        </p:nvSpPr>
        <p:spPr>
          <a:xfrm>
            <a:off x="2861824" y="4526439"/>
            <a:ext cx="927100" cy="333375"/>
          </a:xfrm>
          <a:custGeom>
            <a:avLst/>
            <a:gdLst/>
            <a:ahLst/>
            <a:cxnLst/>
            <a:rect l="l" t="t" r="r" b="b"/>
            <a:pathLst>
              <a:path w="927100" h="333375">
                <a:moveTo>
                  <a:pt x="0" y="200787"/>
                </a:moveTo>
                <a:lnTo>
                  <a:pt x="926591" y="0"/>
                </a:lnTo>
              </a:path>
              <a:path w="927100" h="333375">
                <a:moveTo>
                  <a:pt x="0" y="201168"/>
                </a:moveTo>
                <a:lnTo>
                  <a:pt x="887856" y="3328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76DAA6-B20E-E2A9-6BDB-5A77585F8DB6}"/>
              </a:ext>
            </a:extLst>
          </p:cNvPr>
          <p:cNvSpPr txBox="1"/>
          <p:nvPr/>
        </p:nvSpPr>
        <p:spPr>
          <a:xfrm>
            <a:off x="3801083" y="4324725"/>
            <a:ext cx="107906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lang="en-US" sz="1800" dirty="0">
                <a:latin typeface="Tahoma"/>
                <a:cs typeface="Tahoma"/>
              </a:rPr>
              <a:t>0</a:t>
            </a:r>
            <a:r>
              <a:rPr lang="en-US" sz="1800" spc="-4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40" dirty="0">
                <a:latin typeface="Tahoma"/>
                <a:cs typeface="Tahoma"/>
              </a:rPr>
              <a:t> </a:t>
            </a:r>
            <a:r>
              <a:rPr lang="en-US" sz="1800" dirty="0" err="1">
                <a:latin typeface="Tahoma"/>
                <a:cs typeface="Tahoma"/>
              </a:rPr>
              <a:t>nein</a:t>
            </a:r>
            <a:endParaRPr lang="en-US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1800" dirty="0">
                <a:latin typeface="Tahoma"/>
                <a:cs typeface="Tahoma"/>
              </a:rPr>
              <a:t>1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ja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F8BB2-9B9F-F124-DDF6-0290EB84D0FE}"/>
              </a:ext>
            </a:extLst>
          </p:cNvPr>
          <p:cNvSpPr txBox="1"/>
          <p:nvPr/>
        </p:nvSpPr>
        <p:spPr>
          <a:xfrm>
            <a:off x="1215957" y="5172422"/>
            <a:ext cx="176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10" dirty="0">
                <a:latin typeface="Cambria Math"/>
                <a:cs typeface="Cambria Math"/>
              </a:rPr>
              <a:t>𝑋</a:t>
            </a:r>
            <a:r>
              <a:rPr lang="en-US" sz="1950" spc="15" baseline="-14957" dirty="0">
                <a:latin typeface="Cambria Math"/>
                <a:cs typeface="Cambria Math"/>
              </a:rPr>
              <a:t>2</a:t>
            </a:r>
            <a:r>
              <a:rPr lang="en-US" sz="1800" spc="10" dirty="0">
                <a:latin typeface="Cambria Math"/>
                <a:cs typeface="Cambria Math"/>
              </a:rPr>
              <a:t>:</a:t>
            </a:r>
            <a:r>
              <a:rPr lang="en-US" sz="1800" spc="-50" dirty="0">
                <a:latin typeface="Cambria Math"/>
                <a:cs typeface="Cambria Math"/>
              </a:rPr>
              <a:t> </a:t>
            </a:r>
            <a:r>
              <a:rPr lang="en-US" sz="1800" dirty="0" err="1">
                <a:latin typeface="Tahoma"/>
                <a:cs typeface="Tahoma"/>
              </a:rPr>
              <a:t>Männlich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EA3CAC7F-0533-B010-B2BD-6AE65B0B4D8E}"/>
              </a:ext>
            </a:extLst>
          </p:cNvPr>
          <p:cNvSpPr/>
          <p:nvPr/>
        </p:nvSpPr>
        <p:spPr>
          <a:xfrm>
            <a:off x="2652975" y="5196457"/>
            <a:ext cx="1079069" cy="333375"/>
          </a:xfrm>
          <a:custGeom>
            <a:avLst/>
            <a:gdLst/>
            <a:ahLst/>
            <a:cxnLst/>
            <a:rect l="l" t="t" r="r" b="b"/>
            <a:pathLst>
              <a:path w="927100" h="333375">
                <a:moveTo>
                  <a:pt x="0" y="200787"/>
                </a:moveTo>
                <a:lnTo>
                  <a:pt x="926591" y="0"/>
                </a:lnTo>
              </a:path>
              <a:path w="927100" h="333375">
                <a:moveTo>
                  <a:pt x="0" y="201168"/>
                </a:moveTo>
                <a:lnTo>
                  <a:pt x="887856" y="3328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0DCB78-5067-6D1A-FF9C-0D365926AA40}"/>
              </a:ext>
            </a:extLst>
          </p:cNvPr>
          <p:cNvSpPr txBox="1"/>
          <p:nvPr/>
        </p:nvSpPr>
        <p:spPr>
          <a:xfrm>
            <a:off x="3801084" y="5039879"/>
            <a:ext cx="107906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lang="en-US" sz="1800" dirty="0">
                <a:latin typeface="Tahoma"/>
                <a:cs typeface="Tahoma"/>
              </a:rPr>
              <a:t>0</a:t>
            </a:r>
            <a:r>
              <a:rPr lang="en-US" sz="1800" spc="-4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40" dirty="0">
                <a:latin typeface="Tahoma"/>
                <a:cs typeface="Tahoma"/>
              </a:rPr>
              <a:t> </a:t>
            </a:r>
            <a:r>
              <a:rPr lang="en-US" sz="1800" dirty="0" err="1">
                <a:latin typeface="Tahoma"/>
                <a:cs typeface="Tahoma"/>
              </a:rPr>
              <a:t>nein</a:t>
            </a:r>
            <a:endParaRPr lang="en-US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1800" dirty="0">
                <a:latin typeface="Tahoma"/>
                <a:cs typeface="Tahoma"/>
              </a:rPr>
              <a:t>1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ja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929BD5CF-E213-BB22-F2E0-B9339D1CF0E2}"/>
              </a:ext>
            </a:extLst>
          </p:cNvPr>
          <p:cNvSpPr txBox="1"/>
          <p:nvPr/>
        </p:nvSpPr>
        <p:spPr>
          <a:xfrm>
            <a:off x="1664692" y="5935638"/>
            <a:ext cx="1056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mbria Math"/>
                <a:cs typeface="Cambria Math"/>
              </a:rPr>
              <a:t>𝑋</a:t>
            </a:r>
            <a:r>
              <a:rPr sz="1950" spc="15" baseline="-14957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: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Tahoma"/>
                <a:cs typeface="Tahoma"/>
              </a:rPr>
              <a:t>Divers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EDDD6AD8-5A98-6F61-8210-B686D2494CB6}"/>
              </a:ext>
            </a:extLst>
          </p:cNvPr>
          <p:cNvSpPr/>
          <p:nvPr/>
        </p:nvSpPr>
        <p:spPr>
          <a:xfrm>
            <a:off x="2764545" y="5862338"/>
            <a:ext cx="1079068" cy="399458"/>
          </a:xfrm>
          <a:custGeom>
            <a:avLst/>
            <a:gdLst/>
            <a:ahLst/>
            <a:cxnLst/>
            <a:rect l="l" t="t" r="r" b="b"/>
            <a:pathLst>
              <a:path w="927100" h="333375">
                <a:moveTo>
                  <a:pt x="0" y="200761"/>
                </a:moveTo>
                <a:lnTo>
                  <a:pt x="926591" y="0"/>
                </a:lnTo>
              </a:path>
              <a:path w="927100" h="333375">
                <a:moveTo>
                  <a:pt x="0" y="201168"/>
                </a:moveTo>
                <a:lnTo>
                  <a:pt x="887856" y="33287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E6E0F-D228-F02C-8B63-8C2F567F1229}"/>
              </a:ext>
            </a:extLst>
          </p:cNvPr>
          <p:cNvSpPr txBox="1"/>
          <p:nvPr/>
        </p:nvSpPr>
        <p:spPr>
          <a:xfrm>
            <a:off x="3827835" y="5683943"/>
            <a:ext cx="1079068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en-US" sz="1800" dirty="0">
                <a:latin typeface="Tahoma"/>
                <a:cs typeface="Tahoma"/>
              </a:rPr>
              <a:t>0</a:t>
            </a:r>
            <a:r>
              <a:rPr lang="en-US" sz="1800" spc="-3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 </a:t>
            </a:r>
            <a:r>
              <a:rPr lang="en-US" sz="1800" dirty="0" err="1">
                <a:latin typeface="Tahoma"/>
                <a:cs typeface="Tahoma"/>
              </a:rPr>
              <a:t>nein</a:t>
            </a:r>
            <a:endParaRPr lang="en-US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en-US" sz="1800" dirty="0">
                <a:latin typeface="Tahoma"/>
                <a:cs typeface="Tahoma"/>
              </a:rPr>
              <a:t>1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=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ja</a:t>
            </a:r>
            <a:endParaRPr lang="en-US" sz="1800" dirty="0">
              <a:latin typeface="Tahoma"/>
              <a:cs typeface="Tahoma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0BE7A61-3F25-6416-B9E0-9F44A3B5C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12467"/>
              </p:ext>
            </p:extLst>
          </p:nvPr>
        </p:nvGraphicFramePr>
        <p:xfrm>
          <a:off x="7680881" y="1772004"/>
          <a:ext cx="3295162" cy="155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561">
                  <a:extLst>
                    <a:ext uri="{9D8B030D-6E8A-4147-A177-3AD203B41FA5}">
                      <a16:colId xmlns:a16="http://schemas.microsoft.com/office/drawing/2014/main" val="3642821265"/>
                    </a:ext>
                  </a:extLst>
                </a:gridCol>
                <a:gridCol w="1071609">
                  <a:extLst>
                    <a:ext uri="{9D8B030D-6E8A-4147-A177-3AD203B41FA5}">
                      <a16:colId xmlns:a16="http://schemas.microsoft.com/office/drawing/2014/main" val="1953740798"/>
                    </a:ext>
                  </a:extLst>
                </a:gridCol>
                <a:gridCol w="1048992">
                  <a:extLst>
                    <a:ext uri="{9D8B030D-6E8A-4147-A177-3AD203B41FA5}">
                      <a16:colId xmlns:a16="http://schemas.microsoft.com/office/drawing/2014/main" val="4238752513"/>
                    </a:ext>
                  </a:extLst>
                </a:gridCol>
              </a:tblGrid>
              <a:tr h="478376">
                <a:tc>
                  <a:txBody>
                    <a:bodyPr/>
                    <a:lstStyle/>
                    <a:p>
                      <a:pPr marL="127000" algn="ctr">
                        <a:lnSpc>
                          <a:spcPts val="1750"/>
                        </a:lnSpc>
                      </a:pPr>
                      <a:r>
                        <a:rPr lang="de-DE" sz="1800" spc="-5" dirty="0"/>
                        <a:t>Weiblich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760"/>
                        </a:lnSpc>
                      </a:pPr>
                      <a:r>
                        <a:rPr sz="1800" spc="10" dirty="0"/>
                        <a:t>𝑥</a:t>
                      </a:r>
                      <a:r>
                        <a:rPr sz="1950" spc="15" baseline="-14957" dirty="0"/>
                        <a:t>1</a:t>
                      </a:r>
                      <a:r>
                        <a:rPr sz="1800" spc="10" dirty="0"/>
                        <a:t>=1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760"/>
                        </a:lnSpc>
                      </a:pPr>
                      <a:r>
                        <a:rPr sz="1800" spc="15" dirty="0"/>
                        <a:t>𝑥</a:t>
                      </a:r>
                      <a:r>
                        <a:rPr sz="1950" spc="22" baseline="-14957" dirty="0"/>
                        <a:t>𝟐</a:t>
                      </a:r>
                      <a:r>
                        <a:rPr sz="1800" spc="15" dirty="0"/>
                        <a:t>=0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5946192"/>
                  </a:ext>
                </a:extLst>
              </a:tr>
              <a:tr h="544919">
                <a:tc>
                  <a:txBody>
                    <a:bodyPr/>
                    <a:lstStyle/>
                    <a:p>
                      <a:pPr marL="127000" algn="ctr">
                        <a:lnSpc>
                          <a:spcPts val="2155"/>
                        </a:lnSpc>
                      </a:pPr>
                      <a:r>
                        <a:rPr sz="1800" spc="-5" dirty="0"/>
                        <a:t>M</a:t>
                      </a:r>
                      <a:r>
                        <a:rPr lang="de-DE" sz="1800" spc="-5" dirty="0" err="1"/>
                        <a:t>ännlich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10" dirty="0"/>
                        <a:t>𝑥</a:t>
                      </a:r>
                      <a:r>
                        <a:rPr sz="1950" spc="15" baseline="-14957" dirty="0"/>
                        <a:t>1</a:t>
                      </a:r>
                      <a:r>
                        <a:rPr sz="1800" spc="10" dirty="0"/>
                        <a:t>=0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25" dirty="0"/>
                        <a:t>𝑥</a:t>
                      </a:r>
                      <a:r>
                        <a:rPr sz="1950" spc="37" baseline="-14957" dirty="0"/>
                        <a:t>2</a:t>
                      </a:r>
                      <a:r>
                        <a:rPr sz="1800" spc="25" dirty="0"/>
                        <a:t>=1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390115235"/>
                  </a:ext>
                </a:extLst>
              </a:tr>
              <a:tr h="527427"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5" dirty="0"/>
                        <a:t>Divers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10" dirty="0"/>
                        <a:t>𝑥</a:t>
                      </a:r>
                      <a:r>
                        <a:rPr sz="1950" spc="15" baseline="-14957" dirty="0"/>
                        <a:t>1</a:t>
                      </a:r>
                      <a:r>
                        <a:rPr sz="1800" spc="10" dirty="0"/>
                        <a:t>=0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25" dirty="0"/>
                        <a:t>𝑥</a:t>
                      </a:r>
                      <a:r>
                        <a:rPr sz="1950" spc="37" baseline="-14957" dirty="0"/>
                        <a:t>2</a:t>
                      </a:r>
                      <a:r>
                        <a:rPr sz="1800" spc="25" dirty="0"/>
                        <a:t>=0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70631440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8677537-E0B8-CD88-0AD4-E57D1B10E3FB}"/>
              </a:ext>
            </a:extLst>
          </p:cNvPr>
          <p:cNvSpPr txBox="1"/>
          <p:nvPr/>
        </p:nvSpPr>
        <p:spPr>
          <a:xfrm>
            <a:off x="7001769" y="3714789"/>
            <a:ext cx="5249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0480" algn="r">
              <a:spcBef>
                <a:spcPts val="800"/>
              </a:spcBef>
            </a:pPr>
            <a:r>
              <a:rPr lang="en-US" sz="3600" spc="89" baseline="10802" dirty="0">
                <a:latin typeface="Cambria Math"/>
                <a:cs typeface="Cambria Math"/>
              </a:rPr>
              <a:t>𝑛</a:t>
            </a:r>
            <a:r>
              <a:rPr lang="en-US" spc="60" dirty="0" err="1">
                <a:latin typeface="Cambria Math"/>
                <a:cs typeface="Cambria Math"/>
              </a:rPr>
              <a:t>Merkmale</a:t>
            </a:r>
            <a:r>
              <a:rPr lang="en-US" dirty="0">
                <a:latin typeface="Cambria Math"/>
                <a:cs typeface="Cambria Math"/>
              </a:rPr>
              <a:t>−</a:t>
            </a:r>
            <a:r>
              <a:rPr lang="en-US" spc="-15" dirty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1</a:t>
            </a:r>
            <a:r>
              <a:rPr lang="en-US" spc="95" dirty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=</a:t>
            </a:r>
            <a:r>
              <a:rPr lang="en-US" dirty="0" err="1">
                <a:latin typeface="Cambria Math"/>
                <a:cs typeface="Cambria Math"/>
              </a:rPr>
              <a:t>Anzahl</a:t>
            </a:r>
            <a:r>
              <a:rPr lang="en-US" dirty="0">
                <a:latin typeface="Cambria Math"/>
                <a:cs typeface="Cambria Math"/>
              </a:rPr>
              <a:t> der </a:t>
            </a:r>
            <a:r>
              <a:rPr lang="en-US" dirty="0" err="1">
                <a:latin typeface="Cambria Math"/>
                <a:cs typeface="Cambria Math"/>
              </a:rPr>
              <a:t>neuen</a:t>
            </a: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dirty="0" err="1">
                <a:latin typeface="Cambria Math"/>
                <a:cs typeface="Cambria Math"/>
              </a:rPr>
              <a:t>Variablen</a:t>
            </a:r>
            <a:endParaRPr lang="en-US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257E5-0AA1-28E4-6A11-1A373385495E}"/>
                  </a:ext>
                </a:extLst>
              </p:cNvPr>
              <p:cNvSpPr txBox="1"/>
              <p:nvPr/>
            </p:nvSpPr>
            <p:spPr>
              <a:xfrm>
                <a:off x="7680881" y="4448232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257E5-0AA1-28E4-6A11-1A3733854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881" y="4448232"/>
                <a:ext cx="3596802" cy="384208"/>
              </a:xfrm>
              <a:prstGeom prst="rect">
                <a:avLst/>
              </a:prstGeom>
              <a:blipFill>
                <a:blip r:embed="rId2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67">
            <a:extLst>
              <a:ext uri="{FF2B5EF4-FFF2-40B4-BE49-F238E27FC236}">
                <a16:creationId xmlns:a16="http://schemas.microsoft.com/office/drawing/2014/main" id="{174F22ED-5443-B7DE-F99E-B9FB67622C37}"/>
              </a:ext>
            </a:extLst>
          </p:cNvPr>
          <p:cNvSpPr/>
          <p:nvPr/>
        </p:nvSpPr>
        <p:spPr>
          <a:xfrm rot="5400000">
            <a:off x="10314763" y="-105233"/>
            <a:ext cx="1772004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3A6CE77C-C1A3-0CC3-B441-4447C2F0AEA8}"/>
              </a:ext>
            </a:extLst>
          </p:cNvPr>
          <p:cNvSpPr txBox="1"/>
          <p:nvPr/>
        </p:nvSpPr>
        <p:spPr>
          <a:xfrm>
            <a:off x="9139113" y="5461133"/>
            <a:ext cx="9745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M</a:t>
            </a:r>
            <a:r>
              <a:rPr lang="de-DE" spc="5" dirty="0" err="1">
                <a:latin typeface="Tahoma"/>
                <a:cs typeface="Tahoma"/>
              </a:rPr>
              <a:t>ännlich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E4CFC188-8F80-3F9D-FD6E-0D5344959CD0}"/>
              </a:ext>
            </a:extLst>
          </p:cNvPr>
          <p:cNvSpPr/>
          <p:nvPr/>
        </p:nvSpPr>
        <p:spPr>
          <a:xfrm>
            <a:off x="9588201" y="4903264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48704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633CFF5E-542A-6DAB-9BB7-D318D8B6E087}"/>
              </a:ext>
            </a:extLst>
          </p:cNvPr>
          <p:cNvSpPr/>
          <p:nvPr/>
        </p:nvSpPr>
        <p:spPr>
          <a:xfrm>
            <a:off x="8468062" y="4888023"/>
            <a:ext cx="394970" cy="365125"/>
          </a:xfrm>
          <a:custGeom>
            <a:avLst/>
            <a:gdLst/>
            <a:ahLst/>
            <a:cxnLst/>
            <a:rect l="l" t="t" r="r" b="b"/>
            <a:pathLst>
              <a:path w="394970" h="365125">
                <a:moveTo>
                  <a:pt x="0" y="364870"/>
                </a:moveTo>
                <a:lnTo>
                  <a:pt x="39471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EA8C9589-481C-0FE6-4EC0-BAEE674825A4}"/>
              </a:ext>
            </a:extLst>
          </p:cNvPr>
          <p:cNvSpPr/>
          <p:nvPr/>
        </p:nvSpPr>
        <p:spPr>
          <a:xfrm>
            <a:off x="10313626" y="4888023"/>
            <a:ext cx="409575" cy="354965"/>
          </a:xfrm>
          <a:custGeom>
            <a:avLst/>
            <a:gdLst/>
            <a:ahLst/>
            <a:cxnLst/>
            <a:rect l="l" t="t" r="r" b="b"/>
            <a:pathLst>
              <a:path w="409575" h="354964">
                <a:moveTo>
                  <a:pt x="409575" y="35483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756FC4-B8DB-9BD2-5FB6-471BE7B99951}"/>
              </a:ext>
            </a:extLst>
          </p:cNvPr>
          <p:cNvSpPr txBox="1"/>
          <p:nvPr/>
        </p:nvSpPr>
        <p:spPr>
          <a:xfrm>
            <a:off x="7894133" y="5276467"/>
            <a:ext cx="11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Weiblich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4A52C-9AD0-8F26-A3F9-A92A420D2529}"/>
              </a:ext>
            </a:extLst>
          </p:cNvPr>
          <p:cNvSpPr txBox="1"/>
          <p:nvPr/>
        </p:nvSpPr>
        <p:spPr>
          <a:xfrm>
            <a:off x="10402114" y="5314611"/>
            <a:ext cx="11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Erfahrung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7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 animBg="1"/>
      <p:bldP spid="14" grpId="0"/>
      <p:bldP spid="16" grpId="0"/>
      <p:bldP spid="17" grpId="0" animBg="1"/>
      <p:bldP spid="20" grpId="0"/>
      <p:bldP spid="21" grpId="0"/>
      <p:bldP spid="22" grpId="0" animBg="1"/>
      <p:bldP spid="24" grpId="0"/>
      <p:bldP spid="27" grpId="0"/>
      <p:bldP spid="31" grpId="0"/>
      <p:bldP spid="34" grpId="0"/>
      <p:bldP spid="36" grpId="0" animBg="1"/>
      <p:bldP spid="37" grpId="0" animBg="1"/>
      <p:bldP spid="38" grpId="0" animBg="1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B17-C819-DB54-3261-567A7355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443" y="416151"/>
            <a:ext cx="9144000" cy="847911"/>
          </a:xfrm>
        </p:spPr>
        <p:txBody>
          <a:bodyPr>
            <a:normAutofit fontScale="90000"/>
          </a:bodyPr>
          <a:lstStyle/>
          <a:p>
            <a:r>
              <a:rPr lang="de-DE" dirty="0"/>
              <a:t>Regression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F1E4-5968-E7BC-2CB4-DC88C95F6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331" y="1424608"/>
            <a:ext cx="5126931" cy="6376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de-DE" b="1" dirty="0"/>
              <a:t>Fall 2: Nicht-dichotome unabhängige Variablen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10D77-B5C5-FF68-48D8-248F08F2670A}"/>
              </a:ext>
            </a:extLst>
          </p:cNvPr>
          <p:cNvSpPr txBox="1"/>
          <p:nvPr/>
        </p:nvSpPr>
        <p:spPr>
          <a:xfrm>
            <a:off x="604331" y="2119586"/>
            <a:ext cx="21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Dummy-Variablen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DEE13D-8B5A-D1C6-D679-4492B3003585}"/>
                  </a:ext>
                </a:extLst>
              </p:cNvPr>
              <p:cNvSpPr txBox="1"/>
              <p:nvPr/>
            </p:nvSpPr>
            <p:spPr>
              <a:xfrm>
                <a:off x="3449349" y="2676882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DEE13D-8B5A-D1C6-D679-4492B3003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49" y="2676882"/>
                <a:ext cx="3596802" cy="384208"/>
              </a:xfrm>
              <a:prstGeom prst="rect">
                <a:avLst/>
              </a:prstGeom>
              <a:blipFill>
                <a:blip r:embed="rId2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F91796DF-900A-9E63-1A32-88A22D937529}"/>
              </a:ext>
            </a:extLst>
          </p:cNvPr>
          <p:cNvSpPr txBox="1"/>
          <p:nvPr/>
        </p:nvSpPr>
        <p:spPr>
          <a:xfrm>
            <a:off x="4869370" y="3689783"/>
            <a:ext cx="9745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ahoma"/>
                <a:cs typeface="Tahoma"/>
              </a:rPr>
              <a:t>M</a:t>
            </a:r>
            <a:r>
              <a:rPr lang="de-DE" i="1" spc="5" dirty="0" err="1">
                <a:latin typeface="Tahoma"/>
                <a:cs typeface="Tahoma"/>
              </a:rPr>
              <a:t>ännlich</a:t>
            </a:r>
            <a:endParaRPr sz="1800" i="1" dirty="0">
              <a:latin typeface="Tahoma"/>
              <a:cs typeface="Tahoma"/>
            </a:endParaRPr>
          </a:p>
        </p:txBody>
      </p:sp>
      <p:sp>
        <p:nvSpPr>
          <p:cNvPr id="11" name="object 31">
            <a:extLst>
              <a:ext uri="{FF2B5EF4-FFF2-40B4-BE49-F238E27FC236}">
                <a16:creationId xmlns:a16="http://schemas.microsoft.com/office/drawing/2014/main" id="{C5B66781-194B-7712-4C81-382C1E84B9A4}"/>
              </a:ext>
            </a:extLst>
          </p:cNvPr>
          <p:cNvSpPr/>
          <p:nvPr/>
        </p:nvSpPr>
        <p:spPr>
          <a:xfrm>
            <a:off x="5356669" y="3131914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48704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2">
            <a:extLst>
              <a:ext uri="{FF2B5EF4-FFF2-40B4-BE49-F238E27FC236}">
                <a16:creationId xmlns:a16="http://schemas.microsoft.com/office/drawing/2014/main" id="{52103F4E-8188-5158-A30E-5623BE29E17A}"/>
              </a:ext>
            </a:extLst>
          </p:cNvPr>
          <p:cNvSpPr/>
          <p:nvPr/>
        </p:nvSpPr>
        <p:spPr>
          <a:xfrm>
            <a:off x="4236530" y="3116673"/>
            <a:ext cx="394970" cy="365125"/>
          </a:xfrm>
          <a:custGeom>
            <a:avLst/>
            <a:gdLst/>
            <a:ahLst/>
            <a:cxnLst/>
            <a:rect l="l" t="t" r="r" b="b"/>
            <a:pathLst>
              <a:path w="394970" h="365125">
                <a:moveTo>
                  <a:pt x="0" y="364870"/>
                </a:moveTo>
                <a:lnTo>
                  <a:pt x="39471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>
            <a:extLst>
              <a:ext uri="{FF2B5EF4-FFF2-40B4-BE49-F238E27FC236}">
                <a16:creationId xmlns:a16="http://schemas.microsoft.com/office/drawing/2014/main" id="{EE524D4B-4A6A-98AD-CAE5-452F12520981}"/>
              </a:ext>
            </a:extLst>
          </p:cNvPr>
          <p:cNvSpPr/>
          <p:nvPr/>
        </p:nvSpPr>
        <p:spPr>
          <a:xfrm>
            <a:off x="6082094" y="3116673"/>
            <a:ext cx="409575" cy="354965"/>
          </a:xfrm>
          <a:custGeom>
            <a:avLst/>
            <a:gdLst/>
            <a:ahLst/>
            <a:cxnLst/>
            <a:rect l="l" t="t" r="r" b="b"/>
            <a:pathLst>
              <a:path w="409575" h="354964">
                <a:moveTo>
                  <a:pt x="409575" y="35483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23962-616C-8D2C-DFE9-8DFBFE69FCC6}"/>
              </a:ext>
            </a:extLst>
          </p:cNvPr>
          <p:cNvSpPr txBox="1"/>
          <p:nvPr/>
        </p:nvSpPr>
        <p:spPr>
          <a:xfrm>
            <a:off x="3662601" y="3505117"/>
            <a:ext cx="11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Weiblich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C290-004B-E1E7-5027-C8A8172584D5}"/>
              </a:ext>
            </a:extLst>
          </p:cNvPr>
          <p:cNvSpPr txBox="1"/>
          <p:nvPr/>
        </p:nvSpPr>
        <p:spPr>
          <a:xfrm>
            <a:off x="6170582" y="3543261"/>
            <a:ext cx="11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Erfahrung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2C438-5612-7980-58FA-2281CADE5869}"/>
              </a:ext>
            </a:extLst>
          </p:cNvPr>
          <p:cNvSpPr txBox="1"/>
          <p:nvPr/>
        </p:nvSpPr>
        <p:spPr>
          <a:xfrm>
            <a:off x="1222443" y="4319081"/>
            <a:ext cx="11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Weiblich: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DDC1A-5EDF-CD09-0339-5F38FC26CF77}"/>
              </a:ext>
            </a:extLst>
          </p:cNvPr>
          <p:cNvSpPr txBox="1"/>
          <p:nvPr/>
        </p:nvSpPr>
        <p:spPr>
          <a:xfrm>
            <a:off x="4810458" y="4455268"/>
            <a:ext cx="12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Männlich: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A2278-BB96-1558-AE66-07B700428838}"/>
              </a:ext>
            </a:extLst>
          </p:cNvPr>
          <p:cNvSpPr txBox="1"/>
          <p:nvPr/>
        </p:nvSpPr>
        <p:spPr>
          <a:xfrm>
            <a:off x="9319098" y="4455268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Divers: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EC36F1-F85F-563A-3EFD-15F2C5D73293}"/>
                  </a:ext>
                </a:extLst>
              </p:cNvPr>
              <p:cNvSpPr txBox="1"/>
              <p:nvPr/>
            </p:nvSpPr>
            <p:spPr>
              <a:xfrm>
                <a:off x="604331" y="4795737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EC36F1-F85F-563A-3EFD-15F2C5D73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31" y="4795737"/>
                <a:ext cx="3596802" cy="384208"/>
              </a:xfrm>
              <a:prstGeom prst="rect">
                <a:avLst/>
              </a:prstGeom>
              <a:blipFill>
                <a:blip r:embed="rId3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1CA50C-BE3B-F0E5-6771-BDE4384A022F}"/>
                  </a:ext>
                </a:extLst>
              </p:cNvPr>
              <p:cNvSpPr txBox="1"/>
              <p:nvPr/>
            </p:nvSpPr>
            <p:spPr>
              <a:xfrm>
                <a:off x="4372181" y="4824600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1CA50C-BE3B-F0E5-6771-BDE4384A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181" y="4824600"/>
                <a:ext cx="3596802" cy="384208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8EDD20-D1F9-0601-E39E-F531D0359BA1}"/>
                  </a:ext>
                </a:extLst>
              </p:cNvPr>
              <p:cNvSpPr txBox="1"/>
              <p:nvPr/>
            </p:nvSpPr>
            <p:spPr>
              <a:xfrm>
                <a:off x="8140031" y="4817482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8EDD20-D1F9-0601-E39E-F531D035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31" y="4817482"/>
                <a:ext cx="3596802" cy="384208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55AB75-CF6C-EAAA-2209-FA8D01B045B0}"/>
                  </a:ext>
                </a:extLst>
              </p:cNvPr>
              <p:cNvSpPr txBox="1"/>
              <p:nvPr/>
            </p:nvSpPr>
            <p:spPr>
              <a:xfrm>
                <a:off x="604331" y="5287269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55AB75-CF6C-EAAA-2209-FA8D01B04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31" y="5287269"/>
                <a:ext cx="3596802" cy="384208"/>
              </a:xfrm>
              <a:prstGeom prst="rect">
                <a:avLst/>
              </a:prstGeom>
              <a:blipFill>
                <a:blip r:embed="rId6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368B9B-527E-14C9-7D8D-F552C159B24C}"/>
                  </a:ext>
                </a:extLst>
              </p:cNvPr>
              <p:cNvSpPr txBox="1"/>
              <p:nvPr/>
            </p:nvSpPr>
            <p:spPr>
              <a:xfrm>
                <a:off x="4372181" y="5332568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368B9B-527E-14C9-7D8D-F552C159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181" y="5332568"/>
                <a:ext cx="3596802" cy="384208"/>
              </a:xfrm>
              <a:prstGeom prst="rect">
                <a:avLst/>
              </a:prstGeom>
              <a:blipFill>
                <a:blip r:embed="rId7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AFFA7D-AB15-C72F-A416-1B31A91ED42B}"/>
                  </a:ext>
                </a:extLst>
              </p:cNvPr>
              <p:cNvSpPr txBox="1"/>
              <p:nvPr/>
            </p:nvSpPr>
            <p:spPr>
              <a:xfrm>
                <a:off x="8140031" y="5287269"/>
                <a:ext cx="359680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AFFA7D-AB15-C72F-A416-1B31A91E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31" y="5287269"/>
                <a:ext cx="3596802" cy="384208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67">
            <a:extLst>
              <a:ext uri="{FF2B5EF4-FFF2-40B4-BE49-F238E27FC236}">
                <a16:creationId xmlns:a16="http://schemas.microsoft.com/office/drawing/2014/main" id="{9256FC2C-3965-809A-FAA1-CFF00987712F}"/>
              </a:ext>
            </a:extLst>
          </p:cNvPr>
          <p:cNvSpPr/>
          <p:nvPr/>
        </p:nvSpPr>
        <p:spPr>
          <a:xfrm rot="5400000">
            <a:off x="10314763" y="-105233"/>
            <a:ext cx="1772004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7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27DC-D460-59D8-6FF6-3BD9C70D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3" y="159325"/>
            <a:ext cx="9144000" cy="1095543"/>
          </a:xfrm>
        </p:spPr>
        <p:txBody>
          <a:bodyPr/>
          <a:lstStyle/>
          <a:p>
            <a:r>
              <a:rPr lang="de-DE" dirty="0"/>
              <a:t>Regression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60C2-B42D-B9A6-DC8C-D85B10E8C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569" y="1254868"/>
            <a:ext cx="6556443" cy="473851"/>
          </a:xfrm>
        </p:spPr>
        <p:txBody>
          <a:bodyPr/>
          <a:lstStyle/>
          <a:p>
            <a:r>
              <a:rPr lang="de-DE" dirty="0"/>
              <a:t>Fall 2: Nicht-dichotome unabhängige Variablen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7158E-38F1-C944-B114-5792F5C15DA6}"/>
              </a:ext>
            </a:extLst>
          </p:cNvPr>
          <p:cNvSpPr txBox="1"/>
          <p:nvPr/>
        </p:nvSpPr>
        <p:spPr>
          <a:xfrm>
            <a:off x="710119" y="1728719"/>
            <a:ext cx="579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Beispiele für die Verwendung von Dummy- Variablen: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E274C-912B-C7A7-E747-2EDED772A4AD}"/>
              </a:ext>
            </a:extLst>
          </p:cNvPr>
          <p:cNvSpPr txBox="1"/>
          <p:nvPr/>
        </p:nvSpPr>
        <p:spPr>
          <a:xfrm>
            <a:off x="982493" y="2373549"/>
            <a:ext cx="10525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Analyse des Unterschieds in der Arbeitszufriedenheit in verschiedenen Abteilung eines Unternehmens.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Berufsbildung im Zusammenhang mit dem Gehalt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Analyse</a:t>
            </a:r>
            <a:r>
              <a:rPr lang="en-US" dirty="0"/>
              <a:t> von </a:t>
            </a:r>
            <a:r>
              <a:rPr lang="en-US" dirty="0" err="1"/>
              <a:t>Restaurantbewetungen</a:t>
            </a:r>
            <a:r>
              <a:rPr lang="en-US" dirty="0"/>
              <a:t> </a:t>
            </a:r>
            <a:r>
              <a:rPr lang="en-US" dirty="0" err="1"/>
              <a:t>basierend</a:t>
            </a:r>
            <a:r>
              <a:rPr lang="en-US" dirty="0"/>
              <a:t> auf der Art der </a:t>
            </a:r>
            <a:r>
              <a:rPr lang="en-US" dirty="0" err="1"/>
              <a:t>Küche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Untersuchung</a:t>
            </a:r>
            <a:r>
              <a:rPr lang="en-US" dirty="0"/>
              <a:t> von </a:t>
            </a:r>
            <a:r>
              <a:rPr lang="en-US" dirty="0" err="1"/>
              <a:t>Kaufgewohnheiten</a:t>
            </a:r>
            <a:r>
              <a:rPr lang="en-US" dirty="0"/>
              <a:t> in </a:t>
            </a:r>
            <a:r>
              <a:rPr lang="en-US" dirty="0" err="1"/>
              <a:t>Bezug</a:t>
            </a:r>
            <a:r>
              <a:rPr lang="en-US" dirty="0"/>
              <a:t> auf </a:t>
            </a:r>
            <a:r>
              <a:rPr lang="en-US" dirty="0" err="1"/>
              <a:t>unnterschiedliche</a:t>
            </a:r>
            <a:r>
              <a:rPr lang="en-US" dirty="0"/>
              <a:t> </a:t>
            </a:r>
            <a:r>
              <a:rPr lang="en-US" dirty="0" err="1"/>
              <a:t>Produktkategorien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Unterschung</a:t>
            </a:r>
            <a:r>
              <a:rPr lang="en-US" dirty="0"/>
              <a:t> von </a:t>
            </a:r>
            <a:r>
              <a:rPr lang="en-US" dirty="0" err="1"/>
              <a:t>Arbeitslosigkeit</a:t>
            </a:r>
            <a:r>
              <a:rPr lang="en-US" dirty="0"/>
              <a:t> in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Regionen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Landes.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Saisonale</a:t>
            </a:r>
            <a:r>
              <a:rPr lang="en-US" dirty="0"/>
              <a:t> </a:t>
            </a:r>
            <a:r>
              <a:rPr lang="en-US" dirty="0" err="1"/>
              <a:t>Effekte</a:t>
            </a:r>
            <a:r>
              <a:rPr lang="en-US" dirty="0"/>
              <a:t> (</a:t>
            </a:r>
            <a:r>
              <a:rPr lang="en-US" dirty="0" err="1"/>
              <a:t>Frühling</a:t>
            </a:r>
            <a:r>
              <a:rPr lang="en-US" dirty="0"/>
              <a:t>, Sommer, Herbst und Winter ) auf </a:t>
            </a:r>
            <a:r>
              <a:rPr lang="en-US" dirty="0" err="1"/>
              <a:t>Umsatz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Politische</a:t>
            </a:r>
            <a:r>
              <a:rPr lang="en-US" dirty="0"/>
              <a:t> </a:t>
            </a:r>
            <a:r>
              <a:rPr lang="en-US" dirty="0" err="1"/>
              <a:t>Teilnahme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Zusammenhang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politischen</a:t>
            </a:r>
            <a:r>
              <a:rPr lang="en-US" dirty="0"/>
              <a:t> </a:t>
            </a:r>
            <a:r>
              <a:rPr lang="en-US" dirty="0" err="1"/>
              <a:t>Präferenzen</a:t>
            </a:r>
            <a:r>
              <a:rPr lang="en-US" dirty="0"/>
              <a:t> (links, </a:t>
            </a:r>
            <a:r>
              <a:rPr lang="en-US" dirty="0" err="1"/>
              <a:t>rechts</a:t>
            </a:r>
            <a:r>
              <a:rPr lang="en-US" dirty="0"/>
              <a:t>, Mitte)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1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8A6C489-071D-D7E5-1109-777DFD7404E1}"/>
              </a:ext>
            </a:extLst>
          </p:cNvPr>
          <p:cNvSpPr txBox="1">
            <a:spLocks/>
          </p:cNvSpPr>
          <p:nvPr/>
        </p:nvSpPr>
        <p:spPr>
          <a:xfrm>
            <a:off x="4013453" y="643204"/>
            <a:ext cx="416306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Hedonic</a:t>
            </a:r>
            <a:r>
              <a:rPr lang="en-US" spc="-80"/>
              <a:t> </a:t>
            </a:r>
            <a:r>
              <a:rPr lang="en-US" spc="-5"/>
              <a:t>Model</a:t>
            </a:r>
            <a:endParaRPr lang="en-US" spc="-5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E150759-D521-5F81-B202-D0ED6675A4C0}"/>
              </a:ext>
            </a:extLst>
          </p:cNvPr>
          <p:cNvSpPr txBox="1"/>
          <p:nvPr/>
        </p:nvSpPr>
        <p:spPr>
          <a:xfrm>
            <a:off x="2910332" y="1399413"/>
            <a:ext cx="63728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12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762125" algn="l"/>
                <a:tab pos="1762760" algn="l"/>
              </a:tabLst>
            </a:pPr>
            <a:r>
              <a:rPr sz="1800" dirty="0">
                <a:latin typeface="Tahoma"/>
                <a:cs typeface="Tahoma"/>
              </a:rPr>
              <a:t>Model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item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price estimation</a:t>
            </a:r>
            <a:endParaRPr sz="1800" dirty="0">
              <a:latin typeface="Tahoma"/>
              <a:cs typeface="Tahoma"/>
            </a:endParaRPr>
          </a:p>
          <a:p>
            <a:pPr marL="1516380" indent="-287020">
              <a:lnSpc>
                <a:spcPct val="100000"/>
              </a:lnSpc>
              <a:buFont typeface="Arial MT"/>
              <a:buChar char="•"/>
              <a:tabLst>
                <a:tab pos="1516380" algn="l"/>
                <a:tab pos="1517015" algn="l"/>
              </a:tabLst>
            </a:pPr>
            <a:r>
              <a:rPr sz="1800" spc="-5" dirty="0">
                <a:latin typeface="Tahoma"/>
                <a:cs typeface="Tahoma"/>
              </a:rPr>
              <a:t>Common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modell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used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Real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estate</a:t>
            </a:r>
            <a:endParaRPr sz="1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ahoma"/>
                <a:cs typeface="Tahoma"/>
              </a:rPr>
              <a:t>Used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prediction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house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prices based</a:t>
            </a:r>
            <a:r>
              <a:rPr sz="1800" dirty="0">
                <a:latin typeface="Tahoma"/>
                <a:cs typeface="Tahoma"/>
              </a:rPr>
              <a:t> on </a:t>
            </a:r>
            <a:r>
              <a:rPr sz="1800" spc="-5" dirty="0">
                <a:latin typeface="Tahoma"/>
                <a:cs typeface="Tahoma"/>
              </a:rPr>
              <a:t>specific </a:t>
            </a:r>
            <a:r>
              <a:rPr sz="1800" spc="-10" dirty="0">
                <a:latin typeface="Tahoma"/>
                <a:cs typeface="Tahoma"/>
              </a:rPr>
              <a:t>factors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5C71677C-8786-EB8B-9191-B0D6C5ED6734}"/>
              </a:ext>
            </a:extLst>
          </p:cNvPr>
          <p:cNvGrpSpPr/>
          <p:nvPr/>
        </p:nvGrpSpPr>
        <p:grpSpPr>
          <a:xfrm>
            <a:off x="1097399" y="3559936"/>
            <a:ext cx="9738360" cy="1495425"/>
            <a:chOff x="1097399" y="3559936"/>
            <a:chExt cx="9738360" cy="149542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428D70F-D451-EFF2-2608-EBFE2163BC5B}"/>
                </a:ext>
              </a:extLst>
            </p:cNvPr>
            <p:cNvSpPr/>
            <p:nvPr/>
          </p:nvSpPr>
          <p:spPr>
            <a:xfrm>
              <a:off x="6260605" y="4287439"/>
              <a:ext cx="398780" cy="652145"/>
            </a:xfrm>
            <a:custGeom>
              <a:avLst/>
              <a:gdLst/>
              <a:ahLst/>
              <a:cxnLst/>
              <a:rect l="l" t="t" r="r" b="b"/>
              <a:pathLst>
                <a:path w="398779" h="652145">
                  <a:moveTo>
                    <a:pt x="230029" y="0"/>
                  </a:moveTo>
                  <a:lnTo>
                    <a:pt x="248061" y="48099"/>
                  </a:lnTo>
                  <a:lnTo>
                    <a:pt x="252339" y="94535"/>
                  </a:lnTo>
                  <a:lnTo>
                    <a:pt x="245432" y="138612"/>
                  </a:lnTo>
                  <a:lnTo>
                    <a:pt x="229911" y="179637"/>
                  </a:lnTo>
                  <a:lnTo>
                    <a:pt x="208346" y="216912"/>
                  </a:lnTo>
                  <a:lnTo>
                    <a:pt x="183305" y="249743"/>
                  </a:lnTo>
                  <a:lnTo>
                    <a:pt x="91741" y="336692"/>
                  </a:lnTo>
                  <a:lnTo>
                    <a:pt x="58606" y="372593"/>
                  </a:lnTo>
                  <a:lnTo>
                    <a:pt x="34472" y="404787"/>
                  </a:lnTo>
                  <a:lnTo>
                    <a:pt x="20133" y="431069"/>
                  </a:lnTo>
                  <a:lnTo>
                    <a:pt x="3983" y="486332"/>
                  </a:lnTo>
                  <a:lnTo>
                    <a:pt x="0" y="539785"/>
                  </a:lnTo>
                  <a:lnTo>
                    <a:pt x="6053" y="590239"/>
                  </a:lnTo>
                  <a:lnTo>
                    <a:pt x="20016" y="636501"/>
                  </a:lnTo>
                  <a:lnTo>
                    <a:pt x="27426" y="651845"/>
                  </a:lnTo>
                  <a:lnTo>
                    <a:pt x="95983" y="583291"/>
                  </a:lnTo>
                  <a:lnTo>
                    <a:pt x="104142" y="553338"/>
                  </a:lnTo>
                  <a:lnTo>
                    <a:pt x="129267" y="504084"/>
                  </a:lnTo>
                  <a:lnTo>
                    <a:pt x="168849" y="454601"/>
                  </a:lnTo>
                  <a:lnTo>
                    <a:pt x="224678" y="454601"/>
                  </a:lnTo>
                  <a:lnTo>
                    <a:pt x="395204" y="284081"/>
                  </a:lnTo>
                  <a:lnTo>
                    <a:pt x="398554" y="255538"/>
                  </a:lnTo>
                  <a:lnTo>
                    <a:pt x="395453" y="211697"/>
                  </a:lnTo>
                  <a:lnTo>
                    <a:pt x="384627" y="168353"/>
                  </a:lnTo>
                  <a:lnTo>
                    <a:pt x="366516" y="126676"/>
                  </a:lnTo>
                  <a:lnTo>
                    <a:pt x="341560" y="87833"/>
                  </a:lnTo>
                  <a:lnTo>
                    <a:pt x="310200" y="52993"/>
                  </a:lnTo>
                  <a:lnTo>
                    <a:pt x="272876" y="23326"/>
                  </a:lnTo>
                  <a:lnTo>
                    <a:pt x="230029" y="0"/>
                  </a:lnTo>
                  <a:close/>
                </a:path>
                <a:path w="398779" h="652145">
                  <a:moveTo>
                    <a:pt x="224678" y="454601"/>
                  </a:moveTo>
                  <a:lnTo>
                    <a:pt x="168849" y="454601"/>
                  </a:lnTo>
                  <a:lnTo>
                    <a:pt x="164937" y="475044"/>
                  </a:lnTo>
                  <a:lnTo>
                    <a:pt x="162164" y="517112"/>
                  </a:lnTo>
                  <a:lnTo>
                    <a:pt x="224678" y="454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8C846629-3FC3-98D6-6AB5-0B22E6267E6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095" y="4279281"/>
              <a:ext cx="282998" cy="319999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9B888690-AD2D-0D02-0F0D-08207C0196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1931" y="4382789"/>
              <a:ext cx="151020" cy="178840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A6533684-B93B-C472-B9C3-685236DF5B78}"/>
                </a:ext>
              </a:extLst>
            </p:cNvPr>
            <p:cNvSpPr/>
            <p:nvPr/>
          </p:nvSpPr>
          <p:spPr>
            <a:xfrm>
              <a:off x="5243182" y="4363923"/>
              <a:ext cx="790575" cy="677545"/>
            </a:xfrm>
            <a:custGeom>
              <a:avLst/>
              <a:gdLst/>
              <a:ahLst/>
              <a:cxnLst/>
              <a:rect l="l" t="t" r="r" b="b"/>
              <a:pathLst>
                <a:path w="790575" h="677545">
                  <a:moveTo>
                    <a:pt x="677316" y="397916"/>
                  </a:moveTo>
                  <a:lnTo>
                    <a:pt x="395109" y="129806"/>
                  </a:lnTo>
                  <a:lnTo>
                    <a:pt x="112877" y="397916"/>
                  </a:lnTo>
                  <a:lnTo>
                    <a:pt x="112877" y="677329"/>
                  </a:lnTo>
                  <a:lnTo>
                    <a:pt x="338658" y="677329"/>
                  </a:lnTo>
                  <a:lnTo>
                    <a:pt x="338658" y="442150"/>
                  </a:lnTo>
                  <a:lnTo>
                    <a:pt x="451535" y="442150"/>
                  </a:lnTo>
                  <a:lnTo>
                    <a:pt x="451535" y="677329"/>
                  </a:lnTo>
                  <a:lnTo>
                    <a:pt x="677316" y="677329"/>
                  </a:lnTo>
                  <a:lnTo>
                    <a:pt x="677316" y="442150"/>
                  </a:lnTo>
                  <a:lnTo>
                    <a:pt x="677316" y="397916"/>
                  </a:lnTo>
                  <a:close/>
                </a:path>
                <a:path w="790575" h="677545">
                  <a:moveTo>
                    <a:pt x="790194" y="376275"/>
                  </a:moveTo>
                  <a:lnTo>
                    <a:pt x="476084" y="77127"/>
                  </a:lnTo>
                  <a:lnTo>
                    <a:pt x="395109" y="0"/>
                  </a:lnTo>
                  <a:lnTo>
                    <a:pt x="0" y="376275"/>
                  </a:lnTo>
                  <a:lnTo>
                    <a:pt x="42329" y="412038"/>
                  </a:lnTo>
                  <a:lnTo>
                    <a:pt x="395109" y="77127"/>
                  </a:lnTo>
                  <a:lnTo>
                    <a:pt x="747839" y="412038"/>
                  </a:lnTo>
                  <a:lnTo>
                    <a:pt x="790194" y="376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41359F53-243E-1471-41CC-48EDFCC56474}"/>
                </a:ext>
              </a:extLst>
            </p:cNvPr>
            <p:cNvSpPr/>
            <p:nvPr/>
          </p:nvSpPr>
          <p:spPr>
            <a:xfrm>
              <a:off x="2596895" y="3563111"/>
              <a:ext cx="3147695" cy="811530"/>
            </a:xfrm>
            <a:custGeom>
              <a:avLst/>
              <a:gdLst/>
              <a:ahLst/>
              <a:cxnLst/>
              <a:rect l="l" t="t" r="r" b="b"/>
              <a:pathLst>
                <a:path w="3147695" h="811529">
                  <a:moveTo>
                    <a:pt x="3147187" y="0"/>
                  </a:moveTo>
                  <a:lnTo>
                    <a:pt x="0" y="708787"/>
                  </a:lnTo>
                </a:path>
                <a:path w="3147695" h="811529">
                  <a:moveTo>
                    <a:pt x="3146679" y="0"/>
                  </a:moveTo>
                  <a:lnTo>
                    <a:pt x="1211580" y="708787"/>
                  </a:lnTo>
                </a:path>
                <a:path w="3147695" h="811529">
                  <a:moveTo>
                    <a:pt x="3135376" y="0"/>
                  </a:moveTo>
                  <a:lnTo>
                    <a:pt x="2040636" y="81153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3211039-24E9-B1C3-80C3-18C0AA440886}"/>
                </a:ext>
              </a:extLst>
            </p:cNvPr>
            <p:cNvSpPr/>
            <p:nvPr/>
          </p:nvSpPr>
          <p:spPr>
            <a:xfrm>
              <a:off x="1097394" y="4250791"/>
              <a:ext cx="548005" cy="804545"/>
            </a:xfrm>
            <a:custGeom>
              <a:avLst/>
              <a:gdLst/>
              <a:ahLst/>
              <a:cxnLst/>
              <a:rect l="l" t="t" r="r" b="b"/>
              <a:pathLst>
                <a:path w="548005" h="804545">
                  <a:moveTo>
                    <a:pt x="405371" y="489356"/>
                  </a:moveTo>
                  <a:lnTo>
                    <a:pt x="310413" y="394398"/>
                  </a:lnTo>
                  <a:lnTo>
                    <a:pt x="310413" y="255625"/>
                  </a:lnTo>
                  <a:lnTo>
                    <a:pt x="273900" y="255625"/>
                  </a:lnTo>
                  <a:lnTo>
                    <a:pt x="273900" y="406273"/>
                  </a:lnTo>
                  <a:lnTo>
                    <a:pt x="275729" y="410832"/>
                  </a:lnTo>
                  <a:lnTo>
                    <a:pt x="379806" y="514921"/>
                  </a:lnTo>
                  <a:lnTo>
                    <a:pt x="405371" y="489356"/>
                  </a:lnTo>
                  <a:close/>
                </a:path>
                <a:path w="548005" h="804545">
                  <a:moveTo>
                    <a:pt x="468363" y="634530"/>
                  </a:moveTo>
                  <a:lnTo>
                    <a:pt x="427609" y="660590"/>
                  </a:lnTo>
                  <a:lnTo>
                    <a:pt x="384009" y="679208"/>
                  </a:lnTo>
                  <a:lnTo>
                    <a:pt x="338518" y="690384"/>
                  </a:lnTo>
                  <a:lnTo>
                    <a:pt x="292049" y="694105"/>
                  </a:lnTo>
                  <a:lnTo>
                    <a:pt x="245529" y="690384"/>
                  </a:lnTo>
                  <a:lnTo>
                    <a:pt x="199898" y="679208"/>
                  </a:lnTo>
                  <a:lnTo>
                    <a:pt x="156095" y="660590"/>
                  </a:lnTo>
                  <a:lnTo>
                    <a:pt x="115036" y="634530"/>
                  </a:lnTo>
                  <a:lnTo>
                    <a:pt x="140601" y="774217"/>
                  </a:lnTo>
                  <a:lnTo>
                    <a:pt x="144881" y="786244"/>
                  </a:lnTo>
                  <a:lnTo>
                    <a:pt x="152920" y="795794"/>
                  </a:lnTo>
                  <a:lnTo>
                    <a:pt x="163715" y="802081"/>
                  </a:lnTo>
                  <a:lnTo>
                    <a:pt x="176212" y="804354"/>
                  </a:lnTo>
                  <a:lnTo>
                    <a:pt x="407200" y="804354"/>
                  </a:lnTo>
                  <a:lnTo>
                    <a:pt x="419696" y="802081"/>
                  </a:lnTo>
                  <a:lnTo>
                    <a:pt x="430479" y="795794"/>
                  </a:lnTo>
                  <a:lnTo>
                    <a:pt x="438518" y="786244"/>
                  </a:lnTo>
                  <a:lnTo>
                    <a:pt x="442798" y="774217"/>
                  </a:lnTo>
                  <a:lnTo>
                    <a:pt x="468363" y="634530"/>
                  </a:lnTo>
                  <a:close/>
                </a:path>
                <a:path w="548005" h="804545">
                  <a:moveTo>
                    <a:pt x="469277" y="168884"/>
                  </a:moveTo>
                  <a:lnTo>
                    <a:pt x="443712" y="30137"/>
                  </a:lnTo>
                  <a:lnTo>
                    <a:pt x="408114" y="0"/>
                  </a:lnTo>
                  <a:lnTo>
                    <a:pt x="176212" y="0"/>
                  </a:lnTo>
                  <a:lnTo>
                    <a:pt x="140601" y="30137"/>
                  </a:lnTo>
                  <a:lnTo>
                    <a:pt x="115036" y="169799"/>
                  </a:lnTo>
                  <a:lnTo>
                    <a:pt x="156095" y="143433"/>
                  </a:lnTo>
                  <a:lnTo>
                    <a:pt x="199910" y="124587"/>
                  </a:lnTo>
                  <a:lnTo>
                    <a:pt x="245579" y="113258"/>
                  </a:lnTo>
                  <a:lnTo>
                    <a:pt x="292163" y="109423"/>
                  </a:lnTo>
                  <a:lnTo>
                    <a:pt x="338734" y="113080"/>
                  </a:lnTo>
                  <a:lnTo>
                    <a:pt x="384403" y="124218"/>
                  </a:lnTo>
                  <a:lnTo>
                    <a:pt x="428218" y="142824"/>
                  </a:lnTo>
                  <a:lnTo>
                    <a:pt x="469277" y="168884"/>
                  </a:lnTo>
                  <a:close/>
                </a:path>
                <a:path w="548005" h="804545">
                  <a:moveTo>
                    <a:pt x="547801" y="401701"/>
                  </a:moveTo>
                  <a:lnTo>
                    <a:pt x="543725" y="356057"/>
                  </a:lnTo>
                  <a:lnTo>
                    <a:pt x="531837" y="312369"/>
                  </a:lnTo>
                  <a:lnTo>
                    <a:pt x="512965" y="272529"/>
                  </a:lnTo>
                  <a:lnTo>
                    <a:pt x="493014" y="244271"/>
                  </a:lnTo>
                  <a:lnTo>
                    <a:pt x="493014" y="401701"/>
                  </a:lnTo>
                  <a:lnTo>
                    <a:pt x="487743" y="447903"/>
                  </a:lnTo>
                  <a:lnTo>
                    <a:pt x="472681" y="490245"/>
                  </a:lnTo>
                  <a:lnTo>
                    <a:pt x="449033" y="527532"/>
                  </a:lnTo>
                  <a:lnTo>
                    <a:pt x="417982" y="558584"/>
                  </a:lnTo>
                  <a:lnTo>
                    <a:pt x="380695" y="582231"/>
                  </a:lnTo>
                  <a:lnTo>
                    <a:pt x="338353" y="597293"/>
                  </a:lnTo>
                  <a:lnTo>
                    <a:pt x="292163" y="602576"/>
                  </a:lnTo>
                  <a:lnTo>
                    <a:pt x="245960" y="597293"/>
                  </a:lnTo>
                  <a:lnTo>
                    <a:pt x="203631" y="582231"/>
                  </a:lnTo>
                  <a:lnTo>
                    <a:pt x="166344" y="558584"/>
                  </a:lnTo>
                  <a:lnTo>
                    <a:pt x="135280" y="527532"/>
                  </a:lnTo>
                  <a:lnTo>
                    <a:pt x="111633" y="490245"/>
                  </a:lnTo>
                  <a:lnTo>
                    <a:pt x="96583" y="447903"/>
                  </a:lnTo>
                  <a:lnTo>
                    <a:pt x="91300" y="401701"/>
                  </a:lnTo>
                  <a:lnTo>
                    <a:pt x="96583" y="355511"/>
                  </a:lnTo>
                  <a:lnTo>
                    <a:pt x="111633" y="313169"/>
                  </a:lnTo>
                  <a:lnTo>
                    <a:pt x="135280" y="275882"/>
                  </a:lnTo>
                  <a:lnTo>
                    <a:pt x="166344" y="244817"/>
                  </a:lnTo>
                  <a:lnTo>
                    <a:pt x="203631" y="221170"/>
                  </a:lnTo>
                  <a:lnTo>
                    <a:pt x="245960" y="206121"/>
                  </a:lnTo>
                  <a:lnTo>
                    <a:pt x="292163" y="200837"/>
                  </a:lnTo>
                  <a:lnTo>
                    <a:pt x="338353" y="206121"/>
                  </a:lnTo>
                  <a:lnTo>
                    <a:pt x="380695" y="221170"/>
                  </a:lnTo>
                  <a:lnTo>
                    <a:pt x="417982" y="244817"/>
                  </a:lnTo>
                  <a:lnTo>
                    <a:pt x="449033" y="275882"/>
                  </a:lnTo>
                  <a:lnTo>
                    <a:pt x="472681" y="313169"/>
                  </a:lnTo>
                  <a:lnTo>
                    <a:pt x="487743" y="355511"/>
                  </a:lnTo>
                  <a:lnTo>
                    <a:pt x="493014" y="401701"/>
                  </a:lnTo>
                  <a:lnTo>
                    <a:pt x="493014" y="244271"/>
                  </a:lnTo>
                  <a:lnTo>
                    <a:pt x="487781" y="236855"/>
                  </a:lnTo>
                  <a:lnTo>
                    <a:pt x="456996" y="206070"/>
                  </a:lnTo>
                  <a:lnTo>
                    <a:pt x="449580" y="200837"/>
                  </a:lnTo>
                  <a:lnTo>
                    <a:pt x="421335" y="180886"/>
                  </a:lnTo>
                  <a:lnTo>
                    <a:pt x="381495" y="162013"/>
                  </a:lnTo>
                  <a:lnTo>
                    <a:pt x="338201" y="150164"/>
                  </a:lnTo>
                  <a:lnTo>
                    <a:pt x="292163" y="146062"/>
                  </a:lnTo>
                  <a:lnTo>
                    <a:pt x="246062" y="150177"/>
                  </a:lnTo>
                  <a:lnTo>
                    <a:pt x="202730" y="162052"/>
                  </a:lnTo>
                  <a:lnTo>
                    <a:pt x="162890" y="180962"/>
                  </a:lnTo>
                  <a:lnTo>
                    <a:pt x="127254" y="206197"/>
                  </a:lnTo>
                  <a:lnTo>
                    <a:pt x="96532" y="237045"/>
                  </a:lnTo>
                  <a:lnTo>
                    <a:pt x="71450" y="272783"/>
                  </a:lnTo>
                  <a:lnTo>
                    <a:pt x="52730" y="312686"/>
                  </a:lnTo>
                  <a:lnTo>
                    <a:pt x="41084" y="356057"/>
                  </a:lnTo>
                  <a:lnTo>
                    <a:pt x="18262" y="356057"/>
                  </a:lnTo>
                  <a:lnTo>
                    <a:pt x="11163" y="357492"/>
                  </a:lnTo>
                  <a:lnTo>
                    <a:pt x="5359" y="361416"/>
                  </a:lnTo>
                  <a:lnTo>
                    <a:pt x="1435" y="367220"/>
                  </a:lnTo>
                  <a:lnTo>
                    <a:pt x="0" y="374319"/>
                  </a:lnTo>
                  <a:lnTo>
                    <a:pt x="0" y="410832"/>
                  </a:lnTo>
                  <a:lnTo>
                    <a:pt x="1435" y="417931"/>
                  </a:lnTo>
                  <a:lnTo>
                    <a:pt x="5359" y="423735"/>
                  </a:lnTo>
                  <a:lnTo>
                    <a:pt x="11163" y="427659"/>
                  </a:lnTo>
                  <a:lnTo>
                    <a:pt x="18262" y="429094"/>
                  </a:lnTo>
                  <a:lnTo>
                    <a:pt x="38341" y="429094"/>
                  </a:lnTo>
                  <a:lnTo>
                    <a:pt x="47752" y="475869"/>
                  </a:lnTo>
                  <a:lnTo>
                    <a:pt x="65163" y="519074"/>
                  </a:lnTo>
                  <a:lnTo>
                    <a:pt x="89763" y="557898"/>
                  </a:lnTo>
                  <a:lnTo>
                    <a:pt x="120738" y="591502"/>
                  </a:lnTo>
                  <a:lnTo>
                    <a:pt x="157289" y="619074"/>
                  </a:lnTo>
                  <a:lnTo>
                    <a:pt x="198577" y="639787"/>
                  </a:lnTo>
                  <a:lnTo>
                    <a:pt x="243801" y="652830"/>
                  </a:lnTo>
                  <a:lnTo>
                    <a:pt x="292163" y="657352"/>
                  </a:lnTo>
                  <a:lnTo>
                    <a:pt x="338201" y="653249"/>
                  </a:lnTo>
                  <a:lnTo>
                    <a:pt x="381495" y="641400"/>
                  </a:lnTo>
                  <a:lnTo>
                    <a:pt x="421335" y="622528"/>
                  </a:lnTo>
                  <a:lnTo>
                    <a:pt x="457047" y="597293"/>
                  </a:lnTo>
                  <a:lnTo>
                    <a:pt x="487781" y="566547"/>
                  </a:lnTo>
                  <a:lnTo>
                    <a:pt x="512965" y="530885"/>
                  </a:lnTo>
                  <a:lnTo>
                    <a:pt x="531837" y="491045"/>
                  </a:lnTo>
                  <a:lnTo>
                    <a:pt x="543687" y="447751"/>
                  </a:lnTo>
                  <a:lnTo>
                    <a:pt x="547801" y="40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8911861-6E8A-ACAF-32F6-A17D313F9D39}"/>
                </a:ext>
              </a:extLst>
            </p:cNvPr>
            <p:cNvSpPr/>
            <p:nvPr/>
          </p:nvSpPr>
          <p:spPr>
            <a:xfrm>
              <a:off x="1420367" y="3563111"/>
              <a:ext cx="9412605" cy="812165"/>
            </a:xfrm>
            <a:custGeom>
              <a:avLst/>
              <a:gdLst/>
              <a:ahLst/>
              <a:cxnLst/>
              <a:rect l="l" t="t" r="r" b="b"/>
              <a:pathLst>
                <a:path w="9412605" h="812164">
                  <a:moveTo>
                    <a:pt x="4334383" y="0"/>
                  </a:moveTo>
                  <a:lnTo>
                    <a:pt x="0" y="645668"/>
                  </a:lnTo>
                </a:path>
                <a:path w="9412605" h="812164">
                  <a:moveTo>
                    <a:pt x="4323715" y="0"/>
                  </a:moveTo>
                  <a:lnTo>
                    <a:pt x="4216908" y="708787"/>
                  </a:lnTo>
                </a:path>
                <a:path w="9412605" h="812164">
                  <a:moveTo>
                    <a:pt x="4329683" y="0"/>
                  </a:moveTo>
                  <a:lnTo>
                    <a:pt x="6126226" y="811530"/>
                  </a:lnTo>
                </a:path>
                <a:path w="9412605" h="812164">
                  <a:moveTo>
                    <a:pt x="4334256" y="6096"/>
                  </a:moveTo>
                  <a:lnTo>
                    <a:pt x="9412097" y="811783"/>
                  </a:lnTo>
                </a:path>
                <a:path w="9412605" h="812164">
                  <a:moveTo>
                    <a:pt x="4334256" y="0"/>
                  </a:moveTo>
                  <a:lnTo>
                    <a:pt x="8258556" y="811530"/>
                  </a:lnTo>
                </a:path>
                <a:path w="9412605" h="812164">
                  <a:moveTo>
                    <a:pt x="4334256" y="21336"/>
                  </a:moveTo>
                  <a:lnTo>
                    <a:pt x="7190739" y="811657"/>
                  </a:lnTo>
                </a:path>
                <a:path w="9412605" h="812164">
                  <a:moveTo>
                    <a:pt x="4334256" y="21336"/>
                  </a:moveTo>
                  <a:lnTo>
                    <a:pt x="5116576" y="67119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D7A133FB-CCEB-BFFE-FEF7-2C5CFA4B9428}"/>
              </a:ext>
            </a:extLst>
          </p:cNvPr>
          <p:cNvSpPr/>
          <p:nvPr/>
        </p:nvSpPr>
        <p:spPr>
          <a:xfrm>
            <a:off x="5309463" y="2558516"/>
            <a:ext cx="730250" cy="655320"/>
          </a:xfrm>
          <a:custGeom>
            <a:avLst/>
            <a:gdLst/>
            <a:ahLst/>
            <a:cxnLst/>
            <a:rect l="l" t="t" r="r" b="b"/>
            <a:pathLst>
              <a:path w="730250" h="655319">
                <a:moveTo>
                  <a:pt x="516699" y="248805"/>
                </a:moveTo>
                <a:lnTo>
                  <a:pt x="395312" y="137388"/>
                </a:lnTo>
                <a:lnTo>
                  <a:pt x="150596" y="362064"/>
                </a:lnTo>
                <a:lnTo>
                  <a:pt x="150596" y="598614"/>
                </a:lnTo>
                <a:lnTo>
                  <a:pt x="94119" y="598614"/>
                </a:lnTo>
                <a:lnTo>
                  <a:pt x="94119" y="584581"/>
                </a:lnTo>
                <a:lnTo>
                  <a:pt x="110032" y="584581"/>
                </a:lnTo>
                <a:lnTo>
                  <a:pt x="116611" y="584530"/>
                </a:lnTo>
                <a:lnTo>
                  <a:pt x="122237" y="579843"/>
                </a:lnTo>
                <a:lnTo>
                  <a:pt x="123520" y="573290"/>
                </a:lnTo>
                <a:lnTo>
                  <a:pt x="126098" y="564654"/>
                </a:lnTo>
                <a:lnTo>
                  <a:pt x="127762" y="560959"/>
                </a:lnTo>
                <a:lnTo>
                  <a:pt x="129819" y="556387"/>
                </a:lnTo>
                <a:lnTo>
                  <a:pt x="134620" y="548690"/>
                </a:lnTo>
                <a:lnTo>
                  <a:pt x="140436" y="541667"/>
                </a:lnTo>
                <a:lnTo>
                  <a:pt x="141605" y="540562"/>
                </a:lnTo>
                <a:lnTo>
                  <a:pt x="141668" y="538708"/>
                </a:lnTo>
                <a:lnTo>
                  <a:pt x="139776" y="536714"/>
                </a:lnTo>
                <a:lnTo>
                  <a:pt x="138595" y="536409"/>
                </a:lnTo>
                <a:lnTo>
                  <a:pt x="137515" y="536765"/>
                </a:lnTo>
                <a:lnTo>
                  <a:pt x="125476" y="540486"/>
                </a:lnTo>
                <a:lnTo>
                  <a:pt x="114122" y="545807"/>
                </a:lnTo>
                <a:lnTo>
                  <a:pt x="103619" y="552665"/>
                </a:lnTo>
                <a:lnTo>
                  <a:pt x="94119" y="560959"/>
                </a:lnTo>
                <a:lnTo>
                  <a:pt x="94119" y="560387"/>
                </a:lnTo>
                <a:lnTo>
                  <a:pt x="94119" y="534606"/>
                </a:lnTo>
                <a:lnTo>
                  <a:pt x="114769" y="522033"/>
                </a:lnTo>
                <a:lnTo>
                  <a:pt x="119278" y="501167"/>
                </a:lnTo>
                <a:lnTo>
                  <a:pt x="110375" y="471055"/>
                </a:lnTo>
                <a:lnTo>
                  <a:pt x="108508" y="472097"/>
                </a:lnTo>
                <a:lnTo>
                  <a:pt x="108115" y="472516"/>
                </a:lnTo>
                <a:lnTo>
                  <a:pt x="97790" y="490080"/>
                </a:lnTo>
                <a:lnTo>
                  <a:pt x="87172" y="472020"/>
                </a:lnTo>
                <a:lnTo>
                  <a:pt x="86169" y="471449"/>
                </a:lnTo>
                <a:lnTo>
                  <a:pt x="85090" y="471449"/>
                </a:lnTo>
                <a:lnTo>
                  <a:pt x="84048" y="471487"/>
                </a:lnTo>
                <a:lnTo>
                  <a:pt x="83134" y="472020"/>
                </a:lnTo>
                <a:lnTo>
                  <a:pt x="83019" y="472160"/>
                </a:lnTo>
                <a:lnTo>
                  <a:pt x="72478" y="490080"/>
                </a:lnTo>
                <a:lnTo>
                  <a:pt x="61175" y="471525"/>
                </a:lnTo>
                <a:lnTo>
                  <a:pt x="50419" y="501129"/>
                </a:lnTo>
                <a:lnTo>
                  <a:pt x="54902" y="521995"/>
                </a:lnTo>
                <a:lnTo>
                  <a:pt x="75679" y="534606"/>
                </a:lnTo>
                <a:lnTo>
                  <a:pt x="75679" y="560387"/>
                </a:lnTo>
                <a:lnTo>
                  <a:pt x="66179" y="552272"/>
                </a:lnTo>
                <a:lnTo>
                  <a:pt x="55714" y="545553"/>
                </a:lnTo>
                <a:lnTo>
                  <a:pt x="44424" y="540321"/>
                </a:lnTo>
                <a:lnTo>
                  <a:pt x="32473" y="536676"/>
                </a:lnTo>
                <a:lnTo>
                  <a:pt x="30949" y="536168"/>
                </a:lnTo>
                <a:lnTo>
                  <a:pt x="29298" y="536994"/>
                </a:lnTo>
                <a:lnTo>
                  <a:pt x="28435" y="539610"/>
                </a:lnTo>
                <a:lnTo>
                  <a:pt x="28727" y="540791"/>
                </a:lnTo>
                <a:lnTo>
                  <a:pt x="29552" y="541566"/>
                </a:lnTo>
                <a:lnTo>
                  <a:pt x="35382" y="548576"/>
                </a:lnTo>
                <a:lnTo>
                  <a:pt x="40182" y="556272"/>
                </a:lnTo>
                <a:lnTo>
                  <a:pt x="43916" y="564553"/>
                </a:lnTo>
                <a:lnTo>
                  <a:pt x="46507" y="573379"/>
                </a:lnTo>
                <a:lnTo>
                  <a:pt x="47752" y="579755"/>
                </a:lnTo>
                <a:lnTo>
                  <a:pt x="53378" y="584441"/>
                </a:lnTo>
                <a:lnTo>
                  <a:pt x="59956" y="584492"/>
                </a:lnTo>
                <a:lnTo>
                  <a:pt x="75298" y="584492"/>
                </a:lnTo>
                <a:lnTo>
                  <a:pt x="75298" y="598614"/>
                </a:lnTo>
                <a:lnTo>
                  <a:pt x="0" y="598614"/>
                </a:lnTo>
                <a:lnTo>
                  <a:pt x="0" y="655091"/>
                </a:lnTo>
                <a:lnTo>
                  <a:pt x="110401" y="655091"/>
                </a:lnTo>
                <a:lnTo>
                  <a:pt x="270421" y="495071"/>
                </a:lnTo>
                <a:lnTo>
                  <a:pt x="207073" y="495071"/>
                </a:lnTo>
                <a:lnTo>
                  <a:pt x="207073" y="400939"/>
                </a:lnTo>
                <a:lnTo>
                  <a:pt x="301193" y="400939"/>
                </a:lnTo>
                <a:lnTo>
                  <a:pt x="301193" y="464299"/>
                </a:lnTo>
                <a:lnTo>
                  <a:pt x="348259" y="417233"/>
                </a:lnTo>
                <a:lnTo>
                  <a:pt x="348259" y="400939"/>
                </a:lnTo>
                <a:lnTo>
                  <a:pt x="364553" y="400939"/>
                </a:lnTo>
                <a:lnTo>
                  <a:pt x="516699" y="248805"/>
                </a:lnTo>
                <a:close/>
              </a:path>
              <a:path w="730250" h="655319">
                <a:moveTo>
                  <a:pt x="564743" y="187083"/>
                </a:moveTo>
                <a:lnTo>
                  <a:pt x="465201" y="92303"/>
                </a:lnTo>
                <a:lnTo>
                  <a:pt x="395312" y="25755"/>
                </a:lnTo>
                <a:lnTo>
                  <a:pt x="56476" y="348132"/>
                </a:lnTo>
                <a:lnTo>
                  <a:pt x="93091" y="379387"/>
                </a:lnTo>
                <a:lnTo>
                  <a:pt x="395312" y="92303"/>
                </a:lnTo>
                <a:lnTo>
                  <a:pt x="537794" y="227711"/>
                </a:lnTo>
                <a:lnTo>
                  <a:pt x="559841" y="205663"/>
                </a:lnTo>
                <a:lnTo>
                  <a:pt x="561047" y="200609"/>
                </a:lnTo>
                <a:lnTo>
                  <a:pt x="564743" y="187083"/>
                </a:lnTo>
                <a:close/>
              </a:path>
              <a:path w="730250" h="655319">
                <a:moveTo>
                  <a:pt x="729970" y="35547"/>
                </a:moveTo>
                <a:lnTo>
                  <a:pt x="715010" y="13639"/>
                </a:lnTo>
                <a:lnTo>
                  <a:pt x="696518" y="0"/>
                </a:lnTo>
                <a:lnTo>
                  <a:pt x="677989" y="13652"/>
                </a:lnTo>
                <a:lnTo>
                  <a:pt x="653465" y="49568"/>
                </a:lnTo>
                <a:lnTo>
                  <a:pt x="627100" y="100241"/>
                </a:lnTo>
                <a:lnTo>
                  <a:pt x="603084" y="158165"/>
                </a:lnTo>
                <a:lnTo>
                  <a:pt x="601230" y="164274"/>
                </a:lnTo>
                <a:lnTo>
                  <a:pt x="729970" y="35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0">
            <a:extLst>
              <a:ext uri="{FF2B5EF4-FFF2-40B4-BE49-F238E27FC236}">
                <a16:creationId xmlns:a16="http://schemas.microsoft.com/office/drawing/2014/main" id="{391897FE-964A-078D-F8F0-B464DB514BB0}"/>
              </a:ext>
            </a:extLst>
          </p:cNvPr>
          <p:cNvSpPr txBox="1"/>
          <p:nvPr/>
        </p:nvSpPr>
        <p:spPr>
          <a:xfrm>
            <a:off x="3044189" y="5190871"/>
            <a:ext cx="889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DoM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(Days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</a:pPr>
            <a:r>
              <a:rPr sz="1200" spc="-10" dirty="0">
                <a:latin typeface="Tahoma"/>
                <a:cs typeface="Tahoma"/>
              </a:rPr>
              <a:t>Market)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37">
            <a:extLst>
              <a:ext uri="{FF2B5EF4-FFF2-40B4-BE49-F238E27FC236}">
                <a16:creationId xmlns:a16="http://schemas.microsoft.com/office/drawing/2014/main" id="{B93B35CB-E5B8-ADB8-22D6-EC2B766DD50A}"/>
              </a:ext>
            </a:extLst>
          </p:cNvPr>
          <p:cNvSpPr txBox="1"/>
          <p:nvPr/>
        </p:nvSpPr>
        <p:spPr>
          <a:xfrm>
            <a:off x="1983485" y="5237226"/>
            <a:ext cx="743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ahoma"/>
                <a:cs typeface="Tahoma"/>
              </a:rPr>
              <a:t>Waterfront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38">
            <a:extLst>
              <a:ext uri="{FF2B5EF4-FFF2-40B4-BE49-F238E27FC236}">
                <a16:creationId xmlns:a16="http://schemas.microsoft.com/office/drawing/2014/main" id="{0524EC0E-5730-C560-B6C0-E7BF3D14E038}"/>
              </a:ext>
            </a:extLst>
          </p:cNvPr>
          <p:cNvSpPr txBox="1"/>
          <p:nvPr/>
        </p:nvSpPr>
        <p:spPr>
          <a:xfrm>
            <a:off x="4367276" y="5250941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39">
            <a:extLst>
              <a:ext uri="{FF2B5EF4-FFF2-40B4-BE49-F238E27FC236}">
                <a16:creationId xmlns:a16="http://schemas.microsoft.com/office/drawing/2014/main" id="{B565A500-628E-8D76-13D0-4D8A0EF7CC27}"/>
              </a:ext>
            </a:extLst>
          </p:cNvPr>
          <p:cNvSpPr txBox="1"/>
          <p:nvPr/>
        </p:nvSpPr>
        <p:spPr>
          <a:xfrm>
            <a:off x="9330943" y="5232272"/>
            <a:ext cx="695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B</a:t>
            </a:r>
            <a:r>
              <a:rPr sz="1200" dirty="0">
                <a:latin typeface="Tahoma"/>
                <a:cs typeface="Tahoma"/>
              </a:rPr>
              <a:t>ed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ms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40">
            <a:extLst>
              <a:ext uri="{FF2B5EF4-FFF2-40B4-BE49-F238E27FC236}">
                <a16:creationId xmlns:a16="http://schemas.microsoft.com/office/drawing/2014/main" id="{33D7104B-3ADF-2B1B-890B-1194A6340544}"/>
              </a:ext>
            </a:extLst>
          </p:cNvPr>
          <p:cNvSpPr txBox="1"/>
          <p:nvPr/>
        </p:nvSpPr>
        <p:spPr>
          <a:xfrm>
            <a:off x="6162294" y="5264911"/>
            <a:ext cx="623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Fir</a:t>
            </a:r>
            <a:r>
              <a:rPr sz="1200" dirty="0">
                <a:latin typeface="Tahoma"/>
                <a:cs typeface="Tahoma"/>
              </a:rPr>
              <a:t>epl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41">
            <a:extLst>
              <a:ext uri="{FF2B5EF4-FFF2-40B4-BE49-F238E27FC236}">
                <a16:creationId xmlns:a16="http://schemas.microsoft.com/office/drawing/2014/main" id="{18317735-9430-B71C-1335-E6C1DD939C94}"/>
              </a:ext>
            </a:extLst>
          </p:cNvPr>
          <p:cNvSpPr txBox="1"/>
          <p:nvPr/>
        </p:nvSpPr>
        <p:spPr>
          <a:xfrm>
            <a:off x="5402707" y="5264911"/>
            <a:ext cx="351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S</a:t>
            </a:r>
            <a:r>
              <a:rPr sz="1200" spc="-2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y</a:t>
            </a:r>
            <a:r>
              <a:rPr sz="1200" dirty="0">
                <a:latin typeface="Tahoma"/>
                <a:cs typeface="Tahoma"/>
              </a:rPr>
              <a:t>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42">
            <a:extLst>
              <a:ext uri="{FF2B5EF4-FFF2-40B4-BE49-F238E27FC236}">
                <a16:creationId xmlns:a16="http://schemas.microsoft.com/office/drawing/2014/main" id="{5FEC5D36-3D68-C0A9-F5E4-BBEE0A0858C8}"/>
              </a:ext>
            </a:extLst>
          </p:cNvPr>
          <p:cNvSpPr txBox="1"/>
          <p:nvPr/>
        </p:nvSpPr>
        <p:spPr>
          <a:xfrm>
            <a:off x="7264654" y="5264911"/>
            <a:ext cx="388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SQ</a:t>
            </a:r>
            <a:r>
              <a:rPr sz="1200" spc="10" dirty="0">
                <a:latin typeface="Tahoma"/>
                <a:cs typeface="Tahoma"/>
              </a:rPr>
              <a:t>F</a:t>
            </a:r>
            <a:r>
              <a:rPr sz="1200" dirty="0"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43">
            <a:extLst>
              <a:ext uri="{FF2B5EF4-FFF2-40B4-BE49-F238E27FC236}">
                <a16:creationId xmlns:a16="http://schemas.microsoft.com/office/drawing/2014/main" id="{66562FB8-C296-B5AC-A2E6-C6E1D42CED7F}"/>
              </a:ext>
            </a:extLst>
          </p:cNvPr>
          <p:cNvSpPr txBox="1"/>
          <p:nvPr/>
        </p:nvSpPr>
        <p:spPr>
          <a:xfrm>
            <a:off x="8233664" y="5232272"/>
            <a:ext cx="754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Occupancy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44">
            <a:extLst>
              <a:ext uri="{FF2B5EF4-FFF2-40B4-BE49-F238E27FC236}">
                <a16:creationId xmlns:a16="http://schemas.microsoft.com/office/drawing/2014/main" id="{97A65485-828E-26CE-DDB3-AC5384DE518B}"/>
              </a:ext>
            </a:extLst>
          </p:cNvPr>
          <p:cNvSpPr txBox="1"/>
          <p:nvPr/>
        </p:nvSpPr>
        <p:spPr>
          <a:xfrm>
            <a:off x="10633964" y="5219522"/>
            <a:ext cx="3987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B</a:t>
            </a:r>
            <a:r>
              <a:rPr sz="1200" spc="-10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hs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45">
            <a:extLst>
              <a:ext uri="{FF2B5EF4-FFF2-40B4-BE49-F238E27FC236}">
                <a16:creationId xmlns:a16="http://schemas.microsoft.com/office/drawing/2014/main" id="{520A594C-A570-6815-E8F7-766AF46A0A7B}"/>
              </a:ext>
            </a:extLst>
          </p:cNvPr>
          <p:cNvSpPr txBox="1"/>
          <p:nvPr/>
        </p:nvSpPr>
        <p:spPr>
          <a:xfrm>
            <a:off x="1278382" y="5260085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46">
            <a:extLst>
              <a:ext uri="{FF2B5EF4-FFF2-40B4-BE49-F238E27FC236}">
                <a16:creationId xmlns:a16="http://schemas.microsoft.com/office/drawing/2014/main" id="{94A8BD71-5171-216E-CD84-3C356B924459}"/>
              </a:ext>
            </a:extLst>
          </p:cNvPr>
          <p:cNvSpPr txBox="1"/>
          <p:nvPr/>
        </p:nvSpPr>
        <p:spPr>
          <a:xfrm>
            <a:off x="5289041" y="3284346"/>
            <a:ext cx="8870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House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Prices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32">
            <a:extLst>
              <a:ext uri="{FF2B5EF4-FFF2-40B4-BE49-F238E27FC236}">
                <a16:creationId xmlns:a16="http://schemas.microsoft.com/office/drawing/2014/main" id="{4C6CAF41-E518-A713-E08C-E38FAEF2D907}"/>
              </a:ext>
            </a:extLst>
          </p:cNvPr>
          <p:cNvGrpSpPr/>
          <p:nvPr/>
        </p:nvGrpSpPr>
        <p:grpSpPr>
          <a:xfrm>
            <a:off x="2029818" y="4346024"/>
            <a:ext cx="640080" cy="640715"/>
            <a:chOff x="2029818" y="4346024"/>
            <a:chExt cx="640080" cy="640715"/>
          </a:xfrm>
        </p:grpSpPr>
        <p:pic>
          <p:nvPicPr>
            <p:cNvPr id="29" name="object 33">
              <a:extLst>
                <a:ext uri="{FF2B5EF4-FFF2-40B4-BE49-F238E27FC236}">
                  <a16:creationId xmlns:a16="http://schemas.microsoft.com/office/drawing/2014/main" id="{9BFC151E-BF7E-C1B0-2C35-B43FECA0AA8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830" y="4633061"/>
              <a:ext cx="94137" cy="79122"/>
            </a:xfrm>
            <a:prstGeom prst="rect">
              <a:avLst/>
            </a:prstGeom>
          </p:spPr>
        </p:pic>
        <p:sp>
          <p:nvSpPr>
            <p:cNvPr id="30" name="object 34">
              <a:extLst>
                <a:ext uri="{FF2B5EF4-FFF2-40B4-BE49-F238E27FC236}">
                  <a16:creationId xmlns:a16="http://schemas.microsoft.com/office/drawing/2014/main" id="{BA47F9ED-6553-D797-8CC0-A323CADE540F}"/>
                </a:ext>
              </a:extLst>
            </p:cNvPr>
            <p:cNvSpPr/>
            <p:nvPr/>
          </p:nvSpPr>
          <p:spPr>
            <a:xfrm>
              <a:off x="2352269" y="4371521"/>
              <a:ext cx="129539" cy="356870"/>
            </a:xfrm>
            <a:custGeom>
              <a:avLst/>
              <a:gdLst/>
              <a:ahLst/>
              <a:cxnLst/>
              <a:rect l="l" t="t" r="r" b="b"/>
              <a:pathLst>
                <a:path w="129539" h="356870">
                  <a:moveTo>
                    <a:pt x="62422" y="0"/>
                  </a:moveTo>
                  <a:lnTo>
                    <a:pt x="20731" y="21920"/>
                  </a:lnTo>
                  <a:lnTo>
                    <a:pt x="743" y="110376"/>
                  </a:lnTo>
                  <a:lnTo>
                    <a:pt x="0" y="171409"/>
                  </a:lnTo>
                  <a:lnTo>
                    <a:pt x="3482" y="229334"/>
                  </a:lnTo>
                  <a:lnTo>
                    <a:pt x="9343" y="280500"/>
                  </a:lnTo>
                  <a:lnTo>
                    <a:pt x="15735" y="321258"/>
                  </a:lnTo>
                  <a:lnTo>
                    <a:pt x="26645" y="356627"/>
                  </a:lnTo>
                  <a:lnTo>
                    <a:pt x="36873" y="355663"/>
                  </a:lnTo>
                  <a:lnTo>
                    <a:pt x="40803" y="351654"/>
                  </a:lnTo>
                  <a:lnTo>
                    <a:pt x="41164" y="346642"/>
                  </a:lnTo>
                  <a:lnTo>
                    <a:pt x="44080" y="317372"/>
                  </a:lnTo>
                  <a:lnTo>
                    <a:pt x="51453" y="272339"/>
                  </a:lnTo>
                  <a:lnTo>
                    <a:pt x="65290" y="216704"/>
                  </a:lnTo>
                  <a:lnTo>
                    <a:pt x="87593" y="155628"/>
                  </a:lnTo>
                  <a:lnTo>
                    <a:pt x="120369" y="94272"/>
                  </a:lnTo>
                  <a:lnTo>
                    <a:pt x="128728" y="73438"/>
                  </a:lnTo>
                  <a:lnTo>
                    <a:pt x="129119" y="51665"/>
                  </a:lnTo>
                  <a:lnTo>
                    <a:pt x="121891" y="31124"/>
                  </a:lnTo>
                  <a:lnTo>
                    <a:pt x="107396" y="13982"/>
                  </a:lnTo>
                  <a:lnTo>
                    <a:pt x="85893" y="2375"/>
                  </a:lnTo>
                  <a:lnTo>
                    <a:pt x="624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5">
              <a:extLst>
                <a:ext uri="{FF2B5EF4-FFF2-40B4-BE49-F238E27FC236}">
                  <a16:creationId xmlns:a16="http://schemas.microsoft.com/office/drawing/2014/main" id="{68767AF1-9DC0-B258-3BFA-3546B402D46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3389" y="4633089"/>
              <a:ext cx="71680" cy="63958"/>
            </a:xfrm>
            <a:prstGeom prst="rect">
              <a:avLst/>
            </a:prstGeom>
          </p:spPr>
        </p:pic>
        <p:sp>
          <p:nvSpPr>
            <p:cNvPr id="32" name="object 36">
              <a:extLst>
                <a:ext uri="{FF2B5EF4-FFF2-40B4-BE49-F238E27FC236}">
                  <a16:creationId xmlns:a16="http://schemas.microsoft.com/office/drawing/2014/main" id="{AC7A3244-3243-BB14-7575-40A64C7DEAA1}"/>
                </a:ext>
              </a:extLst>
            </p:cNvPr>
            <p:cNvSpPr/>
            <p:nvPr/>
          </p:nvSpPr>
          <p:spPr>
            <a:xfrm>
              <a:off x="2029815" y="4346028"/>
              <a:ext cx="640080" cy="640715"/>
            </a:xfrm>
            <a:custGeom>
              <a:avLst/>
              <a:gdLst/>
              <a:ahLst/>
              <a:cxnLst/>
              <a:rect l="l" t="t" r="r" b="b"/>
              <a:pathLst>
                <a:path w="640080" h="640714">
                  <a:moveTo>
                    <a:pt x="78955" y="583120"/>
                  </a:moveTo>
                  <a:lnTo>
                    <a:pt x="76288" y="579526"/>
                  </a:lnTo>
                  <a:lnTo>
                    <a:pt x="69011" y="576580"/>
                  </a:lnTo>
                  <a:lnTo>
                    <a:pt x="58229" y="574598"/>
                  </a:lnTo>
                  <a:lnTo>
                    <a:pt x="45008" y="573874"/>
                  </a:lnTo>
                  <a:lnTo>
                    <a:pt x="31788" y="574598"/>
                  </a:lnTo>
                  <a:lnTo>
                    <a:pt x="21005" y="576580"/>
                  </a:lnTo>
                  <a:lnTo>
                    <a:pt x="13728" y="579526"/>
                  </a:lnTo>
                  <a:lnTo>
                    <a:pt x="11061" y="583120"/>
                  </a:lnTo>
                  <a:lnTo>
                    <a:pt x="13728" y="586740"/>
                  </a:lnTo>
                  <a:lnTo>
                    <a:pt x="21005" y="589673"/>
                  </a:lnTo>
                  <a:lnTo>
                    <a:pt x="31788" y="591667"/>
                  </a:lnTo>
                  <a:lnTo>
                    <a:pt x="45008" y="592391"/>
                  </a:lnTo>
                  <a:lnTo>
                    <a:pt x="58229" y="591667"/>
                  </a:lnTo>
                  <a:lnTo>
                    <a:pt x="69011" y="589673"/>
                  </a:lnTo>
                  <a:lnTo>
                    <a:pt x="76288" y="586727"/>
                  </a:lnTo>
                  <a:lnTo>
                    <a:pt x="78955" y="583120"/>
                  </a:lnTo>
                  <a:close/>
                </a:path>
                <a:path w="640080" h="640714">
                  <a:moveTo>
                    <a:pt x="109651" y="481406"/>
                  </a:moveTo>
                  <a:lnTo>
                    <a:pt x="69672" y="453885"/>
                  </a:lnTo>
                  <a:lnTo>
                    <a:pt x="27800" y="442518"/>
                  </a:lnTo>
                  <a:lnTo>
                    <a:pt x="18415" y="442620"/>
                  </a:lnTo>
                  <a:lnTo>
                    <a:pt x="10083" y="446176"/>
                  </a:lnTo>
                  <a:lnTo>
                    <a:pt x="3708" y="452602"/>
                  </a:lnTo>
                  <a:lnTo>
                    <a:pt x="76" y="461695"/>
                  </a:lnTo>
                  <a:lnTo>
                    <a:pt x="0" y="462419"/>
                  </a:lnTo>
                  <a:lnTo>
                    <a:pt x="1905" y="473227"/>
                  </a:lnTo>
                  <a:lnTo>
                    <a:pt x="8877" y="481761"/>
                  </a:lnTo>
                  <a:lnTo>
                    <a:pt x="19354" y="486854"/>
                  </a:lnTo>
                  <a:lnTo>
                    <a:pt x="31826" y="487286"/>
                  </a:lnTo>
                  <a:lnTo>
                    <a:pt x="48310" y="485292"/>
                  </a:lnTo>
                  <a:lnTo>
                    <a:pt x="64884" y="485063"/>
                  </a:lnTo>
                  <a:lnTo>
                    <a:pt x="81368" y="486613"/>
                  </a:lnTo>
                  <a:lnTo>
                    <a:pt x="97650" y="489915"/>
                  </a:lnTo>
                  <a:lnTo>
                    <a:pt x="104051" y="489661"/>
                  </a:lnTo>
                  <a:lnTo>
                    <a:pt x="108407" y="486321"/>
                  </a:lnTo>
                  <a:lnTo>
                    <a:pt x="109651" y="481406"/>
                  </a:lnTo>
                  <a:close/>
                </a:path>
                <a:path w="640080" h="640714">
                  <a:moveTo>
                    <a:pt x="599452" y="158902"/>
                  </a:moveTo>
                  <a:lnTo>
                    <a:pt x="597954" y="139026"/>
                  </a:lnTo>
                  <a:lnTo>
                    <a:pt x="588619" y="120599"/>
                  </a:lnTo>
                  <a:lnTo>
                    <a:pt x="572871" y="107251"/>
                  </a:lnTo>
                  <a:lnTo>
                    <a:pt x="553885" y="101180"/>
                  </a:lnTo>
                  <a:lnTo>
                    <a:pt x="534009" y="102679"/>
                  </a:lnTo>
                  <a:lnTo>
                    <a:pt x="479793" y="155905"/>
                  </a:lnTo>
                  <a:lnTo>
                    <a:pt x="455104" y="197218"/>
                  </a:lnTo>
                  <a:lnTo>
                    <a:pt x="433971" y="241833"/>
                  </a:lnTo>
                  <a:lnTo>
                    <a:pt x="416115" y="288658"/>
                  </a:lnTo>
                  <a:lnTo>
                    <a:pt x="401256" y="336600"/>
                  </a:lnTo>
                  <a:lnTo>
                    <a:pt x="389128" y="384530"/>
                  </a:lnTo>
                  <a:lnTo>
                    <a:pt x="379425" y="431355"/>
                  </a:lnTo>
                  <a:lnTo>
                    <a:pt x="371906" y="475957"/>
                  </a:lnTo>
                  <a:lnTo>
                    <a:pt x="337896" y="478688"/>
                  </a:lnTo>
                  <a:lnTo>
                    <a:pt x="329412" y="433590"/>
                  </a:lnTo>
                  <a:lnTo>
                    <a:pt x="319087" y="386384"/>
                  </a:lnTo>
                  <a:lnTo>
                    <a:pt x="306743" y="337629"/>
                  </a:lnTo>
                  <a:lnTo>
                    <a:pt x="292214" y="288137"/>
                  </a:lnTo>
                  <a:lnTo>
                    <a:pt x="275310" y="238721"/>
                  </a:lnTo>
                  <a:lnTo>
                    <a:pt x="255879" y="190169"/>
                  </a:lnTo>
                  <a:lnTo>
                    <a:pt x="233743" y="143319"/>
                  </a:lnTo>
                  <a:lnTo>
                    <a:pt x="208737" y="98971"/>
                  </a:lnTo>
                  <a:lnTo>
                    <a:pt x="180682" y="57924"/>
                  </a:lnTo>
                  <a:lnTo>
                    <a:pt x="149402" y="20980"/>
                  </a:lnTo>
                  <a:lnTo>
                    <a:pt x="104394" y="0"/>
                  </a:lnTo>
                  <a:lnTo>
                    <a:pt x="79794" y="3683"/>
                  </a:lnTo>
                  <a:lnTo>
                    <a:pt x="57734" y="16992"/>
                  </a:lnTo>
                  <a:lnTo>
                    <a:pt x="42570" y="37820"/>
                  </a:lnTo>
                  <a:lnTo>
                    <a:pt x="36753" y="62001"/>
                  </a:lnTo>
                  <a:lnTo>
                    <a:pt x="40436" y="86601"/>
                  </a:lnTo>
                  <a:lnTo>
                    <a:pt x="53746" y="108661"/>
                  </a:lnTo>
                  <a:lnTo>
                    <a:pt x="85255" y="135458"/>
                  </a:lnTo>
                  <a:lnTo>
                    <a:pt x="109829" y="159143"/>
                  </a:lnTo>
                  <a:lnTo>
                    <a:pt x="136258" y="188252"/>
                  </a:lnTo>
                  <a:lnTo>
                    <a:pt x="164058" y="222910"/>
                  </a:lnTo>
                  <a:lnTo>
                    <a:pt x="192684" y="263258"/>
                  </a:lnTo>
                  <a:lnTo>
                    <a:pt x="221640" y="309422"/>
                  </a:lnTo>
                  <a:lnTo>
                    <a:pt x="250393" y="361530"/>
                  </a:lnTo>
                  <a:lnTo>
                    <a:pt x="278422" y="419709"/>
                  </a:lnTo>
                  <a:lnTo>
                    <a:pt x="305219" y="484085"/>
                  </a:lnTo>
                  <a:lnTo>
                    <a:pt x="284848" y="489458"/>
                  </a:lnTo>
                  <a:lnTo>
                    <a:pt x="267792" y="459828"/>
                  </a:lnTo>
                  <a:lnTo>
                    <a:pt x="246964" y="432904"/>
                  </a:lnTo>
                  <a:lnTo>
                    <a:pt x="222669" y="409067"/>
                  </a:lnTo>
                  <a:lnTo>
                    <a:pt x="195237" y="388645"/>
                  </a:lnTo>
                  <a:lnTo>
                    <a:pt x="178600" y="382320"/>
                  </a:lnTo>
                  <a:lnTo>
                    <a:pt x="161429" y="382841"/>
                  </a:lnTo>
                  <a:lnTo>
                    <a:pt x="145694" y="389763"/>
                  </a:lnTo>
                  <a:lnTo>
                    <a:pt x="131851" y="405244"/>
                  </a:lnTo>
                  <a:lnTo>
                    <a:pt x="125615" y="422719"/>
                  </a:lnTo>
                  <a:lnTo>
                    <a:pt x="126542" y="440613"/>
                  </a:lnTo>
                  <a:lnTo>
                    <a:pt x="134099" y="456844"/>
                  </a:lnTo>
                  <a:lnTo>
                    <a:pt x="147789" y="469366"/>
                  </a:lnTo>
                  <a:lnTo>
                    <a:pt x="156692" y="473786"/>
                  </a:lnTo>
                  <a:lnTo>
                    <a:pt x="181368" y="480275"/>
                  </a:lnTo>
                  <a:lnTo>
                    <a:pt x="200647" y="487311"/>
                  </a:lnTo>
                  <a:lnTo>
                    <a:pt x="219252" y="495947"/>
                  </a:lnTo>
                  <a:lnTo>
                    <a:pt x="237096" y="506158"/>
                  </a:lnTo>
                  <a:lnTo>
                    <a:pt x="201117" y="504736"/>
                  </a:lnTo>
                  <a:lnTo>
                    <a:pt x="151790" y="507453"/>
                  </a:lnTo>
                  <a:lnTo>
                    <a:pt x="111506" y="514858"/>
                  </a:lnTo>
                  <a:lnTo>
                    <a:pt x="84340" y="525843"/>
                  </a:lnTo>
                  <a:lnTo>
                    <a:pt x="74383" y="539305"/>
                  </a:lnTo>
                  <a:lnTo>
                    <a:pt x="78105" y="547636"/>
                  </a:lnTo>
                  <a:lnTo>
                    <a:pt x="88696" y="555231"/>
                  </a:lnTo>
                  <a:lnTo>
                    <a:pt x="105232" y="561848"/>
                  </a:lnTo>
                  <a:lnTo>
                    <a:pt x="126796" y="567258"/>
                  </a:lnTo>
                  <a:lnTo>
                    <a:pt x="123558" y="574040"/>
                  </a:lnTo>
                  <a:lnTo>
                    <a:pt x="167627" y="614692"/>
                  </a:lnTo>
                  <a:lnTo>
                    <a:pt x="217182" y="628205"/>
                  </a:lnTo>
                  <a:lnTo>
                    <a:pt x="280035" y="637070"/>
                  </a:lnTo>
                  <a:lnTo>
                    <a:pt x="352412" y="640257"/>
                  </a:lnTo>
                  <a:lnTo>
                    <a:pt x="424789" y="637070"/>
                  </a:lnTo>
                  <a:lnTo>
                    <a:pt x="487641" y="628205"/>
                  </a:lnTo>
                  <a:lnTo>
                    <a:pt x="537210" y="614692"/>
                  </a:lnTo>
                  <a:lnTo>
                    <a:pt x="569709" y="597547"/>
                  </a:lnTo>
                  <a:lnTo>
                    <a:pt x="581380" y="577799"/>
                  </a:lnTo>
                  <a:lnTo>
                    <a:pt x="577303" y="566000"/>
                  </a:lnTo>
                  <a:lnTo>
                    <a:pt x="565556" y="554951"/>
                  </a:lnTo>
                  <a:lnTo>
                    <a:pt x="546912" y="544830"/>
                  </a:lnTo>
                  <a:lnTo>
                    <a:pt x="522122" y="535876"/>
                  </a:lnTo>
                  <a:lnTo>
                    <a:pt x="530948" y="531190"/>
                  </a:lnTo>
                  <a:lnTo>
                    <a:pt x="537540" y="526186"/>
                  </a:lnTo>
                  <a:lnTo>
                    <a:pt x="541655" y="520890"/>
                  </a:lnTo>
                  <a:lnTo>
                    <a:pt x="543077" y="515353"/>
                  </a:lnTo>
                  <a:lnTo>
                    <a:pt x="538238" y="505142"/>
                  </a:lnTo>
                  <a:lnTo>
                    <a:pt x="524560" y="495922"/>
                  </a:lnTo>
                  <a:lnTo>
                    <a:pt x="503301" y="488010"/>
                  </a:lnTo>
                  <a:lnTo>
                    <a:pt x="475678" y="481736"/>
                  </a:lnTo>
                  <a:lnTo>
                    <a:pt x="499046" y="471233"/>
                  </a:lnTo>
                  <a:lnTo>
                    <a:pt x="523608" y="463918"/>
                  </a:lnTo>
                  <a:lnTo>
                    <a:pt x="537171" y="457809"/>
                  </a:lnTo>
                  <a:lnTo>
                    <a:pt x="546989" y="447344"/>
                  </a:lnTo>
                  <a:lnTo>
                    <a:pt x="552183" y="433959"/>
                  </a:lnTo>
                  <a:lnTo>
                    <a:pt x="550938" y="415226"/>
                  </a:lnTo>
                  <a:lnTo>
                    <a:pt x="546773" y="407073"/>
                  </a:lnTo>
                  <a:lnTo>
                    <a:pt x="537273" y="396443"/>
                  </a:lnTo>
                  <a:lnTo>
                    <a:pt x="524852" y="390474"/>
                  </a:lnTo>
                  <a:lnTo>
                    <a:pt x="511111" y="389597"/>
                  </a:lnTo>
                  <a:lnTo>
                    <a:pt x="496951" y="394627"/>
                  </a:lnTo>
                  <a:lnTo>
                    <a:pt x="474548" y="411289"/>
                  </a:lnTo>
                  <a:lnTo>
                    <a:pt x="455028" y="430517"/>
                  </a:lnTo>
                  <a:lnTo>
                    <a:pt x="438315" y="452234"/>
                  </a:lnTo>
                  <a:lnTo>
                    <a:pt x="424662" y="476148"/>
                  </a:lnTo>
                  <a:lnTo>
                    <a:pt x="402818" y="475475"/>
                  </a:lnTo>
                  <a:lnTo>
                    <a:pt x="427913" y="413702"/>
                  </a:lnTo>
                  <a:lnTo>
                    <a:pt x="454380" y="359371"/>
                  </a:lnTo>
                  <a:lnTo>
                    <a:pt x="481469" y="312331"/>
                  </a:lnTo>
                  <a:lnTo>
                    <a:pt x="508355" y="272389"/>
                  </a:lnTo>
                  <a:lnTo>
                    <a:pt x="534276" y="239420"/>
                  </a:lnTo>
                  <a:lnTo>
                    <a:pt x="580021" y="193624"/>
                  </a:lnTo>
                  <a:lnTo>
                    <a:pt x="593382" y="177888"/>
                  </a:lnTo>
                  <a:lnTo>
                    <a:pt x="599452" y="158902"/>
                  </a:lnTo>
                  <a:close/>
                </a:path>
                <a:path w="640080" h="640714">
                  <a:moveTo>
                    <a:pt x="640054" y="461505"/>
                  </a:moveTo>
                  <a:lnTo>
                    <a:pt x="639889" y="459409"/>
                  </a:lnTo>
                  <a:lnTo>
                    <a:pt x="639394" y="457390"/>
                  </a:lnTo>
                  <a:lnTo>
                    <a:pt x="639254" y="456755"/>
                  </a:lnTo>
                  <a:lnTo>
                    <a:pt x="636155" y="449935"/>
                  </a:lnTo>
                  <a:lnTo>
                    <a:pt x="630859" y="444995"/>
                  </a:lnTo>
                  <a:lnTo>
                    <a:pt x="624103" y="442404"/>
                  </a:lnTo>
                  <a:lnTo>
                    <a:pt x="616013" y="442760"/>
                  </a:lnTo>
                  <a:lnTo>
                    <a:pt x="572604" y="466839"/>
                  </a:lnTo>
                  <a:lnTo>
                    <a:pt x="558812" y="482206"/>
                  </a:lnTo>
                  <a:lnTo>
                    <a:pt x="559409" y="486651"/>
                  </a:lnTo>
                  <a:lnTo>
                    <a:pt x="564578" y="490613"/>
                  </a:lnTo>
                  <a:lnTo>
                    <a:pt x="567347" y="490918"/>
                  </a:lnTo>
                  <a:lnTo>
                    <a:pt x="569722" y="489851"/>
                  </a:lnTo>
                  <a:lnTo>
                    <a:pt x="581520" y="485533"/>
                  </a:lnTo>
                  <a:lnTo>
                    <a:pt x="593712" y="482714"/>
                  </a:lnTo>
                  <a:lnTo>
                    <a:pt x="606171" y="481406"/>
                  </a:lnTo>
                  <a:lnTo>
                    <a:pt x="618731" y="481647"/>
                  </a:lnTo>
                  <a:lnTo>
                    <a:pt x="626491" y="480707"/>
                  </a:lnTo>
                  <a:lnTo>
                    <a:pt x="633044" y="476999"/>
                  </a:lnTo>
                  <a:lnTo>
                    <a:pt x="637743" y="471093"/>
                  </a:lnTo>
                  <a:lnTo>
                    <a:pt x="639889" y="463588"/>
                  </a:lnTo>
                  <a:lnTo>
                    <a:pt x="640054" y="461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1">
            <a:extLst>
              <a:ext uri="{FF2B5EF4-FFF2-40B4-BE49-F238E27FC236}">
                <a16:creationId xmlns:a16="http://schemas.microsoft.com/office/drawing/2014/main" id="{13BD4E0B-C5DA-4B22-C70A-6CC62B1D50A0}"/>
              </a:ext>
            </a:extLst>
          </p:cNvPr>
          <p:cNvSpPr/>
          <p:nvPr/>
        </p:nvSpPr>
        <p:spPr>
          <a:xfrm>
            <a:off x="3253486" y="4410227"/>
            <a:ext cx="637540" cy="637540"/>
          </a:xfrm>
          <a:custGeom>
            <a:avLst/>
            <a:gdLst/>
            <a:ahLst/>
            <a:cxnLst/>
            <a:rect l="l" t="t" r="r" b="b"/>
            <a:pathLst>
              <a:path w="637539" h="637539">
                <a:moveTo>
                  <a:pt x="524586" y="112953"/>
                </a:moveTo>
                <a:lnTo>
                  <a:pt x="357670" y="112953"/>
                </a:lnTo>
                <a:lnTo>
                  <a:pt x="357670" y="169430"/>
                </a:lnTo>
                <a:lnTo>
                  <a:pt x="357670" y="244729"/>
                </a:lnTo>
                <a:lnTo>
                  <a:pt x="282371" y="244729"/>
                </a:lnTo>
                <a:lnTo>
                  <a:pt x="282371" y="169430"/>
                </a:lnTo>
                <a:lnTo>
                  <a:pt x="357670" y="169430"/>
                </a:lnTo>
                <a:lnTo>
                  <a:pt x="357670" y="112953"/>
                </a:lnTo>
                <a:lnTo>
                  <a:pt x="244729" y="112953"/>
                </a:lnTo>
                <a:lnTo>
                  <a:pt x="244729" y="169430"/>
                </a:lnTo>
                <a:lnTo>
                  <a:pt x="244729" y="244729"/>
                </a:lnTo>
                <a:lnTo>
                  <a:pt x="244729" y="282384"/>
                </a:lnTo>
                <a:lnTo>
                  <a:pt x="244729" y="357682"/>
                </a:lnTo>
                <a:lnTo>
                  <a:pt x="169430" y="357682"/>
                </a:lnTo>
                <a:lnTo>
                  <a:pt x="169430" y="282384"/>
                </a:lnTo>
                <a:lnTo>
                  <a:pt x="244729" y="282384"/>
                </a:lnTo>
                <a:lnTo>
                  <a:pt x="244729" y="244729"/>
                </a:lnTo>
                <a:lnTo>
                  <a:pt x="169430" y="244729"/>
                </a:lnTo>
                <a:lnTo>
                  <a:pt x="169430" y="169430"/>
                </a:lnTo>
                <a:lnTo>
                  <a:pt x="244729" y="169430"/>
                </a:lnTo>
                <a:lnTo>
                  <a:pt x="244729" y="112953"/>
                </a:lnTo>
                <a:lnTo>
                  <a:pt x="131775" y="112953"/>
                </a:lnTo>
                <a:lnTo>
                  <a:pt x="131775" y="282384"/>
                </a:lnTo>
                <a:lnTo>
                  <a:pt x="131775" y="357682"/>
                </a:lnTo>
                <a:lnTo>
                  <a:pt x="131775" y="395338"/>
                </a:lnTo>
                <a:lnTo>
                  <a:pt x="131775" y="470636"/>
                </a:lnTo>
                <a:lnTo>
                  <a:pt x="56476" y="470636"/>
                </a:lnTo>
                <a:lnTo>
                  <a:pt x="56476" y="395338"/>
                </a:lnTo>
                <a:lnTo>
                  <a:pt x="131775" y="395338"/>
                </a:lnTo>
                <a:lnTo>
                  <a:pt x="131775" y="357682"/>
                </a:lnTo>
                <a:lnTo>
                  <a:pt x="56476" y="357682"/>
                </a:lnTo>
                <a:lnTo>
                  <a:pt x="56476" y="282384"/>
                </a:lnTo>
                <a:lnTo>
                  <a:pt x="131775" y="282384"/>
                </a:lnTo>
                <a:lnTo>
                  <a:pt x="131775" y="112953"/>
                </a:lnTo>
                <a:lnTo>
                  <a:pt x="0" y="112953"/>
                </a:lnTo>
                <a:lnTo>
                  <a:pt x="0" y="637514"/>
                </a:lnTo>
                <a:lnTo>
                  <a:pt x="56476" y="581050"/>
                </a:lnTo>
                <a:lnTo>
                  <a:pt x="56476" y="508279"/>
                </a:lnTo>
                <a:lnTo>
                  <a:pt x="129235" y="508279"/>
                </a:lnTo>
                <a:lnTo>
                  <a:pt x="166890" y="470636"/>
                </a:lnTo>
                <a:lnTo>
                  <a:pt x="169430" y="468096"/>
                </a:lnTo>
                <a:lnTo>
                  <a:pt x="169430" y="395338"/>
                </a:lnTo>
                <a:lnTo>
                  <a:pt x="242201" y="395338"/>
                </a:lnTo>
                <a:lnTo>
                  <a:pt x="279844" y="357682"/>
                </a:lnTo>
                <a:lnTo>
                  <a:pt x="282371" y="355155"/>
                </a:lnTo>
                <a:lnTo>
                  <a:pt x="282371" y="282384"/>
                </a:lnTo>
                <a:lnTo>
                  <a:pt x="355155" y="282384"/>
                </a:lnTo>
                <a:lnTo>
                  <a:pt x="392811" y="244729"/>
                </a:lnTo>
                <a:lnTo>
                  <a:pt x="395325" y="242214"/>
                </a:lnTo>
                <a:lnTo>
                  <a:pt x="395325" y="169430"/>
                </a:lnTo>
                <a:lnTo>
                  <a:pt x="468109" y="169430"/>
                </a:lnTo>
                <a:lnTo>
                  <a:pt x="524586" y="112953"/>
                </a:lnTo>
                <a:close/>
              </a:path>
              <a:path w="637539" h="637539">
                <a:moveTo>
                  <a:pt x="637540" y="0"/>
                </a:moveTo>
                <a:lnTo>
                  <a:pt x="0" y="0"/>
                </a:lnTo>
                <a:lnTo>
                  <a:pt x="0" y="75298"/>
                </a:lnTo>
                <a:lnTo>
                  <a:pt x="562241" y="75298"/>
                </a:lnTo>
                <a:lnTo>
                  <a:pt x="637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26">
            <a:extLst>
              <a:ext uri="{FF2B5EF4-FFF2-40B4-BE49-F238E27FC236}">
                <a16:creationId xmlns:a16="http://schemas.microsoft.com/office/drawing/2014/main" id="{6E832E51-8772-DC7C-EB12-9803B91572A2}"/>
              </a:ext>
            </a:extLst>
          </p:cNvPr>
          <p:cNvGrpSpPr/>
          <p:nvPr/>
        </p:nvGrpSpPr>
        <p:grpSpPr>
          <a:xfrm>
            <a:off x="7191951" y="4476205"/>
            <a:ext cx="508634" cy="534035"/>
            <a:chOff x="7115143" y="4457285"/>
            <a:chExt cx="508634" cy="534035"/>
          </a:xfrm>
        </p:grpSpPr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551174FB-D160-9E23-BF7F-D78F9A913C19}"/>
                </a:ext>
              </a:extLst>
            </p:cNvPr>
            <p:cNvSpPr/>
            <p:nvPr/>
          </p:nvSpPr>
          <p:spPr>
            <a:xfrm>
              <a:off x="7209263" y="4532586"/>
              <a:ext cx="320040" cy="188595"/>
            </a:xfrm>
            <a:custGeom>
              <a:avLst/>
              <a:gdLst/>
              <a:ahLst/>
              <a:cxnLst/>
              <a:rect l="l" t="t" r="r" b="b"/>
              <a:pathLst>
                <a:path w="320040" h="188595">
                  <a:moveTo>
                    <a:pt x="160010" y="0"/>
                  </a:moveTo>
                  <a:lnTo>
                    <a:pt x="97159" y="7285"/>
                  </a:lnTo>
                  <a:lnTo>
                    <a:pt x="46361" y="27273"/>
                  </a:lnTo>
                  <a:lnTo>
                    <a:pt x="12385" y="57155"/>
                  </a:lnTo>
                  <a:lnTo>
                    <a:pt x="0" y="94126"/>
                  </a:lnTo>
                  <a:lnTo>
                    <a:pt x="12385" y="131101"/>
                  </a:lnTo>
                  <a:lnTo>
                    <a:pt x="46361" y="160983"/>
                  </a:lnTo>
                  <a:lnTo>
                    <a:pt x="97160" y="180968"/>
                  </a:lnTo>
                  <a:lnTo>
                    <a:pt x="160010" y="188253"/>
                  </a:lnTo>
                  <a:lnTo>
                    <a:pt x="222864" y="180968"/>
                  </a:lnTo>
                  <a:lnTo>
                    <a:pt x="273661" y="160983"/>
                  </a:lnTo>
                  <a:lnTo>
                    <a:pt x="285464" y="150602"/>
                  </a:lnTo>
                  <a:lnTo>
                    <a:pt x="160010" y="150602"/>
                  </a:lnTo>
                  <a:lnTo>
                    <a:pt x="110471" y="145535"/>
                  </a:lnTo>
                  <a:lnTo>
                    <a:pt x="71789" y="132383"/>
                  </a:lnTo>
                  <a:lnTo>
                    <a:pt x="46628" y="114222"/>
                  </a:lnTo>
                  <a:lnTo>
                    <a:pt x="37649" y="94126"/>
                  </a:lnTo>
                  <a:lnTo>
                    <a:pt x="46628" y="74034"/>
                  </a:lnTo>
                  <a:lnTo>
                    <a:pt x="71789" y="55873"/>
                  </a:lnTo>
                  <a:lnTo>
                    <a:pt x="110471" y="42719"/>
                  </a:lnTo>
                  <a:lnTo>
                    <a:pt x="160010" y="37650"/>
                  </a:lnTo>
                  <a:lnTo>
                    <a:pt x="285460" y="37650"/>
                  </a:lnTo>
                  <a:lnTo>
                    <a:pt x="273661" y="27273"/>
                  </a:lnTo>
                  <a:lnTo>
                    <a:pt x="222864" y="7286"/>
                  </a:lnTo>
                  <a:lnTo>
                    <a:pt x="160010" y="0"/>
                  </a:lnTo>
                  <a:close/>
                </a:path>
                <a:path w="320040" h="188595">
                  <a:moveTo>
                    <a:pt x="285460" y="37650"/>
                  </a:moveTo>
                  <a:lnTo>
                    <a:pt x="160010" y="37650"/>
                  </a:lnTo>
                  <a:lnTo>
                    <a:pt x="209552" y="42719"/>
                  </a:lnTo>
                  <a:lnTo>
                    <a:pt x="248233" y="55873"/>
                  </a:lnTo>
                  <a:lnTo>
                    <a:pt x="273393" y="74034"/>
                  </a:lnTo>
                  <a:lnTo>
                    <a:pt x="282371" y="94126"/>
                  </a:lnTo>
                  <a:lnTo>
                    <a:pt x="273393" y="114222"/>
                  </a:lnTo>
                  <a:lnTo>
                    <a:pt x="248233" y="132383"/>
                  </a:lnTo>
                  <a:lnTo>
                    <a:pt x="209552" y="145535"/>
                  </a:lnTo>
                  <a:lnTo>
                    <a:pt x="160010" y="150602"/>
                  </a:lnTo>
                  <a:lnTo>
                    <a:pt x="285464" y="150602"/>
                  </a:lnTo>
                  <a:lnTo>
                    <a:pt x="307636" y="131101"/>
                  </a:lnTo>
                  <a:lnTo>
                    <a:pt x="320020" y="94126"/>
                  </a:lnTo>
                  <a:lnTo>
                    <a:pt x="307636" y="57155"/>
                  </a:lnTo>
                  <a:lnTo>
                    <a:pt x="285460" y="37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28">
              <a:extLst>
                <a:ext uri="{FF2B5EF4-FFF2-40B4-BE49-F238E27FC236}">
                  <a16:creationId xmlns:a16="http://schemas.microsoft.com/office/drawing/2014/main" id="{2F888F64-5769-D934-54A1-216ABC942BC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4562" y="4589062"/>
              <a:ext cx="169422" cy="75301"/>
            </a:xfrm>
            <a:prstGeom prst="rect">
              <a:avLst/>
            </a:prstGeom>
          </p:spPr>
        </p:pic>
        <p:sp>
          <p:nvSpPr>
            <p:cNvPr id="42" name="object 29">
              <a:extLst>
                <a:ext uri="{FF2B5EF4-FFF2-40B4-BE49-F238E27FC236}">
                  <a16:creationId xmlns:a16="http://schemas.microsoft.com/office/drawing/2014/main" id="{B7030E04-DC02-8BBD-4B7E-E0F3900BAAAF}"/>
                </a:ext>
              </a:extLst>
            </p:cNvPr>
            <p:cNvSpPr/>
            <p:nvPr/>
          </p:nvSpPr>
          <p:spPr>
            <a:xfrm>
              <a:off x="7115143" y="4457285"/>
              <a:ext cx="508634" cy="534035"/>
            </a:xfrm>
            <a:custGeom>
              <a:avLst/>
              <a:gdLst/>
              <a:ahLst/>
              <a:cxnLst/>
              <a:rect l="l" t="t" r="r" b="b"/>
              <a:pathLst>
                <a:path w="508634" h="534035">
                  <a:moveTo>
                    <a:pt x="254130" y="0"/>
                  </a:moveTo>
                  <a:lnTo>
                    <a:pt x="195180" y="4399"/>
                  </a:lnTo>
                  <a:lnTo>
                    <a:pt x="141425" y="16971"/>
                  </a:lnTo>
                  <a:lnTo>
                    <a:pt x="94278" y="36772"/>
                  </a:lnTo>
                  <a:lnTo>
                    <a:pt x="55149" y="62861"/>
                  </a:lnTo>
                  <a:lnTo>
                    <a:pt x="25452" y="94294"/>
                  </a:lnTo>
                  <a:lnTo>
                    <a:pt x="6598" y="130131"/>
                  </a:lnTo>
                  <a:lnTo>
                    <a:pt x="0" y="169428"/>
                  </a:lnTo>
                  <a:lnTo>
                    <a:pt x="0" y="364215"/>
                  </a:lnTo>
                  <a:lnTo>
                    <a:pt x="20512" y="435598"/>
                  </a:lnTo>
                  <a:lnTo>
                    <a:pt x="44673" y="466493"/>
                  </a:lnTo>
                  <a:lnTo>
                    <a:pt x="76787" y="493288"/>
                  </a:lnTo>
                  <a:lnTo>
                    <a:pt x="115868" y="515306"/>
                  </a:lnTo>
                  <a:lnTo>
                    <a:pt x="160928" y="531871"/>
                  </a:lnTo>
                  <a:lnTo>
                    <a:pt x="169699" y="533700"/>
                  </a:lnTo>
                  <a:lnTo>
                    <a:pt x="261007" y="442396"/>
                  </a:lnTo>
                  <a:lnTo>
                    <a:pt x="178831" y="442396"/>
                  </a:lnTo>
                  <a:lnTo>
                    <a:pt x="178831" y="367094"/>
                  </a:lnTo>
                  <a:lnTo>
                    <a:pt x="84707" y="367094"/>
                  </a:lnTo>
                  <a:lnTo>
                    <a:pt x="84707" y="301205"/>
                  </a:lnTo>
                  <a:lnTo>
                    <a:pt x="402202" y="301205"/>
                  </a:lnTo>
                  <a:lnTo>
                    <a:pt x="421028" y="282380"/>
                  </a:lnTo>
                  <a:lnTo>
                    <a:pt x="254130" y="282380"/>
                  </a:lnTo>
                  <a:lnTo>
                    <a:pt x="192418" y="276506"/>
                  </a:lnTo>
                  <a:lnTo>
                    <a:pt x="138247" y="260241"/>
                  </a:lnTo>
                  <a:lnTo>
                    <a:pt x="95172" y="235618"/>
                  </a:lnTo>
                  <a:lnTo>
                    <a:pt x="66736" y="204669"/>
                  </a:lnTo>
                  <a:lnTo>
                    <a:pt x="56470" y="169428"/>
                  </a:lnTo>
                  <a:lnTo>
                    <a:pt x="66741" y="134169"/>
                  </a:lnTo>
                  <a:lnTo>
                    <a:pt x="95191" y="103217"/>
                  </a:lnTo>
                  <a:lnTo>
                    <a:pt x="138270" y="78601"/>
                  </a:lnTo>
                  <a:lnTo>
                    <a:pt x="192433" y="62345"/>
                  </a:lnTo>
                  <a:lnTo>
                    <a:pt x="254130" y="56476"/>
                  </a:lnTo>
                  <a:lnTo>
                    <a:pt x="443538" y="56476"/>
                  </a:lnTo>
                  <a:lnTo>
                    <a:pt x="413986" y="36772"/>
                  </a:lnTo>
                  <a:lnTo>
                    <a:pt x="366838" y="16971"/>
                  </a:lnTo>
                  <a:lnTo>
                    <a:pt x="313082" y="4399"/>
                  </a:lnTo>
                  <a:lnTo>
                    <a:pt x="254130" y="0"/>
                  </a:lnTo>
                  <a:close/>
                </a:path>
                <a:path w="508634" h="534035">
                  <a:moveTo>
                    <a:pt x="367078" y="331561"/>
                  </a:moveTo>
                  <a:lnTo>
                    <a:pt x="178831" y="331561"/>
                  </a:lnTo>
                  <a:lnTo>
                    <a:pt x="188189" y="333300"/>
                  </a:lnTo>
                  <a:lnTo>
                    <a:pt x="197588" y="334797"/>
                  </a:lnTo>
                  <a:lnTo>
                    <a:pt x="207021" y="336053"/>
                  </a:lnTo>
                  <a:lnTo>
                    <a:pt x="216480" y="337068"/>
                  </a:lnTo>
                  <a:lnTo>
                    <a:pt x="216480" y="442396"/>
                  </a:lnTo>
                  <a:lnTo>
                    <a:pt x="261007" y="442396"/>
                  </a:lnTo>
                  <a:lnTo>
                    <a:pt x="308072" y="395332"/>
                  </a:lnTo>
                  <a:lnTo>
                    <a:pt x="272955" y="395332"/>
                  </a:lnTo>
                  <a:lnTo>
                    <a:pt x="272955" y="338370"/>
                  </a:lnTo>
                  <a:lnTo>
                    <a:pt x="282543" y="337792"/>
                  </a:lnTo>
                  <a:lnTo>
                    <a:pt x="292015" y="337001"/>
                  </a:lnTo>
                  <a:lnTo>
                    <a:pt x="301368" y="335998"/>
                  </a:lnTo>
                  <a:lnTo>
                    <a:pt x="310604" y="334785"/>
                  </a:lnTo>
                  <a:lnTo>
                    <a:pt x="367078" y="334785"/>
                  </a:lnTo>
                  <a:lnTo>
                    <a:pt x="367078" y="331561"/>
                  </a:lnTo>
                  <a:close/>
                </a:path>
                <a:path w="508634" h="534035">
                  <a:moveTo>
                    <a:pt x="367078" y="334785"/>
                  </a:moveTo>
                  <a:lnTo>
                    <a:pt x="310604" y="334785"/>
                  </a:lnTo>
                  <a:lnTo>
                    <a:pt x="310604" y="392800"/>
                  </a:lnTo>
                  <a:lnTo>
                    <a:pt x="367078" y="336328"/>
                  </a:lnTo>
                  <a:lnTo>
                    <a:pt x="367078" y="334785"/>
                  </a:lnTo>
                  <a:close/>
                </a:path>
                <a:path w="508634" h="534035">
                  <a:moveTo>
                    <a:pt x="402202" y="301205"/>
                  </a:moveTo>
                  <a:lnTo>
                    <a:pt x="92692" y="301205"/>
                  </a:lnTo>
                  <a:lnTo>
                    <a:pt x="99953" y="304991"/>
                  </a:lnTo>
                  <a:lnTo>
                    <a:pt x="107321" y="308557"/>
                  </a:lnTo>
                  <a:lnTo>
                    <a:pt x="114791" y="311903"/>
                  </a:lnTo>
                  <a:lnTo>
                    <a:pt x="122357" y="315026"/>
                  </a:lnTo>
                  <a:lnTo>
                    <a:pt x="122357" y="367094"/>
                  </a:lnTo>
                  <a:lnTo>
                    <a:pt x="178831" y="367094"/>
                  </a:lnTo>
                  <a:lnTo>
                    <a:pt x="178831" y="331561"/>
                  </a:lnTo>
                  <a:lnTo>
                    <a:pt x="367078" y="331561"/>
                  </a:lnTo>
                  <a:lnTo>
                    <a:pt x="367078" y="321772"/>
                  </a:lnTo>
                  <a:lnTo>
                    <a:pt x="376684" y="318496"/>
                  </a:lnTo>
                  <a:lnTo>
                    <a:pt x="386165" y="314892"/>
                  </a:lnTo>
                  <a:lnTo>
                    <a:pt x="390218" y="313189"/>
                  </a:lnTo>
                  <a:lnTo>
                    <a:pt x="402202" y="301205"/>
                  </a:lnTo>
                  <a:close/>
                </a:path>
                <a:path w="508634" h="534035">
                  <a:moveTo>
                    <a:pt x="443538" y="56476"/>
                  </a:moveTo>
                  <a:lnTo>
                    <a:pt x="254130" y="56476"/>
                  </a:lnTo>
                  <a:lnTo>
                    <a:pt x="315830" y="62349"/>
                  </a:lnTo>
                  <a:lnTo>
                    <a:pt x="369992" y="78614"/>
                  </a:lnTo>
                  <a:lnTo>
                    <a:pt x="413071" y="103238"/>
                  </a:lnTo>
                  <a:lnTo>
                    <a:pt x="441519" y="134187"/>
                  </a:lnTo>
                  <a:lnTo>
                    <a:pt x="451790" y="169428"/>
                  </a:lnTo>
                  <a:lnTo>
                    <a:pt x="441502" y="204687"/>
                  </a:lnTo>
                  <a:lnTo>
                    <a:pt x="413035" y="235638"/>
                  </a:lnTo>
                  <a:lnTo>
                    <a:pt x="369947" y="260255"/>
                  </a:lnTo>
                  <a:lnTo>
                    <a:pt x="315782" y="276511"/>
                  </a:lnTo>
                  <a:lnTo>
                    <a:pt x="254130" y="282380"/>
                  </a:lnTo>
                  <a:lnTo>
                    <a:pt x="421028" y="282380"/>
                  </a:lnTo>
                  <a:lnTo>
                    <a:pt x="506272" y="197140"/>
                  </a:lnTo>
                  <a:lnTo>
                    <a:pt x="504985" y="197140"/>
                  </a:lnTo>
                  <a:lnTo>
                    <a:pt x="506410" y="190294"/>
                  </a:lnTo>
                  <a:lnTo>
                    <a:pt x="507433" y="183381"/>
                  </a:lnTo>
                  <a:lnTo>
                    <a:pt x="508053" y="176420"/>
                  </a:lnTo>
                  <a:lnTo>
                    <a:pt x="508264" y="169428"/>
                  </a:lnTo>
                  <a:lnTo>
                    <a:pt x="501666" y="130131"/>
                  </a:lnTo>
                  <a:lnTo>
                    <a:pt x="482812" y="94294"/>
                  </a:lnTo>
                  <a:lnTo>
                    <a:pt x="453115" y="62861"/>
                  </a:lnTo>
                  <a:lnTo>
                    <a:pt x="443538" y="56476"/>
                  </a:lnTo>
                  <a:close/>
                </a:path>
                <a:path w="508634" h="534035">
                  <a:moveTo>
                    <a:pt x="507050" y="196362"/>
                  </a:moveTo>
                  <a:lnTo>
                    <a:pt x="504985" y="197140"/>
                  </a:lnTo>
                  <a:lnTo>
                    <a:pt x="506272" y="197140"/>
                  </a:lnTo>
                  <a:lnTo>
                    <a:pt x="507050" y="1963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17">
            <a:extLst>
              <a:ext uri="{FF2B5EF4-FFF2-40B4-BE49-F238E27FC236}">
                <a16:creationId xmlns:a16="http://schemas.microsoft.com/office/drawing/2014/main" id="{D05302CC-F260-72D8-2D88-CFB638886589}"/>
              </a:ext>
            </a:extLst>
          </p:cNvPr>
          <p:cNvGrpSpPr/>
          <p:nvPr/>
        </p:nvGrpSpPr>
        <p:grpSpPr>
          <a:xfrm>
            <a:off x="8217059" y="4439265"/>
            <a:ext cx="789940" cy="527685"/>
            <a:chOff x="8217059" y="4439265"/>
            <a:chExt cx="789940" cy="527685"/>
          </a:xfrm>
        </p:grpSpPr>
        <p:pic>
          <p:nvPicPr>
            <p:cNvPr id="44" name="object 18">
              <a:extLst>
                <a:ext uri="{FF2B5EF4-FFF2-40B4-BE49-F238E27FC236}">
                  <a16:creationId xmlns:a16="http://schemas.microsoft.com/office/drawing/2014/main" id="{77107B47-5F81-F592-F94C-90C271C685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7170" y="4439265"/>
              <a:ext cx="94123" cy="94126"/>
            </a:xfrm>
            <a:prstGeom prst="rect">
              <a:avLst/>
            </a:prstGeom>
          </p:spPr>
        </p:pic>
        <p:pic>
          <p:nvPicPr>
            <p:cNvPr id="45" name="object 19">
              <a:extLst>
                <a:ext uri="{FF2B5EF4-FFF2-40B4-BE49-F238E27FC236}">
                  <a16:creationId xmlns:a16="http://schemas.microsoft.com/office/drawing/2014/main" id="{7D2AB569-81D1-A8B3-7572-3D1B38DB34F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2427" y="4439265"/>
              <a:ext cx="94123" cy="94126"/>
            </a:xfrm>
            <a:prstGeom prst="rect">
              <a:avLst/>
            </a:prstGeom>
          </p:spPr>
        </p:pic>
        <p:pic>
          <p:nvPicPr>
            <p:cNvPr id="46" name="object 20">
              <a:extLst>
                <a:ext uri="{FF2B5EF4-FFF2-40B4-BE49-F238E27FC236}">
                  <a16:creationId xmlns:a16="http://schemas.microsoft.com/office/drawing/2014/main" id="{ED4C2480-70EB-F6C3-4715-E4039EF1756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922" y="4439265"/>
              <a:ext cx="94123" cy="94126"/>
            </a:xfrm>
            <a:prstGeom prst="rect">
              <a:avLst/>
            </a:prstGeom>
          </p:spPr>
        </p:pic>
        <p:pic>
          <p:nvPicPr>
            <p:cNvPr id="47" name="object 21">
              <a:extLst>
                <a:ext uri="{FF2B5EF4-FFF2-40B4-BE49-F238E27FC236}">
                  <a16:creationId xmlns:a16="http://schemas.microsoft.com/office/drawing/2014/main" id="{B0FA376E-B76E-E895-F32F-9C15715E376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0675" y="4439265"/>
              <a:ext cx="94123" cy="94126"/>
            </a:xfrm>
            <a:prstGeom prst="rect">
              <a:avLst/>
            </a:prstGeom>
          </p:spPr>
        </p:pic>
        <p:sp>
          <p:nvSpPr>
            <p:cNvPr id="48" name="object 22">
              <a:extLst>
                <a:ext uri="{FF2B5EF4-FFF2-40B4-BE49-F238E27FC236}">
                  <a16:creationId xmlns:a16="http://schemas.microsoft.com/office/drawing/2014/main" id="{E42C176D-7CC9-13E7-5A9C-CD555962F187}"/>
                </a:ext>
              </a:extLst>
            </p:cNvPr>
            <p:cNvSpPr/>
            <p:nvPr/>
          </p:nvSpPr>
          <p:spPr>
            <a:xfrm>
              <a:off x="8217059" y="4542805"/>
              <a:ext cx="789940" cy="424180"/>
            </a:xfrm>
            <a:custGeom>
              <a:avLst/>
              <a:gdLst/>
              <a:ahLst/>
              <a:cxnLst/>
              <a:rect l="l" t="t" r="r" b="b"/>
              <a:pathLst>
                <a:path w="789940" h="424179">
                  <a:moveTo>
                    <a:pt x="103017" y="263555"/>
                  </a:moveTo>
                  <a:lnTo>
                    <a:pt x="65368" y="263555"/>
                  </a:lnTo>
                  <a:lnTo>
                    <a:pt x="65368" y="423570"/>
                  </a:lnTo>
                  <a:lnTo>
                    <a:pt x="103017" y="423570"/>
                  </a:lnTo>
                  <a:lnTo>
                    <a:pt x="103017" y="263555"/>
                  </a:lnTo>
                  <a:close/>
                </a:path>
                <a:path w="789940" h="424179">
                  <a:moveTo>
                    <a:pt x="159491" y="263555"/>
                  </a:moveTo>
                  <a:lnTo>
                    <a:pt x="121842" y="263555"/>
                  </a:lnTo>
                  <a:lnTo>
                    <a:pt x="121842" y="423570"/>
                  </a:lnTo>
                  <a:lnTo>
                    <a:pt x="159491" y="423570"/>
                  </a:lnTo>
                  <a:lnTo>
                    <a:pt x="159491" y="263555"/>
                  </a:lnTo>
                  <a:close/>
                </a:path>
                <a:path w="789940" h="424179">
                  <a:moveTo>
                    <a:pt x="347739" y="56476"/>
                  </a:moveTo>
                  <a:lnTo>
                    <a:pt x="253615" y="56476"/>
                  </a:lnTo>
                  <a:lnTo>
                    <a:pt x="253615" y="423570"/>
                  </a:lnTo>
                  <a:lnTo>
                    <a:pt x="291265" y="423570"/>
                  </a:lnTo>
                  <a:lnTo>
                    <a:pt x="291265" y="207078"/>
                  </a:lnTo>
                  <a:lnTo>
                    <a:pt x="347739" y="207078"/>
                  </a:lnTo>
                  <a:lnTo>
                    <a:pt x="347739" y="56476"/>
                  </a:lnTo>
                  <a:close/>
                </a:path>
                <a:path w="789940" h="424179">
                  <a:moveTo>
                    <a:pt x="347739" y="207078"/>
                  </a:moveTo>
                  <a:lnTo>
                    <a:pt x="310089" y="207078"/>
                  </a:lnTo>
                  <a:lnTo>
                    <a:pt x="310089" y="423570"/>
                  </a:lnTo>
                  <a:lnTo>
                    <a:pt x="347739" y="423570"/>
                  </a:lnTo>
                  <a:lnTo>
                    <a:pt x="347739" y="207078"/>
                  </a:lnTo>
                  <a:close/>
                </a:path>
                <a:path w="789940" h="424179">
                  <a:moveTo>
                    <a:pt x="479512" y="263555"/>
                  </a:moveTo>
                  <a:lnTo>
                    <a:pt x="441863" y="263555"/>
                  </a:lnTo>
                  <a:lnTo>
                    <a:pt x="441863" y="423570"/>
                  </a:lnTo>
                  <a:lnTo>
                    <a:pt x="479512" y="423570"/>
                  </a:lnTo>
                  <a:lnTo>
                    <a:pt x="479512" y="263555"/>
                  </a:lnTo>
                  <a:close/>
                </a:path>
                <a:path w="789940" h="424179">
                  <a:moveTo>
                    <a:pt x="535986" y="263555"/>
                  </a:moveTo>
                  <a:lnTo>
                    <a:pt x="498337" y="263555"/>
                  </a:lnTo>
                  <a:lnTo>
                    <a:pt x="498337" y="423570"/>
                  </a:lnTo>
                  <a:lnTo>
                    <a:pt x="535987" y="423570"/>
                  </a:lnTo>
                  <a:lnTo>
                    <a:pt x="535986" y="263555"/>
                  </a:lnTo>
                  <a:close/>
                </a:path>
                <a:path w="789940" h="424179">
                  <a:moveTo>
                    <a:pt x="724234" y="56476"/>
                  </a:moveTo>
                  <a:lnTo>
                    <a:pt x="630110" y="56476"/>
                  </a:lnTo>
                  <a:lnTo>
                    <a:pt x="630110" y="423570"/>
                  </a:lnTo>
                  <a:lnTo>
                    <a:pt x="667760" y="423570"/>
                  </a:lnTo>
                  <a:lnTo>
                    <a:pt x="667760" y="207078"/>
                  </a:lnTo>
                  <a:lnTo>
                    <a:pt x="724234" y="207078"/>
                  </a:lnTo>
                  <a:lnTo>
                    <a:pt x="724234" y="56476"/>
                  </a:lnTo>
                  <a:close/>
                </a:path>
                <a:path w="789940" h="424179">
                  <a:moveTo>
                    <a:pt x="724234" y="207078"/>
                  </a:moveTo>
                  <a:lnTo>
                    <a:pt x="686584" y="207078"/>
                  </a:lnTo>
                  <a:lnTo>
                    <a:pt x="686585" y="423570"/>
                  </a:lnTo>
                  <a:lnTo>
                    <a:pt x="724234" y="423570"/>
                  </a:lnTo>
                  <a:lnTo>
                    <a:pt x="724234" y="207078"/>
                  </a:lnTo>
                  <a:close/>
                </a:path>
                <a:path w="789940" h="424179">
                  <a:moveTo>
                    <a:pt x="159491" y="56476"/>
                  </a:moveTo>
                  <a:lnTo>
                    <a:pt x="65367" y="56476"/>
                  </a:lnTo>
                  <a:lnTo>
                    <a:pt x="65367" y="123306"/>
                  </a:lnTo>
                  <a:lnTo>
                    <a:pt x="37130" y="263555"/>
                  </a:lnTo>
                  <a:lnTo>
                    <a:pt x="187728" y="263555"/>
                  </a:lnTo>
                  <a:lnTo>
                    <a:pt x="159491" y="123306"/>
                  </a:lnTo>
                  <a:lnTo>
                    <a:pt x="159491" y="56476"/>
                  </a:lnTo>
                  <a:close/>
                </a:path>
                <a:path w="789940" h="424179">
                  <a:moveTo>
                    <a:pt x="535986" y="56476"/>
                  </a:moveTo>
                  <a:lnTo>
                    <a:pt x="441862" y="56476"/>
                  </a:lnTo>
                  <a:lnTo>
                    <a:pt x="441863" y="124247"/>
                  </a:lnTo>
                  <a:lnTo>
                    <a:pt x="413626" y="263555"/>
                  </a:lnTo>
                  <a:lnTo>
                    <a:pt x="564224" y="263555"/>
                  </a:lnTo>
                  <a:lnTo>
                    <a:pt x="535986" y="122364"/>
                  </a:lnTo>
                  <a:lnTo>
                    <a:pt x="535986" y="56476"/>
                  </a:lnTo>
                  <a:close/>
                </a:path>
                <a:path w="789940" h="424179">
                  <a:moveTo>
                    <a:pt x="198747" y="56476"/>
                  </a:moveTo>
                  <a:lnTo>
                    <a:pt x="159491" y="56476"/>
                  </a:lnTo>
                  <a:lnTo>
                    <a:pt x="187728" y="182606"/>
                  </a:lnTo>
                  <a:lnTo>
                    <a:pt x="189611" y="191077"/>
                  </a:lnTo>
                  <a:lnTo>
                    <a:pt x="197141" y="197666"/>
                  </a:lnTo>
                  <a:lnTo>
                    <a:pt x="214083" y="197666"/>
                  </a:lnTo>
                  <a:lnTo>
                    <a:pt x="221613" y="192018"/>
                  </a:lnTo>
                  <a:lnTo>
                    <a:pt x="223495" y="182606"/>
                  </a:lnTo>
                  <a:lnTo>
                    <a:pt x="245298" y="91303"/>
                  </a:lnTo>
                  <a:lnTo>
                    <a:pt x="206553" y="91303"/>
                  </a:lnTo>
                  <a:lnTo>
                    <a:pt x="198747" y="56476"/>
                  </a:lnTo>
                  <a:close/>
                </a:path>
                <a:path w="789940" h="424179">
                  <a:moveTo>
                    <a:pt x="386920" y="56476"/>
                  </a:moveTo>
                  <a:lnTo>
                    <a:pt x="347739" y="56476"/>
                  </a:lnTo>
                  <a:lnTo>
                    <a:pt x="375976" y="182606"/>
                  </a:lnTo>
                  <a:lnTo>
                    <a:pt x="377858" y="191077"/>
                  </a:lnTo>
                  <a:lnTo>
                    <a:pt x="385388" y="197666"/>
                  </a:lnTo>
                  <a:lnTo>
                    <a:pt x="403272" y="197666"/>
                  </a:lnTo>
                  <a:lnTo>
                    <a:pt x="410802" y="192018"/>
                  </a:lnTo>
                  <a:lnTo>
                    <a:pt x="412684" y="182606"/>
                  </a:lnTo>
                  <a:lnTo>
                    <a:pt x="433588" y="92244"/>
                  </a:lnTo>
                  <a:lnTo>
                    <a:pt x="394801" y="92244"/>
                  </a:lnTo>
                  <a:lnTo>
                    <a:pt x="386920" y="56476"/>
                  </a:lnTo>
                  <a:close/>
                </a:path>
                <a:path w="789940" h="424179">
                  <a:moveTo>
                    <a:pt x="575167" y="56476"/>
                  </a:moveTo>
                  <a:lnTo>
                    <a:pt x="535986" y="56476"/>
                  </a:lnTo>
                  <a:lnTo>
                    <a:pt x="564223" y="182606"/>
                  </a:lnTo>
                  <a:lnTo>
                    <a:pt x="566106" y="191077"/>
                  </a:lnTo>
                  <a:lnTo>
                    <a:pt x="573636" y="197666"/>
                  </a:lnTo>
                  <a:lnTo>
                    <a:pt x="591519" y="197666"/>
                  </a:lnTo>
                  <a:lnTo>
                    <a:pt x="599049" y="192018"/>
                  </a:lnTo>
                  <a:lnTo>
                    <a:pt x="601873" y="182606"/>
                  </a:lnTo>
                  <a:lnTo>
                    <a:pt x="622102" y="92244"/>
                  </a:lnTo>
                  <a:lnTo>
                    <a:pt x="583048" y="92244"/>
                  </a:lnTo>
                  <a:lnTo>
                    <a:pt x="575167" y="56476"/>
                  </a:lnTo>
                  <a:close/>
                </a:path>
                <a:path w="789940" h="424179">
                  <a:moveTo>
                    <a:pt x="763392" y="56476"/>
                  </a:moveTo>
                  <a:lnTo>
                    <a:pt x="724234" y="56476"/>
                  </a:lnTo>
                  <a:lnTo>
                    <a:pt x="752471" y="182606"/>
                  </a:lnTo>
                  <a:lnTo>
                    <a:pt x="754353" y="191077"/>
                  </a:lnTo>
                  <a:lnTo>
                    <a:pt x="761883" y="197666"/>
                  </a:lnTo>
                  <a:lnTo>
                    <a:pt x="776002" y="197666"/>
                  </a:lnTo>
                  <a:lnTo>
                    <a:pt x="777884" y="196725"/>
                  </a:lnTo>
                  <a:lnTo>
                    <a:pt x="783488" y="192930"/>
                  </a:lnTo>
                  <a:lnTo>
                    <a:pt x="787414" y="187547"/>
                  </a:lnTo>
                  <a:lnTo>
                    <a:pt x="789400" y="181105"/>
                  </a:lnTo>
                  <a:lnTo>
                    <a:pt x="789179" y="174134"/>
                  </a:lnTo>
                  <a:lnTo>
                    <a:pt x="763392" y="56476"/>
                  </a:lnTo>
                  <a:close/>
                </a:path>
                <a:path w="789940" h="424179">
                  <a:moveTo>
                    <a:pt x="112429" y="0"/>
                  </a:moveTo>
                  <a:lnTo>
                    <a:pt x="74780" y="6588"/>
                  </a:lnTo>
                  <a:lnTo>
                    <a:pt x="37130" y="26355"/>
                  </a:lnTo>
                  <a:lnTo>
                    <a:pt x="426" y="173193"/>
                  </a:lnTo>
                  <a:lnTo>
                    <a:pt x="0" y="180973"/>
                  </a:lnTo>
                  <a:lnTo>
                    <a:pt x="2661" y="188135"/>
                  </a:lnTo>
                  <a:lnTo>
                    <a:pt x="7969" y="193710"/>
                  </a:lnTo>
                  <a:lnTo>
                    <a:pt x="15482" y="196725"/>
                  </a:lnTo>
                  <a:lnTo>
                    <a:pt x="26777" y="196725"/>
                  </a:lnTo>
                  <a:lnTo>
                    <a:pt x="34307" y="191077"/>
                  </a:lnTo>
                  <a:lnTo>
                    <a:pt x="37130" y="181664"/>
                  </a:lnTo>
                  <a:lnTo>
                    <a:pt x="65367" y="56476"/>
                  </a:lnTo>
                  <a:lnTo>
                    <a:pt x="198747" y="56476"/>
                  </a:lnTo>
                  <a:lnTo>
                    <a:pt x="179066" y="20222"/>
                  </a:lnTo>
                  <a:lnTo>
                    <a:pt x="140887" y="3970"/>
                  </a:lnTo>
                  <a:lnTo>
                    <a:pt x="122150" y="500"/>
                  </a:lnTo>
                  <a:lnTo>
                    <a:pt x="112429" y="0"/>
                  </a:lnTo>
                  <a:close/>
                </a:path>
                <a:path w="789940" h="424179">
                  <a:moveTo>
                    <a:pt x="488924" y="0"/>
                  </a:moveTo>
                  <a:lnTo>
                    <a:pt x="451275" y="6588"/>
                  </a:lnTo>
                  <a:lnTo>
                    <a:pt x="413625" y="26355"/>
                  </a:lnTo>
                  <a:lnTo>
                    <a:pt x="394801" y="91303"/>
                  </a:lnTo>
                  <a:lnTo>
                    <a:pt x="394801" y="92244"/>
                  </a:lnTo>
                  <a:lnTo>
                    <a:pt x="433588" y="92244"/>
                  </a:lnTo>
                  <a:lnTo>
                    <a:pt x="441862" y="56476"/>
                  </a:lnTo>
                  <a:lnTo>
                    <a:pt x="575167" y="56476"/>
                  </a:lnTo>
                  <a:lnTo>
                    <a:pt x="555561" y="20222"/>
                  </a:lnTo>
                  <a:lnTo>
                    <a:pt x="517382" y="3970"/>
                  </a:lnTo>
                  <a:lnTo>
                    <a:pt x="498646" y="500"/>
                  </a:lnTo>
                  <a:lnTo>
                    <a:pt x="488924" y="0"/>
                  </a:lnTo>
                  <a:close/>
                </a:path>
                <a:path w="789940" h="424179">
                  <a:moveTo>
                    <a:pt x="677172" y="0"/>
                  </a:moveTo>
                  <a:lnTo>
                    <a:pt x="639522" y="6588"/>
                  </a:lnTo>
                  <a:lnTo>
                    <a:pt x="601873" y="26355"/>
                  </a:lnTo>
                  <a:lnTo>
                    <a:pt x="583048" y="92244"/>
                  </a:lnTo>
                  <a:lnTo>
                    <a:pt x="622102" y="92244"/>
                  </a:lnTo>
                  <a:lnTo>
                    <a:pt x="630110" y="56476"/>
                  </a:lnTo>
                  <a:lnTo>
                    <a:pt x="763392" y="56476"/>
                  </a:lnTo>
                  <a:lnTo>
                    <a:pt x="743809" y="20222"/>
                  </a:lnTo>
                  <a:lnTo>
                    <a:pt x="705630" y="3970"/>
                  </a:lnTo>
                  <a:lnTo>
                    <a:pt x="686893" y="500"/>
                  </a:lnTo>
                  <a:lnTo>
                    <a:pt x="677172" y="0"/>
                  </a:lnTo>
                  <a:close/>
                </a:path>
                <a:path w="789940" h="424179">
                  <a:moveTo>
                    <a:pt x="300677" y="0"/>
                  </a:moveTo>
                  <a:lnTo>
                    <a:pt x="263027" y="6588"/>
                  </a:lnTo>
                  <a:lnTo>
                    <a:pt x="225378" y="26355"/>
                  </a:lnTo>
                  <a:lnTo>
                    <a:pt x="206553" y="91303"/>
                  </a:lnTo>
                  <a:lnTo>
                    <a:pt x="245298" y="91303"/>
                  </a:lnTo>
                  <a:lnTo>
                    <a:pt x="253615" y="56476"/>
                  </a:lnTo>
                  <a:lnTo>
                    <a:pt x="386920" y="56476"/>
                  </a:lnTo>
                  <a:lnTo>
                    <a:pt x="367313" y="20222"/>
                  </a:lnTo>
                  <a:lnTo>
                    <a:pt x="329135" y="3970"/>
                  </a:lnTo>
                  <a:lnTo>
                    <a:pt x="310398" y="500"/>
                  </a:lnTo>
                  <a:lnTo>
                    <a:pt x="300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23">
            <a:extLst>
              <a:ext uri="{FF2B5EF4-FFF2-40B4-BE49-F238E27FC236}">
                <a16:creationId xmlns:a16="http://schemas.microsoft.com/office/drawing/2014/main" id="{F7EABD15-703F-1ED6-B905-8411334B4AA5}"/>
              </a:ext>
            </a:extLst>
          </p:cNvPr>
          <p:cNvGrpSpPr/>
          <p:nvPr/>
        </p:nvGrpSpPr>
        <p:grpSpPr>
          <a:xfrm>
            <a:off x="9357483" y="4476916"/>
            <a:ext cx="828675" cy="452120"/>
            <a:chOff x="9357483" y="4476916"/>
            <a:chExt cx="828675" cy="452120"/>
          </a:xfrm>
        </p:grpSpPr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873F30F4-642B-E7D3-7EDC-A25D6A01139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51603" y="4599281"/>
              <a:ext cx="235309" cy="112952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FAE2819B-B89D-513B-A465-02847FCB42C6}"/>
                </a:ext>
              </a:extLst>
            </p:cNvPr>
            <p:cNvSpPr/>
            <p:nvPr/>
          </p:nvSpPr>
          <p:spPr>
            <a:xfrm>
              <a:off x="9357474" y="4476927"/>
              <a:ext cx="828675" cy="452120"/>
            </a:xfrm>
            <a:custGeom>
              <a:avLst/>
              <a:gdLst/>
              <a:ahLst/>
              <a:cxnLst/>
              <a:rect l="l" t="t" r="r" b="b"/>
              <a:pathLst>
                <a:path w="828675" h="452120">
                  <a:moveTo>
                    <a:pt x="329438" y="263550"/>
                  </a:moveTo>
                  <a:lnTo>
                    <a:pt x="56476" y="263550"/>
                  </a:lnTo>
                  <a:lnTo>
                    <a:pt x="56476" y="28232"/>
                  </a:lnTo>
                  <a:lnTo>
                    <a:pt x="54317" y="17068"/>
                  </a:lnTo>
                  <a:lnTo>
                    <a:pt x="48361" y="8115"/>
                  </a:lnTo>
                  <a:lnTo>
                    <a:pt x="39395" y="2159"/>
                  </a:lnTo>
                  <a:lnTo>
                    <a:pt x="28244" y="0"/>
                  </a:lnTo>
                  <a:lnTo>
                    <a:pt x="17081" y="2159"/>
                  </a:lnTo>
                  <a:lnTo>
                    <a:pt x="8115" y="8115"/>
                  </a:lnTo>
                  <a:lnTo>
                    <a:pt x="2159" y="17068"/>
                  </a:lnTo>
                  <a:lnTo>
                    <a:pt x="0" y="28232"/>
                  </a:lnTo>
                  <a:lnTo>
                    <a:pt x="0" y="451802"/>
                  </a:lnTo>
                  <a:lnTo>
                    <a:pt x="56476" y="451802"/>
                  </a:lnTo>
                  <a:lnTo>
                    <a:pt x="56476" y="357682"/>
                  </a:lnTo>
                  <a:lnTo>
                    <a:pt x="329438" y="357682"/>
                  </a:lnTo>
                  <a:lnTo>
                    <a:pt x="329438" y="263550"/>
                  </a:lnTo>
                  <a:close/>
                </a:path>
                <a:path w="828675" h="452120">
                  <a:moveTo>
                    <a:pt x="828294" y="178841"/>
                  </a:moveTo>
                  <a:lnTo>
                    <a:pt x="825322" y="164211"/>
                  </a:lnTo>
                  <a:lnTo>
                    <a:pt x="817232" y="152247"/>
                  </a:lnTo>
                  <a:lnTo>
                    <a:pt x="805256" y="144157"/>
                  </a:lnTo>
                  <a:lnTo>
                    <a:pt x="790638" y="141185"/>
                  </a:lnTo>
                  <a:lnTo>
                    <a:pt x="357670" y="141185"/>
                  </a:lnTo>
                  <a:lnTo>
                    <a:pt x="357670" y="367093"/>
                  </a:lnTo>
                  <a:lnTo>
                    <a:pt x="360641" y="381711"/>
                  </a:lnTo>
                  <a:lnTo>
                    <a:pt x="368731" y="393674"/>
                  </a:lnTo>
                  <a:lnTo>
                    <a:pt x="380695" y="401764"/>
                  </a:lnTo>
                  <a:lnTo>
                    <a:pt x="395325" y="404736"/>
                  </a:lnTo>
                  <a:lnTo>
                    <a:pt x="771817" y="404736"/>
                  </a:lnTo>
                  <a:lnTo>
                    <a:pt x="771817" y="451802"/>
                  </a:lnTo>
                  <a:lnTo>
                    <a:pt x="828294" y="451802"/>
                  </a:lnTo>
                  <a:lnTo>
                    <a:pt x="828294" y="178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7">
            <a:extLst>
              <a:ext uri="{FF2B5EF4-FFF2-40B4-BE49-F238E27FC236}">
                <a16:creationId xmlns:a16="http://schemas.microsoft.com/office/drawing/2014/main" id="{24F06C0A-95B6-B54F-1D4C-FD2D78F96761}"/>
              </a:ext>
            </a:extLst>
          </p:cNvPr>
          <p:cNvSpPr/>
          <p:nvPr/>
        </p:nvSpPr>
        <p:spPr>
          <a:xfrm>
            <a:off x="10458869" y="4516424"/>
            <a:ext cx="753110" cy="374650"/>
          </a:xfrm>
          <a:custGeom>
            <a:avLst/>
            <a:gdLst/>
            <a:ahLst/>
            <a:cxnLst/>
            <a:rect l="l" t="t" r="r" b="b"/>
            <a:pathLst>
              <a:path w="753109" h="374650">
                <a:moveTo>
                  <a:pt x="688987" y="186397"/>
                </a:moveTo>
                <a:lnTo>
                  <a:pt x="64008" y="186397"/>
                </a:lnTo>
                <a:lnTo>
                  <a:pt x="76212" y="227888"/>
                </a:lnTo>
                <a:lnTo>
                  <a:pt x="94602" y="264172"/>
                </a:lnTo>
                <a:lnTo>
                  <a:pt x="119341" y="294284"/>
                </a:lnTo>
                <a:lnTo>
                  <a:pt x="150609" y="317233"/>
                </a:lnTo>
                <a:lnTo>
                  <a:pt x="150609" y="355828"/>
                </a:lnTo>
                <a:lnTo>
                  <a:pt x="152095" y="363143"/>
                </a:lnTo>
                <a:lnTo>
                  <a:pt x="156133" y="369125"/>
                </a:lnTo>
                <a:lnTo>
                  <a:pt x="162115" y="373176"/>
                </a:lnTo>
                <a:lnTo>
                  <a:pt x="169430" y="374650"/>
                </a:lnTo>
                <a:lnTo>
                  <a:pt x="176733" y="373176"/>
                </a:lnTo>
                <a:lnTo>
                  <a:pt x="182727" y="369125"/>
                </a:lnTo>
                <a:lnTo>
                  <a:pt x="186766" y="363143"/>
                </a:lnTo>
                <a:lnTo>
                  <a:pt x="188252" y="355828"/>
                </a:lnTo>
                <a:lnTo>
                  <a:pt x="188252" y="331355"/>
                </a:lnTo>
                <a:lnTo>
                  <a:pt x="564743" y="331355"/>
                </a:lnTo>
                <a:lnTo>
                  <a:pt x="564743" y="355828"/>
                </a:lnTo>
                <a:lnTo>
                  <a:pt x="566229" y="363143"/>
                </a:lnTo>
                <a:lnTo>
                  <a:pt x="570280" y="369125"/>
                </a:lnTo>
                <a:lnTo>
                  <a:pt x="576262" y="373176"/>
                </a:lnTo>
                <a:lnTo>
                  <a:pt x="583577" y="374650"/>
                </a:lnTo>
                <a:lnTo>
                  <a:pt x="590880" y="373176"/>
                </a:lnTo>
                <a:lnTo>
                  <a:pt x="596874" y="369125"/>
                </a:lnTo>
                <a:lnTo>
                  <a:pt x="600913" y="363143"/>
                </a:lnTo>
                <a:lnTo>
                  <a:pt x="602399" y="355828"/>
                </a:lnTo>
                <a:lnTo>
                  <a:pt x="602399" y="317233"/>
                </a:lnTo>
                <a:lnTo>
                  <a:pt x="633666" y="294284"/>
                </a:lnTo>
                <a:lnTo>
                  <a:pt x="658406" y="264172"/>
                </a:lnTo>
                <a:lnTo>
                  <a:pt x="676783" y="227888"/>
                </a:lnTo>
                <a:lnTo>
                  <a:pt x="688987" y="186397"/>
                </a:lnTo>
                <a:close/>
              </a:path>
              <a:path w="753109" h="374650">
                <a:moveTo>
                  <a:pt x="752995" y="130873"/>
                </a:moveTo>
                <a:lnTo>
                  <a:pt x="751509" y="123405"/>
                </a:lnTo>
                <a:lnTo>
                  <a:pt x="747471" y="117106"/>
                </a:lnTo>
                <a:lnTo>
                  <a:pt x="741476" y="112737"/>
                </a:lnTo>
                <a:lnTo>
                  <a:pt x="734174" y="111099"/>
                </a:lnTo>
                <a:lnTo>
                  <a:pt x="150609" y="111099"/>
                </a:lnTo>
                <a:lnTo>
                  <a:pt x="150609" y="73456"/>
                </a:lnTo>
                <a:lnTo>
                  <a:pt x="152946" y="60566"/>
                </a:lnTo>
                <a:lnTo>
                  <a:pt x="159423" y="49453"/>
                </a:lnTo>
                <a:lnTo>
                  <a:pt x="169265" y="41148"/>
                </a:lnTo>
                <a:lnTo>
                  <a:pt x="181660" y="36741"/>
                </a:lnTo>
                <a:lnTo>
                  <a:pt x="194881" y="36995"/>
                </a:lnTo>
                <a:lnTo>
                  <a:pt x="206959" y="41567"/>
                </a:lnTo>
                <a:lnTo>
                  <a:pt x="216738" y="49847"/>
                </a:lnTo>
                <a:lnTo>
                  <a:pt x="223075" y="61214"/>
                </a:lnTo>
                <a:lnTo>
                  <a:pt x="224967" y="67805"/>
                </a:lnTo>
                <a:lnTo>
                  <a:pt x="230606" y="72504"/>
                </a:lnTo>
                <a:lnTo>
                  <a:pt x="243789" y="75336"/>
                </a:lnTo>
                <a:lnTo>
                  <a:pt x="251320" y="73456"/>
                </a:lnTo>
                <a:lnTo>
                  <a:pt x="259791" y="62153"/>
                </a:lnTo>
                <a:lnTo>
                  <a:pt x="260731" y="55562"/>
                </a:lnTo>
                <a:lnTo>
                  <a:pt x="244678" y="25704"/>
                </a:lnTo>
                <a:lnTo>
                  <a:pt x="224840" y="8978"/>
                </a:lnTo>
                <a:lnTo>
                  <a:pt x="200596" y="0"/>
                </a:lnTo>
                <a:lnTo>
                  <a:pt x="174129" y="25"/>
                </a:lnTo>
                <a:lnTo>
                  <a:pt x="149339" y="9271"/>
                </a:lnTo>
                <a:lnTo>
                  <a:pt x="129667" y="25920"/>
                </a:lnTo>
                <a:lnTo>
                  <a:pt x="116687" y="48209"/>
                </a:lnTo>
                <a:lnTo>
                  <a:pt x="112014" y="74396"/>
                </a:lnTo>
                <a:lnTo>
                  <a:pt x="112014" y="112039"/>
                </a:lnTo>
                <a:lnTo>
                  <a:pt x="18834" y="112039"/>
                </a:lnTo>
                <a:lnTo>
                  <a:pt x="11518" y="113525"/>
                </a:lnTo>
                <a:lnTo>
                  <a:pt x="5537" y="117576"/>
                </a:lnTo>
                <a:lnTo>
                  <a:pt x="1485" y="123558"/>
                </a:lnTo>
                <a:lnTo>
                  <a:pt x="0" y="130873"/>
                </a:lnTo>
                <a:lnTo>
                  <a:pt x="1485" y="138176"/>
                </a:lnTo>
                <a:lnTo>
                  <a:pt x="5537" y="144157"/>
                </a:lnTo>
                <a:lnTo>
                  <a:pt x="11518" y="148209"/>
                </a:lnTo>
                <a:lnTo>
                  <a:pt x="18834" y="149694"/>
                </a:lnTo>
                <a:lnTo>
                  <a:pt x="734174" y="149694"/>
                </a:lnTo>
                <a:lnTo>
                  <a:pt x="741476" y="148209"/>
                </a:lnTo>
                <a:lnTo>
                  <a:pt x="747471" y="144157"/>
                </a:lnTo>
                <a:lnTo>
                  <a:pt x="751509" y="138176"/>
                </a:lnTo>
                <a:lnTo>
                  <a:pt x="752995" y="130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Graphic 55" descr="Swimming with solid fill">
            <a:extLst>
              <a:ext uri="{FF2B5EF4-FFF2-40B4-BE49-F238E27FC236}">
                <a16:creationId xmlns:a16="http://schemas.microsoft.com/office/drawing/2014/main" id="{26659C59-0EC5-7BFC-2178-C5A57387E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7172" y="42599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E85A445E-5118-CE85-D0A2-7796F0AF9F06}"/>
              </a:ext>
            </a:extLst>
          </p:cNvPr>
          <p:cNvSpPr txBox="1">
            <a:spLocks/>
          </p:cNvSpPr>
          <p:nvPr/>
        </p:nvSpPr>
        <p:spPr>
          <a:xfrm>
            <a:off x="4014470" y="307916"/>
            <a:ext cx="4163060" cy="629018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spc="-5" dirty="0"/>
              <a:t>Hedonic</a:t>
            </a:r>
            <a:r>
              <a:rPr lang="en-US" sz="4000" spc="-80" dirty="0"/>
              <a:t> </a:t>
            </a:r>
            <a:r>
              <a:rPr lang="en-US" sz="4000" spc="-5" dirty="0"/>
              <a:t>Model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FB31C5A4-E780-E390-4CFD-0DCC2F34B98B}"/>
              </a:ext>
            </a:extLst>
          </p:cNvPr>
          <p:cNvGraphicFramePr>
            <a:graphicFrameLocks noGrp="1"/>
          </p:cNvGraphicFramePr>
          <p:nvPr/>
        </p:nvGraphicFramePr>
        <p:xfrm>
          <a:off x="1633220" y="1453641"/>
          <a:ext cx="9660888" cy="446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84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#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Variable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Constant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Price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Sale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price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5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Sqft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35" dirty="0">
                          <a:latin typeface="Tahoma"/>
                          <a:cs typeface="Tahoma"/>
                        </a:rPr>
                        <a:t>Total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square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feet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Bedrooms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Number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bedrooms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Baths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Number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full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baths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Age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Age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years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5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Occupancy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Owner=1;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Vacant=2;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 Tenant=3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Pool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=1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yes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=0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Style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30" dirty="0">
                          <a:latin typeface="Tahoma"/>
                          <a:cs typeface="Tahoma"/>
                        </a:rPr>
                        <a:t>Trad=1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Townh=2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Ranch=3</a:t>
                      </a:r>
                      <a:r>
                        <a:rPr sz="14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4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Orleans=4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Mobile=5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Garden=6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French=7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Cott=8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Contemp=9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35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Fireplace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=1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yes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=0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Waterfront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=1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yes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=0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30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Dom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market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6" name="object 9">
            <a:extLst>
              <a:ext uri="{FF2B5EF4-FFF2-40B4-BE49-F238E27FC236}">
                <a16:creationId xmlns:a16="http://schemas.microsoft.com/office/drawing/2014/main" id="{2D99D3AA-1A04-3EB0-E724-A45F7710B506}"/>
              </a:ext>
            </a:extLst>
          </p:cNvPr>
          <p:cNvSpPr/>
          <p:nvPr/>
        </p:nvSpPr>
        <p:spPr>
          <a:xfrm>
            <a:off x="1161288" y="3959352"/>
            <a:ext cx="393700" cy="1591310"/>
          </a:xfrm>
          <a:custGeom>
            <a:avLst/>
            <a:gdLst/>
            <a:ahLst/>
            <a:cxnLst/>
            <a:rect l="l" t="t" r="r" b="b"/>
            <a:pathLst>
              <a:path w="393700" h="1591310">
                <a:moveTo>
                  <a:pt x="393192" y="1591056"/>
                </a:moveTo>
                <a:lnTo>
                  <a:pt x="316664" y="1588472"/>
                </a:lnTo>
                <a:lnTo>
                  <a:pt x="254174" y="1581435"/>
                </a:lnTo>
                <a:lnTo>
                  <a:pt x="212044" y="1571017"/>
                </a:lnTo>
                <a:lnTo>
                  <a:pt x="196596" y="1558290"/>
                </a:lnTo>
                <a:lnTo>
                  <a:pt x="196596" y="834644"/>
                </a:lnTo>
                <a:lnTo>
                  <a:pt x="181145" y="821862"/>
                </a:lnTo>
                <a:lnTo>
                  <a:pt x="139012" y="811450"/>
                </a:lnTo>
                <a:lnTo>
                  <a:pt x="76522" y="804443"/>
                </a:lnTo>
                <a:lnTo>
                  <a:pt x="0" y="801878"/>
                </a:lnTo>
                <a:lnTo>
                  <a:pt x="76522" y="799294"/>
                </a:lnTo>
                <a:lnTo>
                  <a:pt x="139012" y="792257"/>
                </a:lnTo>
                <a:lnTo>
                  <a:pt x="181145" y="781839"/>
                </a:lnTo>
                <a:lnTo>
                  <a:pt x="196596" y="769112"/>
                </a:lnTo>
                <a:lnTo>
                  <a:pt x="196596" y="32766"/>
                </a:lnTo>
                <a:lnTo>
                  <a:pt x="212044" y="20038"/>
                </a:lnTo>
                <a:lnTo>
                  <a:pt x="254174" y="9620"/>
                </a:lnTo>
                <a:lnTo>
                  <a:pt x="316664" y="2583"/>
                </a:lnTo>
                <a:lnTo>
                  <a:pt x="39319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9321F924-E6BD-265D-E3EE-C5958DD4C394}"/>
              </a:ext>
            </a:extLst>
          </p:cNvPr>
          <p:cNvSpPr txBox="1"/>
          <p:nvPr/>
        </p:nvSpPr>
        <p:spPr>
          <a:xfrm>
            <a:off x="243636" y="4134739"/>
            <a:ext cx="9874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12573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This </a:t>
            </a:r>
            <a:r>
              <a:rPr sz="1200" spc="-5" dirty="0">
                <a:latin typeface="Tahoma"/>
                <a:cs typeface="Tahoma"/>
              </a:rPr>
              <a:t>are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eg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ric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l  </a:t>
            </a:r>
            <a:r>
              <a:rPr sz="1200" spc="-5" dirty="0">
                <a:latin typeface="Tahoma"/>
                <a:cs typeface="Tahoma"/>
              </a:rPr>
              <a:t>variables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12065" marR="5080" indent="635" algn="ctr">
              <a:lnSpc>
                <a:spcPct val="100000"/>
              </a:lnSpc>
            </a:pPr>
            <a:r>
              <a:rPr sz="1200" dirty="0">
                <a:solidFill>
                  <a:srgbClr val="4A4A4A"/>
                </a:solidFill>
                <a:latin typeface="Tahoma"/>
                <a:cs typeface="Tahoma"/>
              </a:rPr>
              <a:t>Some </a:t>
            </a:r>
            <a:r>
              <a:rPr sz="1200" spc="-5" dirty="0">
                <a:solidFill>
                  <a:srgbClr val="4A4A4A"/>
                </a:solidFill>
                <a:latin typeface="Tahoma"/>
                <a:cs typeface="Tahoma"/>
              </a:rPr>
              <a:t>of them </a:t>
            </a:r>
            <a:r>
              <a:rPr sz="1200" spc="-360" dirty="0">
                <a:solidFill>
                  <a:srgbClr val="4A4A4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A4A4A"/>
                </a:solidFill>
                <a:latin typeface="Tahoma"/>
                <a:cs typeface="Tahoma"/>
              </a:rPr>
              <a:t>need </a:t>
            </a:r>
            <a:r>
              <a:rPr sz="1200" spc="-5" dirty="0">
                <a:solidFill>
                  <a:srgbClr val="4A4A4A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4A4A4A"/>
                </a:solidFill>
                <a:latin typeface="Tahoma"/>
                <a:cs typeface="Tahoma"/>
              </a:rPr>
              <a:t>be </a:t>
            </a:r>
            <a:r>
              <a:rPr sz="1200" spc="5" dirty="0">
                <a:solidFill>
                  <a:srgbClr val="4A4A4A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4A4A4A"/>
                </a:solidFill>
                <a:latin typeface="Tahoma"/>
                <a:cs typeface="Tahoma"/>
              </a:rPr>
              <a:t>transformed </a:t>
            </a:r>
            <a:r>
              <a:rPr sz="1200" dirty="0">
                <a:solidFill>
                  <a:srgbClr val="4A4A4A"/>
                </a:solidFill>
                <a:latin typeface="Tahoma"/>
                <a:cs typeface="Tahoma"/>
              </a:rPr>
              <a:t> into</a:t>
            </a:r>
            <a:r>
              <a:rPr sz="1200" spc="-95" dirty="0">
                <a:solidFill>
                  <a:srgbClr val="4A4A4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A4A4A"/>
                </a:solidFill>
                <a:latin typeface="Tahoma"/>
                <a:cs typeface="Tahoma"/>
              </a:rPr>
              <a:t>dummies!</a:t>
            </a:r>
            <a:endParaRPr sz="1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18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9D030-1CEE-9ABC-6E56-9FA91F7E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D10EE-037C-9956-A77A-64B71A2CC3A6}"/>
              </a:ext>
            </a:extLst>
          </p:cNvPr>
          <p:cNvSpPr txBox="1"/>
          <p:nvPr/>
        </p:nvSpPr>
        <p:spPr>
          <a:xfrm>
            <a:off x="175603" y="2364827"/>
            <a:ext cx="2118280" cy="193915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Dummy-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33E380-E62D-D028-BB2A-336E80BC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4" y="677917"/>
            <a:ext cx="6109138" cy="5210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60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15937-77B7-E55F-6FBA-62505C67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DE978A-48BD-E7C2-CDF0-3EAB46A24859}"/>
              </a:ext>
            </a:extLst>
          </p:cNvPr>
          <p:cNvSpPr txBox="1"/>
          <p:nvPr/>
        </p:nvSpPr>
        <p:spPr>
          <a:xfrm>
            <a:off x="175603" y="2364827"/>
            <a:ext cx="2118280" cy="193915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 mit Dummy-Variablen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screenshot of a computer screen">
            <a:extLst>
              <a:ext uri="{FF2B5EF4-FFF2-40B4-BE49-F238E27FC236}">
                <a16:creationId xmlns:a16="http://schemas.microsoft.com/office/drawing/2014/main" id="{397726C7-38ED-D7B7-9D2B-9B07BB28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51" y="260130"/>
            <a:ext cx="5387807" cy="3945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E05E5D4A-7179-3495-89BF-A8A70B323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50" y="4205452"/>
            <a:ext cx="5387807" cy="2392418"/>
          </a:xfrm>
          <a:prstGeom prst="rect">
            <a:avLst/>
          </a:prstGeom>
        </p:spPr>
      </p:pic>
      <p:sp>
        <p:nvSpPr>
          <p:cNvPr id="15" name="object 17">
            <a:extLst>
              <a:ext uri="{FF2B5EF4-FFF2-40B4-BE49-F238E27FC236}">
                <a16:creationId xmlns:a16="http://schemas.microsoft.com/office/drawing/2014/main" id="{CD76A674-C439-375A-48FC-720383460FB9}"/>
              </a:ext>
            </a:extLst>
          </p:cNvPr>
          <p:cNvSpPr/>
          <p:nvPr/>
        </p:nvSpPr>
        <p:spPr>
          <a:xfrm>
            <a:off x="10068560" y="5354319"/>
            <a:ext cx="2128981" cy="1656079"/>
          </a:xfrm>
          <a:custGeom>
            <a:avLst/>
            <a:gdLst/>
            <a:ahLst/>
            <a:cxnLst/>
            <a:rect l="l" t="t" r="r" b="b"/>
            <a:pathLst>
              <a:path w="3016250" h="2735579">
                <a:moveTo>
                  <a:pt x="2519172" y="0"/>
                </a:moveTo>
                <a:lnTo>
                  <a:pt x="2469596" y="452"/>
                </a:lnTo>
                <a:lnTo>
                  <a:pt x="2420254" y="1802"/>
                </a:lnTo>
                <a:lnTo>
                  <a:pt x="2371153" y="4043"/>
                </a:lnTo>
                <a:lnTo>
                  <a:pt x="2322302" y="7166"/>
                </a:lnTo>
                <a:lnTo>
                  <a:pt x="2273710" y="11162"/>
                </a:lnTo>
                <a:lnTo>
                  <a:pt x="2225386" y="16024"/>
                </a:lnTo>
                <a:lnTo>
                  <a:pt x="2177338" y="21744"/>
                </a:lnTo>
                <a:lnTo>
                  <a:pt x="2129576" y="28312"/>
                </a:lnTo>
                <a:lnTo>
                  <a:pt x="2082107" y="35720"/>
                </a:lnTo>
                <a:lnTo>
                  <a:pt x="2034941" y="43962"/>
                </a:lnTo>
                <a:lnTo>
                  <a:pt x="1988087" y="53027"/>
                </a:lnTo>
                <a:lnTo>
                  <a:pt x="1941553" y="62908"/>
                </a:lnTo>
                <a:lnTo>
                  <a:pt x="1895348" y="73596"/>
                </a:lnTo>
                <a:lnTo>
                  <a:pt x="1849481" y="85084"/>
                </a:lnTo>
                <a:lnTo>
                  <a:pt x="1803960" y="97363"/>
                </a:lnTo>
                <a:lnTo>
                  <a:pt x="1758795" y="110425"/>
                </a:lnTo>
                <a:lnTo>
                  <a:pt x="1713993" y="124261"/>
                </a:lnTo>
                <a:lnTo>
                  <a:pt x="1669565" y="138863"/>
                </a:lnTo>
                <a:lnTo>
                  <a:pt x="1625517" y="154223"/>
                </a:lnTo>
                <a:lnTo>
                  <a:pt x="1581860" y="170333"/>
                </a:lnTo>
                <a:lnTo>
                  <a:pt x="1538603" y="187184"/>
                </a:lnTo>
                <a:lnTo>
                  <a:pt x="1495752" y="204768"/>
                </a:lnTo>
                <a:lnTo>
                  <a:pt x="1453319" y="223077"/>
                </a:lnTo>
                <a:lnTo>
                  <a:pt x="1411310" y="242102"/>
                </a:lnTo>
                <a:lnTo>
                  <a:pt x="1369736" y="261836"/>
                </a:lnTo>
                <a:lnTo>
                  <a:pt x="1328604" y="282270"/>
                </a:lnTo>
                <a:lnTo>
                  <a:pt x="1287924" y="303395"/>
                </a:lnTo>
                <a:lnTo>
                  <a:pt x="1247704" y="325204"/>
                </a:lnTo>
                <a:lnTo>
                  <a:pt x="1207953" y="347688"/>
                </a:lnTo>
                <a:lnTo>
                  <a:pt x="1168680" y="370839"/>
                </a:lnTo>
                <a:lnTo>
                  <a:pt x="1129893" y="394649"/>
                </a:lnTo>
                <a:lnTo>
                  <a:pt x="1091602" y="419109"/>
                </a:lnTo>
                <a:lnTo>
                  <a:pt x="1053815" y="444211"/>
                </a:lnTo>
                <a:lnTo>
                  <a:pt x="1016540" y="469947"/>
                </a:lnTo>
                <a:lnTo>
                  <a:pt x="979787" y="496308"/>
                </a:lnTo>
                <a:lnTo>
                  <a:pt x="943564" y="523287"/>
                </a:lnTo>
                <a:lnTo>
                  <a:pt x="907881" y="550875"/>
                </a:lnTo>
                <a:lnTo>
                  <a:pt x="872745" y="579063"/>
                </a:lnTo>
                <a:lnTo>
                  <a:pt x="838165" y="607844"/>
                </a:lnTo>
                <a:lnTo>
                  <a:pt x="804151" y="637209"/>
                </a:lnTo>
                <a:lnTo>
                  <a:pt x="770711" y="667150"/>
                </a:lnTo>
                <a:lnTo>
                  <a:pt x="737854" y="697658"/>
                </a:lnTo>
                <a:lnTo>
                  <a:pt x="705588" y="728726"/>
                </a:lnTo>
                <a:lnTo>
                  <a:pt x="673922" y="760345"/>
                </a:lnTo>
                <a:lnTo>
                  <a:pt x="642866" y="792507"/>
                </a:lnTo>
                <a:lnTo>
                  <a:pt x="612427" y="825203"/>
                </a:lnTo>
                <a:lnTo>
                  <a:pt x="582615" y="858425"/>
                </a:lnTo>
                <a:lnTo>
                  <a:pt x="553438" y="892166"/>
                </a:lnTo>
                <a:lnTo>
                  <a:pt x="524905" y="926416"/>
                </a:lnTo>
                <a:lnTo>
                  <a:pt x="497025" y="961168"/>
                </a:lnTo>
                <a:lnTo>
                  <a:pt x="469807" y="996413"/>
                </a:lnTo>
                <a:lnTo>
                  <a:pt x="443259" y="1032142"/>
                </a:lnTo>
                <a:lnTo>
                  <a:pt x="417389" y="1068349"/>
                </a:lnTo>
                <a:lnTo>
                  <a:pt x="392208" y="1105023"/>
                </a:lnTo>
                <a:lnTo>
                  <a:pt x="367723" y="1142158"/>
                </a:lnTo>
                <a:lnTo>
                  <a:pt x="343944" y="1179745"/>
                </a:lnTo>
                <a:lnTo>
                  <a:pt x="320878" y="1217775"/>
                </a:lnTo>
                <a:lnTo>
                  <a:pt x="298536" y="1256240"/>
                </a:lnTo>
                <a:lnTo>
                  <a:pt x="276925" y="1295133"/>
                </a:lnTo>
                <a:lnTo>
                  <a:pt x="256054" y="1334444"/>
                </a:lnTo>
                <a:lnTo>
                  <a:pt x="235932" y="1374165"/>
                </a:lnTo>
                <a:lnTo>
                  <a:pt x="216568" y="1414289"/>
                </a:lnTo>
                <a:lnTo>
                  <a:pt x="197971" y="1454806"/>
                </a:lnTo>
                <a:lnTo>
                  <a:pt x="180149" y="1495709"/>
                </a:lnTo>
                <a:lnTo>
                  <a:pt x="163111" y="1536990"/>
                </a:lnTo>
                <a:lnTo>
                  <a:pt x="146865" y="1578640"/>
                </a:lnTo>
                <a:lnTo>
                  <a:pt x="131422" y="1620650"/>
                </a:lnTo>
                <a:lnTo>
                  <a:pt x="116788" y="1663013"/>
                </a:lnTo>
                <a:lnTo>
                  <a:pt x="102974" y="1705720"/>
                </a:lnTo>
                <a:lnTo>
                  <a:pt x="89988" y="1748763"/>
                </a:lnTo>
                <a:lnTo>
                  <a:pt x="77838" y="1792134"/>
                </a:lnTo>
                <a:lnTo>
                  <a:pt x="66533" y="1835824"/>
                </a:lnTo>
                <a:lnTo>
                  <a:pt x="56083" y="1879826"/>
                </a:lnTo>
                <a:lnTo>
                  <a:pt x="46495" y="1924130"/>
                </a:lnTo>
                <a:lnTo>
                  <a:pt x="37779" y="1968729"/>
                </a:lnTo>
                <a:lnTo>
                  <a:pt x="29944" y="2013614"/>
                </a:lnTo>
                <a:lnTo>
                  <a:pt x="22997" y="2058777"/>
                </a:lnTo>
                <a:lnTo>
                  <a:pt x="16948" y="2104210"/>
                </a:lnTo>
                <a:lnTo>
                  <a:pt x="11806" y="2149905"/>
                </a:lnTo>
                <a:lnTo>
                  <a:pt x="7579" y="2195853"/>
                </a:lnTo>
                <a:lnTo>
                  <a:pt x="4253" y="2242504"/>
                </a:lnTo>
                <a:lnTo>
                  <a:pt x="1898" y="2288724"/>
                </a:lnTo>
                <a:lnTo>
                  <a:pt x="477" y="2335231"/>
                </a:lnTo>
                <a:lnTo>
                  <a:pt x="0" y="2382011"/>
                </a:lnTo>
                <a:lnTo>
                  <a:pt x="478" y="2428888"/>
                </a:lnTo>
                <a:lnTo>
                  <a:pt x="1906" y="2475544"/>
                </a:lnTo>
                <a:lnTo>
                  <a:pt x="4276" y="2521972"/>
                </a:lnTo>
                <a:lnTo>
                  <a:pt x="7579" y="2568163"/>
                </a:lnTo>
                <a:lnTo>
                  <a:pt x="11806" y="2614110"/>
                </a:lnTo>
                <a:lnTo>
                  <a:pt x="16948" y="2659803"/>
                </a:lnTo>
                <a:lnTo>
                  <a:pt x="22997" y="2705235"/>
                </a:lnTo>
                <a:lnTo>
                  <a:pt x="27664" y="2735578"/>
                </a:lnTo>
                <a:lnTo>
                  <a:pt x="457111" y="2349121"/>
                </a:lnTo>
                <a:lnTo>
                  <a:pt x="457292" y="2335133"/>
                </a:lnTo>
                <a:lnTo>
                  <a:pt x="459086" y="2288475"/>
                </a:lnTo>
                <a:lnTo>
                  <a:pt x="462064" y="2242046"/>
                </a:lnTo>
                <a:lnTo>
                  <a:pt x="466133" y="2196583"/>
                </a:lnTo>
                <a:lnTo>
                  <a:pt x="471388" y="2150974"/>
                </a:lnTo>
                <a:lnTo>
                  <a:pt x="477773" y="2105689"/>
                </a:lnTo>
                <a:lnTo>
                  <a:pt x="485275" y="2060741"/>
                </a:lnTo>
                <a:lnTo>
                  <a:pt x="493882" y="2016143"/>
                </a:lnTo>
                <a:lnTo>
                  <a:pt x="503578" y="1971907"/>
                </a:lnTo>
                <a:lnTo>
                  <a:pt x="514351" y="1928046"/>
                </a:lnTo>
                <a:lnTo>
                  <a:pt x="526187" y="1884572"/>
                </a:lnTo>
                <a:lnTo>
                  <a:pt x="539073" y="1841498"/>
                </a:lnTo>
                <a:lnTo>
                  <a:pt x="552995" y="1798837"/>
                </a:lnTo>
                <a:lnTo>
                  <a:pt x="567939" y="1756601"/>
                </a:lnTo>
                <a:lnTo>
                  <a:pt x="583893" y="1714803"/>
                </a:lnTo>
                <a:lnTo>
                  <a:pt x="600842" y="1673455"/>
                </a:lnTo>
                <a:lnTo>
                  <a:pt x="618773" y="1632571"/>
                </a:lnTo>
                <a:lnTo>
                  <a:pt x="637673" y="1592162"/>
                </a:lnTo>
                <a:lnTo>
                  <a:pt x="657528" y="1552241"/>
                </a:lnTo>
                <a:lnTo>
                  <a:pt x="678325" y="1512821"/>
                </a:lnTo>
                <a:lnTo>
                  <a:pt x="700050" y="1473914"/>
                </a:lnTo>
                <a:lnTo>
                  <a:pt x="722689" y="1435534"/>
                </a:lnTo>
                <a:lnTo>
                  <a:pt x="746230" y="1397692"/>
                </a:lnTo>
                <a:lnTo>
                  <a:pt x="770658" y="1360401"/>
                </a:lnTo>
                <a:lnTo>
                  <a:pt x="795960" y="1323674"/>
                </a:lnTo>
                <a:lnTo>
                  <a:pt x="822122" y="1287524"/>
                </a:lnTo>
                <a:lnTo>
                  <a:pt x="849132" y="1251963"/>
                </a:lnTo>
                <a:lnTo>
                  <a:pt x="876975" y="1217004"/>
                </a:lnTo>
                <a:lnTo>
                  <a:pt x="905638" y="1182658"/>
                </a:lnTo>
                <a:lnTo>
                  <a:pt x="935108" y="1148940"/>
                </a:lnTo>
                <a:lnTo>
                  <a:pt x="965371" y="1115861"/>
                </a:lnTo>
                <a:lnTo>
                  <a:pt x="996414" y="1083434"/>
                </a:lnTo>
                <a:lnTo>
                  <a:pt x="1028222" y="1051672"/>
                </a:lnTo>
                <a:lnTo>
                  <a:pt x="1060783" y="1020587"/>
                </a:lnTo>
                <a:lnTo>
                  <a:pt x="1094083" y="990192"/>
                </a:lnTo>
                <a:lnTo>
                  <a:pt x="1128108" y="960500"/>
                </a:lnTo>
                <a:lnTo>
                  <a:pt x="1162846" y="931523"/>
                </a:lnTo>
                <a:lnTo>
                  <a:pt x="1198282" y="903273"/>
                </a:lnTo>
                <a:lnTo>
                  <a:pt x="1234403" y="875764"/>
                </a:lnTo>
                <a:lnTo>
                  <a:pt x="1271195" y="849008"/>
                </a:lnTo>
                <a:lnTo>
                  <a:pt x="1308645" y="823017"/>
                </a:lnTo>
                <a:lnTo>
                  <a:pt x="1346740" y="797804"/>
                </a:lnTo>
                <a:lnTo>
                  <a:pt x="1385466" y="773382"/>
                </a:lnTo>
                <a:lnTo>
                  <a:pt x="1424809" y="749764"/>
                </a:lnTo>
                <a:lnTo>
                  <a:pt x="1464757" y="726961"/>
                </a:lnTo>
                <a:lnTo>
                  <a:pt x="1505294" y="704987"/>
                </a:lnTo>
                <a:lnTo>
                  <a:pt x="1546409" y="683854"/>
                </a:lnTo>
                <a:lnTo>
                  <a:pt x="1588087" y="663575"/>
                </a:lnTo>
                <a:lnTo>
                  <a:pt x="1630315" y="644162"/>
                </a:lnTo>
                <a:lnTo>
                  <a:pt x="1673079" y="625628"/>
                </a:lnTo>
                <a:lnTo>
                  <a:pt x="1716367" y="607986"/>
                </a:lnTo>
                <a:lnTo>
                  <a:pt x="1760164" y="591248"/>
                </a:lnTo>
                <a:lnTo>
                  <a:pt x="1804456" y="575427"/>
                </a:lnTo>
                <a:lnTo>
                  <a:pt x="1849231" y="560535"/>
                </a:lnTo>
                <a:lnTo>
                  <a:pt x="1894475" y="546585"/>
                </a:lnTo>
                <a:lnTo>
                  <a:pt x="1940175" y="533590"/>
                </a:lnTo>
                <a:lnTo>
                  <a:pt x="1986316" y="521561"/>
                </a:lnTo>
                <a:lnTo>
                  <a:pt x="2032886" y="510513"/>
                </a:lnTo>
                <a:lnTo>
                  <a:pt x="2079870" y="500457"/>
                </a:lnTo>
                <a:lnTo>
                  <a:pt x="2127256" y="491406"/>
                </a:lnTo>
                <a:lnTo>
                  <a:pt x="2175030" y="483373"/>
                </a:lnTo>
                <a:lnTo>
                  <a:pt x="2223178" y="476370"/>
                </a:lnTo>
                <a:lnTo>
                  <a:pt x="2271687" y="470409"/>
                </a:lnTo>
                <a:lnTo>
                  <a:pt x="2320543" y="465505"/>
                </a:lnTo>
                <a:lnTo>
                  <a:pt x="2369733" y="461668"/>
                </a:lnTo>
                <a:lnTo>
                  <a:pt x="2419244" y="458912"/>
                </a:lnTo>
                <a:lnTo>
                  <a:pt x="2469061" y="457249"/>
                </a:lnTo>
                <a:lnTo>
                  <a:pt x="2519172" y="456691"/>
                </a:lnTo>
                <a:lnTo>
                  <a:pt x="2560060" y="456691"/>
                </a:lnTo>
                <a:lnTo>
                  <a:pt x="3015996" y="46398"/>
                </a:lnTo>
                <a:lnTo>
                  <a:pt x="2956236" y="35720"/>
                </a:lnTo>
                <a:lnTo>
                  <a:pt x="2908767" y="28312"/>
                </a:lnTo>
                <a:lnTo>
                  <a:pt x="2861005" y="21744"/>
                </a:lnTo>
                <a:lnTo>
                  <a:pt x="2812957" y="16024"/>
                </a:lnTo>
                <a:lnTo>
                  <a:pt x="2764633" y="11162"/>
                </a:lnTo>
                <a:lnTo>
                  <a:pt x="2716041" y="7166"/>
                </a:lnTo>
                <a:lnTo>
                  <a:pt x="2667190" y="4043"/>
                </a:lnTo>
                <a:lnTo>
                  <a:pt x="2618089" y="1802"/>
                </a:lnTo>
                <a:lnTo>
                  <a:pt x="2568747" y="452"/>
                </a:lnTo>
                <a:lnTo>
                  <a:pt x="2519172" y="0"/>
                </a:lnTo>
                <a:close/>
              </a:path>
              <a:path w="3016250" h="2735579">
                <a:moveTo>
                  <a:pt x="2559561" y="457141"/>
                </a:moveTo>
                <a:lnTo>
                  <a:pt x="457111" y="2349121"/>
                </a:lnTo>
                <a:lnTo>
                  <a:pt x="456692" y="2382011"/>
                </a:lnTo>
                <a:lnTo>
                  <a:pt x="457292" y="2428888"/>
                </a:lnTo>
                <a:lnTo>
                  <a:pt x="459086" y="2475544"/>
                </a:lnTo>
                <a:lnTo>
                  <a:pt x="462064" y="2521972"/>
                </a:lnTo>
                <a:lnTo>
                  <a:pt x="466133" y="2567434"/>
                </a:lnTo>
                <a:lnTo>
                  <a:pt x="471388" y="2613042"/>
                </a:lnTo>
                <a:lnTo>
                  <a:pt x="477773" y="2658325"/>
                </a:lnTo>
                <a:lnTo>
                  <a:pt x="485275" y="2703272"/>
                </a:lnTo>
                <a:lnTo>
                  <a:pt x="491510" y="2735578"/>
                </a:lnTo>
                <a:lnTo>
                  <a:pt x="3015996" y="513013"/>
                </a:lnTo>
                <a:lnTo>
                  <a:pt x="2958473" y="500457"/>
                </a:lnTo>
                <a:lnTo>
                  <a:pt x="2911087" y="491406"/>
                </a:lnTo>
                <a:lnTo>
                  <a:pt x="2863313" y="483373"/>
                </a:lnTo>
                <a:lnTo>
                  <a:pt x="2815165" y="476370"/>
                </a:lnTo>
                <a:lnTo>
                  <a:pt x="2766656" y="470409"/>
                </a:lnTo>
                <a:lnTo>
                  <a:pt x="2717800" y="465505"/>
                </a:lnTo>
                <a:lnTo>
                  <a:pt x="2668610" y="461668"/>
                </a:lnTo>
                <a:lnTo>
                  <a:pt x="2619099" y="458912"/>
                </a:lnTo>
                <a:lnTo>
                  <a:pt x="2569282" y="457249"/>
                </a:lnTo>
                <a:lnTo>
                  <a:pt x="2559561" y="457141"/>
                </a:lnTo>
                <a:close/>
              </a:path>
              <a:path w="3016250" h="2735579">
                <a:moveTo>
                  <a:pt x="2560060" y="456691"/>
                </a:moveTo>
                <a:lnTo>
                  <a:pt x="2519172" y="456691"/>
                </a:lnTo>
                <a:lnTo>
                  <a:pt x="2559561" y="457141"/>
                </a:lnTo>
                <a:lnTo>
                  <a:pt x="2560060" y="456691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7">
            <a:extLst>
              <a:ext uri="{FF2B5EF4-FFF2-40B4-BE49-F238E27FC236}">
                <a16:creationId xmlns:a16="http://schemas.microsoft.com/office/drawing/2014/main" id="{720C4028-A910-0590-56A2-9C973726CDC7}"/>
              </a:ext>
            </a:extLst>
          </p:cNvPr>
          <p:cNvSpPr/>
          <p:nvPr/>
        </p:nvSpPr>
        <p:spPr>
          <a:xfrm rot="5400000">
            <a:off x="10314763" y="-105233"/>
            <a:ext cx="1772004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68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399-4B3F-A844-A0C3-C304CC94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2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2817-430E-142E-4873-145BE921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Gliederung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527DB0A8-B489-D2BD-574E-2928328D14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>
            <a:extLst>
              <a:ext uri="{FF2B5EF4-FFF2-40B4-BE49-F238E27FC236}">
                <a16:creationId xmlns:a16="http://schemas.microsoft.com/office/drawing/2014/main" id="{B124AFA3-1202-3E9C-FF9D-508723DDE1A7}"/>
              </a:ext>
            </a:extLst>
          </p:cNvPr>
          <p:cNvSpPr/>
          <p:nvPr/>
        </p:nvSpPr>
        <p:spPr>
          <a:xfrm>
            <a:off x="6912329" y="3204949"/>
            <a:ext cx="4924820" cy="2670533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106CF2AF-4E50-A37F-D91A-DFC6346E97D8}"/>
              </a:ext>
            </a:extLst>
          </p:cNvPr>
          <p:cNvSpPr/>
          <p:nvPr/>
        </p:nvSpPr>
        <p:spPr>
          <a:xfrm>
            <a:off x="354851" y="3103123"/>
            <a:ext cx="4995361" cy="3073941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B5041-CD89-2DE8-6BF7-0F32D6D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Skalenniveau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9893-C497-FD4D-C05F-610BEF59D2EA}"/>
              </a:ext>
            </a:extLst>
          </p:cNvPr>
          <p:cNvSpPr txBox="1"/>
          <p:nvPr/>
        </p:nvSpPr>
        <p:spPr>
          <a:xfrm>
            <a:off x="791905" y="1567577"/>
            <a:ext cx="4688378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Kategoriale Variablen</a:t>
            </a:r>
          </a:p>
          <a:p>
            <a:r>
              <a:rPr lang="de-DE" sz="1600" dirty="0"/>
              <a:t>Variablen , die Kategorien oder Gruppen darstellen.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2C1D8-ECFD-F18C-18B1-AC4F2B38D44B}"/>
              </a:ext>
            </a:extLst>
          </p:cNvPr>
          <p:cNvSpPr txBox="1"/>
          <p:nvPr/>
        </p:nvSpPr>
        <p:spPr>
          <a:xfrm>
            <a:off x="673475" y="3428999"/>
            <a:ext cx="190566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Nominal  </a:t>
            </a:r>
            <a:r>
              <a:rPr lang="de-DE" sz="1600" dirty="0"/>
              <a:t>  </a:t>
            </a:r>
          </a:p>
          <a:p>
            <a:r>
              <a:rPr lang="de-DE" sz="1600" dirty="0"/>
              <a:t>Keine Reihenfolge oder Rangfolge zwischen Kategorien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Geschlecht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Familienstand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Augenfarbe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Verkehrsmittel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6BA8F-E93B-DE5C-0622-442BF7561BC4}"/>
              </a:ext>
            </a:extLst>
          </p:cNvPr>
          <p:cNvSpPr txBox="1"/>
          <p:nvPr/>
        </p:nvSpPr>
        <p:spPr>
          <a:xfrm>
            <a:off x="2668387" y="3441468"/>
            <a:ext cx="2049917" cy="25420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Ordinal</a:t>
            </a:r>
          </a:p>
          <a:p>
            <a:r>
              <a:rPr lang="de-DE" sz="1600" dirty="0"/>
              <a:t> Reihenfolge oder Rangefolge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Kundenzufriedenheit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Bildungabschluss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Hotelsterne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Filmbewertung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Sprachkenntnisse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Kreditwürdigkeit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4A96C-7052-E814-08A6-A408F7622303}"/>
              </a:ext>
            </a:extLst>
          </p:cNvPr>
          <p:cNvSpPr txBox="1"/>
          <p:nvPr/>
        </p:nvSpPr>
        <p:spPr>
          <a:xfrm>
            <a:off x="7479103" y="1567577"/>
            <a:ext cx="4399158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Numerische Variablen</a:t>
            </a:r>
          </a:p>
          <a:p>
            <a:r>
              <a:rPr lang="de-DE" sz="1600" dirty="0"/>
              <a:t>Variablen, die messbare Mengen darstellen oder numerische Werte haben.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01981-2CF4-EEAF-0E3A-914FE7261363}"/>
              </a:ext>
            </a:extLst>
          </p:cNvPr>
          <p:cNvSpPr txBox="1"/>
          <p:nvPr/>
        </p:nvSpPr>
        <p:spPr>
          <a:xfrm>
            <a:off x="7479103" y="3429000"/>
            <a:ext cx="1683719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D</a:t>
            </a:r>
            <a:r>
              <a:rPr lang="en-US" sz="1600" b="1" dirty="0" err="1"/>
              <a:t>iskret</a:t>
            </a:r>
            <a:endParaRPr lang="en-US" sz="1600" b="1" dirty="0"/>
          </a:p>
          <a:p>
            <a:r>
              <a:rPr lang="en-US" sz="1600" dirty="0" err="1"/>
              <a:t>Bestimmte</a:t>
            </a:r>
            <a:r>
              <a:rPr lang="en-US" sz="1600" dirty="0"/>
              <a:t> </a:t>
            </a:r>
            <a:r>
              <a:rPr lang="en-US" sz="1600" dirty="0" err="1"/>
              <a:t>zählbare</a:t>
            </a:r>
            <a:r>
              <a:rPr lang="en-US" sz="1600" dirty="0"/>
              <a:t> </a:t>
            </a:r>
            <a:r>
              <a:rPr lang="en-US" sz="1600" dirty="0" err="1"/>
              <a:t>Werte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Anzahl</a:t>
            </a:r>
            <a:r>
              <a:rPr lang="en-US" sz="1600" dirty="0"/>
              <a:t> der </a:t>
            </a:r>
            <a:r>
              <a:rPr lang="en-US" sz="1600" dirty="0" err="1"/>
              <a:t>Geschwister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Räume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Abteilung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AC397-1945-BF84-2E1E-8F5E30CCF5F7}"/>
              </a:ext>
            </a:extLst>
          </p:cNvPr>
          <p:cNvSpPr txBox="1"/>
          <p:nvPr/>
        </p:nvSpPr>
        <p:spPr>
          <a:xfrm>
            <a:off x="791905" y="2643022"/>
            <a:ext cx="424892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Bescreiben: „Welche Art“ oder „Welcher Type“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69B31-8A59-B357-D11F-D9D93D9C8D7B}"/>
              </a:ext>
            </a:extLst>
          </p:cNvPr>
          <p:cNvSpPr txBox="1"/>
          <p:nvPr/>
        </p:nvSpPr>
        <p:spPr>
          <a:xfrm>
            <a:off x="9410010" y="3429000"/>
            <a:ext cx="2016699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Stetig</a:t>
            </a:r>
          </a:p>
          <a:p>
            <a:r>
              <a:rPr lang="de-DE" sz="1600" dirty="0"/>
              <a:t>Werte innerhalb eines Bereiches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Gewicht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Gehalt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Temperatur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759EB-8DBF-F66C-F05A-8CEE8838F3FD}"/>
              </a:ext>
            </a:extLst>
          </p:cNvPr>
          <p:cNvSpPr txBox="1"/>
          <p:nvPr/>
        </p:nvSpPr>
        <p:spPr>
          <a:xfrm>
            <a:off x="7479103" y="2643022"/>
            <a:ext cx="36400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Bescreiben : „Wie viel“ oder „Wie viele“</a:t>
            </a:r>
            <a:endParaRPr lang="en-US" sz="160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AC43D5E4-82C4-5147-0838-67F55CF18019}"/>
              </a:ext>
            </a:extLst>
          </p:cNvPr>
          <p:cNvSpPr/>
          <p:nvPr/>
        </p:nvSpPr>
        <p:spPr>
          <a:xfrm rot="10800000">
            <a:off x="-1" y="6434050"/>
            <a:ext cx="473826" cy="423947"/>
          </a:xfrm>
          <a:prstGeom prst="corner">
            <a:avLst>
              <a:gd name="adj1" fmla="val 50068"/>
              <a:gd name="adj2" fmla="val 11762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8F4E4C10-EBE7-D0F4-E466-C62C185D603F}"/>
              </a:ext>
            </a:extLst>
          </p:cNvPr>
          <p:cNvSpPr/>
          <p:nvPr/>
        </p:nvSpPr>
        <p:spPr>
          <a:xfrm>
            <a:off x="11426709" y="0"/>
            <a:ext cx="768485" cy="567928"/>
          </a:xfrm>
          <a:prstGeom prst="corner">
            <a:avLst>
              <a:gd name="adj1" fmla="val 50000"/>
              <a:gd name="adj2" fmla="val 558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E1C2AA5B-8935-3C7C-3DCE-21DDE830E5C0}"/>
              </a:ext>
            </a:extLst>
          </p:cNvPr>
          <p:cNvSpPr/>
          <p:nvPr/>
        </p:nvSpPr>
        <p:spPr>
          <a:xfrm rot="10800000">
            <a:off x="11613647" y="6273373"/>
            <a:ext cx="578353" cy="606482"/>
          </a:xfrm>
          <a:prstGeom prst="halfFram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38BCCCA2-6468-3147-62E3-3109B5A3F053}"/>
              </a:ext>
            </a:extLst>
          </p:cNvPr>
          <p:cNvSpPr/>
          <p:nvPr/>
        </p:nvSpPr>
        <p:spPr>
          <a:xfrm>
            <a:off x="-1" y="0"/>
            <a:ext cx="673476" cy="486552"/>
          </a:xfrm>
          <a:prstGeom prst="halfFram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25455FFF-F71F-63F2-2339-B2BEAB32EF49}"/>
              </a:ext>
            </a:extLst>
          </p:cNvPr>
          <p:cNvSpPr/>
          <p:nvPr/>
        </p:nvSpPr>
        <p:spPr>
          <a:xfrm>
            <a:off x="11380124" y="5865779"/>
            <a:ext cx="811876" cy="992221"/>
          </a:xfrm>
          <a:prstGeom prst="lightningBol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AFCAC-9CEB-4B9E-C1C8-49D3220C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75" y="374217"/>
            <a:ext cx="7647709" cy="989070"/>
          </a:xfrm>
        </p:spPr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Kategorische Variablen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3147D-1562-32F2-1271-4C574BEDCF49}"/>
              </a:ext>
            </a:extLst>
          </p:cNvPr>
          <p:cNvSpPr txBox="1"/>
          <p:nvPr/>
        </p:nvSpPr>
        <p:spPr>
          <a:xfrm>
            <a:off x="1072342" y="1895302"/>
            <a:ext cx="23957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Quantitative Variablen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9529E-5CAE-26FD-7D81-6147058FFD6E}"/>
              </a:ext>
            </a:extLst>
          </p:cNvPr>
          <p:cNvSpPr txBox="1"/>
          <p:nvPr/>
        </p:nvSpPr>
        <p:spPr>
          <a:xfrm>
            <a:off x="4189614" y="1895302"/>
            <a:ext cx="31972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Qualitative Nominal Variablen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4E3E3-234D-B9E8-DD2A-5640422ED02B}"/>
              </a:ext>
            </a:extLst>
          </p:cNvPr>
          <p:cNvSpPr txBox="1"/>
          <p:nvPr/>
        </p:nvSpPr>
        <p:spPr>
          <a:xfrm>
            <a:off x="8262852" y="1895302"/>
            <a:ext cx="3117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Qualitative Ordinal Variablen 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B632398F-8FFB-65E6-D0DC-BED0E0B192AA}"/>
              </a:ext>
            </a:extLst>
          </p:cNvPr>
          <p:cNvSpPr/>
          <p:nvPr/>
        </p:nvSpPr>
        <p:spPr>
          <a:xfrm>
            <a:off x="1263535" y="2776451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73F8137-E87C-066D-9A87-37E21276C98E}"/>
              </a:ext>
            </a:extLst>
          </p:cNvPr>
          <p:cNvSpPr/>
          <p:nvPr/>
        </p:nvSpPr>
        <p:spPr>
          <a:xfrm>
            <a:off x="1263535" y="332706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3CFD6DAD-9151-2B2A-CBE5-8DB2C1375765}"/>
              </a:ext>
            </a:extLst>
          </p:cNvPr>
          <p:cNvSpPr/>
          <p:nvPr/>
        </p:nvSpPr>
        <p:spPr>
          <a:xfrm>
            <a:off x="1914698" y="332706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10B4F1B3-9804-9E2A-8F45-D416673AB26D}"/>
              </a:ext>
            </a:extLst>
          </p:cNvPr>
          <p:cNvSpPr/>
          <p:nvPr/>
        </p:nvSpPr>
        <p:spPr>
          <a:xfrm>
            <a:off x="1263535" y="3870341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AE141C87-33FE-6D6F-A6E5-624E0A8C28E6}"/>
              </a:ext>
            </a:extLst>
          </p:cNvPr>
          <p:cNvSpPr/>
          <p:nvPr/>
        </p:nvSpPr>
        <p:spPr>
          <a:xfrm>
            <a:off x="1914698" y="3870341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72949C4C-DEE7-BE9C-6570-5F21048D57E7}"/>
              </a:ext>
            </a:extLst>
          </p:cNvPr>
          <p:cNvSpPr/>
          <p:nvPr/>
        </p:nvSpPr>
        <p:spPr>
          <a:xfrm>
            <a:off x="2540923" y="3870341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D83DE348-EEA5-1AF6-C25A-F295CA3C1E40}"/>
              </a:ext>
            </a:extLst>
          </p:cNvPr>
          <p:cNvSpPr/>
          <p:nvPr/>
        </p:nvSpPr>
        <p:spPr>
          <a:xfrm>
            <a:off x="1263535" y="437308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20E6D937-A757-55A2-5728-306D21AF77D9}"/>
              </a:ext>
            </a:extLst>
          </p:cNvPr>
          <p:cNvSpPr/>
          <p:nvPr/>
        </p:nvSpPr>
        <p:spPr>
          <a:xfrm>
            <a:off x="1914698" y="4389486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A9D509FA-367B-47A5-0E26-8BB99B459D95}"/>
              </a:ext>
            </a:extLst>
          </p:cNvPr>
          <p:cNvSpPr/>
          <p:nvPr/>
        </p:nvSpPr>
        <p:spPr>
          <a:xfrm>
            <a:off x="2565861" y="437308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839B091A-E793-9D30-E560-C2516EC48175}"/>
              </a:ext>
            </a:extLst>
          </p:cNvPr>
          <p:cNvSpPr/>
          <p:nvPr/>
        </p:nvSpPr>
        <p:spPr>
          <a:xfrm>
            <a:off x="3189650" y="4373080"/>
            <a:ext cx="556952" cy="4405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2A67DE8-89A9-85FF-4C28-13FA514E5CE2}"/>
              </a:ext>
            </a:extLst>
          </p:cNvPr>
          <p:cNvSpPr/>
          <p:nvPr/>
        </p:nvSpPr>
        <p:spPr>
          <a:xfrm>
            <a:off x="1979813" y="2776451"/>
            <a:ext cx="42672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509FE-BE23-2A2A-947F-45208F547436}"/>
              </a:ext>
            </a:extLst>
          </p:cNvPr>
          <p:cNvSpPr txBox="1"/>
          <p:nvPr/>
        </p:nvSpPr>
        <p:spPr>
          <a:xfrm>
            <a:off x="2415181" y="2629375"/>
            <a:ext cx="42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9A605EE-0674-9DDF-052C-8245BF5DCDF8}"/>
              </a:ext>
            </a:extLst>
          </p:cNvPr>
          <p:cNvSpPr/>
          <p:nvPr/>
        </p:nvSpPr>
        <p:spPr>
          <a:xfrm>
            <a:off x="2565861" y="3362681"/>
            <a:ext cx="42672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8EA684-3729-9A5F-DE4E-62F8F096D8E3}"/>
              </a:ext>
            </a:extLst>
          </p:cNvPr>
          <p:cNvSpPr/>
          <p:nvPr/>
        </p:nvSpPr>
        <p:spPr>
          <a:xfrm>
            <a:off x="3189650" y="3905962"/>
            <a:ext cx="42672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6DDF932-5200-2D5F-74F8-F5658C0A36F1}"/>
              </a:ext>
            </a:extLst>
          </p:cNvPr>
          <p:cNvSpPr/>
          <p:nvPr/>
        </p:nvSpPr>
        <p:spPr>
          <a:xfrm>
            <a:off x="3858489" y="4444322"/>
            <a:ext cx="42672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A971A-AA54-6DFF-1F40-76EED27B49E3}"/>
              </a:ext>
            </a:extLst>
          </p:cNvPr>
          <p:cNvSpPr txBox="1"/>
          <p:nvPr/>
        </p:nvSpPr>
        <p:spPr>
          <a:xfrm>
            <a:off x="3002233" y="3217025"/>
            <a:ext cx="51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43A688-2302-739A-4833-847CA432428A}"/>
              </a:ext>
            </a:extLst>
          </p:cNvPr>
          <p:cNvSpPr txBox="1"/>
          <p:nvPr/>
        </p:nvSpPr>
        <p:spPr>
          <a:xfrm>
            <a:off x="3589999" y="3759321"/>
            <a:ext cx="64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5BD73-33EC-23E2-1262-92B2E8745D6D}"/>
              </a:ext>
            </a:extLst>
          </p:cNvPr>
          <p:cNvSpPr txBox="1"/>
          <p:nvPr/>
        </p:nvSpPr>
        <p:spPr>
          <a:xfrm>
            <a:off x="4355869" y="4332282"/>
            <a:ext cx="42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C9385-66B8-2B6E-03FE-762A274C3A79}"/>
              </a:ext>
            </a:extLst>
          </p:cNvPr>
          <p:cNvSpPr txBox="1"/>
          <p:nvPr/>
        </p:nvSpPr>
        <p:spPr>
          <a:xfrm>
            <a:off x="1147864" y="5262321"/>
            <a:ext cx="27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der Smiles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F153C7-4BC5-31A1-3974-6726C3346EF1}"/>
              </a:ext>
            </a:extLst>
          </p:cNvPr>
          <p:cNvSpPr txBox="1"/>
          <p:nvPr/>
        </p:nvSpPr>
        <p:spPr>
          <a:xfrm>
            <a:off x="5064692" y="2614020"/>
            <a:ext cx="14722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Blonde Haare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C9257-8ED7-B33C-48BF-E73BC040E1B2}"/>
              </a:ext>
            </a:extLst>
          </p:cNvPr>
          <p:cNvSpPr txBox="1"/>
          <p:nvPr/>
        </p:nvSpPr>
        <p:spPr>
          <a:xfrm>
            <a:off x="5064692" y="3201636"/>
            <a:ext cx="160848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Braune Haare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024DF0-10E0-8D29-31CD-64A0D8119527}"/>
              </a:ext>
            </a:extLst>
          </p:cNvPr>
          <p:cNvSpPr txBox="1"/>
          <p:nvPr/>
        </p:nvSpPr>
        <p:spPr>
          <a:xfrm>
            <a:off x="5064692" y="3798200"/>
            <a:ext cx="169261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Schwarze Haare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2A3727-F95E-100C-B7D7-7758C28BFE09}"/>
              </a:ext>
            </a:extLst>
          </p:cNvPr>
          <p:cNvSpPr txBox="1"/>
          <p:nvPr/>
        </p:nvSpPr>
        <p:spPr>
          <a:xfrm>
            <a:off x="5064692" y="4385816"/>
            <a:ext cx="117468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Rote Haare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9AFD75-5928-1067-4A12-F90433318BCC}"/>
              </a:ext>
            </a:extLst>
          </p:cNvPr>
          <p:cNvSpPr txBox="1"/>
          <p:nvPr/>
        </p:nvSpPr>
        <p:spPr>
          <a:xfrm>
            <a:off x="9425242" y="2646110"/>
            <a:ext cx="98135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Bachelor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4B0D5-0586-0A56-6589-48B221B9CE31}"/>
              </a:ext>
            </a:extLst>
          </p:cNvPr>
          <p:cNvSpPr txBox="1"/>
          <p:nvPr/>
        </p:nvSpPr>
        <p:spPr>
          <a:xfrm>
            <a:off x="9425242" y="3217025"/>
            <a:ext cx="79476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Master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C9A767-EE83-FABB-614E-A7464A95E1BF}"/>
              </a:ext>
            </a:extLst>
          </p:cNvPr>
          <p:cNvSpPr txBox="1"/>
          <p:nvPr/>
        </p:nvSpPr>
        <p:spPr>
          <a:xfrm>
            <a:off x="9428944" y="3752074"/>
            <a:ext cx="7850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Doktor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FA388D-2CBF-56A5-9BD6-B8013193EDE0}"/>
              </a:ext>
            </a:extLst>
          </p:cNvPr>
          <p:cNvSpPr txBox="1"/>
          <p:nvPr/>
        </p:nvSpPr>
        <p:spPr>
          <a:xfrm>
            <a:off x="9425242" y="4308671"/>
            <a:ext cx="103002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/>
              <a:t>Professor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A3398-84DF-A542-DC3F-3C7796A83C22}"/>
              </a:ext>
            </a:extLst>
          </p:cNvPr>
          <p:cNvSpPr txBox="1"/>
          <p:nvPr/>
        </p:nvSpPr>
        <p:spPr>
          <a:xfrm>
            <a:off x="4967113" y="5286895"/>
            <a:ext cx="139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Haare Farbe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E20DD-59CA-0397-5324-94612A281254}"/>
              </a:ext>
            </a:extLst>
          </p:cNvPr>
          <p:cNvSpPr txBox="1"/>
          <p:nvPr/>
        </p:nvSpPr>
        <p:spPr>
          <a:xfrm>
            <a:off x="8836429" y="5286895"/>
            <a:ext cx="198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Studienabschluss</a:t>
            </a:r>
            <a:endParaRPr lang="en-US" dirty="0"/>
          </a:p>
        </p:txBody>
      </p:sp>
      <p:sp>
        <p:nvSpPr>
          <p:cNvPr id="7" name="object 67">
            <a:extLst>
              <a:ext uri="{FF2B5EF4-FFF2-40B4-BE49-F238E27FC236}">
                <a16:creationId xmlns:a16="http://schemas.microsoft.com/office/drawing/2014/main" id="{28C69757-6FAA-1156-E233-E666727E3EA5}"/>
              </a:ext>
            </a:extLst>
          </p:cNvPr>
          <p:cNvSpPr/>
          <p:nvPr/>
        </p:nvSpPr>
        <p:spPr>
          <a:xfrm rot="5400000">
            <a:off x="10144797" y="55917"/>
            <a:ext cx="2111936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68">
            <a:extLst>
              <a:ext uri="{FF2B5EF4-FFF2-40B4-BE49-F238E27FC236}">
                <a16:creationId xmlns:a16="http://schemas.microsoft.com/office/drawing/2014/main" id="{C2CFAF16-0606-59FC-13DA-B3E72AD0698B}"/>
              </a:ext>
            </a:extLst>
          </p:cNvPr>
          <p:cNvSpPr/>
          <p:nvPr/>
        </p:nvSpPr>
        <p:spPr>
          <a:xfrm>
            <a:off x="10367531" y="5206180"/>
            <a:ext cx="1824989" cy="1652270"/>
          </a:xfrm>
          <a:custGeom>
            <a:avLst/>
            <a:gdLst/>
            <a:ahLst/>
            <a:cxnLst/>
            <a:rect l="l" t="t" r="r" b="b"/>
            <a:pathLst>
              <a:path w="1824990" h="1652270">
                <a:moveTo>
                  <a:pt x="1824468" y="0"/>
                </a:moveTo>
                <a:lnTo>
                  <a:pt x="1751235" y="17808"/>
                </a:lnTo>
                <a:lnTo>
                  <a:pt x="1705701" y="30083"/>
                </a:lnTo>
                <a:lnTo>
                  <a:pt x="1660523" y="43141"/>
                </a:lnTo>
                <a:lnTo>
                  <a:pt x="1615708" y="56973"/>
                </a:lnTo>
                <a:lnTo>
                  <a:pt x="1571266" y="71571"/>
                </a:lnTo>
                <a:lnTo>
                  <a:pt x="1527206" y="86927"/>
                </a:lnTo>
                <a:lnTo>
                  <a:pt x="1483536" y="103032"/>
                </a:lnTo>
                <a:lnTo>
                  <a:pt x="1440266" y="119878"/>
                </a:lnTo>
                <a:lnTo>
                  <a:pt x="1397403" y="137457"/>
                </a:lnTo>
                <a:lnTo>
                  <a:pt x="1354956" y="155761"/>
                </a:lnTo>
                <a:lnTo>
                  <a:pt x="1312935" y="174781"/>
                </a:lnTo>
                <a:lnTo>
                  <a:pt x="1271348" y="194509"/>
                </a:lnTo>
                <a:lnTo>
                  <a:pt x="1230204" y="214937"/>
                </a:lnTo>
                <a:lnTo>
                  <a:pt x="1189512" y="236056"/>
                </a:lnTo>
                <a:lnTo>
                  <a:pt x="1149280" y="257859"/>
                </a:lnTo>
                <a:lnTo>
                  <a:pt x="1109517" y="280336"/>
                </a:lnTo>
                <a:lnTo>
                  <a:pt x="1070232" y="303480"/>
                </a:lnTo>
                <a:lnTo>
                  <a:pt x="1031433" y="327283"/>
                </a:lnTo>
                <a:lnTo>
                  <a:pt x="993130" y="351736"/>
                </a:lnTo>
                <a:lnTo>
                  <a:pt x="955332" y="376830"/>
                </a:lnTo>
                <a:lnTo>
                  <a:pt x="918046" y="402558"/>
                </a:lnTo>
                <a:lnTo>
                  <a:pt x="881281" y="428912"/>
                </a:lnTo>
                <a:lnTo>
                  <a:pt x="845047" y="455882"/>
                </a:lnTo>
                <a:lnTo>
                  <a:pt x="809353" y="483462"/>
                </a:lnTo>
                <a:lnTo>
                  <a:pt x="774206" y="511642"/>
                </a:lnTo>
                <a:lnTo>
                  <a:pt x="739616" y="540414"/>
                </a:lnTo>
                <a:lnTo>
                  <a:pt x="705591" y="569770"/>
                </a:lnTo>
                <a:lnTo>
                  <a:pt x="672140" y="599702"/>
                </a:lnTo>
                <a:lnTo>
                  <a:pt x="639273" y="630201"/>
                </a:lnTo>
                <a:lnTo>
                  <a:pt x="606997" y="661259"/>
                </a:lnTo>
                <a:lnTo>
                  <a:pt x="575321" y="692868"/>
                </a:lnTo>
                <a:lnTo>
                  <a:pt x="544255" y="725020"/>
                </a:lnTo>
                <a:lnTo>
                  <a:pt x="513807" y="757706"/>
                </a:lnTo>
                <a:lnTo>
                  <a:pt x="483985" y="790919"/>
                </a:lnTo>
                <a:lnTo>
                  <a:pt x="454799" y="824649"/>
                </a:lnTo>
                <a:lnTo>
                  <a:pt x="426257" y="858888"/>
                </a:lnTo>
                <a:lnTo>
                  <a:pt x="398368" y="893629"/>
                </a:lnTo>
                <a:lnTo>
                  <a:pt x="371141" y="928863"/>
                </a:lnTo>
                <a:lnTo>
                  <a:pt x="344584" y="964581"/>
                </a:lnTo>
                <a:lnTo>
                  <a:pt x="318707" y="1000776"/>
                </a:lnTo>
                <a:lnTo>
                  <a:pt x="293517" y="1037439"/>
                </a:lnTo>
                <a:lnTo>
                  <a:pt x="269025" y="1074562"/>
                </a:lnTo>
                <a:lnTo>
                  <a:pt x="245237" y="1112137"/>
                </a:lnTo>
                <a:lnTo>
                  <a:pt x="222165" y="1150155"/>
                </a:lnTo>
                <a:lnTo>
                  <a:pt x="199815" y="1188608"/>
                </a:lnTo>
                <a:lnTo>
                  <a:pt x="178197" y="1227487"/>
                </a:lnTo>
                <a:lnTo>
                  <a:pt x="157319" y="1266786"/>
                </a:lnTo>
                <a:lnTo>
                  <a:pt x="137191" y="1306494"/>
                </a:lnTo>
                <a:lnTo>
                  <a:pt x="117820" y="1346605"/>
                </a:lnTo>
                <a:lnTo>
                  <a:pt x="99217" y="1387109"/>
                </a:lnTo>
                <a:lnTo>
                  <a:pt x="81389" y="1427999"/>
                </a:lnTo>
                <a:lnTo>
                  <a:pt x="64346" y="1469266"/>
                </a:lnTo>
                <a:lnTo>
                  <a:pt x="48095" y="1510902"/>
                </a:lnTo>
                <a:lnTo>
                  <a:pt x="32646" y="1552898"/>
                </a:lnTo>
                <a:lnTo>
                  <a:pt x="18008" y="1595247"/>
                </a:lnTo>
                <a:lnTo>
                  <a:pt x="4189" y="1637940"/>
                </a:lnTo>
                <a:lnTo>
                  <a:pt x="0" y="1651817"/>
                </a:lnTo>
                <a:lnTo>
                  <a:pt x="483165" y="1651817"/>
                </a:lnTo>
                <a:lnTo>
                  <a:pt x="484999" y="1647016"/>
                </a:lnTo>
                <a:lnTo>
                  <a:pt x="501956" y="1605682"/>
                </a:lnTo>
                <a:lnTo>
                  <a:pt x="519895" y="1564810"/>
                </a:lnTo>
                <a:lnTo>
                  <a:pt x="538802" y="1524414"/>
                </a:lnTo>
                <a:lnTo>
                  <a:pt x="558666" y="1484506"/>
                </a:lnTo>
                <a:lnTo>
                  <a:pt x="579471" y="1445098"/>
                </a:lnTo>
                <a:lnTo>
                  <a:pt x="601205" y="1406204"/>
                </a:lnTo>
                <a:lnTo>
                  <a:pt x="623854" y="1367835"/>
                </a:lnTo>
                <a:lnTo>
                  <a:pt x="647404" y="1330005"/>
                </a:lnTo>
                <a:lnTo>
                  <a:pt x="671843" y="1292726"/>
                </a:lnTo>
                <a:lnTo>
                  <a:pt x="697155" y="1256011"/>
                </a:lnTo>
                <a:lnTo>
                  <a:pt x="723329" y="1219872"/>
                </a:lnTo>
                <a:lnTo>
                  <a:pt x="750350" y="1184321"/>
                </a:lnTo>
                <a:lnTo>
                  <a:pt x="778205" y="1149372"/>
                </a:lnTo>
                <a:lnTo>
                  <a:pt x="806880" y="1115037"/>
                </a:lnTo>
                <a:lnTo>
                  <a:pt x="836363" y="1081329"/>
                </a:lnTo>
                <a:lnTo>
                  <a:pt x="866638" y="1048260"/>
                </a:lnTo>
                <a:lnTo>
                  <a:pt x="897694" y="1015843"/>
                </a:lnTo>
                <a:lnTo>
                  <a:pt x="929516" y="984090"/>
                </a:lnTo>
                <a:lnTo>
                  <a:pt x="962091" y="953014"/>
                </a:lnTo>
                <a:lnTo>
                  <a:pt x="995405" y="922628"/>
                </a:lnTo>
                <a:lnTo>
                  <a:pt x="1029445" y="892944"/>
                </a:lnTo>
                <a:lnTo>
                  <a:pt x="1064197" y="863975"/>
                </a:lnTo>
                <a:lnTo>
                  <a:pt x="1099648" y="835734"/>
                </a:lnTo>
                <a:lnTo>
                  <a:pt x="1135784" y="808233"/>
                </a:lnTo>
                <a:lnTo>
                  <a:pt x="1172593" y="781484"/>
                </a:lnTo>
                <a:lnTo>
                  <a:pt x="1210059" y="755500"/>
                </a:lnTo>
                <a:lnTo>
                  <a:pt x="1248170" y="730295"/>
                </a:lnTo>
                <a:lnTo>
                  <a:pt x="1286913" y="705880"/>
                </a:lnTo>
                <a:lnTo>
                  <a:pt x="1326273" y="682268"/>
                </a:lnTo>
                <a:lnTo>
                  <a:pt x="1366237" y="659472"/>
                </a:lnTo>
                <a:lnTo>
                  <a:pt x="1406793" y="637504"/>
                </a:lnTo>
                <a:lnTo>
                  <a:pt x="1447925" y="616376"/>
                </a:lnTo>
                <a:lnTo>
                  <a:pt x="1489621" y="596103"/>
                </a:lnTo>
                <a:lnTo>
                  <a:pt x="1531867" y="576695"/>
                </a:lnTo>
                <a:lnTo>
                  <a:pt x="1574650" y="558166"/>
                </a:lnTo>
                <a:lnTo>
                  <a:pt x="1617956" y="540529"/>
                </a:lnTo>
                <a:lnTo>
                  <a:pt x="1661772" y="523795"/>
                </a:lnTo>
                <a:lnTo>
                  <a:pt x="1706084" y="507978"/>
                </a:lnTo>
                <a:lnTo>
                  <a:pt x="1750879" y="493090"/>
                </a:lnTo>
                <a:lnTo>
                  <a:pt x="1796142" y="479144"/>
                </a:lnTo>
                <a:lnTo>
                  <a:pt x="1824468" y="471095"/>
                </a:lnTo>
                <a:lnTo>
                  <a:pt x="1824468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56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F3C1-C895-4F03-983A-980C9EAB4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431"/>
            <a:ext cx="9144000" cy="1321579"/>
          </a:xfrm>
        </p:spPr>
        <p:txBody>
          <a:bodyPr/>
          <a:lstStyle/>
          <a:p>
            <a:r>
              <a:rPr lang="de-DE" b="1" dirty="0"/>
              <a:t>Regression Model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3F61124-1C06-D171-74FA-4E1BB03E96B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61516" y="2663553"/>
                <a:ext cx="4962700" cy="42963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3F61124-1C06-D171-74FA-4E1BB03E9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61516" y="2663553"/>
                <a:ext cx="4962700" cy="429635"/>
              </a:xfrm>
              <a:blipFill>
                <a:blip r:embed="rId2"/>
                <a:stretch>
                  <a:fillRect t="-18571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C2EABD-8B7F-E9D2-E21A-1CB523A7CEBD}"/>
              </a:ext>
            </a:extLst>
          </p:cNvPr>
          <p:cNvSpPr txBox="1"/>
          <p:nvPr/>
        </p:nvSpPr>
        <p:spPr>
          <a:xfrm>
            <a:off x="1844829" y="3113189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Abhängige Variable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AE16-7C32-E57C-83EA-651D127CE3D5}"/>
              </a:ext>
            </a:extLst>
          </p:cNvPr>
          <p:cNvSpPr txBox="1"/>
          <p:nvPr/>
        </p:nvSpPr>
        <p:spPr>
          <a:xfrm>
            <a:off x="6948275" y="4264318"/>
            <a:ext cx="235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Unabhängige Variable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86A21-A7E6-00C7-F901-7EF9612C43CB}"/>
              </a:ext>
            </a:extLst>
          </p:cNvPr>
          <p:cNvSpPr txBox="1"/>
          <p:nvPr/>
        </p:nvSpPr>
        <p:spPr>
          <a:xfrm>
            <a:off x="8710111" y="3826698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Störterm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B8E89-19F9-A057-0F52-0626DBD1FD53}"/>
              </a:ext>
            </a:extLst>
          </p:cNvPr>
          <p:cNvSpPr txBox="1"/>
          <p:nvPr/>
        </p:nvSpPr>
        <p:spPr>
          <a:xfrm>
            <a:off x="2807405" y="419603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Achsenabschnitt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465DF-F650-0AFA-46C2-6C0531570831}"/>
              </a:ext>
            </a:extLst>
          </p:cNvPr>
          <p:cNvSpPr txBox="1"/>
          <p:nvPr/>
        </p:nvSpPr>
        <p:spPr>
          <a:xfrm>
            <a:off x="4625841" y="4565362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Regressionskoeffizient</a:t>
            </a: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610EB6-9A20-FAC7-55A7-A3F5416756E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51411" y="2857681"/>
            <a:ext cx="2049735" cy="25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454191-4110-74B3-E559-CBABA3D4772F}"/>
              </a:ext>
            </a:extLst>
          </p:cNvPr>
          <p:cNvCxnSpPr>
            <a:cxnSpLocks/>
          </p:cNvCxnSpPr>
          <p:nvPr/>
        </p:nvCxnSpPr>
        <p:spPr>
          <a:xfrm flipH="1">
            <a:off x="3989104" y="3113189"/>
            <a:ext cx="1273474" cy="108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5F2861-0F72-BDBD-1B84-65F1FF5CD6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838353" y="3113189"/>
            <a:ext cx="133965" cy="145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606167-49D1-42E4-008D-0CBFCFAB49D2}"/>
              </a:ext>
            </a:extLst>
          </p:cNvPr>
          <p:cNvCxnSpPr/>
          <p:nvPr/>
        </p:nvCxnSpPr>
        <p:spPr>
          <a:xfrm>
            <a:off x="6412122" y="3113189"/>
            <a:ext cx="1637773" cy="108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79557-81D4-4BFA-1ED2-19E18BEBB590}"/>
              </a:ext>
            </a:extLst>
          </p:cNvPr>
          <p:cNvCxnSpPr>
            <a:endCxn id="6" idx="0"/>
          </p:cNvCxnSpPr>
          <p:nvPr/>
        </p:nvCxnSpPr>
        <p:spPr>
          <a:xfrm>
            <a:off x="7050864" y="2885619"/>
            <a:ext cx="2190451" cy="94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bject 18">
            <a:extLst>
              <a:ext uri="{FF2B5EF4-FFF2-40B4-BE49-F238E27FC236}">
                <a16:creationId xmlns:a16="http://schemas.microsoft.com/office/drawing/2014/main" id="{89806766-7A5B-756E-CF34-76F6666DA859}"/>
              </a:ext>
            </a:extLst>
          </p:cNvPr>
          <p:cNvSpPr/>
          <p:nvPr/>
        </p:nvSpPr>
        <p:spPr>
          <a:xfrm>
            <a:off x="0" y="0"/>
            <a:ext cx="2472055" cy="2534285"/>
          </a:xfrm>
          <a:custGeom>
            <a:avLst/>
            <a:gdLst/>
            <a:ahLst/>
            <a:cxnLst/>
            <a:rect l="l" t="t" r="r" b="b"/>
            <a:pathLst>
              <a:path w="2472055" h="2534285">
                <a:moveTo>
                  <a:pt x="2466762" y="0"/>
                </a:moveTo>
                <a:lnTo>
                  <a:pt x="2008750" y="0"/>
                </a:lnTo>
                <a:lnTo>
                  <a:pt x="2009904" y="12892"/>
                </a:lnTo>
                <a:lnTo>
                  <a:pt x="2012857" y="59112"/>
                </a:lnTo>
                <a:lnTo>
                  <a:pt x="2014639" y="105619"/>
                </a:lnTo>
                <a:lnTo>
                  <a:pt x="2015236" y="152400"/>
                </a:lnTo>
                <a:lnTo>
                  <a:pt x="2014635" y="199278"/>
                </a:lnTo>
                <a:lnTo>
                  <a:pt x="2012841" y="245936"/>
                </a:lnTo>
                <a:lnTo>
                  <a:pt x="2009863" y="292365"/>
                </a:lnTo>
                <a:lnTo>
                  <a:pt x="2005794" y="337828"/>
                </a:lnTo>
                <a:lnTo>
                  <a:pt x="2000540" y="383437"/>
                </a:lnTo>
                <a:lnTo>
                  <a:pt x="1994155" y="428722"/>
                </a:lnTo>
                <a:lnTo>
                  <a:pt x="1986652" y="473670"/>
                </a:lnTo>
                <a:lnTo>
                  <a:pt x="1978046" y="518268"/>
                </a:lnTo>
                <a:lnTo>
                  <a:pt x="1968350" y="562504"/>
                </a:lnTo>
                <a:lnTo>
                  <a:pt x="1957578" y="606365"/>
                </a:lnTo>
                <a:lnTo>
                  <a:pt x="1945742" y="649839"/>
                </a:lnTo>
                <a:lnTo>
                  <a:pt x="1932856" y="692913"/>
                </a:lnTo>
                <a:lnTo>
                  <a:pt x="1918935" y="735574"/>
                </a:lnTo>
                <a:lnTo>
                  <a:pt x="1903991" y="777810"/>
                </a:lnTo>
                <a:lnTo>
                  <a:pt x="1888037" y="819608"/>
                </a:lnTo>
                <a:lnTo>
                  <a:pt x="1871088" y="860956"/>
                </a:lnTo>
                <a:lnTo>
                  <a:pt x="1853157" y="901840"/>
                </a:lnTo>
                <a:lnTo>
                  <a:pt x="1834258" y="942249"/>
                </a:lnTo>
                <a:lnTo>
                  <a:pt x="1814403" y="982170"/>
                </a:lnTo>
                <a:lnTo>
                  <a:pt x="1793607" y="1021590"/>
                </a:lnTo>
                <a:lnTo>
                  <a:pt x="1771882" y="1060497"/>
                </a:lnTo>
                <a:lnTo>
                  <a:pt x="1749243" y="1098877"/>
                </a:lnTo>
                <a:lnTo>
                  <a:pt x="1725703" y="1136719"/>
                </a:lnTo>
                <a:lnTo>
                  <a:pt x="1701276" y="1174010"/>
                </a:lnTo>
                <a:lnTo>
                  <a:pt x="1675974" y="1210737"/>
                </a:lnTo>
                <a:lnTo>
                  <a:pt x="1649812" y="1246887"/>
                </a:lnTo>
                <a:lnTo>
                  <a:pt x="1622802" y="1282448"/>
                </a:lnTo>
                <a:lnTo>
                  <a:pt x="1594959" y="1317407"/>
                </a:lnTo>
                <a:lnTo>
                  <a:pt x="1566296" y="1351753"/>
                </a:lnTo>
                <a:lnTo>
                  <a:pt x="1536827" y="1385471"/>
                </a:lnTo>
                <a:lnTo>
                  <a:pt x="1506564" y="1418550"/>
                </a:lnTo>
                <a:lnTo>
                  <a:pt x="1475522" y="1450977"/>
                </a:lnTo>
                <a:lnTo>
                  <a:pt x="1443714" y="1482739"/>
                </a:lnTo>
                <a:lnTo>
                  <a:pt x="1411154" y="1513824"/>
                </a:lnTo>
                <a:lnTo>
                  <a:pt x="1377854" y="1544219"/>
                </a:lnTo>
                <a:lnTo>
                  <a:pt x="1343829" y="1573911"/>
                </a:lnTo>
                <a:lnTo>
                  <a:pt x="1309092" y="1602888"/>
                </a:lnTo>
                <a:lnTo>
                  <a:pt x="1273656" y="1631138"/>
                </a:lnTo>
                <a:lnTo>
                  <a:pt x="1237535" y="1658647"/>
                </a:lnTo>
                <a:lnTo>
                  <a:pt x="1200743" y="1685403"/>
                </a:lnTo>
                <a:lnTo>
                  <a:pt x="1163293" y="1711394"/>
                </a:lnTo>
                <a:lnTo>
                  <a:pt x="1125198" y="1736607"/>
                </a:lnTo>
                <a:lnTo>
                  <a:pt x="1086472" y="1761029"/>
                </a:lnTo>
                <a:lnTo>
                  <a:pt x="1047129" y="1784647"/>
                </a:lnTo>
                <a:lnTo>
                  <a:pt x="1007182" y="1807450"/>
                </a:lnTo>
                <a:lnTo>
                  <a:pt x="966644" y="1829424"/>
                </a:lnTo>
                <a:lnTo>
                  <a:pt x="925529" y="1850557"/>
                </a:lnTo>
                <a:lnTo>
                  <a:pt x="883851" y="1870836"/>
                </a:lnTo>
                <a:lnTo>
                  <a:pt x="841623" y="1890249"/>
                </a:lnTo>
                <a:lnTo>
                  <a:pt x="798858" y="1908783"/>
                </a:lnTo>
                <a:lnTo>
                  <a:pt x="755571" y="1926425"/>
                </a:lnTo>
                <a:lnTo>
                  <a:pt x="711774" y="1943163"/>
                </a:lnTo>
                <a:lnTo>
                  <a:pt x="667481" y="1958984"/>
                </a:lnTo>
                <a:lnTo>
                  <a:pt x="622706" y="1973876"/>
                </a:lnTo>
                <a:lnTo>
                  <a:pt x="577461" y="1987826"/>
                </a:lnTo>
                <a:lnTo>
                  <a:pt x="531761" y="2000821"/>
                </a:lnTo>
                <a:lnTo>
                  <a:pt x="485620" y="2012850"/>
                </a:lnTo>
                <a:lnTo>
                  <a:pt x="439050" y="2023898"/>
                </a:lnTo>
                <a:lnTo>
                  <a:pt x="392065" y="2033954"/>
                </a:lnTo>
                <a:lnTo>
                  <a:pt x="344678" y="2043005"/>
                </a:lnTo>
                <a:lnTo>
                  <a:pt x="296904" y="2051038"/>
                </a:lnTo>
                <a:lnTo>
                  <a:pt x="248755" y="2058041"/>
                </a:lnTo>
                <a:lnTo>
                  <a:pt x="200245" y="2064002"/>
                </a:lnTo>
                <a:lnTo>
                  <a:pt x="151388" y="2068906"/>
                </a:lnTo>
                <a:lnTo>
                  <a:pt x="102197" y="2072743"/>
                </a:lnTo>
                <a:lnTo>
                  <a:pt x="52686" y="2075499"/>
                </a:lnTo>
                <a:lnTo>
                  <a:pt x="2867" y="2077162"/>
                </a:lnTo>
                <a:lnTo>
                  <a:pt x="0" y="2077194"/>
                </a:lnTo>
                <a:lnTo>
                  <a:pt x="0" y="2533981"/>
                </a:lnTo>
                <a:lnTo>
                  <a:pt x="51673" y="2532609"/>
                </a:lnTo>
                <a:lnTo>
                  <a:pt x="100774" y="2530368"/>
                </a:lnTo>
                <a:lnTo>
                  <a:pt x="149625" y="2527245"/>
                </a:lnTo>
                <a:lnTo>
                  <a:pt x="198217" y="2523249"/>
                </a:lnTo>
                <a:lnTo>
                  <a:pt x="246541" y="2518387"/>
                </a:lnTo>
                <a:lnTo>
                  <a:pt x="294589" y="2512667"/>
                </a:lnTo>
                <a:lnTo>
                  <a:pt x="342351" y="2506099"/>
                </a:lnTo>
                <a:lnTo>
                  <a:pt x="389820" y="2498691"/>
                </a:lnTo>
                <a:lnTo>
                  <a:pt x="436986" y="2490449"/>
                </a:lnTo>
                <a:lnTo>
                  <a:pt x="483840" y="2481384"/>
                </a:lnTo>
                <a:lnTo>
                  <a:pt x="530374" y="2471503"/>
                </a:lnTo>
                <a:lnTo>
                  <a:pt x="576579" y="2460815"/>
                </a:lnTo>
                <a:lnTo>
                  <a:pt x="622446" y="2449327"/>
                </a:lnTo>
                <a:lnTo>
                  <a:pt x="667967" y="2437048"/>
                </a:lnTo>
                <a:lnTo>
                  <a:pt x="713132" y="2423986"/>
                </a:lnTo>
                <a:lnTo>
                  <a:pt x="757934" y="2410150"/>
                </a:lnTo>
                <a:lnTo>
                  <a:pt x="802362" y="2395548"/>
                </a:lnTo>
                <a:lnTo>
                  <a:pt x="846410" y="2380188"/>
                </a:lnTo>
                <a:lnTo>
                  <a:pt x="890067" y="2364078"/>
                </a:lnTo>
                <a:lnTo>
                  <a:pt x="933324" y="2347227"/>
                </a:lnTo>
                <a:lnTo>
                  <a:pt x="976175" y="2329643"/>
                </a:lnTo>
                <a:lnTo>
                  <a:pt x="1018608" y="2311334"/>
                </a:lnTo>
                <a:lnTo>
                  <a:pt x="1060617" y="2292309"/>
                </a:lnTo>
                <a:lnTo>
                  <a:pt x="1102191" y="2272575"/>
                </a:lnTo>
                <a:lnTo>
                  <a:pt x="1143323" y="2252141"/>
                </a:lnTo>
                <a:lnTo>
                  <a:pt x="1184003" y="2231016"/>
                </a:lnTo>
                <a:lnTo>
                  <a:pt x="1224223" y="2209207"/>
                </a:lnTo>
                <a:lnTo>
                  <a:pt x="1263974" y="2186723"/>
                </a:lnTo>
                <a:lnTo>
                  <a:pt x="1303247" y="2163572"/>
                </a:lnTo>
                <a:lnTo>
                  <a:pt x="1342034" y="2139762"/>
                </a:lnTo>
                <a:lnTo>
                  <a:pt x="1380325" y="2115302"/>
                </a:lnTo>
                <a:lnTo>
                  <a:pt x="1418112" y="2090200"/>
                </a:lnTo>
                <a:lnTo>
                  <a:pt x="1455387" y="2064464"/>
                </a:lnTo>
                <a:lnTo>
                  <a:pt x="1492140" y="2038103"/>
                </a:lnTo>
                <a:lnTo>
                  <a:pt x="1528363" y="2011124"/>
                </a:lnTo>
                <a:lnTo>
                  <a:pt x="1564046" y="1983536"/>
                </a:lnTo>
                <a:lnTo>
                  <a:pt x="1599182" y="1955348"/>
                </a:lnTo>
                <a:lnTo>
                  <a:pt x="1633762" y="1926567"/>
                </a:lnTo>
                <a:lnTo>
                  <a:pt x="1667776" y="1897202"/>
                </a:lnTo>
                <a:lnTo>
                  <a:pt x="1701216" y="1867261"/>
                </a:lnTo>
                <a:lnTo>
                  <a:pt x="1734073" y="1836753"/>
                </a:lnTo>
                <a:lnTo>
                  <a:pt x="1766339" y="1805685"/>
                </a:lnTo>
                <a:lnTo>
                  <a:pt x="1798005" y="1774066"/>
                </a:lnTo>
                <a:lnTo>
                  <a:pt x="1829061" y="1741904"/>
                </a:lnTo>
                <a:lnTo>
                  <a:pt x="1859500" y="1709208"/>
                </a:lnTo>
                <a:lnTo>
                  <a:pt x="1889312" y="1675986"/>
                </a:lnTo>
                <a:lnTo>
                  <a:pt x="1918489" y="1642245"/>
                </a:lnTo>
                <a:lnTo>
                  <a:pt x="1947022" y="1607995"/>
                </a:lnTo>
                <a:lnTo>
                  <a:pt x="1974902" y="1573243"/>
                </a:lnTo>
                <a:lnTo>
                  <a:pt x="2002120" y="1537998"/>
                </a:lnTo>
                <a:lnTo>
                  <a:pt x="2028668" y="1502269"/>
                </a:lnTo>
                <a:lnTo>
                  <a:pt x="2054538" y="1466062"/>
                </a:lnTo>
                <a:lnTo>
                  <a:pt x="2079719" y="1429388"/>
                </a:lnTo>
                <a:lnTo>
                  <a:pt x="2104204" y="1392253"/>
                </a:lnTo>
                <a:lnTo>
                  <a:pt x="2127983" y="1354666"/>
                </a:lnTo>
                <a:lnTo>
                  <a:pt x="2151049" y="1316636"/>
                </a:lnTo>
                <a:lnTo>
                  <a:pt x="2173391" y="1278171"/>
                </a:lnTo>
                <a:lnTo>
                  <a:pt x="2195002" y="1239278"/>
                </a:lnTo>
                <a:lnTo>
                  <a:pt x="2215873" y="1199967"/>
                </a:lnTo>
                <a:lnTo>
                  <a:pt x="2235995" y="1160246"/>
                </a:lnTo>
                <a:lnTo>
                  <a:pt x="2255359" y="1120122"/>
                </a:lnTo>
                <a:lnTo>
                  <a:pt x="2273956" y="1079605"/>
                </a:lnTo>
                <a:lnTo>
                  <a:pt x="2291778" y="1038702"/>
                </a:lnTo>
                <a:lnTo>
                  <a:pt x="2308816" y="997421"/>
                </a:lnTo>
                <a:lnTo>
                  <a:pt x="2325062" y="955771"/>
                </a:lnTo>
                <a:lnTo>
                  <a:pt x="2340505" y="913761"/>
                </a:lnTo>
                <a:lnTo>
                  <a:pt x="2355139" y="871398"/>
                </a:lnTo>
                <a:lnTo>
                  <a:pt x="2368953" y="828691"/>
                </a:lnTo>
                <a:lnTo>
                  <a:pt x="2381939" y="785648"/>
                </a:lnTo>
                <a:lnTo>
                  <a:pt x="2394089" y="742277"/>
                </a:lnTo>
                <a:lnTo>
                  <a:pt x="2405394" y="698587"/>
                </a:lnTo>
                <a:lnTo>
                  <a:pt x="2415844" y="654585"/>
                </a:lnTo>
                <a:lnTo>
                  <a:pt x="2425432" y="610281"/>
                </a:lnTo>
                <a:lnTo>
                  <a:pt x="2434148" y="565682"/>
                </a:lnTo>
                <a:lnTo>
                  <a:pt x="2441983" y="520797"/>
                </a:lnTo>
                <a:lnTo>
                  <a:pt x="2448930" y="475634"/>
                </a:lnTo>
                <a:lnTo>
                  <a:pt x="2454979" y="430201"/>
                </a:lnTo>
                <a:lnTo>
                  <a:pt x="2460121" y="384506"/>
                </a:lnTo>
                <a:lnTo>
                  <a:pt x="2464348" y="338558"/>
                </a:lnTo>
                <a:lnTo>
                  <a:pt x="2467674" y="291907"/>
                </a:lnTo>
                <a:lnTo>
                  <a:pt x="2470029" y="245687"/>
                </a:lnTo>
                <a:lnTo>
                  <a:pt x="2471450" y="199180"/>
                </a:lnTo>
                <a:lnTo>
                  <a:pt x="2471928" y="152400"/>
                </a:lnTo>
                <a:lnTo>
                  <a:pt x="2471449" y="105521"/>
                </a:lnTo>
                <a:lnTo>
                  <a:pt x="2470021" y="58863"/>
                </a:lnTo>
                <a:lnTo>
                  <a:pt x="2467651" y="12434"/>
                </a:lnTo>
                <a:lnTo>
                  <a:pt x="2466762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4B679414-9672-32F0-A804-A328DEC54F17}"/>
              </a:ext>
            </a:extLst>
          </p:cNvPr>
          <p:cNvSpPr/>
          <p:nvPr/>
        </p:nvSpPr>
        <p:spPr>
          <a:xfrm>
            <a:off x="9772518" y="5058383"/>
            <a:ext cx="2425023" cy="1952016"/>
          </a:xfrm>
          <a:custGeom>
            <a:avLst/>
            <a:gdLst/>
            <a:ahLst/>
            <a:cxnLst/>
            <a:rect l="l" t="t" r="r" b="b"/>
            <a:pathLst>
              <a:path w="3016250" h="2735579">
                <a:moveTo>
                  <a:pt x="2519172" y="0"/>
                </a:moveTo>
                <a:lnTo>
                  <a:pt x="2469596" y="452"/>
                </a:lnTo>
                <a:lnTo>
                  <a:pt x="2420254" y="1802"/>
                </a:lnTo>
                <a:lnTo>
                  <a:pt x="2371153" y="4043"/>
                </a:lnTo>
                <a:lnTo>
                  <a:pt x="2322302" y="7166"/>
                </a:lnTo>
                <a:lnTo>
                  <a:pt x="2273710" y="11162"/>
                </a:lnTo>
                <a:lnTo>
                  <a:pt x="2225386" y="16024"/>
                </a:lnTo>
                <a:lnTo>
                  <a:pt x="2177338" y="21744"/>
                </a:lnTo>
                <a:lnTo>
                  <a:pt x="2129576" y="28312"/>
                </a:lnTo>
                <a:lnTo>
                  <a:pt x="2082107" y="35720"/>
                </a:lnTo>
                <a:lnTo>
                  <a:pt x="2034941" y="43962"/>
                </a:lnTo>
                <a:lnTo>
                  <a:pt x="1988087" y="53027"/>
                </a:lnTo>
                <a:lnTo>
                  <a:pt x="1941553" y="62908"/>
                </a:lnTo>
                <a:lnTo>
                  <a:pt x="1895348" y="73596"/>
                </a:lnTo>
                <a:lnTo>
                  <a:pt x="1849481" y="85084"/>
                </a:lnTo>
                <a:lnTo>
                  <a:pt x="1803960" y="97363"/>
                </a:lnTo>
                <a:lnTo>
                  <a:pt x="1758795" y="110425"/>
                </a:lnTo>
                <a:lnTo>
                  <a:pt x="1713993" y="124261"/>
                </a:lnTo>
                <a:lnTo>
                  <a:pt x="1669565" y="138863"/>
                </a:lnTo>
                <a:lnTo>
                  <a:pt x="1625517" y="154223"/>
                </a:lnTo>
                <a:lnTo>
                  <a:pt x="1581860" y="170333"/>
                </a:lnTo>
                <a:lnTo>
                  <a:pt x="1538603" y="187184"/>
                </a:lnTo>
                <a:lnTo>
                  <a:pt x="1495752" y="204768"/>
                </a:lnTo>
                <a:lnTo>
                  <a:pt x="1453319" y="223077"/>
                </a:lnTo>
                <a:lnTo>
                  <a:pt x="1411310" y="242102"/>
                </a:lnTo>
                <a:lnTo>
                  <a:pt x="1369736" y="261836"/>
                </a:lnTo>
                <a:lnTo>
                  <a:pt x="1328604" y="282270"/>
                </a:lnTo>
                <a:lnTo>
                  <a:pt x="1287924" y="303395"/>
                </a:lnTo>
                <a:lnTo>
                  <a:pt x="1247704" y="325204"/>
                </a:lnTo>
                <a:lnTo>
                  <a:pt x="1207953" y="347688"/>
                </a:lnTo>
                <a:lnTo>
                  <a:pt x="1168680" y="370839"/>
                </a:lnTo>
                <a:lnTo>
                  <a:pt x="1129893" y="394649"/>
                </a:lnTo>
                <a:lnTo>
                  <a:pt x="1091602" y="419109"/>
                </a:lnTo>
                <a:lnTo>
                  <a:pt x="1053815" y="444211"/>
                </a:lnTo>
                <a:lnTo>
                  <a:pt x="1016540" y="469947"/>
                </a:lnTo>
                <a:lnTo>
                  <a:pt x="979787" y="496308"/>
                </a:lnTo>
                <a:lnTo>
                  <a:pt x="943564" y="523287"/>
                </a:lnTo>
                <a:lnTo>
                  <a:pt x="907881" y="550875"/>
                </a:lnTo>
                <a:lnTo>
                  <a:pt x="872745" y="579063"/>
                </a:lnTo>
                <a:lnTo>
                  <a:pt x="838165" y="607844"/>
                </a:lnTo>
                <a:lnTo>
                  <a:pt x="804151" y="637209"/>
                </a:lnTo>
                <a:lnTo>
                  <a:pt x="770711" y="667150"/>
                </a:lnTo>
                <a:lnTo>
                  <a:pt x="737854" y="697658"/>
                </a:lnTo>
                <a:lnTo>
                  <a:pt x="705588" y="728726"/>
                </a:lnTo>
                <a:lnTo>
                  <a:pt x="673922" y="760345"/>
                </a:lnTo>
                <a:lnTo>
                  <a:pt x="642866" y="792507"/>
                </a:lnTo>
                <a:lnTo>
                  <a:pt x="612427" y="825203"/>
                </a:lnTo>
                <a:lnTo>
                  <a:pt x="582615" y="858425"/>
                </a:lnTo>
                <a:lnTo>
                  <a:pt x="553438" y="892166"/>
                </a:lnTo>
                <a:lnTo>
                  <a:pt x="524905" y="926416"/>
                </a:lnTo>
                <a:lnTo>
                  <a:pt x="497025" y="961168"/>
                </a:lnTo>
                <a:lnTo>
                  <a:pt x="469807" y="996413"/>
                </a:lnTo>
                <a:lnTo>
                  <a:pt x="443259" y="1032142"/>
                </a:lnTo>
                <a:lnTo>
                  <a:pt x="417389" y="1068349"/>
                </a:lnTo>
                <a:lnTo>
                  <a:pt x="392208" y="1105023"/>
                </a:lnTo>
                <a:lnTo>
                  <a:pt x="367723" y="1142158"/>
                </a:lnTo>
                <a:lnTo>
                  <a:pt x="343944" y="1179745"/>
                </a:lnTo>
                <a:lnTo>
                  <a:pt x="320878" y="1217775"/>
                </a:lnTo>
                <a:lnTo>
                  <a:pt x="298536" y="1256240"/>
                </a:lnTo>
                <a:lnTo>
                  <a:pt x="276925" y="1295133"/>
                </a:lnTo>
                <a:lnTo>
                  <a:pt x="256054" y="1334444"/>
                </a:lnTo>
                <a:lnTo>
                  <a:pt x="235932" y="1374165"/>
                </a:lnTo>
                <a:lnTo>
                  <a:pt x="216568" y="1414289"/>
                </a:lnTo>
                <a:lnTo>
                  <a:pt x="197971" y="1454806"/>
                </a:lnTo>
                <a:lnTo>
                  <a:pt x="180149" y="1495709"/>
                </a:lnTo>
                <a:lnTo>
                  <a:pt x="163111" y="1536990"/>
                </a:lnTo>
                <a:lnTo>
                  <a:pt x="146865" y="1578640"/>
                </a:lnTo>
                <a:lnTo>
                  <a:pt x="131422" y="1620650"/>
                </a:lnTo>
                <a:lnTo>
                  <a:pt x="116788" y="1663013"/>
                </a:lnTo>
                <a:lnTo>
                  <a:pt x="102974" y="1705720"/>
                </a:lnTo>
                <a:lnTo>
                  <a:pt x="89988" y="1748763"/>
                </a:lnTo>
                <a:lnTo>
                  <a:pt x="77838" y="1792134"/>
                </a:lnTo>
                <a:lnTo>
                  <a:pt x="66533" y="1835824"/>
                </a:lnTo>
                <a:lnTo>
                  <a:pt x="56083" y="1879826"/>
                </a:lnTo>
                <a:lnTo>
                  <a:pt x="46495" y="1924130"/>
                </a:lnTo>
                <a:lnTo>
                  <a:pt x="37779" y="1968729"/>
                </a:lnTo>
                <a:lnTo>
                  <a:pt x="29944" y="2013614"/>
                </a:lnTo>
                <a:lnTo>
                  <a:pt x="22997" y="2058777"/>
                </a:lnTo>
                <a:lnTo>
                  <a:pt x="16948" y="2104210"/>
                </a:lnTo>
                <a:lnTo>
                  <a:pt x="11806" y="2149905"/>
                </a:lnTo>
                <a:lnTo>
                  <a:pt x="7579" y="2195853"/>
                </a:lnTo>
                <a:lnTo>
                  <a:pt x="4253" y="2242504"/>
                </a:lnTo>
                <a:lnTo>
                  <a:pt x="1898" y="2288724"/>
                </a:lnTo>
                <a:lnTo>
                  <a:pt x="477" y="2335231"/>
                </a:lnTo>
                <a:lnTo>
                  <a:pt x="0" y="2382011"/>
                </a:lnTo>
                <a:lnTo>
                  <a:pt x="478" y="2428888"/>
                </a:lnTo>
                <a:lnTo>
                  <a:pt x="1906" y="2475544"/>
                </a:lnTo>
                <a:lnTo>
                  <a:pt x="4276" y="2521972"/>
                </a:lnTo>
                <a:lnTo>
                  <a:pt x="7579" y="2568163"/>
                </a:lnTo>
                <a:lnTo>
                  <a:pt x="11806" y="2614110"/>
                </a:lnTo>
                <a:lnTo>
                  <a:pt x="16948" y="2659803"/>
                </a:lnTo>
                <a:lnTo>
                  <a:pt x="22997" y="2705235"/>
                </a:lnTo>
                <a:lnTo>
                  <a:pt x="27664" y="2735578"/>
                </a:lnTo>
                <a:lnTo>
                  <a:pt x="457111" y="2349121"/>
                </a:lnTo>
                <a:lnTo>
                  <a:pt x="457292" y="2335133"/>
                </a:lnTo>
                <a:lnTo>
                  <a:pt x="459086" y="2288475"/>
                </a:lnTo>
                <a:lnTo>
                  <a:pt x="462064" y="2242046"/>
                </a:lnTo>
                <a:lnTo>
                  <a:pt x="466133" y="2196583"/>
                </a:lnTo>
                <a:lnTo>
                  <a:pt x="471388" y="2150974"/>
                </a:lnTo>
                <a:lnTo>
                  <a:pt x="477773" y="2105689"/>
                </a:lnTo>
                <a:lnTo>
                  <a:pt x="485275" y="2060741"/>
                </a:lnTo>
                <a:lnTo>
                  <a:pt x="493882" y="2016143"/>
                </a:lnTo>
                <a:lnTo>
                  <a:pt x="503578" y="1971907"/>
                </a:lnTo>
                <a:lnTo>
                  <a:pt x="514351" y="1928046"/>
                </a:lnTo>
                <a:lnTo>
                  <a:pt x="526187" y="1884572"/>
                </a:lnTo>
                <a:lnTo>
                  <a:pt x="539073" y="1841498"/>
                </a:lnTo>
                <a:lnTo>
                  <a:pt x="552995" y="1798837"/>
                </a:lnTo>
                <a:lnTo>
                  <a:pt x="567939" y="1756601"/>
                </a:lnTo>
                <a:lnTo>
                  <a:pt x="583893" y="1714803"/>
                </a:lnTo>
                <a:lnTo>
                  <a:pt x="600842" y="1673455"/>
                </a:lnTo>
                <a:lnTo>
                  <a:pt x="618773" y="1632571"/>
                </a:lnTo>
                <a:lnTo>
                  <a:pt x="637673" y="1592162"/>
                </a:lnTo>
                <a:lnTo>
                  <a:pt x="657528" y="1552241"/>
                </a:lnTo>
                <a:lnTo>
                  <a:pt x="678325" y="1512821"/>
                </a:lnTo>
                <a:lnTo>
                  <a:pt x="700050" y="1473914"/>
                </a:lnTo>
                <a:lnTo>
                  <a:pt x="722689" y="1435534"/>
                </a:lnTo>
                <a:lnTo>
                  <a:pt x="746230" y="1397692"/>
                </a:lnTo>
                <a:lnTo>
                  <a:pt x="770658" y="1360401"/>
                </a:lnTo>
                <a:lnTo>
                  <a:pt x="795960" y="1323674"/>
                </a:lnTo>
                <a:lnTo>
                  <a:pt x="822122" y="1287524"/>
                </a:lnTo>
                <a:lnTo>
                  <a:pt x="849132" y="1251963"/>
                </a:lnTo>
                <a:lnTo>
                  <a:pt x="876975" y="1217004"/>
                </a:lnTo>
                <a:lnTo>
                  <a:pt x="905638" y="1182658"/>
                </a:lnTo>
                <a:lnTo>
                  <a:pt x="935108" y="1148940"/>
                </a:lnTo>
                <a:lnTo>
                  <a:pt x="965371" y="1115861"/>
                </a:lnTo>
                <a:lnTo>
                  <a:pt x="996414" y="1083434"/>
                </a:lnTo>
                <a:lnTo>
                  <a:pt x="1028222" y="1051672"/>
                </a:lnTo>
                <a:lnTo>
                  <a:pt x="1060783" y="1020587"/>
                </a:lnTo>
                <a:lnTo>
                  <a:pt x="1094083" y="990192"/>
                </a:lnTo>
                <a:lnTo>
                  <a:pt x="1128108" y="960500"/>
                </a:lnTo>
                <a:lnTo>
                  <a:pt x="1162846" y="931523"/>
                </a:lnTo>
                <a:lnTo>
                  <a:pt x="1198282" y="903273"/>
                </a:lnTo>
                <a:lnTo>
                  <a:pt x="1234403" y="875764"/>
                </a:lnTo>
                <a:lnTo>
                  <a:pt x="1271195" y="849008"/>
                </a:lnTo>
                <a:lnTo>
                  <a:pt x="1308645" y="823017"/>
                </a:lnTo>
                <a:lnTo>
                  <a:pt x="1346740" y="797804"/>
                </a:lnTo>
                <a:lnTo>
                  <a:pt x="1385466" y="773382"/>
                </a:lnTo>
                <a:lnTo>
                  <a:pt x="1424809" y="749764"/>
                </a:lnTo>
                <a:lnTo>
                  <a:pt x="1464757" y="726961"/>
                </a:lnTo>
                <a:lnTo>
                  <a:pt x="1505294" y="704987"/>
                </a:lnTo>
                <a:lnTo>
                  <a:pt x="1546409" y="683854"/>
                </a:lnTo>
                <a:lnTo>
                  <a:pt x="1588087" y="663575"/>
                </a:lnTo>
                <a:lnTo>
                  <a:pt x="1630315" y="644162"/>
                </a:lnTo>
                <a:lnTo>
                  <a:pt x="1673079" y="625628"/>
                </a:lnTo>
                <a:lnTo>
                  <a:pt x="1716367" y="607986"/>
                </a:lnTo>
                <a:lnTo>
                  <a:pt x="1760164" y="591248"/>
                </a:lnTo>
                <a:lnTo>
                  <a:pt x="1804456" y="575427"/>
                </a:lnTo>
                <a:lnTo>
                  <a:pt x="1849231" y="560535"/>
                </a:lnTo>
                <a:lnTo>
                  <a:pt x="1894475" y="546585"/>
                </a:lnTo>
                <a:lnTo>
                  <a:pt x="1940175" y="533590"/>
                </a:lnTo>
                <a:lnTo>
                  <a:pt x="1986316" y="521561"/>
                </a:lnTo>
                <a:lnTo>
                  <a:pt x="2032886" y="510513"/>
                </a:lnTo>
                <a:lnTo>
                  <a:pt x="2079870" y="500457"/>
                </a:lnTo>
                <a:lnTo>
                  <a:pt x="2127256" y="491406"/>
                </a:lnTo>
                <a:lnTo>
                  <a:pt x="2175030" y="483373"/>
                </a:lnTo>
                <a:lnTo>
                  <a:pt x="2223178" y="476370"/>
                </a:lnTo>
                <a:lnTo>
                  <a:pt x="2271687" y="470409"/>
                </a:lnTo>
                <a:lnTo>
                  <a:pt x="2320543" y="465505"/>
                </a:lnTo>
                <a:lnTo>
                  <a:pt x="2369733" y="461668"/>
                </a:lnTo>
                <a:lnTo>
                  <a:pt x="2419244" y="458912"/>
                </a:lnTo>
                <a:lnTo>
                  <a:pt x="2469061" y="457249"/>
                </a:lnTo>
                <a:lnTo>
                  <a:pt x="2519172" y="456691"/>
                </a:lnTo>
                <a:lnTo>
                  <a:pt x="2560060" y="456691"/>
                </a:lnTo>
                <a:lnTo>
                  <a:pt x="3015996" y="46398"/>
                </a:lnTo>
                <a:lnTo>
                  <a:pt x="2956236" y="35720"/>
                </a:lnTo>
                <a:lnTo>
                  <a:pt x="2908767" y="28312"/>
                </a:lnTo>
                <a:lnTo>
                  <a:pt x="2861005" y="21744"/>
                </a:lnTo>
                <a:lnTo>
                  <a:pt x="2812957" y="16024"/>
                </a:lnTo>
                <a:lnTo>
                  <a:pt x="2764633" y="11162"/>
                </a:lnTo>
                <a:lnTo>
                  <a:pt x="2716041" y="7166"/>
                </a:lnTo>
                <a:lnTo>
                  <a:pt x="2667190" y="4043"/>
                </a:lnTo>
                <a:lnTo>
                  <a:pt x="2618089" y="1802"/>
                </a:lnTo>
                <a:lnTo>
                  <a:pt x="2568747" y="452"/>
                </a:lnTo>
                <a:lnTo>
                  <a:pt x="2519172" y="0"/>
                </a:lnTo>
                <a:close/>
              </a:path>
              <a:path w="3016250" h="2735579">
                <a:moveTo>
                  <a:pt x="2559561" y="457141"/>
                </a:moveTo>
                <a:lnTo>
                  <a:pt x="457111" y="2349121"/>
                </a:lnTo>
                <a:lnTo>
                  <a:pt x="456692" y="2382011"/>
                </a:lnTo>
                <a:lnTo>
                  <a:pt x="457292" y="2428888"/>
                </a:lnTo>
                <a:lnTo>
                  <a:pt x="459086" y="2475544"/>
                </a:lnTo>
                <a:lnTo>
                  <a:pt x="462064" y="2521972"/>
                </a:lnTo>
                <a:lnTo>
                  <a:pt x="466133" y="2567434"/>
                </a:lnTo>
                <a:lnTo>
                  <a:pt x="471388" y="2613042"/>
                </a:lnTo>
                <a:lnTo>
                  <a:pt x="477773" y="2658325"/>
                </a:lnTo>
                <a:lnTo>
                  <a:pt x="485275" y="2703272"/>
                </a:lnTo>
                <a:lnTo>
                  <a:pt x="491510" y="2735578"/>
                </a:lnTo>
                <a:lnTo>
                  <a:pt x="3015996" y="513013"/>
                </a:lnTo>
                <a:lnTo>
                  <a:pt x="2958473" y="500457"/>
                </a:lnTo>
                <a:lnTo>
                  <a:pt x="2911087" y="491406"/>
                </a:lnTo>
                <a:lnTo>
                  <a:pt x="2863313" y="483373"/>
                </a:lnTo>
                <a:lnTo>
                  <a:pt x="2815165" y="476370"/>
                </a:lnTo>
                <a:lnTo>
                  <a:pt x="2766656" y="470409"/>
                </a:lnTo>
                <a:lnTo>
                  <a:pt x="2717800" y="465505"/>
                </a:lnTo>
                <a:lnTo>
                  <a:pt x="2668610" y="461668"/>
                </a:lnTo>
                <a:lnTo>
                  <a:pt x="2619099" y="458912"/>
                </a:lnTo>
                <a:lnTo>
                  <a:pt x="2569282" y="457249"/>
                </a:lnTo>
                <a:lnTo>
                  <a:pt x="2559561" y="457141"/>
                </a:lnTo>
                <a:close/>
              </a:path>
              <a:path w="3016250" h="2735579">
                <a:moveTo>
                  <a:pt x="2560060" y="456691"/>
                </a:moveTo>
                <a:lnTo>
                  <a:pt x="2519172" y="456691"/>
                </a:lnTo>
                <a:lnTo>
                  <a:pt x="2559561" y="457141"/>
                </a:lnTo>
                <a:lnTo>
                  <a:pt x="2560060" y="456691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2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571C-09D6-4660-2983-16C4C2930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03" y="436524"/>
            <a:ext cx="9144000" cy="806190"/>
          </a:xfrm>
        </p:spPr>
        <p:txBody>
          <a:bodyPr>
            <a:normAutofit fontScale="90000"/>
          </a:bodyPr>
          <a:lstStyle/>
          <a:p>
            <a:r>
              <a:rPr lang="de-DE" dirty="0"/>
              <a:t>Regression 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881DE-1010-92B6-CDE3-A965209FF24C}"/>
              </a:ext>
            </a:extLst>
          </p:cNvPr>
          <p:cNvSpPr txBox="1"/>
          <p:nvPr/>
        </p:nvSpPr>
        <p:spPr>
          <a:xfrm>
            <a:off x="3410990" y="1216302"/>
            <a:ext cx="42034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Fall 1:Dichotome Unabhängige Variablen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4155C-32EC-CFB2-798B-8E480A3695F5}"/>
              </a:ext>
            </a:extLst>
          </p:cNvPr>
          <p:cNvSpPr txBox="1"/>
          <p:nvPr/>
        </p:nvSpPr>
        <p:spPr>
          <a:xfrm>
            <a:off x="3852261" y="1910599"/>
            <a:ext cx="409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Dichotome: Zwei Merkmale (0 oder 1)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9F40C-71AC-A0E8-4E00-2F8BF58ED545}"/>
              </a:ext>
            </a:extLst>
          </p:cNvPr>
          <p:cNvSpPr txBox="1"/>
          <p:nvPr/>
        </p:nvSpPr>
        <p:spPr>
          <a:xfrm>
            <a:off x="3852261" y="2170446"/>
            <a:ext cx="376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Unabhängige Variablen : Feste Werte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5DF8-AFA0-FC1D-D431-FF19A666B2A2}"/>
              </a:ext>
            </a:extLst>
          </p:cNvPr>
          <p:cNvSpPr txBox="1"/>
          <p:nvPr/>
        </p:nvSpPr>
        <p:spPr>
          <a:xfrm>
            <a:off x="798021" y="2493612"/>
            <a:ext cx="104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Beispie</a:t>
            </a:r>
            <a:r>
              <a:rPr lang="de-DE" sz="1400" i="1" dirty="0"/>
              <a:t>l :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B8A03-DEA1-0807-3985-CFE9B343F215}"/>
                  </a:ext>
                </a:extLst>
              </p:cNvPr>
              <p:cNvSpPr txBox="1"/>
              <p:nvPr/>
            </p:nvSpPr>
            <p:spPr>
              <a:xfrm>
                <a:off x="798021" y="2801389"/>
                <a:ext cx="219040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 err="1"/>
                  <a:t>Geschecht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Weiblich</a:t>
                </a:r>
                <a:r>
                  <a:rPr lang="en-US" sz="1400" dirty="0"/>
                  <a:t> 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Männlich</a:t>
                </a:r>
                <a:r>
                  <a:rPr lang="en-US" sz="1400" dirty="0"/>
                  <a:t> 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de-DE" i="1" dirty="0"/>
                  <a:t>Erfahrungsjahre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B8A03-DEA1-0807-3985-CFE9B343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21" y="2801389"/>
                <a:ext cx="2190402" cy="1292662"/>
              </a:xfrm>
              <a:prstGeom prst="rect">
                <a:avLst/>
              </a:prstGeom>
              <a:blipFill>
                <a:blip r:embed="rId2"/>
                <a:stretch>
                  <a:fillRect l="-2507" t="-2358" b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2D5C41-327E-365A-7080-E39ADE7C7411}"/>
              </a:ext>
            </a:extLst>
          </p:cNvPr>
          <p:cNvSpPr txBox="1"/>
          <p:nvPr/>
        </p:nvSpPr>
        <p:spPr>
          <a:xfrm>
            <a:off x="3973484" y="2801389"/>
            <a:ext cx="344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Regressionsgleichung für Gehalt:</a:t>
            </a:r>
            <a:endParaRPr lang="en-US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B1740E-AD8A-0103-069D-938C582FE162}"/>
                  </a:ext>
                </a:extLst>
              </p:cNvPr>
              <p:cNvSpPr txBox="1"/>
              <p:nvPr/>
            </p:nvSpPr>
            <p:spPr>
              <a:xfrm>
                <a:off x="4156364" y="3194560"/>
                <a:ext cx="2909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B1740E-AD8A-0103-069D-938C582F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4" y="3194560"/>
                <a:ext cx="2909454" cy="369332"/>
              </a:xfrm>
              <a:prstGeom prst="rect">
                <a:avLst/>
              </a:prstGeom>
              <a:blipFill>
                <a:blip r:embed="rId3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 descr="Professor male outline">
            <a:extLst>
              <a:ext uri="{FF2B5EF4-FFF2-40B4-BE49-F238E27FC236}">
                <a16:creationId xmlns:a16="http://schemas.microsoft.com/office/drawing/2014/main" id="{107D7BAB-085F-0B98-B2F9-04048E5B7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459" y="2589839"/>
            <a:ext cx="914400" cy="914400"/>
          </a:xfrm>
          <a:prstGeom prst="rect">
            <a:avLst/>
          </a:prstGeom>
        </p:spPr>
      </p:pic>
      <p:pic>
        <p:nvPicPr>
          <p:cNvPr id="16" name="Graphic 15" descr="Professor female outline">
            <a:extLst>
              <a:ext uri="{FF2B5EF4-FFF2-40B4-BE49-F238E27FC236}">
                <a16:creationId xmlns:a16="http://schemas.microsoft.com/office/drawing/2014/main" id="{47F7A50C-3588-4250-50E1-A0C39F4E8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2316" y="41161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F4799-ADDF-96E9-78C2-AF7E983C2530}"/>
                  </a:ext>
                </a:extLst>
              </p:cNvPr>
              <p:cNvSpPr txBox="1"/>
              <p:nvPr/>
            </p:nvSpPr>
            <p:spPr>
              <a:xfrm>
                <a:off x="8649392" y="2725441"/>
                <a:ext cx="3150525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F4799-ADDF-96E9-78C2-AF7E983C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392" y="2725441"/>
                <a:ext cx="3150525" cy="384208"/>
              </a:xfrm>
              <a:prstGeom prst="rect">
                <a:avLst/>
              </a:prstGeom>
              <a:blipFill>
                <a:blip r:embed="rId8"/>
                <a:stretch>
                  <a:fillRect t="-3175" r="-1741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C9D7C-3FA2-E11D-3036-5422B2E30E91}"/>
                  </a:ext>
                </a:extLst>
              </p:cNvPr>
              <p:cNvSpPr txBox="1"/>
              <p:nvPr/>
            </p:nvSpPr>
            <p:spPr>
              <a:xfrm>
                <a:off x="9077500" y="3132938"/>
                <a:ext cx="2319251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b="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C9D7C-3FA2-E11D-3036-5422B2E30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00" y="3132938"/>
                <a:ext cx="2319251" cy="383951"/>
              </a:xfrm>
              <a:prstGeom prst="rect">
                <a:avLst/>
              </a:prstGeom>
              <a:blipFill>
                <a:blip r:embed="rId9"/>
                <a:stretch>
                  <a:fillRect t="-3175" r="-3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83B8AC20-45A6-A1DE-642F-53879F70A030}"/>
              </a:ext>
            </a:extLst>
          </p:cNvPr>
          <p:cNvSpPr/>
          <p:nvPr/>
        </p:nvSpPr>
        <p:spPr>
          <a:xfrm rot="5400000">
            <a:off x="9804261" y="3471182"/>
            <a:ext cx="209018" cy="299256"/>
          </a:xfrm>
          <a:prstGeom prst="rightBrace">
            <a:avLst>
              <a:gd name="adj1" fmla="val 12544"/>
              <a:gd name="adj2" fmla="val 52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240D4-E9C2-38B0-7162-8E03637BB3F3}"/>
              </a:ext>
            </a:extLst>
          </p:cNvPr>
          <p:cNvSpPr txBox="1"/>
          <p:nvPr/>
        </p:nvSpPr>
        <p:spPr>
          <a:xfrm>
            <a:off x="9501446" y="3692535"/>
            <a:ext cx="81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Konstante</a:t>
            </a:r>
            <a:endParaRPr lang="en-US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5F43AE-94A8-7CCE-370C-F6EA68831E54}"/>
                  </a:ext>
                </a:extLst>
              </p:cNvPr>
              <p:cNvSpPr txBox="1"/>
              <p:nvPr/>
            </p:nvSpPr>
            <p:spPr>
              <a:xfrm>
                <a:off x="8981901" y="4300688"/>
                <a:ext cx="2818016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de-DE" sz="1800" b="0" i="1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5F43AE-94A8-7CCE-370C-F6EA68831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901" y="4300688"/>
                <a:ext cx="2818016" cy="383951"/>
              </a:xfrm>
              <a:prstGeom prst="rect">
                <a:avLst/>
              </a:prstGeom>
              <a:blipFill>
                <a:blip r:embed="rId10"/>
                <a:stretch>
                  <a:fillRect t="-3175" r="-7991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F1889-AD54-75F7-3D93-A9B45F9BDBC7}"/>
                  </a:ext>
                </a:extLst>
              </p:cNvPr>
              <p:cNvSpPr txBox="1"/>
              <p:nvPr/>
            </p:nvSpPr>
            <p:spPr>
              <a:xfrm>
                <a:off x="8828117" y="4707928"/>
                <a:ext cx="2818015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F1889-AD54-75F7-3D93-A9B45F9B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7" y="4707928"/>
                <a:ext cx="2818015" cy="383951"/>
              </a:xfrm>
              <a:prstGeom prst="rect">
                <a:avLst/>
              </a:prstGeom>
              <a:blipFill>
                <a:blip r:embed="rId11"/>
                <a:stretch>
                  <a:fillRect t="-3175" r="-3030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B077102E-A885-0023-ACEC-EBF433F421CA}"/>
              </a:ext>
            </a:extLst>
          </p:cNvPr>
          <p:cNvSpPr/>
          <p:nvPr/>
        </p:nvSpPr>
        <p:spPr>
          <a:xfrm rot="5400000">
            <a:off x="9764602" y="4848003"/>
            <a:ext cx="147021" cy="532014"/>
          </a:xfrm>
          <a:prstGeom prst="rightBrace">
            <a:avLst>
              <a:gd name="adj1" fmla="val 12544"/>
              <a:gd name="adj2" fmla="val 52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BE779-E285-0B77-B0F3-5FE6CCC557B2}"/>
              </a:ext>
            </a:extLst>
          </p:cNvPr>
          <p:cNvSpPr txBox="1"/>
          <p:nvPr/>
        </p:nvSpPr>
        <p:spPr>
          <a:xfrm>
            <a:off x="9405851" y="5117885"/>
            <a:ext cx="83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Konstante</a:t>
            </a:r>
            <a:endParaRPr lang="en-US" sz="11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7708B-0D6F-098E-57A5-261A8F815CC3}"/>
              </a:ext>
            </a:extLst>
          </p:cNvPr>
          <p:cNvSpPr txBox="1"/>
          <p:nvPr/>
        </p:nvSpPr>
        <p:spPr>
          <a:xfrm>
            <a:off x="683735" y="4221564"/>
            <a:ext cx="344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Basis- Regression-Modell Für Gehalt</a:t>
            </a:r>
            <a:r>
              <a:rPr lang="de-DE" sz="1600" dirty="0"/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CBB167-2585-9D5C-052E-020178DFAEF9}"/>
                  </a:ext>
                </a:extLst>
              </p:cNvPr>
              <p:cNvSpPr txBox="1"/>
              <p:nvPr/>
            </p:nvSpPr>
            <p:spPr>
              <a:xfrm>
                <a:off x="811199" y="4582070"/>
                <a:ext cx="2466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de-DE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CBB167-2585-9D5C-052E-020178DF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99" y="4582070"/>
                <a:ext cx="2466110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0F7F1C5-59FB-3D9A-4391-F68443C92A3B}"/>
              </a:ext>
            </a:extLst>
          </p:cNvPr>
          <p:cNvSpPr txBox="1"/>
          <p:nvPr/>
        </p:nvSpPr>
        <p:spPr>
          <a:xfrm>
            <a:off x="683735" y="5124127"/>
            <a:ext cx="3061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Vorhersagemodell für Gehalt</a:t>
            </a:r>
            <a:r>
              <a:rPr lang="de-DE" sz="1600" dirty="0"/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58B4D0-3DB1-3E12-6B8B-4BC2926230C5}"/>
                  </a:ext>
                </a:extLst>
              </p:cNvPr>
              <p:cNvSpPr txBox="1"/>
              <p:nvPr/>
            </p:nvSpPr>
            <p:spPr>
              <a:xfrm>
                <a:off x="811199" y="5474873"/>
                <a:ext cx="2734888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800" b="0" i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58B4D0-3DB1-3E12-6B8B-4BC29262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99" y="5474873"/>
                <a:ext cx="2734888" cy="383951"/>
              </a:xfrm>
              <a:prstGeom prst="rect">
                <a:avLst/>
              </a:prstGeom>
              <a:blipFill>
                <a:blip r:embed="rId13"/>
                <a:stretch>
                  <a:fillRect t="-3175" r="-4232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0A40FE-1628-12EF-13A9-C4A3FE89BD33}"/>
                  </a:ext>
                </a:extLst>
              </p:cNvPr>
              <p:cNvSpPr txBox="1"/>
              <p:nvPr/>
            </p:nvSpPr>
            <p:spPr>
              <a:xfrm>
                <a:off x="6095999" y="5571471"/>
                <a:ext cx="5550133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Die Kategoriale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verändert</a:t>
                </a:r>
                <a:r>
                  <a:rPr lang="en-US" dirty="0"/>
                  <a:t> die linear </a:t>
                </a:r>
                <a:r>
                  <a:rPr lang="en-US" dirty="0" err="1"/>
                  <a:t>Beziehung</a:t>
                </a:r>
                <a:r>
                  <a:rPr lang="en-US" dirty="0"/>
                  <a:t> </a:t>
                </a:r>
                <a:r>
                  <a:rPr lang="en-US" dirty="0" err="1"/>
                  <a:t>zwischen</a:t>
                </a:r>
                <a:r>
                  <a:rPr lang="en-US" dirty="0"/>
                  <a:t> 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um dem Wert von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0A40FE-1628-12EF-13A9-C4A3FE89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571471"/>
                <a:ext cx="5550133" cy="660950"/>
              </a:xfrm>
              <a:prstGeom prst="rect">
                <a:avLst/>
              </a:prstGeom>
              <a:blipFill>
                <a:blip r:embed="rId14"/>
                <a:stretch>
                  <a:fillRect l="-879" t="-4630" r="-31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>
            <a:extLst>
              <a:ext uri="{FF2B5EF4-FFF2-40B4-BE49-F238E27FC236}">
                <a16:creationId xmlns:a16="http://schemas.microsoft.com/office/drawing/2014/main" id="{3B9B70EC-F60E-F677-66CF-EB7F9469F049}"/>
              </a:ext>
            </a:extLst>
          </p:cNvPr>
          <p:cNvSpPr/>
          <p:nvPr/>
        </p:nvSpPr>
        <p:spPr>
          <a:xfrm>
            <a:off x="5798120" y="5693600"/>
            <a:ext cx="297879" cy="16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bject 67">
            <a:extLst>
              <a:ext uri="{FF2B5EF4-FFF2-40B4-BE49-F238E27FC236}">
                <a16:creationId xmlns:a16="http://schemas.microsoft.com/office/drawing/2014/main" id="{F2288A80-7B61-470F-19E1-C8D1ACD58101}"/>
              </a:ext>
            </a:extLst>
          </p:cNvPr>
          <p:cNvSpPr/>
          <p:nvPr/>
        </p:nvSpPr>
        <p:spPr>
          <a:xfrm rot="5400000">
            <a:off x="10144797" y="55917"/>
            <a:ext cx="2111936" cy="1982470"/>
          </a:xfrm>
          <a:custGeom>
            <a:avLst/>
            <a:gdLst/>
            <a:ahLst/>
            <a:cxnLst/>
            <a:rect l="l" t="t" r="r" b="b"/>
            <a:pathLst>
              <a:path w="2278380" h="1982470">
                <a:moveTo>
                  <a:pt x="2277901" y="0"/>
                </a:moveTo>
                <a:lnTo>
                  <a:pt x="1812371" y="0"/>
                </a:lnTo>
                <a:lnTo>
                  <a:pt x="1808330" y="18436"/>
                </a:lnTo>
                <a:lnTo>
                  <a:pt x="1797558" y="62297"/>
                </a:lnTo>
                <a:lnTo>
                  <a:pt x="1785722" y="105771"/>
                </a:lnTo>
                <a:lnTo>
                  <a:pt x="1772836" y="148845"/>
                </a:lnTo>
                <a:lnTo>
                  <a:pt x="1758915" y="191506"/>
                </a:lnTo>
                <a:lnTo>
                  <a:pt x="1743971" y="233742"/>
                </a:lnTo>
                <a:lnTo>
                  <a:pt x="1728017" y="275540"/>
                </a:lnTo>
                <a:lnTo>
                  <a:pt x="1711068" y="316888"/>
                </a:lnTo>
                <a:lnTo>
                  <a:pt x="1693137" y="357772"/>
                </a:lnTo>
                <a:lnTo>
                  <a:pt x="1674238" y="398181"/>
                </a:lnTo>
                <a:lnTo>
                  <a:pt x="1654383" y="438102"/>
                </a:lnTo>
                <a:lnTo>
                  <a:pt x="1633587" y="477522"/>
                </a:lnTo>
                <a:lnTo>
                  <a:pt x="1611862" y="516429"/>
                </a:lnTo>
                <a:lnTo>
                  <a:pt x="1589223" y="554809"/>
                </a:lnTo>
                <a:lnTo>
                  <a:pt x="1565683" y="592651"/>
                </a:lnTo>
                <a:lnTo>
                  <a:pt x="1541256" y="629942"/>
                </a:lnTo>
                <a:lnTo>
                  <a:pt x="1515954" y="666669"/>
                </a:lnTo>
                <a:lnTo>
                  <a:pt x="1489792" y="702819"/>
                </a:lnTo>
                <a:lnTo>
                  <a:pt x="1462782" y="738380"/>
                </a:lnTo>
                <a:lnTo>
                  <a:pt x="1434939" y="773339"/>
                </a:lnTo>
                <a:lnTo>
                  <a:pt x="1406276" y="807685"/>
                </a:lnTo>
                <a:lnTo>
                  <a:pt x="1376807" y="841403"/>
                </a:lnTo>
                <a:lnTo>
                  <a:pt x="1346544" y="874482"/>
                </a:lnTo>
                <a:lnTo>
                  <a:pt x="1315502" y="906909"/>
                </a:lnTo>
                <a:lnTo>
                  <a:pt x="1283694" y="938671"/>
                </a:lnTo>
                <a:lnTo>
                  <a:pt x="1251134" y="969756"/>
                </a:lnTo>
                <a:lnTo>
                  <a:pt x="1217834" y="1000151"/>
                </a:lnTo>
                <a:lnTo>
                  <a:pt x="1183809" y="1029843"/>
                </a:lnTo>
                <a:lnTo>
                  <a:pt x="1149072" y="1058820"/>
                </a:lnTo>
                <a:lnTo>
                  <a:pt x="1113636" y="1087070"/>
                </a:lnTo>
                <a:lnTo>
                  <a:pt x="1077515" y="1114579"/>
                </a:lnTo>
                <a:lnTo>
                  <a:pt x="1040723" y="1141335"/>
                </a:lnTo>
                <a:lnTo>
                  <a:pt x="1003273" y="1167326"/>
                </a:lnTo>
                <a:lnTo>
                  <a:pt x="965178" y="1192539"/>
                </a:lnTo>
                <a:lnTo>
                  <a:pt x="926452" y="1216961"/>
                </a:lnTo>
                <a:lnTo>
                  <a:pt x="887109" y="1240579"/>
                </a:lnTo>
                <a:lnTo>
                  <a:pt x="847162" y="1263382"/>
                </a:lnTo>
                <a:lnTo>
                  <a:pt x="806624" y="1285356"/>
                </a:lnTo>
                <a:lnTo>
                  <a:pt x="765509" y="1306489"/>
                </a:lnTo>
                <a:lnTo>
                  <a:pt x="723831" y="1326768"/>
                </a:lnTo>
                <a:lnTo>
                  <a:pt x="681603" y="1346181"/>
                </a:lnTo>
                <a:lnTo>
                  <a:pt x="638838" y="1364715"/>
                </a:lnTo>
                <a:lnTo>
                  <a:pt x="595551" y="1382357"/>
                </a:lnTo>
                <a:lnTo>
                  <a:pt x="551754" y="1399095"/>
                </a:lnTo>
                <a:lnTo>
                  <a:pt x="507461" y="1414916"/>
                </a:lnTo>
                <a:lnTo>
                  <a:pt x="462686" y="1429808"/>
                </a:lnTo>
                <a:lnTo>
                  <a:pt x="417441" y="1443758"/>
                </a:lnTo>
                <a:lnTo>
                  <a:pt x="371741" y="1456753"/>
                </a:lnTo>
                <a:lnTo>
                  <a:pt x="325600" y="1468782"/>
                </a:lnTo>
                <a:lnTo>
                  <a:pt x="279030" y="1479830"/>
                </a:lnTo>
                <a:lnTo>
                  <a:pt x="232045" y="1489886"/>
                </a:lnTo>
                <a:lnTo>
                  <a:pt x="184658" y="1498937"/>
                </a:lnTo>
                <a:lnTo>
                  <a:pt x="136884" y="1506970"/>
                </a:lnTo>
                <a:lnTo>
                  <a:pt x="88735" y="1513973"/>
                </a:lnTo>
                <a:lnTo>
                  <a:pt x="40225" y="1519934"/>
                </a:lnTo>
                <a:lnTo>
                  <a:pt x="0" y="1523972"/>
                </a:lnTo>
                <a:lnTo>
                  <a:pt x="0" y="1982322"/>
                </a:lnTo>
                <a:lnTo>
                  <a:pt x="38199" y="1979181"/>
                </a:lnTo>
                <a:lnTo>
                  <a:pt x="86524" y="1974319"/>
                </a:lnTo>
                <a:lnTo>
                  <a:pt x="134572" y="1968599"/>
                </a:lnTo>
                <a:lnTo>
                  <a:pt x="182334" y="1962031"/>
                </a:lnTo>
                <a:lnTo>
                  <a:pt x="229803" y="1954623"/>
                </a:lnTo>
                <a:lnTo>
                  <a:pt x="276969" y="1946381"/>
                </a:lnTo>
                <a:lnTo>
                  <a:pt x="323824" y="1937316"/>
                </a:lnTo>
                <a:lnTo>
                  <a:pt x="370358" y="1927435"/>
                </a:lnTo>
                <a:lnTo>
                  <a:pt x="416563" y="1916747"/>
                </a:lnTo>
                <a:lnTo>
                  <a:pt x="462430" y="1905259"/>
                </a:lnTo>
                <a:lnTo>
                  <a:pt x="507951" y="1892980"/>
                </a:lnTo>
                <a:lnTo>
                  <a:pt x="553117" y="1879918"/>
                </a:lnTo>
                <a:lnTo>
                  <a:pt x="597918" y="1866082"/>
                </a:lnTo>
                <a:lnTo>
                  <a:pt x="642347" y="1851480"/>
                </a:lnTo>
                <a:lnTo>
                  <a:pt x="686395" y="1836120"/>
                </a:lnTo>
                <a:lnTo>
                  <a:pt x="730052" y="1820010"/>
                </a:lnTo>
                <a:lnTo>
                  <a:pt x="773310" y="1803159"/>
                </a:lnTo>
                <a:lnTo>
                  <a:pt x="816160" y="1785575"/>
                </a:lnTo>
                <a:lnTo>
                  <a:pt x="858594" y="1767266"/>
                </a:lnTo>
                <a:lnTo>
                  <a:pt x="900602" y="1748241"/>
                </a:lnTo>
                <a:lnTo>
                  <a:pt x="942177" y="1728507"/>
                </a:lnTo>
                <a:lnTo>
                  <a:pt x="983309" y="1708073"/>
                </a:lnTo>
                <a:lnTo>
                  <a:pt x="1023989" y="1686948"/>
                </a:lnTo>
                <a:lnTo>
                  <a:pt x="1064209" y="1665139"/>
                </a:lnTo>
                <a:lnTo>
                  <a:pt x="1103960" y="1642655"/>
                </a:lnTo>
                <a:lnTo>
                  <a:pt x="1143233" y="1619504"/>
                </a:lnTo>
                <a:lnTo>
                  <a:pt x="1182019" y="1595694"/>
                </a:lnTo>
                <a:lnTo>
                  <a:pt x="1220311" y="1571234"/>
                </a:lnTo>
                <a:lnTo>
                  <a:pt x="1258098" y="1546132"/>
                </a:lnTo>
                <a:lnTo>
                  <a:pt x="1295372" y="1520396"/>
                </a:lnTo>
                <a:lnTo>
                  <a:pt x="1332125" y="1494035"/>
                </a:lnTo>
                <a:lnTo>
                  <a:pt x="1368348" y="1467056"/>
                </a:lnTo>
                <a:lnTo>
                  <a:pt x="1404032" y="1439468"/>
                </a:lnTo>
                <a:lnTo>
                  <a:pt x="1439168" y="1411280"/>
                </a:lnTo>
                <a:lnTo>
                  <a:pt x="1473747" y="1382499"/>
                </a:lnTo>
                <a:lnTo>
                  <a:pt x="1507761" y="1353134"/>
                </a:lnTo>
                <a:lnTo>
                  <a:pt x="1541201" y="1323193"/>
                </a:lnTo>
                <a:lnTo>
                  <a:pt x="1574058" y="1292685"/>
                </a:lnTo>
                <a:lnTo>
                  <a:pt x="1606324" y="1261617"/>
                </a:lnTo>
                <a:lnTo>
                  <a:pt x="1637989" y="1229998"/>
                </a:lnTo>
                <a:lnTo>
                  <a:pt x="1669046" y="1197836"/>
                </a:lnTo>
                <a:lnTo>
                  <a:pt x="1699484" y="1165140"/>
                </a:lnTo>
                <a:lnTo>
                  <a:pt x="1729296" y="1131918"/>
                </a:lnTo>
                <a:lnTo>
                  <a:pt x="1758473" y="1098177"/>
                </a:lnTo>
                <a:lnTo>
                  <a:pt x="1787006" y="1063927"/>
                </a:lnTo>
                <a:lnTo>
                  <a:pt x="1814885" y="1029175"/>
                </a:lnTo>
                <a:lnTo>
                  <a:pt x="1842104" y="993930"/>
                </a:lnTo>
                <a:lnTo>
                  <a:pt x="1868652" y="958201"/>
                </a:lnTo>
                <a:lnTo>
                  <a:pt x="1894521" y="921994"/>
                </a:lnTo>
                <a:lnTo>
                  <a:pt x="1919702" y="885320"/>
                </a:lnTo>
                <a:lnTo>
                  <a:pt x="1944187" y="848185"/>
                </a:lnTo>
                <a:lnTo>
                  <a:pt x="1967966" y="810598"/>
                </a:lnTo>
                <a:lnTo>
                  <a:pt x="1991031" y="772568"/>
                </a:lnTo>
                <a:lnTo>
                  <a:pt x="2013374" y="734103"/>
                </a:lnTo>
                <a:lnTo>
                  <a:pt x="2034985" y="695210"/>
                </a:lnTo>
                <a:lnTo>
                  <a:pt x="2055856" y="655899"/>
                </a:lnTo>
                <a:lnTo>
                  <a:pt x="2075977" y="616178"/>
                </a:lnTo>
                <a:lnTo>
                  <a:pt x="2095341" y="576054"/>
                </a:lnTo>
                <a:lnTo>
                  <a:pt x="2113938" y="535537"/>
                </a:lnTo>
                <a:lnTo>
                  <a:pt x="2131760" y="494634"/>
                </a:lnTo>
                <a:lnTo>
                  <a:pt x="2148798" y="453353"/>
                </a:lnTo>
                <a:lnTo>
                  <a:pt x="2165043" y="411703"/>
                </a:lnTo>
                <a:lnTo>
                  <a:pt x="2180486" y="369693"/>
                </a:lnTo>
                <a:lnTo>
                  <a:pt x="2195120" y="327330"/>
                </a:lnTo>
                <a:lnTo>
                  <a:pt x="2208934" y="284623"/>
                </a:lnTo>
                <a:lnTo>
                  <a:pt x="2221920" y="241580"/>
                </a:lnTo>
                <a:lnTo>
                  <a:pt x="2234070" y="198209"/>
                </a:lnTo>
                <a:lnTo>
                  <a:pt x="2245374" y="154519"/>
                </a:lnTo>
                <a:lnTo>
                  <a:pt x="2255825" y="110517"/>
                </a:lnTo>
                <a:lnTo>
                  <a:pt x="2265412" y="66213"/>
                </a:lnTo>
                <a:lnTo>
                  <a:pt x="2274128" y="21614"/>
                </a:lnTo>
                <a:lnTo>
                  <a:pt x="2277901" y="0"/>
                </a:lnTo>
                <a:close/>
              </a:path>
              <a:path w="2278380" h="1982470">
                <a:moveTo>
                  <a:pt x="1812371" y="0"/>
                </a:moveTo>
                <a:lnTo>
                  <a:pt x="0" y="0"/>
                </a:lnTo>
                <a:lnTo>
                  <a:pt x="0" y="1523972"/>
                </a:lnTo>
                <a:lnTo>
                  <a:pt x="1812371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3CDD4604-CA9F-3CB4-031C-258B3057C43A}"/>
              </a:ext>
            </a:extLst>
          </p:cNvPr>
          <p:cNvSpPr/>
          <p:nvPr/>
        </p:nvSpPr>
        <p:spPr>
          <a:xfrm>
            <a:off x="0" y="0"/>
            <a:ext cx="2472055" cy="2534285"/>
          </a:xfrm>
          <a:custGeom>
            <a:avLst/>
            <a:gdLst/>
            <a:ahLst/>
            <a:cxnLst/>
            <a:rect l="l" t="t" r="r" b="b"/>
            <a:pathLst>
              <a:path w="2472055" h="2534285">
                <a:moveTo>
                  <a:pt x="2466762" y="0"/>
                </a:moveTo>
                <a:lnTo>
                  <a:pt x="2008750" y="0"/>
                </a:lnTo>
                <a:lnTo>
                  <a:pt x="2009904" y="12892"/>
                </a:lnTo>
                <a:lnTo>
                  <a:pt x="2012857" y="59112"/>
                </a:lnTo>
                <a:lnTo>
                  <a:pt x="2014639" y="105619"/>
                </a:lnTo>
                <a:lnTo>
                  <a:pt x="2015236" y="152400"/>
                </a:lnTo>
                <a:lnTo>
                  <a:pt x="2014635" y="199278"/>
                </a:lnTo>
                <a:lnTo>
                  <a:pt x="2012841" y="245936"/>
                </a:lnTo>
                <a:lnTo>
                  <a:pt x="2009863" y="292365"/>
                </a:lnTo>
                <a:lnTo>
                  <a:pt x="2005794" y="337828"/>
                </a:lnTo>
                <a:lnTo>
                  <a:pt x="2000540" y="383437"/>
                </a:lnTo>
                <a:lnTo>
                  <a:pt x="1994155" y="428722"/>
                </a:lnTo>
                <a:lnTo>
                  <a:pt x="1986652" y="473670"/>
                </a:lnTo>
                <a:lnTo>
                  <a:pt x="1978046" y="518268"/>
                </a:lnTo>
                <a:lnTo>
                  <a:pt x="1968350" y="562504"/>
                </a:lnTo>
                <a:lnTo>
                  <a:pt x="1957578" y="606365"/>
                </a:lnTo>
                <a:lnTo>
                  <a:pt x="1945742" y="649839"/>
                </a:lnTo>
                <a:lnTo>
                  <a:pt x="1932856" y="692913"/>
                </a:lnTo>
                <a:lnTo>
                  <a:pt x="1918935" y="735574"/>
                </a:lnTo>
                <a:lnTo>
                  <a:pt x="1903991" y="777810"/>
                </a:lnTo>
                <a:lnTo>
                  <a:pt x="1888037" y="819608"/>
                </a:lnTo>
                <a:lnTo>
                  <a:pt x="1871088" y="860956"/>
                </a:lnTo>
                <a:lnTo>
                  <a:pt x="1853157" y="901840"/>
                </a:lnTo>
                <a:lnTo>
                  <a:pt x="1834258" y="942249"/>
                </a:lnTo>
                <a:lnTo>
                  <a:pt x="1814403" y="982170"/>
                </a:lnTo>
                <a:lnTo>
                  <a:pt x="1793607" y="1021590"/>
                </a:lnTo>
                <a:lnTo>
                  <a:pt x="1771882" y="1060497"/>
                </a:lnTo>
                <a:lnTo>
                  <a:pt x="1749243" y="1098877"/>
                </a:lnTo>
                <a:lnTo>
                  <a:pt x="1725703" y="1136719"/>
                </a:lnTo>
                <a:lnTo>
                  <a:pt x="1701276" y="1174010"/>
                </a:lnTo>
                <a:lnTo>
                  <a:pt x="1675974" y="1210737"/>
                </a:lnTo>
                <a:lnTo>
                  <a:pt x="1649812" y="1246887"/>
                </a:lnTo>
                <a:lnTo>
                  <a:pt x="1622802" y="1282448"/>
                </a:lnTo>
                <a:lnTo>
                  <a:pt x="1594959" y="1317407"/>
                </a:lnTo>
                <a:lnTo>
                  <a:pt x="1566296" y="1351753"/>
                </a:lnTo>
                <a:lnTo>
                  <a:pt x="1536827" y="1385471"/>
                </a:lnTo>
                <a:lnTo>
                  <a:pt x="1506564" y="1418550"/>
                </a:lnTo>
                <a:lnTo>
                  <a:pt x="1475522" y="1450977"/>
                </a:lnTo>
                <a:lnTo>
                  <a:pt x="1443714" y="1482739"/>
                </a:lnTo>
                <a:lnTo>
                  <a:pt x="1411154" y="1513824"/>
                </a:lnTo>
                <a:lnTo>
                  <a:pt x="1377854" y="1544219"/>
                </a:lnTo>
                <a:lnTo>
                  <a:pt x="1343829" y="1573911"/>
                </a:lnTo>
                <a:lnTo>
                  <a:pt x="1309092" y="1602888"/>
                </a:lnTo>
                <a:lnTo>
                  <a:pt x="1273656" y="1631138"/>
                </a:lnTo>
                <a:lnTo>
                  <a:pt x="1237535" y="1658647"/>
                </a:lnTo>
                <a:lnTo>
                  <a:pt x="1200743" y="1685403"/>
                </a:lnTo>
                <a:lnTo>
                  <a:pt x="1163293" y="1711394"/>
                </a:lnTo>
                <a:lnTo>
                  <a:pt x="1125198" y="1736607"/>
                </a:lnTo>
                <a:lnTo>
                  <a:pt x="1086472" y="1761029"/>
                </a:lnTo>
                <a:lnTo>
                  <a:pt x="1047129" y="1784647"/>
                </a:lnTo>
                <a:lnTo>
                  <a:pt x="1007182" y="1807450"/>
                </a:lnTo>
                <a:lnTo>
                  <a:pt x="966644" y="1829424"/>
                </a:lnTo>
                <a:lnTo>
                  <a:pt x="925529" y="1850557"/>
                </a:lnTo>
                <a:lnTo>
                  <a:pt x="883851" y="1870836"/>
                </a:lnTo>
                <a:lnTo>
                  <a:pt x="841623" y="1890249"/>
                </a:lnTo>
                <a:lnTo>
                  <a:pt x="798858" y="1908783"/>
                </a:lnTo>
                <a:lnTo>
                  <a:pt x="755571" y="1926425"/>
                </a:lnTo>
                <a:lnTo>
                  <a:pt x="711774" y="1943163"/>
                </a:lnTo>
                <a:lnTo>
                  <a:pt x="667481" y="1958984"/>
                </a:lnTo>
                <a:lnTo>
                  <a:pt x="622706" y="1973876"/>
                </a:lnTo>
                <a:lnTo>
                  <a:pt x="577461" y="1987826"/>
                </a:lnTo>
                <a:lnTo>
                  <a:pt x="531761" y="2000821"/>
                </a:lnTo>
                <a:lnTo>
                  <a:pt x="485620" y="2012850"/>
                </a:lnTo>
                <a:lnTo>
                  <a:pt x="439050" y="2023898"/>
                </a:lnTo>
                <a:lnTo>
                  <a:pt x="392065" y="2033954"/>
                </a:lnTo>
                <a:lnTo>
                  <a:pt x="344678" y="2043005"/>
                </a:lnTo>
                <a:lnTo>
                  <a:pt x="296904" y="2051038"/>
                </a:lnTo>
                <a:lnTo>
                  <a:pt x="248755" y="2058041"/>
                </a:lnTo>
                <a:lnTo>
                  <a:pt x="200245" y="2064002"/>
                </a:lnTo>
                <a:lnTo>
                  <a:pt x="151388" y="2068906"/>
                </a:lnTo>
                <a:lnTo>
                  <a:pt x="102197" y="2072743"/>
                </a:lnTo>
                <a:lnTo>
                  <a:pt x="52686" y="2075499"/>
                </a:lnTo>
                <a:lnTo>
                  <a:pt x="2867" y="2077162"/>
                </a:lnTo>
                <a:lnTo>
                  <a:pt x="0" y="2077194"/>
                </a:lnTo>
                <a:lnTo>
                  <a:pt x="0" y="2533981"/>
                </a:lnTo>
                <a:lnTo>
                  <a:pt x="51673" y="2532609"/>
                </a:lnTo>
                <a:lnTo>
                  <a:pt x="100774" y="2530368"/>
                </a:lnTo>
                <a:lnTo>
                  <a:pt x="149625" y="2527245"/>
                </a:lnTo>
                <a:lnTo>
                  <a:pt x="198217" y="2523249"/>
                </a:lnTo>
                <a:lnTo>
                  <a:pt x="246541" y="2518387"/>
                </a:lnTo>
                <a:lnTo>
                  <a:pt x="294589" y="2512667"/>
                </a:lnTo>
                <a:lnTo>
                  <a:pt x="342351" y="2506099"/>
                </a:lnTo>
                <a:lnTo>
                  <a:pt x="389820" y="2498691"/>
                </a:lnTo>
                <a:lnTo>
                  <a:pt x="436986" y="2490449"/>
                </a:lnTo>
                <a:lnTo>
                  <a:pt x="483840" y="2481384"/>
                </a:lnTo>
                <a:lnTo>
                  <a:pt x="530374" y="2471503"/>
                </a:lnTo>
                <a:lnTo>
                  <a:pt x="576579" y="2460815"/>
                </a:lnTo>
                <a:lnTo>
                  <a:pt x="622446" y="2449327"/>
                </a:lnTo>
                <a:lnTo>
                  <a:pt x="667967" y="2437048"/>
                </a:lnTo>
                <a:lnTo>
                  <a:pt x="713132" y="2423986"/>
                </a:lnTo>
                <a:lnTo>
                  <a:pt x="757934" y="2410150"/>
                </a:lnTo>
                <a:lnTo>
                  <a:pt x="802362" y="2395548"/>
                </a:lnTo>
                <a:lnTo>
                  <a:pt x="846410" y="2380188"/>
                </a:lnTo>
                <a:lnTo>
                  <a:pt x="890067" y="2364078"/>
                </a:lnTo>
                <a:lnTo>
                  <a:pt x="933324" y="2347227"/>
                </a:lnTo>
                <a:lnTo>
                  <a:pt x="976175" y="2329643"/>
                </a:lnTo>
                <a:lnTo>
                  <a:pt x="1018608" y="2311334"/>
                </a:lnTo>
                <a:lnTo>
                  <a:pt x="1060617" y="2292309"/>
                </a:lnTo>
                <a:lnTo>
                  <a:pt x="1102191" y="2272575"/>
                </a:lnTo>
                <a:lnTo>
                  <a:pt x="1143323" y="2252141"/>
                </a:lnTo>
                <a:lnTo>
                  <a:pt x="1184003" y="2231016"/>
                </a:lnTo>
                <a:lnTo>
                  <a:pt x="1224223" y="2209207"/>
                </a:lnTo>
                <a:lnTo>
                  <a:pt x="1263974" y="2186723"/>
                </a:lnTo>
                <a:lnTo>
                  <a:pt x="1303247" y="2163572"/>
                </a:lnTo>
                <a:lnTo>
                  <a:pt x="1342034" y="2139762"/>
                </a:lnTo>
                <a:lnTo>
                  <a:pt x="1380325" y="2115302"/>
                </a:lnTo>
                <a:lnTo>
                  <a:pt x="1418112" y="2090200"/>
                </a:lnTo>
                <a:lnTo>
                  <a:pt x="1455387" y="2064464"/>
                </a:lnTo>
                <a:lnTo>
                  <a:pt x="1492140" y="2038103"/>
                </a:lnTo>
                <a:lnTo>
                  <a:pt x="1528363" y="2011124"/>
                </a:lnTo>
                <a:lnTo>
                  <a:pt x="1564046" y="1983536"/>
                </a:lnTo>
                <a:lnTo>
                  <a:pt x="1599182" y="1955348"/>
                </a:lnTo>
                <a:lnTo>
                  <a:pt x="1633762" y="1926567"/>
                </a:lnTo>
                <a:lnTo>
                  <a:pt x="1667776" y="1897202"/>
                </a:lnTo>
                <a:lnTo>
                  <a:pt x="1701216" y="1867261"/>
                </a:lnTo>
                <a:lnTo>
                  <a:pt x="1734073" y="1836753"/>
                </a:lnTo>
                <a:lnTo>
                  <a:pt x="1766339" y="1805685"/>
                </a:lnTo>
                <a:lnTo>
                  <a:pt x="1798005" y="1774066"/>
                </a:lnTo>
                <a:lnTo>
                  <a:pt x="1829061" y="1741904"/>
                </a:lnTo>
                <a:lnTo>
                  <a:pt x="1859500" y="1709208"/>
                </a:lnTo>
                <a:lnTo>
                  <a:pt x="1889312" y="1675986"/>
                </a:lnTo>
                <a:lnTo>
                  <a:pt x="1918489" y="1642245"/>
                </a:lnTo>
                <a:lnTo>
                  <a:pt x="1947022" y="1607995"/>
                </a:lnTo>
                <a:lnTo>
                  <a:pt x="1974902" y="1573243"/>
                </a:lnTo>
                <a:lnTo>
                  <a:pt x="2002120" y="1537998"/>
                </a:lnTo>
                <a:lnTo>
                  <a:pt x="2028668" y="1502269"/>
                </a:lnTo>
                <a:lnTo>
                  <a:pt x="2054538" y="1466062"/>
                </a:lnTo>
                <a:lnTo>
                  <a:pt x="2079719" y="1429388"/>
                </a:lnTo>
                <a:lnTo>
                  <a:pt x="2104204" y="1392253"/>
                </a:lnTo>
                <a:lnTo>
                  <a:pt x="2127983" y="1354666"/>
                </a:lnTo>
                <a:lnTo>
                  <a:pt x="2151049" y="1316636"/>
                </a:lnTo>
                <a:lnTo>
                  <a:pt x="2173391" y="1278171"/>
                </a:lnTo>
                <a:lnTo>
                  <a:pt x="2195002" y="1239278"/>
                </a:lnTo>
                <a:lnTo>
                  <a:pt x="2215873" y="1199967"/>
                </a:lnTo>
                <a:lnTo>
                  <a:pt x="2235995" y="1160246"/>
                </a:lnTo>
                <a:lnTo>
                  <a:pt x="2255359" y="1120122"/>
                </a:lnTo>
                <a:lnTo>
                  <a:pt x="2273956" y="1079605"/>
                </a:lnTo>
                <a:lnTo>
                  <a:pt x="2291778" y="1038702"/>
                </a:lnTo>
                <a:lnTo>
                  <a:pt x="2308816" y="997421"/>
                </a:lnTo>
                <a:lnTo>
                  <a:pt x="2325062" y="955771"/>
                </a:lnTo>
                <a:lnTo>
                  <a:pt x="2340505" y="913761"/>
                </a:lnTo>
                <a:lnTo>
                  <a:pt x="2355139" y="871398"/>
                </a:lnTo>
                <a:lnTo>
                  <a:pt x="2368953" y="828691"/>
                </a:lnTo>
                <a:lnTo>
                  <a:pt x="2381939" y="785648"/>
                </a:lnTo>
                <a:lnTo>
                  <a:pt x="2394089" y="742277"/>
                </a:lnTo>
                <a:lnTo>
                  <a:pt x="2405394" y="698587"/>
                </a:lnTo>
                <a:lnTo>
                  <a:pt x="2415844" y="654585"/>
                </a:lnTo>
                <a:lnTo>
                  <a:pt x="2425432" y="610281"/>
                </a:lnTo>
                <a:lnTo>
                  <a:pt x="2434148" y="565682"/>
                </a:lnTo>
                <a:lnTo>
                  <a:pt x="2441983" y="520797"/>
                </a:lnTo>
                <a:lnTo>
                  <a:pt x="2448930" y="475634"/>
                </a:lnTo>
                <a:lnTo>
                  <a:pt x="2454979" y="430201"/>
                </a:lnTo>
                <a:lnTo>
                  <a:pt x="2460121" y="384506"/>
                </a:lnTo>
                <a:lnTo>
                  <a:pt x="2464348" y="338558"/>
                </a:lnTo>
                <a:lnTo>
                  <a:pt x="2467674" y="291907"/>
                </a:lnTo>
                <a:lnTo>
                  <a:pt x="2470029" y="245687"/>
                </a:lnTo>
                <a:lnTo>
                  <a:pt x="2471450" y="199180"/>
                </a:lnTo>
                <a:lnTo>
                  <a:pt x="2471928" y="152400"/>
                </a:lnTo>
                <a:lnTo>
                  <a:pt x="2471449" y="105521"/>
                </a:lnTo>
                <a:lnTo>
                  <a:pt x="2470021" y="58863"/>
                </a:lnTo>
                <a:lnTo>
                  <a:pt x="2467651" y="12434"/>
                </a:lnTo>
                <a:lnTo>
                  <a:pt x="2466762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09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7" grpId="0"/>
      <p:bldP spid="3" grpId="0"/>
      <p:bldP spid="13" grpId="0" animBg="1"/>
      <p:bldP spid="14" grpId="0"/>
      <p:bldP spid="15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6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CA5A6-7A82-73B5-5635-5C8AF21A953B}"/>
              </a:ext>
            </a:extLst>
          </p:cNvPr>
          <p:cNvSpPr txBox="1"/>
          <p:nvPr/>
        </p:nvSpPr>
        <p:spPr>
          <a:xfrm>
            <a:off x="314960" y="2048963"/>
            <a:ext cx="2570480" cy="234015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Model in Python</a:t>
            </a:r>
          </a:p>
        </p:txBody>
      </p:sp>
      <p:pic>
        <p:nvPicPr>
          <p:cNvPr id="5" name="Picture 4" descr="A computer screen with text on it">
            <a:extLst>
              <a:ext uri="{FF2B5EF4-FFF2-40B4-BE49-F238E27FC236}">
                <a16:creationId xmlns:a16="http://schemas.microsoft.com/office/drawing/2014/main" id="{F4317AF3-836C-35E1-9EC6-9F8031AE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60" y="1381760"/>
            <a:ext cx="8514080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7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D934D-A9F4-B820-336D-E40D92F68DDA}"/>
              </a:ext>
            </a:extLst>
          </p:cNvPr>
          <p:cNvSpPr txBox="1"/>
          <p:nvPr/>
        </p:nvSpPr>
        <p:spPr>
          <a:xfrm>
            <a:off x="504495" y="1853646"/>
            <a:ext cx="2475187" cy="22059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 mit Dummy-Variablen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BB93A202-1930-70E8-03B3-81C19F974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31" y="1103587"/>
            <a:ext cx="7953703" cy="45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0E72C6D-F557-1FC4-03C2-C4C7D0E3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31" y="837774"/>
            <a:ext cx="7731760" cy="492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E9BB99-F0B2-EBF7-7D6E-1A032B56FB5E}"/>
              </a:ext>
            </a:extLst>
          </p:cNvPr>
          <p:cNvSpPr txBox="1"/>
          <p:nvPr/>
        </p:nvSpPr>
        <p:spPr>
          <a:xfrm>
            <a:off x="594094" y="2178766"/>
            <a:ext cx="2045724" cy="196651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Achsenabschnitt-Dummies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848F6C88-7ED4-5D11-2599-4C3221FEA4BB}"/>
              </a:ext>
            </a:extLst>
          </p:cNvPr>
          <p:cNvSpPr/>
          <p:nvPr/>
        </p:nvSpPr>
        <p:spPr>
          <a:xfrm>
            <a:off x="-47297" y="-331075"/>
            <a:ext cx="2472055" cy="2178766"/>
          </a:xfrm>
          <a:custGeom>
            <a:avLst/>
            <a:gdLst/>
            <a:ahLst/>
            <a:cxnLst/>
            <a:rect l="l" t="t" r="r" b="b"/>
            <a:pathLst>
              <a:path w="2472055" h="2534285">
                <a:moveTo>
                  <a:pt x="2466762" y="0"/>
                </a:moveTo>
                <a:lnTo>
                  <a:pt x="2008750" y="0"/>
                </a:lnTo>
                <a:lnTo>
                  <a:pt x="2009904" y="12892"/>
                </a:lnTo>
                <a:lnTo>
                  <a:pt x="2012857" y="59112"/>
                </a:lnTo>
                <a:lnTo>
                  <a:pt x="2014639" y="105619"/>
                </a:lnTo>
                <a:lnTo>
                  <a:pt x="2015236" y="152400"/>
                </a:lnTo>
                <a:lnTo>
                  <a:pt x="2014635" y="199278"/>
                </a:lnTo>
                <a:lnTo>
                  <a:pt x="2012841" y="245936"/>
                </a:lnTo>
                <a:lnTo>
                  <a:pt x="2009863" y="292365"/>
                </a:lnTo>
                <a:lnTo>
                  <a:pt x="2005794" y="337828"/>
                </a:lnTo>
                <a:lnTo>
                  <a:pt x="2000540" y="383437"/>
                </a:lnTo>
                <a:lnTo>
                  <a:pt x="1994155" y="428722"/>
                </a:lnTo>
                <a:lnTo>
                  <a:pt x="1986652" y="473670"/>
                </a:lnTo>
                <a:lnTo>
                  <a:pt x="1978046" y="518268"/>
                </a:lnTo>
                <a:lnTo>
                  <a:pt x="1968350" y="562504"/>
                </a:lnTo>
                <a:lnTo>
                  <a:pt x="1957578" y="606365"/>
                </a:lnTo>
                <a:lnTo>
                  <a:pt x="1945742" y="649839"/>
                </a:lnTo>
                <a:lnTo>
                  <a:pt x="1932856" y="692913"/>
                </a:lnTo>
                <a:lnTo>
                  <a:pt x="1918935" y="735574"/>
                </a:lnTo>
                <a:lnTo>
                  <a:pt x="1903991" y="777810"/>
                </a:lnTo>
                <a:lnTo>
                  <a:pt x="1888037" y="819608"/>
                </a:lnTo>
                <a:lnTo>
                  <a:pt x="1871088" y="860956"/>
                </a:lnTo>
                <a:lnTo>
                  <a:pt x="1853157" y="901840"/>
                </a:lnTo>
                <a:lnTo>
                  <a:pt x="1834258" y="942249"/>
                </a:lnTo>
                <a:lnTo>
                  <a:pt x="1814403" y="982170"/>
                </a:lnTo>
                <a:lnTo>
                  <a:pt x="1793607" y="1021590"/>
                </a:lnTo>
                <a:lnTo>
                  <a:pt x="1771882" y="1060497"/>
                </a:lnTo>
                <a:lnTo>
                  <a:pt x="1749243" y="1098877"/>
                </a:lnTo>
                <a:lnTo>
                  <a:pt x="1725703" y="1136719"/>
                </a:lnTo>
                <a:lnTo>
                  <a:pt x="1701276" y="1174010"/>
                </a:lnTo>
                <a:lnTo>
                  <a:pt x="1675974" y="1210737"/>
                </a:lnTo>
                <a:lnTo>
                  <a:pt x="1649812" y="1246887"/>
                </a:lnTo>
                <a:lnTo>
                  <a:pt x="1622802" y="1282448"/>
                </a:lnTo>
                <a:lnTo>
                  <a:pt x="1594959" y="1317407"/>
                </a:lnTo>
                <a:lnTo>
                  <a:pt x="1566296" y="1351753"/>
                </a:lnTo>
                <a:lnTo>
                  <a:pt x="1536827" y="1385471"/>
                </a:lnTo>
                <a:lnTo>
                  <a:pt x="1506564" y="1418550"/>
                </a:lnTo>
                <a:lnTo>
                  <a:pt x="1475522" y="1450977"/>
                </a:lnTo>
                <a:lnTo>
                  <a:pt x="1443714" y="1482739"/>
                </a:lnTo>
                <a:lnTo>
                  <a:pt x="1411154" y="1513824"/>
                </a:lnTo>
                <a:lnTo>
                  <a:pt x="1377854" y="1544219"/>
                </a:lnTo>
                <a:lnTo>
                  <a:pt x="1343829" y="1573911"/>
                </a:lnTo>
                <a:lnTo>
                  <a:pt x="1309092" y="1602888"/>
                </a:lnTo>
                <a:lnTo>
                  <a:pt x="1273656" y="1631138"/>
                </a:lnTo>
                <a:lnTo>
                  <a:pt x="1237535" y="1658647"/>
                </a:lnTo>
                <a:lnTo>
                  <a:pt x="1200743" y="1685403"/>
                </a:lnTo>
                <a:lnTo>
                  <a:pt x="1163293" y="1711394"/>
                </a:lnTo>
                <a:lnTo>
                  <a:pt x="1125198" y="1736607"/>
                </a:lnTo>
                <a:lnTo>
                  <a:pt x="1086472" y="1761029"/>
                </a:lnTo>
                <a:lnTo>
                  <a:pt x="1047129" y="1784647"/>
                </a:lnTo>
                <a:lnTo>
                  <a:pt x="1007182" y="1807450"/>
                </a:lnTo>
                <a:lnTo>
                  <a:pt x="966644" y="1829424"/>
                </a:lnTo>
                <a:lnTo>
                  <a:pt x="925529" y="1850557"/>
                </a:lnTo>
                <a:lnTo>
                  <a:pt x="883851" y="1870836"/>
                </a:lnTo>
                <a:lnTo>
                  <a:pt x="841623" y="1890249"/>
                </a:lnTo>
                <a:lnTo>
                  <a:pt x="798858" y="1908783"/>
                </a:lnTo>
                <a:lnTo>
                  <a:pt x="755571" y="1926425"/>
                </a:lnTo>
                <a:lnTo>
                  <a:pt x="711774" y="1943163"/>
                </a:lnTo>
                <a:lnTo>
                  <a:pt x="667481" y="1958984"/>
                </a:lnTo>
                <a:lnTo>
                  <a:pt x="622706" y="1973876"/>
                </a:lnTo>
                <a:lnTo>
                  <a:pt x="577461" y="1987826"/>
                </a:lnTo>
                <a:lnTo>
                  <a:pt x="531761" y="2000821"/>
                </a:lnTo>
                <a:lnTo>
                  <a:pt x="485620" y="2012850"/>
                </a:lnTo>
                <a:lnTo>
                  <a:pt x="439050" y="2023898"/>
                </a:lnTo>
                <a:lnTo>
                  <a:pt x="392065" y="2033954"/>
                </a:lnTo>
                <a:lnTo>
                  <a:pt x="344678" y="2043005"/>
                </a:lnTo>
                <a:lnTo>
                  <a:pt x="296904" y="2051038"/>
                </a:lnTo>
                <a:lnTo>
                  <a:pt x="248755" y="2058041"/>
                </a:lnTo>
                <a:lnTo>
                  <a:pt x="200245" y="2064002"/>
                </a:lnTo>
                <a:lnTo>
                  <a:pt x="151388" y="2068906"/>
                </a:lnTo>
                <a:lnTo>
                  <a:pt x="102197" y="2072743"/>
                </a:lnTo>
                <a:lnTo>
                  <a:pt x="52686" y="2075499"/>
                </a:lnTo>
                <a:lnTo>
                  <a:pt x="2867" y="2077162"/>
                </a:lnTo>
                <a:lnTo>
                  <a:pt x="0" y="2077194"/>
                </a:lnTo>
                <a:lnTo>
                  <a:pt x="0" y="2533981"/>
                </a:lnTo>
                <a:lnTo>
                  <a:pt x="51673" y="2532609"/>
                </a:lnTo>
                <a:lnTo>
                  <a:pt x="100774" y="2530368"/>
                </a:lnTo>
                <a:lnTo>
                  <a:pt x="149625" y="2527245"/>
                </a:lnTo>
                <a:lnTo>
                  <a:pt x="198217" y="2523249"/>
                </a:lnTo>
                <a:lnTo>
                  <a:pt x="246541" y="2518387"/>
                </a:lnTo>
                <a:lnTo>
                  <a:pt x="294589" y="2512667"/>
                </a:lnTo>
                <a:lnTo>
                  <a:pt x="342351" y="2506099"/>
                </a:lnTo>
                <a:lnTo>
                  <a:pt x="389820" y="2498691"/>
                </a:lnTo>
                <a:lnTo>
                  <a:pt x="436986" y="2490449"/>
                </a:lnTo>
                <a:lnTo>
                  <a:pt x="483840" y="2481384"/>
                </a:lnTo>
                <a:lnTo>
                  <a:pt x="530374" y="2471503"/>
                </a:lnTo>
                <a:lnTo>
                  <a:pt x="576579" y="2460815"/>
                </a:lnTo>
                <a:lnTo>
                  <a:pt x="622446" y="2449327"/>
                </a:lnTo>
                <a:lnTo>
                  <a:pt x="667967" y="2437048"/>
                </a:lnTo>
                <a:lnTo>
                  <a:pt x="713132" y="2423986"/>
                </a:lnTo>
                <a:lnTo>
                  <a:pt x="757934" y="2410150"/>
                </a:lnTo>
                <a:lnTo>
                  <a:pt x="802362" y="2395548"/>
                </a:lnTo>
                <a:lnTo>
                  <a:pt x="846410" y="2380188"/>
                </a:lnTo>
                <a:lnTo>
                  <a:pt x="890067" y="2364078"/>
                </a:lnTo>
                <a:lnTo>
                  <a:pt x="933324" y="2347227"/>
                </a:lnTo>
                <a:lnTo>
                  <a:pt x="976175" y="2329643"/>
                </a:lnTo>
                <a:lnTo>
                  <a:pt x="1018608" y="2311334"/>
                </a:lnTo>
                <a:lnTo>
                  <a:pt x="1060617" y="2292309"/>
                </a:lnTo>
                <a:lnTo>
                  <a:pt x="1102191" y="2272575"/>
                </a:lnTo>
                <a:lnTo>
                  <a:pt x="1143323" y="2252141"/>
                </a:lnTo>
                <a:lnTo>
                  <a:pt x="1184003" y="2231016"/>
                </a:lnTo>
                <a:lnTo>
                  <a:pt x="1224223" y="2209207"/>
                </a:lnTo>
                <a:lnTo>
                  <a:pt x="1263974" y="2186723"/>
                </a:lnTo>
                <a:lnTo>
                  <a:pt x="1303247" y="2163572"/>
                </a:lnTo>
                <a:lnTo>
                  <a:pt x="1342034" y="2139762"/>
                </a:lnTo>
                <a:lnTo>
                  <a:pt x="1380325" y="2115302"/>
                </a:lnTo>
                <a:lnTo>
                  <a:pt x="1418112" y="2090200"/>
                </a:lnTo>
                <a:lnTo>
                  <a:pt x="1455387" y="2064464"/>
                </a:lnTo>
                <a:lnTo>
                  <a:pt x="1492140" y="2038103"/>
                </a:lnTo>
                <a:lnTo>
                  <a:pt x="1528363" y="2011124"/>
                </a:lnTo>
                <a:lnTo>
                  <a:pt x="1564046" y="1983536"/>
                </a:lnTo>
                <a:lnTo>
                  <a:pt x="1599182" y="1955348"/>
                </a:lnTo>
                <a:lnTo>
                  <a:pt x="1633762" y="1926567"/>
                </a:lnTo>
                <a:lnTo>
                  <a:pt x="1667776" y="1897202"/>
                </a:lnTo>
                <a:lnTo>
                  <a:pt x="1701216" y="1867261"/>
                </a:lnTo>
                <a:lnTo>
                  <a:pt x="1734073" y="1836753"/>
                </a:lnTo>
                <a:lnTo>
                  <a:pt x="1766339" y="1805685"/>
                </a:lnTo>
                <a:lnTo>
                  <a:pt x="1798005" y="1774066"/>
                </a:lnTo>
                <a:lnTo>
                  <a:pt x="1829061" y="1741904"/>
                </a:lnTo>
                <a:lnTo>
                  <a:pt x="1859500" y="1709208"/>
                </a:lnTo>
                <a:lnTo>
                  <a:pt x="1889312" y="1675986"/>
                </a:lnTo>
                <a:lnTo>
                  <a:pt x="1918489" y="1642245"/>
                </a:lnTo>
                <a:lnTo>
                  <a:pt x="1947022" y="1607995"/>
                </a:lnTo>
                <a:lnTo>
                  <a:pt x="1974902" y="1573243"/>
                </a:lnTo>
                <a:lnTo>
                  <a:pt x="2002120" y="1537998"/>
                </a:lnTo>
                <a:lnTo>
                  <a:pt x="2028668" y="1502269"/>
                </a:lnTo>
                <a:lnTo>
                  <a:pt x="2054538" y="1466062"/>
                </a:lnTo>
                <a:lnTo>
                  <a:pt x="2079719" y="1429388"/>
                </a:lnTo>
                <a:lnTo>
                  <a:pt x="2104204" y="1392253"/>
                </a:lnTo>
                <a:lnTo>
                  <a:pt x="2127983" y="1354666"/>
                </a:lnTo>
                <a:lnTo>
                  <a:pt x="2151049" y="1316636"/>
                </a:lnTo>
                <a:lnTo>
                  <a:pt x="2173391" y="1278171"/>
                </a:lnTo>
                <a:lnTo>
                  <a:pt x="2195002" y="1239278"/>
                </a:lnTo>
                <a:lnTo>
                  <a:pt x="2215873" y="1199967"/>
                </a:lnTo>
                <a:lnTo>
                  <a:pt x="2235995" y="1160246"/>
                </a:lnTo>
                <a:lnTo>
                  <a:pt x="2255359" y="1120122"/>
                </a:lnTo>
                <a:lnTo>
                  <a:pt x="2273956" y="1079605"/>
                </a:lnTo>
                <a:lnTo>
                  <a:pt x="2291778" y="1038702"/>
                </a:lnTo>
                <a:lnTo>
                  <a:pt x="2308816" y="997421"/>
                </a:lnTo>
                <a:lnTo>
                  <a:pt x="2325062" y="955771"/>
                </a:lnTo>
                <a:lnTo>
                  <a:pt x="2340505" y="913761"/>
                </a:lnTo>
                <a:lnTo>
                  <a:pt x="2355139" y="871398"/>
                </a:lnTo>
                <a:lnTo>
                  <a:pt x="2368953" y="828691"/>
                </a:lnTo>
                <a:lnTo>
                  <a:pt x="2381939" y="785648"/>
                </a:lnTo>
                <a:lnTo>
                  <a:pt x="2394089" y="742277"/>
                </a:lnTo>
                <a:lnTo>
                  <a:pt x="2405394" y="698587"/>
                </a:lnTo>
                <a:lnTo>
                  <a:pt x="2415844" y="654585"/>
                </a:lnTo>
                <a:lnTo>
                  <a:pt x="2425432" y="610281"/>
                </a:lnTo>
                <a:lnTo>
                  <a:pt x="2434148" y="565682"/>
                </a:lnTo>
                <a:lnTo>
                  <a:pt x="2441983" y="520797"/>
                </a:lnTo>
                <a:lnTo>
                  <a:pt x="2448930" y="475634"/>
                </a:lnTo>
                <a:lnTo>
                  <a:pt x="2454979" y="430201"/>
                </a:lnTo>
                <a:lnTo>
                  <a:pt x="2460121" y="384506"/>
                </a:lnTo>
                <a:lnTo>
                  <a:pt x="2464348" y="338558"/>
                </a:lnTo>
                <a:lnTo>
                  <a:pt x="2467674" y="291907"/>
                </a:lnTo>
                <a:lnTo>
                  <a:pt x="2470029" y="245687"/>
                </a:lnTo>
                <a:lnTo>
                  <a:pt x="2471450" y="199180"/>
                </a:lnTo>
                <a:lnTo>
                  <a:pt x="2471928" y="152400"/>
                </a:lnTo>
                <a:lnTo>
                  <a:pt x="2471449" y="105521"/>
                </a:lnTo>
                <a:lnTo>
                  <a:pt x="2470021" y="58863"/>
                </a:lnTo>
                <a:lnTo>
                  <a:pt x="2467651" y="12434"/>
                </a:lnTo>
                <a:lnTo>
                  <a:pt x="2466762" y="0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5423BCD5-1396-9FAA-4F36-0509E4C048AD}"/>
              </a:ext>
            </a:extLst>
          </p:cNvPr>
          <p:cNvSpPr/>
          <p:nvPr/>
        </p:nvSpPr>
        <p:spPr>
          <a:xfrm>
            <a:off x="10068560" y="5354319"/>
            <a:ext cx="2128981" cy="1656079"/>
          </a:xfrm>
          <a:custGeom>
            <a:avLst/>
            <a:gdLst/>
            <a:ahLst/>
            <a:cxnLst/>
            <a:rect l="l" t="t" r="r" b="b"/>
            <a:pathLst>
              <a:path w="3016250" h="2735579">
                <a:moveTo>
                  <a:pt x="2519172" y="0"/>
                </a:moveTo>
                <a:lnTo>
                  <a:pt x="2469596" y="452"/>
                </a:lnTo>
                <a:lnTo>
                  <a:pt x="2420254" y="1802"/>
                </a:lnTo>
                <a:lnTo>
                  <a:pt x="2371153" y="4043"/>
                </a:lnTo>
                <a:lnTo>
                  <a:pt x="2322302" y="7166"/>
                </a:lnTo>
                <a:lnTo>
                  <a:pt x="2273710" y="11162"/>
                </a:lnTo>
                <a:lnTo>
                  <a:pt x="2225386" y="16024"/>
                </a:lnTo>
                <a:lnTo>
                  <a:pt x="2177338" y="21744"/>
                </a:lnTo>
                <a:lnTo>
                  <a:pt x="2129576" y="28312"/>
                </a:lnTo>
                <a:lnTo>
                  <a:pt x="2082107" y="35720"/>
                </a:lnTo>
                <a:lnTo>
                  <a:pt x="2034941" y="43962"/>
                </a:lnTo>
                <a:lnTo>
                  <a:pt x="1988087" y="53027"/>
                </a:lnTo>
                <a:lnTo>
                  <a:pt x="1941553" y="62908"/>
                </a:lnTo>
                <a:lnTo>
                  <a:pt x="1895348" y="73596"/>
                </a:lnTo>
                <a:lnTo>
                  <a:pt x="1849481" y="85084"/>
                </a:lnTo>
                <a:lnTo>
                  <a:pt x="1803960" y="97363"/>
                </a:lnTo>
                <a:lnTo>
                  <a:pt x="1758795" y="110425"/>
                </a:lnTo>
                <a:lnTo>
                  <a:pt x="1713993" y="124261"/>
                </a:lnTo>
                <a:lnTo>
                  <a:pt x="1669565" y="138863"/>
                </a:lnTo>
                <a:lnTo>
                  <a:pt x="1625517" y="154223"/>
                </a:lnTo>
                <a:lnTo>
                  <a:pt x="1581860" y="170333"/>
                </a:lnTo>
                <a:lnTo>
                  <a:pt x="1538603" y="187184"/>
                </a:lnTo>
                <a:lnTo>
                  <a:pt x="1495752" y="204768"/>
                </a:lnTo>
                <a:lnTo>
                  <a:pt x="1453319" y="223077"/>
                </a:lnTo>
                <a:lnTo>
                  <a:pt x="1411310" y="242102"/>
                </a:lnTo>
                <a:lnTo>
                  <a:pt x="1369736" y="261836"/>
                </a:lnTo>
                <a:lnTo>
                  <a:pt x="1328604" y="282270"/>
                </a:lnTo>
                <a:lnTo>
                  <a:pt x="1287924" y="303395"/>
                </a:lnTo>
                <a:lnTo>
                  <a:pt x="1247704" y="325204"/>
                </a:lnTo>
                <a:lnTo>
                  <a:pt x="1207953" y="347688"/>
                </a:lnTo>
                <a:lnTo>
                  <a:pt x="1168680" y="370839"/>
                </a:lnTo>
                <a:lnTo>
                  <a:pt x="1129893" y="394649"/>
                </a:lnTo>
                <a:lnTo>
                  <a:pt x="1091602" y="419109"/>
                </a:lnTo>
                <a:lnTo>
                  <a:pt x="1053815" y="444211"/>
                </a:lnTo>
                <a:lnTo>
                  <a:pt x="1016540" y="469947"/>
                </a:lnTo>
                <a:lnTo>
                  <a:pt x="979787" y="496308"/>
                </a:lnTo>
                <a:lnTo>
                  <a:pt x="943564" y="523287"/>
                </a:lnTo>
                <a:lnTo>
                  <a:pt x="907881" y="550875"/>
                </a:lnTo>
                <a:lnTo>
                  <a:pt x="872745" y="579063"/>
                </a:lnTo>
                <a:lnTo>
                  <a:pt x="838165" y="607844"/>
                </a:lnTo>
                <a:lnTo>
                  <a:pt x="804151" y="637209"/>
                </a:lnTo>
                <a:lnTo>
                  <a:pt x="770711" y="667150"/>
                </a:lnTo>
                <a:lnTo>
                  <a:pt x="737854" y="697658"/>
                </a:lnTo>
                <a:lnTo>
                  <a:pt x="705588" y="728726"/>
                </a:lnTo>
                <a:lnTo>
                  <a:pt x="673922" y="760345"/>
                </a:lnTo>
                <a:lnTo>
                  <a:pt x="642866" y="792507"/>
                </a:lnTo>
                <a:lnTo>
                  <a:pt x="612427" y="825203"/>
                </a:lnTo>
                <a:lnTo>
                  <a:pt x="582615" y="858425"/>
                </a:lnTo>
                <a:lnTo>
                  <a:pt x="553438" y="892166"/>
                </a:lnTo>
                <a:lnTo>
                  <a:pt x="524905" y="926416"/>
                </a:lnTo>
                <a:lnTo>
                  <a:pt x="497025" y="961168"/>
                </a:lnTo>
                <a:lnTo>
                  <a:pt x="469807" y="996413"/>
                </a:lnTo>
                <a:lnTo>
                  <a:pt x="443259" y="1032142"/>
                </a:lnTo>
                <a:lnTo>
                  <a:pt x="417389" y="1068349"/>
                </a:lnTo>
                <a:lnTo>
                  <a:pt x="392208" y="1105023"/>
                </a:lnTo>
                <a:lnTo>
                  <a:pt x="367723" y="1142158"/>
                </a:lnTo>
                <a:lnTo>
                  <a:pt x="343944" y="1179745"/>
                </a:lnTo>
                <a:lnTo>
                  <a:pt x="320878" y="1217775"/>
                </a:lnTo>
                <a:lnTo>
                  <a:pt x="298536" y="1256240"/>
                </a:lnTo>
                <a:lnTo>
                  <a:pt x="276925" y="1295133"/>
                </a:lnTo>
                <a:lnTo>
                  <a:pt x="256054" y="1334444"/>
                </a:lnTo>
                <a:lnTo>
                  <a:pt x="235932" y="1374165"/>
                </a:lnTo>
                <a:lnTo>
                  <a:pt x="216568" y="1414289"/>
                </a:lnTo>
                <a:lnTo>
                  <a:pt x="197971" y="1454806"/>
                </a:lnTo>
                <a:lnTo>
                  <a:pt x="180149" y="1495709"/>
                </a:lnTo>
                <a:lnTo>
                  <a:pt x="163111" y="1536990"/>
                </a:lnTo>
                <a:lnTo>
                  <a:pt x="146865" y="1578640"/>
                </a:lnTo>
                <a:lnTo>
                  <a:pt x="131422" y="1620650"/>
                </a:lnTo>
                <a:lnTo>
                  <a:pt x="116788" y="1663013"/>
                </a:lnTo>
                <a:lnTo>
                  <a:pt x="102974" y="1705720"/>
                </a:lnTo>
                <a:lnTo>
                  <a:pt x="89988" y="1748763"/>
                </a:lnTo>
                <a:lnTo>
                  <a:pt x="77838" y="1792134"/>
                </a:lnTo>
                <a:lnTo>
                  <a:pt x="66533" y="1835824"/>
                </a:lnTo>
                <a:lnTo>
                  <a:pt x="56083" y="1879826"/>
                </a:lnTo>
                <a:lnTo>
                  <a:pt x="46495" y="1924130"/>
                </a:lnTo>
                <a:lnTo>
                  <a:pt x="37779" y="1968729"/>
                </a:lnTo>
                <a:lnTo>
                  <a:pt x="29944" y="2013614"/>
                </a:lnTo>
                <a:lnTo>
                  <a:pt x="22997" y="2058777"/>
                </a:lnTo>
                <a:lnTo>
                  <a:pt x="16948" y="2104210"/>
                </a:lnTo>
                <a:lnTo>
                  <a:pt x="11806" y="2149905"/>
                </a:lnTo>
                <a:lnTo>
                  <a:pt x="7579" y="2195853"/>
                </a:lnTo>
                <a:lnTo>
                  <a:pt x="4253" y="2242504"/>
                </a:lnTo>
                <a:lnTo>
                  <a:pt x="1898" y="2288724"/>
                </a:lnTo>
                <a:lnTo>
                  <a:pt x="477" y="2335231"/>
                </a:lnTo>
                <a:lnTo>
                  <a:pt x="0" y="2382011"/>
                </a:lnTo>
                <a:lnTo>
                  <a:pt x="478" y="2428888"/>
                </a:lnTo>
                <a:lnTo>
                  <a:pt x="1906" y="2475544"/>
                </a:lnTo>
                <a:lnTo>
                  <a:pt x="4276" y="2521972"/>
                </a:lnTo>
                <a:lnTo>
                  <a:pt x="7579" y="2568163"/>
                </a:lnTo>
                <a:lnTo>
                  <a:pt x="11806" y="2614110"/>
                </a:lnTo>
                <a:lnTo>
                  <a:pt x="16948" y="2659803"/>
                </a:lnTo>
                <a:lnTo>
                  <a:pt x="22997" y="2705235"/>
                </a:lnTo>
                <a:lnTo>
                  <a:pt x="27664" y="2735578"/>
                </a:lnTo>
                <a:lnTo>
                  <a:pt x="457111" y="2349121"/>
                </a:lnTo>
                <a:lnTo>
                  <a:pt x="457292" y="2335133"/>
                </a:lnTo>
                <a:lnTo>
                  <a:pt x="459086" y="2288475"/>
                </a:lnTo>
                <a:lnTo>
                  <a:pt x="462064" y="2242046"/>
                </a:lnTo>
                <a:lnTo>
                  <a:pt x="466133" y="2196583"/>
                </a:lnTo>
                <a:lnTo>
                  <a:pt x="471388" y="2150974"/>
                </a:lnTo>
                <a:lnTo>
                  <a:pt x="477773" y="2105689"/>
                </a:lnTo>
                <a:lnTo>
                  <a:pt x="485275" y="2060741"/>
                </a:lnTo>
                <a:lnTo>
                  <a:pt x="493882" y="2016143"/>
                </a:lnTo>
                <a:lnTo>
                  <a:pt x="503578" y="1971907"/>
                </a:lnTo>
                <a:lnTo>
                  <a:pt x="514351" y="1928046"/>
                </a:lnTo>
                <a:lnTo>
                  <a:pt x="526187" y="1884572"/>
                </a:lnTo>
                <a:lnTo>
                  <a:pt x="539073" y="1841498"/>
                </a:lnTo>
                <a:lnTo>
                  <a:pt x="552995" y="1798837"/>
                </a:lnTo>
                <a:lnTo>
                  <a:pt x="567939" y="1756601"/>
                </a:lnTo>
                <a:lnTo>
                  <a:pt x="583893" y="1714803"/>
                </a:lnTo>
                <a:lnTo>
                  <a:pt x="600842" y="1673455"/>
                </a:lnTo>
                <a:lnTo>
                  <a:pt x="618773" y="1632571"/>
                </a:lnTo>
                <a:lnTo>
                  <a:pt x="637673" y="1592162"/>
                </a:lnTo>
                <a:lnTo>
                  <a:pt x="657528" y="1552241"/>
                </a:lnTo>
                <a:lnTo>
                  <a:pt x="678325" y="1512821"/>
                </a:lnTo>
                <a:lnTo>
                  <a:pt x="700050" y="1473914"/>
                </a:lnTo>
                <a:lnTo>
                  <a:pt x="722689" y="1435534"/>
                </a:lnTo>
                <a:lnTo>
                  <a:pt x="746230" y="1397692"/>
                </a:lnTo>
                <a:lnTo>
                  <a:pt x="770658" y="1360401"/>
                </a:lnTo>
                <a:lnTo>
                  <a:pt x="795960" y="1323674"/>
                </a:lnTo>
                <a:lnTo>
                  <a:pt x="822122" y="1287524"/>
                </a:lnTo>
                <a:lnTo>
                  <a:pt x="849132" y="1251963"/>
                </a:lnTo>
                <a:lnTo>
                  <a:pt x="876975" y="1217004"/>
                </a:lnTo>
                <a:lnTo>
                  <a:pt x="905638" y="1182658"/>
                </a:lnTo>
                <a:lnTo>
                  <a:pt x="935108" y="1148940"/>
                </a:lnTo>
                <a:lnTo>
                  <a:pt x="965371" y="1115861"/>
                </a:lnTo>
                <a:lnTo>
                  <a:pt x="996414" y="1083434"/>
                </a:lnTo>
                <a:lnTo>
                  <a:pt x="1028222" y="1051672"/>
                </a:lnTo>
                <a:lnTo>
                  <a:pt x="1060783" y="1020587"/>
                </a:lnTo>
                <a:lnTo>
                  <a:pt x="1094083" y="990192"/>
                </a:lnTo>
                <a:lnTo>
                  <a:pt x="1128108" y="960500"/>
                </a:lnTo>
                <a:lnTo>
                  <a:pt x="1162846" y="931523"/>
                </a:lnTo>
                <a:lnTo>
                  <a:pt x="1198282" y="903273"/>
                </a:lnTo>
                <a:lnTo>
                  <a:pt x="1234403" y="875764"/>
                </a:lnTo>
                <a:lnTo>
                  <a:pt x="1271195" y="849008"/>
                </a:lnTo>
                <a:lnTo>
                  <a:pt x="1308645" y="823017"/>
                </a:lnTo>
                <a:lnTo>
                  <a:pt x="1346740" y="797804"/>
                </a:lnTo>
                <a:lnTo>
                  <a:pt x="1385466" y="773382"/>
                </a:lnTo>
                <a:lnTo>
                  <a:pt x="1424809" y="749764"/>
                </a:lnTo>
                <a:lnTo>
                  <a:pt x="1464757" y="726961"/>
                </a:lnTo>
                <a:lnTo>
                  <a:pt x="1505294" y="704987"/>
                </a:lnTo>
                <a:lnTo>
                  <a:pt x="1546409" y="683854"/>
                </a:lnTo>
                <a:lnTo>
                  <a:pt x="1588087" y="663575"/>
                </a:lnTo>
                <a:lnTo>
                  <a:pt x="1630315" y="644162"/>
                </a:lnTo>
                <a:lnTo>
                  <a:pt x="1673079" y="625628"/>
                </a:lnTo>
                <a:lnTo>
                  <a:pt x="1716367" y="607986"/>
                </a:lnTo>
                <a:lnTo>
                  <a:pt x="1760164" y="591248"/>
                </a:lnTo>
                <a:lnTo>
                  <a:pt x="1804456" y="575427"/>
                </a:lnTo>
                <a:lnTo>
                  <a:pt x="1849231" y="560535"/>
                </a:lnTo>
                <a:lnTo>
                  <a:pt x="1894475" y="546585"/>
                </a:lnTo>
                <a:lnTo>
                  <a:pt x="1940175" y="533590"/>
                </a:lnTo>
                <a:lnTo>
                  <a:pt x="1986316" y="521561"/>
                </a:lnTo>
                <a:lnTo>
                  <a:pt x="2032886" y="510513"/>
                </a:lnTo>
                <a:lnTo>
                  <a:pt x="2079870" y="500457"/>
                </a:lnTo>
                <a:lnTo>
                  <a:pt x="2127256" y="491406"/>
                </a:lnTo>
                <a:lnTo>
                  <a:pt x="2175030" y="483373"/>
                </a:lnTo>
                <a:lnTo>
                  <a:pt x="2223178" y="476370"/>
                </a:lnTo>
                <a:lnTo>
                  <a:pt x="2271687" y="470409"/>
                </a:lnTo>
                <a:lnTo>
                  <a:pt x="2320543" y="465505"/>
                </a:lnTo>
                <a:lnTo>
                  <a:pt x="2369733" y="461668"/>
                </a:lnTo>
                <a:lnTo>
                  <a:pt x="2419244" y="458912"/>
                </a:lnTo>
                <a:lnTo>
                  <a:pt x="2469061" y="457249"/>
                </a:lnTo>
                <a:lnTo>
                  <a:pt x="2519172" y="456691"/>
                </a:lnTo>
                <a:lnTo>
                  <a:pt x="2560060" y="456691"/>
                </a:lnTo>
                <a:lnTo>
                  <a:pt x="3015996" y="46398"/>
                </a:lnTo>
                <a:lnTo>
                  <a:pt x="2956236" y="35720"/>
                </a:lnTo>
                <a:lnTo>
                  <a:pt x="2908767" y="28312"/>
                </a:lnTo>
                <a:lnTo>
                  <a:pt x="2861005" y="21744"/>
                </a:lnTo>
                <a:lnTo>
                  <a:pt x="2812957" y="16024"/>
                </a:lnTo>
                <a:lnTo>
                  <a:pt x="2764633" y="11162"/>
                </a:lnTo>
                <a:lnTo>
                  <a:pt x="2716041" y="7166"/>
                </a:lnTo>
                <a:lnTo>
                  <a:pt x="2667190" y="4043"/>
                </a:lnTo>
                <a:lnTo>
                  <a:pt x="2618089" y="1802"/>
                </a:lnTo>
                <a:lnTo>
                  <a:pt x="2568747" y="452"/>
                </a:lnTo>
                <a:lnTo>
                  <a:pt x="2519172" y="0"/>
                </a:lnTo>
                <a:close/>
              </a:path>
              <a:path w="3016250" h="2735579">
                <a:moveTo>
                  <a:pt x="2559561" y="457141"/>
                </a:moveTo>
                <a:lnTo>
                  <a:pt x="457111" y="2349121"/>
                </a:lnTo>
                <a:lnTo>
                  <a:pt x="456692" y="2382011"/>
                </a:lnTo>
                <a:lnTo>
                  <a:pt x="457292" y="2428888"/>
                </a:lnTo>
                <a:lnTo>
                  <a:pt x="459086" y="2475544"/>
                </a:lnTo>
                <a:lnTo>
                  <a:pt x="462064" y="2521972"/>
                </a:lnTo>
                <a:lnTo>
                  <a:pt x="466133" y="2567434"/>
                </a:lnTo>
                <a:lnTo>
                  <a:pt x="471388" y="2613042"/>
                </a:lnTo>
                <a:lnTo>
                  <a:pt x="477773" y="2658325"/>
                </a:lnTo>
                <a:lnTo>
                  <a:pt x="485275" y="2703272"/>
                </a:lnTo>
                <a:lnTo>
                  <a:pt x="491510" y="2735578"/>
                </a:lnTo>
                <a:lnTo>
                  <a:pt x="3015996" y="513013"/>
                </a:lnTo>
                <a:lnTo>
                  <a:pt x="2958473" y="500457"/>
                </a:lnTo>
                <a:lnTo>
                  <a:pt x="2911087" y="491406"/>
                </a:lnTo>
                <a:lnTo>
                  <a:pt x="2863313" y="483373"/>
                </a:lnTo>
                <a:lnTo>
                  <a:pt x="2815165" y="476370"/>
                </a:lnTo>
                <a:lnTo>
                  <a:pt x="2766656" y="470409"/>
                </a:lnTo>
                <a:lnTo>
                  <a:pt x="2717800" y="465505"/>
                </a:lnTo>
                <a:lnTo>
                  <a:pt x="2668610" y="461668"/>
                </a:lnTo>
                <a:lnTo>
                  <a:pt x="2619099" y="458912"/>
                </a:lnTo>
                <a:lnTo>
                  <a:pt x="2569282" y="457249"/>
                </a:lnTo>
                <a:lnTo>
                  <a:pt x="2559561" y="457141"/>
                </a:lnTo>
                <a:close/>
              </a:path>
              <a:path w="3016250" h="2735579">
                <a:moveTo>
                  <a:pt x="2560060" y="456691"/>
                </a:moveTo>
                <a:lnTo>
                  <a:pt x="2519172" y="456691"/>
                </a:lnTo>
                <a:lnTo>
                  <a:pt x="2559561" y="457141"/>
                </a:lnTo>
                <a:lnTo>
                  <a:pt x="2560060" y="456691"/>
                </a:lnTo>
                <a:close/>
              </a:path>
            </a:pathLst>
          </a:custGeom>
          <a:solidFill>
            <a:srgbClr val="000000">
              <a:alpha val="513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3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DE38ACB32D744BB9A5A2920BB01EB" ma:contentTypeVersion="8" ma:contentTypeDescription="Create a new document." ma:contentTypeScope="" ma:versionID="fe5a3049007effbe0963fc82097dfec8">
  <xsd:schema xmlns:xsd="http://www.w3.org/2001/XMLSchema" xmlns:xs="http://www.w3.org/2001/XMLSchema" xmlns:p="http://schemas.microsoft.com/office/2006/metadata/properties" xmlns:ns3="3faa3788-cd3f-4044-be28-0971abf6a69e" targetNamespace="http://schemas.microsoft.com/office/2006/metadata/properties" ma:root="true" ma:fieldsID="c3dc51624e3c780a8a052d824de9b2e2" ns3:_="">
    <xsd:import namespace="3faa3788-cd3f-4044-be28-0971abf6a6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a3788-cd3f-4044-be28-0971abf6a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aa3788-cd3f-4044-be28-0971abf6a69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B33835-2A44-4546-A77E-4EC3E6049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a3788-cd3f-4044-be28-0971abf6a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8D44DF-9579-435D-9B1D-8F12A01A4119}">
  <ds:schemaRefs>
    <ds:schemaRef ds:uri="http://schemas.microsoft.com/office/2006/metadata/properties"/>
    <ds:schemaRef ds:uri="http://purl.org/dc/elements/1.1/"/>
    <ds:schemaRef ds:uri="http://purl.org/dc/dcmitype/"/>
    <ds:schemaRef ds:uri="3faa3788-cd3f-4044-be28-0971abf6a69e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3E05964-2029-4C1F-A3D0-77D2FFF3C1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950</TotalTime>
  <Words>962</Words>
  <Application>Microsoft Office PowerPoint</Application>
  <PresentationFormat>Widescreen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Arial MT</vt:lpstr>
      <vt:lpstr>Calibri</vt:lpstr>
      <vt:lpstr>Cambria Math</vt:lpstr>
      <vt:lpstr>Tahoma</vt:lpstr>
      <vt:lpstr>Times New Roman</vt:lpstr>
      <vt:lpstr>Office Theme</vt:lpstr>
      <vt:lpstr>Kategoriale Variablen</vt:lpstr>
      <vt:lpstr>Gliederung</vt:lpstr>
      <vt:lpstr>Skalenniveau</vt:lpstr>
      <vt:lpstr>Kategorische Variablen</vt:lpstr>
      <vt:lpstr>Regression Model</vt:lpstr>
      <vt:lpstr>Regression Model</vt:lpstr>
      <vt:lpstr>PowerPoint Presentation</vt:lpstr>
      <vt:lpstr>PowerPoint Presentation</vt:lpstr>
      <vt:lpstr>PowerPoint Presentation</vt:lpstr>
      <vt:lpstr>Regressionmodell</vt:lpstr>
      <vt:lpstr>Regression Model</vt:lpstr>
      <vt:lpstr>Regression Model</vt:lpstr>
      <vt:lpstr>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Pakhrin</dc:creator>
  <cp:lastModifiedBy>Pakhrin, Arun</cp:lastModifiedBy>
  <cp:revision>2</cp:revision>
  <dcterms:created xsi:type="dcterms:W3CDTF">2024-12-01T12:38:44Z</dcterms:created>
  <dcterms:modified xsi:type="dcterms:W3CDTF">2025-01-03T16:33:20Z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0x010100D08DE38ACB32D744BB9A5A2920BB01EB</vt:lpwstr>
  </property>
</Properties>
</file>