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5AFEE1-2DEC-4D42-A0A3-2FB09958C172}"/>
              </a:ext>
            </a:extLst>
          </p:cNvPr>
          <p:cNvSpPr txBox="1"/>
          <p:nvPr/>
        </p:nvSpPr>
        <p:spPr>
          <a:xfrm>
            <a:off x="2958353" y="981635"/>
            <a:ext cx="810857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COVID-19 Clinical Trials – Exploratory Data Analysis</a:t>
            </a:r>
          </a:p>
          <a:p>
            <a:endParaRPr lang="en-US" sz="6600" dirty="0"/>
          </a:p>
          <a:p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37640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14B2-3BD7-4A10-9396-191AB394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954490"/>
          </a:xfrm>
        </p:spPr>
        <p:txBody>
          <a:bodyPr>
            <a:normAutofit/>
          </a:bodyPr>
          <a:lstStyle/>
          <a:p>
            <a:r>
              <a:rPr lang="en-IN" dirty="0"/>
              <a:t>Sponsors</a:t>
            </a:r>
            <a:br>
              <a:rPr lang="en-IN" dirty="0"/>
            </a:br>
            <a:br>
              <a:rPr lang="en-IN" dirty="0"/>
            </a:br>
            <a:r>
              <a:rPr lang="en-US" sz="2000" b="1" dirty="0"/>
              <a:t>Insight:</a:t>
            </a:r>
            <a:r>
              <a:rPr lang="en-US" sz="2000" dirty="0"/>
              <a:t> Top 10 sponsors include universities and pharma companies.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C1CB9-6A38-4331-BE35-80173496F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166" y="2463196"/>
            <a:ext cx="6669740" cy="41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5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2B0B-95D3-48F1-BDBA-5DDEEC5C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890990"/>
          </a:xfrm>
        </p:spPr>
        <p:txBody>
          <a:bodyPr/>
          <a:lstStyle/>
          <a:p>
            <a:r>
              <a:rPr lang="en-IN" dirty="0"/>
              <a:t>Duration Analysis</a:t>
            </a:r>
            <a:br>
              <a:rPr lang="en-IN" dirty="0"/>
            </a:br>
            <a:br>
              <a:rPr lang="en-IN" dirty="0"/>
            </a:br>
            <a:r>
              <a:rPr lang="en-US" sz="2400" b="1" dirty="0"/>
              <a:t>Insight:</a:t>
            </a:r>
            <a:r>
              <a:rPr lang="en-US" sz="2400" dirty="0"/>
              <a:t> Most trials lasted between 100–300 days.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65ED4-D98E-4F60-866F-02C929439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82" y="2346360"/>
            <a:ext cx="7073153" cy="43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3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1E45-F39B-418D-85EA-0E82927F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4749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DE452-332A-4CB2-B2BF-49B29E58D7FD}"/>
              </a:ext>
            </a:extLst>
          </p:cNvPr>
          <p:cNvSpPr txBox="1"/>
          <p:nvPr/>
        </p:nvSpPr>
        <p:spPr>
          <a:xfrm>
            <a:off x="2413000" y="2171700"/>
            <a:ext cx="92075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Data gives valuable insight into pandemic response.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Visual EDA helps identify research patterns.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Could aid in better trial planning for future pandemics.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9842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DAFC-847F-4128-89C3-E27CABC2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324" y="319310"/>
            <a:ext cx="8911687" cy="5827490"/>
          </a:xfrm>
        </p:spPr>
        <p:txBody>
          <a:bodyPr/>
          <a:lstStyle/>
          <a:p>
            <a:r>
              <a:rPr lang="en-IN" dirty="0"/>
              <a:t>Objective</a:t>
            </a:r>
            <a:br>
              <a:rPr lang="en-IN" dirty="0"/>
            </a:br>
            <a:br>
              <a:rPr lang="en-IN" dirty="0"/>
            </a:br>
            <a:r>
              <a:rPr lang="en-IN" sz="2800" dirty="0"/>
              <a:t>Goal:</a:t>
            </a:r>
            <a:br>
              <a:rPr lang="en-IN" sz="2800" dirty="0"/>
            </a:br>
            <a:r>
              <a:rPr lang="en-US" sz="2000" dirty="0"/>
              <a:t>To explore and analyze the global landscape of COVID-19 clinical trials through data.</a:t>
            </a:r>
            <a:br>
              <a:rPr lang="en-US" sz="2000" dirty="0"/>
            </a:br>
            <a:br>
              <a:rPr lang="en-US" sz="2000" dirty="0"/>
            </a:br>
            <a:r>
              <a:rPr lang="en-IN" sz="2800" dirty="0"/>
              <a:t>Objectives:</a:t>
            </a:r>
            <a:br>
              <a:rPr lang="en-IN" sz="2800" dirty="0"/>
            </a:br>
            <a:br>
              <a:rPr lang="en-IN" sz="2800" dirty="0"/>
            </a:br>
            <a:r>
              <a:rPr lang="en-US" sz="2000" dirty="0"/>
              <a:t>Understand trial distribution by type, phase, location, and sponsor.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Discover popular interventions.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Analyze time trends and trial durations.</a:t>
            </a:r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3669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98842F-1160-4B49-852C-0A6F284085C1}"/>
              </a:ext>
            </a:extLst>
          </p:cNvPr>
          <p:cNvSpPr txBox="1"/>
          <p:nvPr/>
        </p:nvSpPr>
        <p:spPr>
          <a:xfrm>
            <a:off x="1896036" y="270435"/>
            <a:ext cx="99104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Dataset Overview</a:t>
            </a:r>
          </a:p>
          <a:p>
            <a:endParaRPr lang="en-IN" sz="3600" dirty="0"/>
          </a:p>
          <a:p>
            <a:r>
              <a:rPr lang="en-US" sz="2400" b="1" dirty="0"/>
              <a:t>Fields include:</a:t>
            </a:r>
            <a:endParaRPr lang="en-US" sz="2400" dirty="0"/>
          </a:p>
          <a:p>
            <a:r>
              <a:rPr lang="en-US" sz="2400" dirty="0"/>
              <a:t>Study Type ,Phase ,Interventions ,Sponsor ,Enrollment ,Location , Start &amp; Completion Dates</a:t>
            </a:r>
          </a:p>
          <a:p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124AA1-AF1E-46B0-A0EC-0FDDCF335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63" y="2800173"/>
            <a:ext cx="9846948" cy="3639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429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C344-7E18-4F28-98DB-BFC4E36F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624110"/>
            <a:ext cx="9372600" cy="5929090"/>
          </a:xfrm>
        </p:spPr>
        <p:txBody>
          <a:bodyPr>
            <a:normAutofit/>
          </a:bodyPr>
          <a:lstStyle/>
          <a:p>
            <a:r>
              <a:rPr lang="en-IN" sz="4000" dirty="0"/>
              <a:t>Study Type Distribution</a:t>
            </a:r>
            <a:br>
              <a:rPr lang="en-IN" sz="4000" dirty="0"/>
            </a:br>
            <a:br>
              <a:rPr lang="en-IN" dirty="0"/>
            </a:br>
            <a:r>
              <a:rPr lang="en-US" sz="2400" b="1" dirty="0"/>
              <a:t>Insight:</a:t>
            </a:r>
            <a:r>
              <a:rPr lang="en-US" sz="2400" dirty="0"/>
              <a:t> Most trials are Interventional in nature</a:t>
            </a:r>
            <a:r>
              <a:rPr lang="en-US" sz="3200" dirty="0"/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DDCB9-37E4-43B7-A477-06F0267F4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906" y="2485988"/>
            <a:ext cx="7624482" cy="4067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548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EE40-276F-4D7C-827F-7C3225AD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2024961"/>
          </a:xfrm>
        </p:spPr>
        <p:txBody>
          <a:bodyPr>
            <a:normAutofit fontScale="90000"/>
          </a:bodyPr>
          <a:lstStyle/>
          <a:p>
            <a:r>
              <a:rPr lang="en-IN" dirty="0"/>
              <a:t>Most Common Interventions</a:t>
            </a:r>
            <a:br>
              <a:rPr lang="en-IN" dirty="0"/>
            </a:br>
            <a:br>
              <a:rPr lang="en-IN" dirty="0"/>
            </a:br>
            <a:r>
              <a:rPr lang="en-IN" sz="2400" b="1" dirty="0"/>
              <a:t>Insights: </a:t>
            </a:r>
            <a:r>
              <a:rPr lang="en-US" sz="2400" dirty="0"/>
              <a:t>Frequent interventions include </a:t>
            </a:r>
            <a:r>
              <a:rPr lang="en-US" sz="2400" b="1" dirty="0" err="1"/>
              <a:t>Remdesivir</a:t>
            </a:r>
            <a:r>
              <a:rPr lang="en-US" sz="2400" b="1" dirty="0"/>
              <a:t>, Vaccine, Hydroxychloroquine</a:t>
            </a:r>
            <a:r>
              <a:rPr lang="en-US" sz="2400" dirty="0"/>
              <a:t>, highlighting top research focus areas.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05A71-EC23-452C-A8C8-2705689C6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059" y="2373734"/>
            <a:ext cx="7543800" cy="4380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87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0126-14B0-41CF-9A15-E9C686B8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916390"/>
          </a:xfrm>
        </p:spPr>
        <p:txBody>
          <a:bodyPr/>
          <a:lstStyle/>
          <a:p>
            <a:r>
              <a:rPr lang="en-IN" dirty="0"/>
              <a:t>Trial Phases</a:t>
            </a:r>
            <a:br>
              <a:rPr lang="en-IN" dirty="0"/>
            </a:br>
            <a:br>
              <a:rPr lang="en-IN" dirty="0"/>
            </a:br>
            <a:r>
              <a:rPr lang="en-US" sz="2400" b="1" dirty="0"/>
              <a:t>Insight:</a:t>
            </a:r>
            <a:r>
              <a:rPr lang="en-US" sz="2400" dirty="0"/>
              <a:t> Most trials are in Phase 2 or Phase 3.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011A6-0372-4BF0-906A-4C581E660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081" y="2463984"/>
            <a:ext cx="7597590" cy="4076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168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4F07-3E99-4E66-A3D7-A9ED004E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890990"/>
          </a:xfrm>
        </p:spPr>
        <p:txBody>
          <a:bodyPr>
            <a:normAutofit/>
          </a:bodyPr>
          <a:lstStyle/>
          <a:p>
            <a:r>
              <a:rPr lang="en-IN" dirty="0"/>
              <a:t>Top 10 Interventions</a:t>
            </a:r>
            <a:br>
              <a:rPr lang="en-IN" dirty="0"/>
            </a:br>
            <a:br>
              <a:rPr lang="en-IN" dirty="0"/>
            </a:br>
            <a:r>
              <a:rPr lang="en-US" sz="2400" b="1" dirty="0"/>
              <a:t>Insight:</a:t>
            </a:r>
            <a:r>
              <a:rPr lang="en-US" sz="2400" dirty="0"/>
              <a:t> These are the most researched drugs/interventions.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4AAA4-776D-40B6-B956-2D26CA454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510" y="2326341"/>
            <a:ext cx="7752809" cy="4188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501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4BDC-77A1-4717-8EE9-AFB18B3A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865590"/>
          </a:xfrm>
        </p:spPr>
        <p:txBody>
          <a:bodyPr>
            <a:normAutofit/>
          </a:bodyPr>
          <a:lstStyle/>
          <a:p>
            <a:r>
              <a:rPr lang="en-IN" dirty="0"/>
              <a:t>Country-wise Distribution</a:t>
            </a:r>
            <a:br>
              <a:rPr lang="en-IN" dirty="0"/>
            </a:br>
            <a:br>
              <a:rPr lang="en-IN" dirty="0"/>
            </a:br>
            <a:r>
              <a:rPr lang="en-US" sz="2400" b="1" dirty="0"/>
              <a:t>Insight:</a:t>
            </a:r>
            <a:r>
              <a:rPr lang="en-US" sz="2400" dirty="0"/>
              <a:t> USA and India lead in number of clinical trials.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2D4CD-38E0-4B45-B736-E2650073A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339" y="2342491"/>
            <a:ext cx="7570695" cy="4181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39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30F9-F629-48A9-9864-4E99093AA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5941790"/>
          </a:xfrm>
        </p:spPr>
        <p:txBody>
          <a:bodyPr/>
          <a:lstStyle/>
          <a:p>
            <a:r>
              <a:rPr lang="en-IN" dirty="0"/>
              <a:t>Timeline of Trials</a:t>
            </a:r>
            <a:br>
              <a:rPr lang="en-IN" dirty="0"/>
            </a:br>
            <a:br>
              <a:rPr lang="en-IN" dirty="0"/>
            </a:br>
            <a:r>
              <a:rPr lang="en-US" sz="2400" b="1" dirty="0"/>
              <a:t>Insight:</a:t>
            </a:r>
            <a:r>
              <a:rPr lang="en-US" sz="2400" dirty="0"/>
              <a:t> Trial activity peaked in 2020.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67981-0435-4E05-A084-EB64F1A55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49" y="2341310"/>
            <a:ext cx="7382435" cy="4359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83220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</TotalTime>
  <Words>235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Wisp</vt:lpstr>
      <vt:lpstr>PowerPoint Presentation</vt:lpstr>
      <vt:lpstr>Objective  Goal: To explore and analyze the global landscape of COVID-19 clinical trials through data.  Objectives:  Understand trial distribution by type, phase, location, and sponsor.  Discover popular interventions.  Analyze time trends and trial durations. </vt:lpstr>
      <vt:lpstr>PowerPoint Presentation</vt:lpstr>
      <vt:lpstr>Study Type Distribution  Insight: Most trials are Interventional in nature.</vt:lpstr>
      <vt:lpstr>Most Common Interventions  Insights: Frequent interventions include Remdesivir, Vaccine, Hydroxychloroquine, highlighting top research focus areas.</vt:lpstr>
      <vt:lpstr>Trial Phases  Insight: Most trials are in Phase 2 or Phase 3.</vt:lpstr>
      <vt:lpstr>Top 10 Interventions  Insight: These are the most researched drugs/interventions. </vt:lpstr>
      <vt:lpstr>Country-wise Distribution  Insight: USA and India lead in number of clinical trials.</vt:lpstr>
      <vt:lpstr>Timeline of Trials  Insight: Trial activity peaked in 2020.</vt:lpstr>
      <vt:lpstr>Sponsors  Insight: Top 10 sponsors include universities and pharma companies.</vt:lpstr>
      <vt:lpstr>Duration Analysis  Insight: Most trials lasted between 100–300 days.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11</cp:revision>
  <dcterms:created xsi:type="dcterms:W3CDTF">2025-08-01T15:00:24Z</dcterms:created>
  <dcterms:modified xsi:type="dcterms:W3CDTF">2025-08-02T15:40:54Z</dcterms:modified>
</cp:coreProperties>
</file>