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4" r:id="rId1"/>
  </p:sldMasterIdLst>
  <p:notesMasterIdLst>
    <p:notesMasterId r:id="rId16"/>
  </p:notesMasterIdLst>
  <p:handoutMasterIdLst>
    <p:handoutMasterId r:id="rId17"/>
  </p:handoutMasterIdLst>
  <p:sldIdLst>
    <p:sldId id="257" r:id="rId2"/>
    <p:sldId id="261" r:id="rId3"/>
    <p:sldId id="262" r:id="rId4"/>
    <p:sldId id="273" r:id="rId5"/>
    <p:sldId id="263" r:id="rId6"/>
    <p:sldId id="276" r:id="rId7"/>
    <p:sldId id="275" r:id="rId8"/>
    <p:sldId id="264" r:id="rId9"/>
    <p:sldId id="277" r:id="rId10"/>
    <p:sldId id="278" r:id="rId11"/>
    <p:sldId id="279" r:id="rId12"/>
    <p:sldId id="280" r:id="rId13"/>
    <p:sldId id="282" r:id="rId14"/>
    <p:sldId id="28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autoAdjust="0"/>
  </p:normalViewPr>
  <p:slideViewPr>
    <p:cSldViewPr snapToGrid="0">
      <p:cViewPr>
        <p:scale>
          <a:sx n="91" d="100"/>
          <a:sy n="91" d="100"/>
        </p:scale>
        <p:origin x="144" y="64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A6F5C5BD-8AB6-4E5F-8616-0B1D32D0FBFD}" type="datetime1">
              <a:rPr lang="en-US" smtClean="0"/>
              <a:t>3/19/23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a:t>
            </a:fld>
            <a:endParaRPr lang="en-US"/>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C3DD49AE-E876-4130-BF53-6229B9820536}" type="datetime1">
              <a:rPr lang="en-US" smtClean="0"/>
              <a:t>3/19/23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a:t>Click to edit Master text styles</a:t>
            </a:r>
            <a:endParaRPr lang="en-US"/>
          </a:p>
          <a:p>
            <a:pPr lvl="1" rtl="0"/>
            <a:r>
              <a:rPr lang="en-gb"/>
              <a:t>Second level</a:t>
            </a:r>
          </a:p>
          <a:p>
            <a:pPr lvl="2" rtl="0"/>
            <a:r>
              <a:rPr lang="en-gb"/>
              <a:t>Third level</a:t>
            </a:r>
          </a:p>
          <a:p>
            <a:pPr lvl="3" rtl="0"/>
            <a:r>
              <a:rPr lang="en-gb"/>
              <a:t>Fourth level</a:t>
            </a:r>
          </a:p>
          <a:p>
            <a:pPr lvl="4" rtl="0"/>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a:t>
            </a:fld>
            <a:endParaRPr lang="en-US"/>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pPr rtl="0"/>
            <a:fld id="{C0840E64-78EA-480E-9DFC-F5D183737F14}" type="datetime1">
              <a:rPr lang="en-US" smtClean="0"/>
              <a:t>3/19/23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pPr rtl="0"/>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pPr rtl="0"/>
            <a:fld id="{34B7E4EF-A1BD-40F4-AB7B-04F084DD991D}" type="slidenum">
              <a:rPr lang="en-US" smtClean="0"/>
              <a:t>‹#›</a:t>
            </a:fld>
            <a:endParaRPr lang="en-US" dirty="0"/>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266791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pPr rtl="0"/>
            <a:fld id="{6B56802B-70FA-41EA-BEAA-8B64D5BF1424}" type="datetime1">
              <a:rPr lang="en-US" smtClean="0"/>
              <a:t>3/19/23</a:t>
            </a:fld>
            <a:endParaRPr lang="en-US"/>
          </a:p>
        </p:txBody>
      </p:sp>
      <p:sp>
        <p:nvSpPr>
          <p:cNvPr id="5" name="Footer Placeholder 4"/>
          <p:cNvSpPr>
            <a:spLocks noGrp="1"/>
          </p:cNvSpPr>
          <p:nvPr>
            <p:ph type="ftr" sz="quarter" idx="11"/>
          </p:nvPr>
        </p:nvSpPr>
        <p:spPr/>
        <p:txBody>
          <a:bodyPr/>
          <a:lstStyle/>
          <a:p>
            <a:pPr rtl="0"/>
            <a:endParaRPr lang="en-US"/>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a:p>
        </p:txBody>
      </p:sp>
    </p:spTree>
    <p:extLst>
      <p:ext uri="{BB962C8B-B14F-4D97-AF65-F5344CB8AC3E}">
        <p14:creationId xmlns:p14="http://schemas.microsoft.com/office/powerpoint/2010/main" val="2450069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pPr rtl="0"/>
            <a:fld id="{F512D428-74E3-499E-9255-6C7C463A82F6}" type="datetime1">
              <a:rPr lang="en-US" smtClean="0"/>
              <a:t>3/19/23</a:t>
            </a:fld>
            <a:endParaRPr lang="en-US"/>
          </a:p>
        </p:txBody>
      </p:sp>
      <p:sp>
        <p:nvSpPr>
          <p:cNvPr id="5" name="Footer Placeholder 4"/>
          <p:cNvSpPr>
            <a:spLocks noGrp="1"/>
          </p:cNvSpPr>
          <p:nvPr>
            <p:ph type="ftr" sz="quarter" idx="11"/>
          </p:nvPr>
        </p:nvSpPr>
        <p:spPr/>
        <p:txBody>
          <a:bodyPr/>
          <a:lstStyle/>
          <a:p>
            <a:pPr rtl="0"/>
            <a:endParaRPr lang="en-US"/>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a:p>
        </p:txBody>
      </p:sp>
    </p:spTree>
    <p:extLst>
      <p:ext uri="{BB962C8B-B14F-4D97-AF65-F5344CB8AC3E}">
        <p14:creationId xmlns:p14="http://schemas.microsoft.com/office/powerpoint/2010/main" val="1678833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pPr rtl="0"/>
            <a:fld id="{6AF379E8-AC6C-43B9-9222-BDF0AF9336F0}" type="datetime1">
              <a:rPr lang="en-US" smtClean="0"/>
              <a:t>3/19/23</a:t>
            </a:fld>
            <a:endParaRPr lang="en-US"/>
          </a:p>
        </p:txBody>
      </p:sp>
      <p:sp>
        <p:nvSpPr>
          <p:cNvPr id="5" name="Footer Placeholder 4"/>
          <p:cNvSpPr>
            <a:spLocks noGrp="1"/>
          </p:cNvSpPr>
          <p:nvPr>
            <p:ph type="ftr" sz="quarter" idx="11"/>
          </p:nvPr>
        </p:nvSpPr>
        <p:spPr/>
        <p:txBody>
          <a:bodyPr/>
          <a:lstStyle/>
          <a:p>
            <a:pPr rtl="0"/>
            <a:endParaRPr lang="en-US"/>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a:p>
        </p:txBody>
      </p:sp>
    </p:spTree>
    <p:extLst>
      <p:ext uri="{BB962C8B-B14F-4D97-AF65-F5344CB8AC3E}">
        <p14:creationId xmlns:p14="http://schemas.microsoft.com/office/powerpoint/2010/main" val="506973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en-GB"/>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pPr rtl="0"/>
            <a:fld id="{ED329652-6112-4F3D-B614-62B56A045E3D}" type="datetime1">
              <a:rPr lang="en-US" smtClean="0"/>
              <a:t>3/19/23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pPr rtl="0"/>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pPr rtl="0"/>
            <a:fld id="{34B7E4EF-A1BD-40F4-AB7B-04F084DD991D}" type="slidenum">
              <a:rPr lang="en-US" smtClean="0"/>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244002990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pPr rtl="0"/>
            <a:fld id="{3064E64D-1B50-4EC0-83A1-DE58B45AB49E}" type="datetime1">
              <a:rPr lang="en-US" smtClean="0"/>
              <a:t>3/19/23</a:t>
            </a:fld>
            <a:endParaRPr lang="en-US"/>
          </a:p>
        </p:txBody>
      </p:sp>
      <p:sp>
        <p:nvSpPr>
          <p:cNvPr id="6" name="Footer Placeholder 5"/>
          <p:cNvSpPr>
            <a:spLocks noGrp="1"/>
          </p:cNvSpPr>
          <p:nvPr>
            <p:ph type="ftr" sz="quarter" idx="11"/>
          </p:nvPr>
        </p:nvSpPr>
        <p:spPr/>
        <p:txBody>
          <a:bodyPr/>
          <a:lstStyle/>
          <a:p>
            <a:pPr rtl="0"/>
            <a:endParaRPr lang="en-US"/>
          </a:p>
        </p:txBody>
      </p:sp>
      <p:sp>
        <p:nvSpPr>
          <p:cNvPr id="7" name="Slide Number Placeholder 6"/>
          <p:cNvSpPr>
            <a:spLocks noGrp="1"/>
          </p:cNvSpPr>
          <p:nvPr>
            <p:ph type="sldNum" sz="quarter" idx="12"/>
          </p:nvPr>
        </p:nvSpPr>
        <p:spPr/>
        <p:txBody>
          <a:bodyPr/>
          <a:lstStyle/>
          <a:p>
            <a:pPr rtl="0"/>
            <a:fld id="{34B7E4EF-A1BD-40F4-AB7B-04F084DD991D}" type="slidenum">
              <a:rPr lang="en-US" smtClean="0"/>
              <a:t>‹#›</a:t>
            </a:fld>
            <a:endParaRPr lang="en-US"/>
          </a:p>
        </p:txBody>
      </p:sp>
    </p:spTree>
    <p:extLst>
      <p:ext uri="{BB962C8B-B14F-4D97-AF65-F5344CB8AC3E}">
        <p14:creationId xmlns:p14="http://schemas.microsoft.com/office/powerpoint/2010/main" val="1127122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pPr rtl="0"/>
            <a:fld id="{8761A824-A4A3-4BDD-B7F1-293A0EC1EA54}" type="datetime1">
              <a:rPr lang="en-US" smtClean="0"/>
              <a:t>3/19/23</a:t>
            </a:fld>
            <a:endParaRPr lang="en-US"/>
          </a:p>
        </p:txBody>
      </p:sp>
      <p:sp>
        <p:nvSpPr>
          <p:cNvPr id="8" name="Footer Placeholder 7"/>
          <p:cNvSpPr>
            <a:spLocks noGrp="1"/>
          </p:cNvSpPr>
          <p:nvPr>
            <p:ph type="ftr" sz="quarter" idx="11"/>
          </p:nvPr>
        </p:nvSpPr>
        <p:spPr/>
        <p:txBody>
          <a:bodyPr/>
          <a:lstStyle/>
          <a:p>
            <a:pPr rtl="0"/>
            <a:endParaRPr lang="en-US"/>
          </a:p>
        </p:txBody>
      </p:sp>
      <p:sp>
        <p:nvSpPr>
          <p:cNvPr id="9" name="Slide Number Placeholder 8"/>
          <p:cNvSpPr>
            <a:spLocks noGrp="1"/>
          </p:cNvSpPr>
          <p:nvPr>
            <p:ph type="sldNum" sz="quarter" idx="12"/>
          </p:nvPr>
        </p:nvSpPr>
        <p:spPr/>
        <p:txBody>
          <a:bodyPr/>
          <a:lstStyle/>
          <a:p>
            <a:pPr rtl="0"/>
            <a:fld id="{34B7E4EF-A1BD-40F4-AB7B-04F084DD991D}" type="slidenum">
              <a:rPr lang="en-US" smtClean="0"/>
              <a:t>‹#›</a:t>
            </a:fld>
            <a:endParaRPr lang="en-US"/>
          </a:p>
        </p:txBody>
      </p:sp>
    </p:spTree>
    <p:extLst>
      <p:ext uri="{BB962C8B-B14F-4D97-AF65-F5344CB8AC3E}">
        <p14:creationId xmlns:p14="http://schemas.microsoft.com/office/powerpoint/2010/main" val="2377959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pPr rtl="0"/>
            <a:fld id="{D81B1D06-1BCF-4BCB-9319-09267D16BB9F}" type="datetime1">
              <a:rPr lang="en-US" smtClean="0"/>
              <a:t>3/19/23</a:t>
            </a:fld>
            <a:endParaRPr lang="en-US"/>
          </a:p>
        </p:txBody>
      </p:sp>
      <p:sp>
        <p:nvSpPr>
          <p:cNvPr id="4" name="Footer Placeholder 3"/>
          <p:cNvSpPr>
            <a:spLocks noGrp="1"/>
          </p:cNvSpPr>
          <p:nvPr>
            <p:ph type="ftr" sz="quarter" idx="11"/>
          </p:nvPr>
        </p:nvSpPr>
        <p:spPr/>
        <p:txBody>
          <a:bodyPr/>
          <a:lstStyle/>
          <a:p>
            <a:pPr rtl="0"/>
            <a:endParaRPr lang="en-US"/>
          </a:p>
        </p:txBody>
      </p:sp>
      <p:sp>
        <p:nvSpPr>
          <p:cNvPr id="5" name="Slide Number Placeholder 4"/>
          <p:cNvSpPr>
            <a:spLocks noGrp="1"/>
          </p:cNvSpPr>
          <p:nvPr>
            <p:ph type="sldNum" sz="quarter" idx="12"/>
          </p:nvPr>
        </p:nvSpPr>
        <p:spPr/>
        <p:txBody>
          <a:bodyPr/>
          <a:lstStyle/>
          <a:p>
            <a:pPr rtl="0"/>
            <a:fld id="{34B7E4EF-A1BD-40F4-AB7B-04F084DD991D}" type="slidenum">
              <a:rPr lang="en-US" smtClean="0"/>
              <a:t>‹#›</a:t>
            </a:fld>
            <a:endParaRPr lang="en-US"/>
          </a:p>
        </p:txBody>
      </p:sp>
    </p:spTree>
    <p:extLst>
      <p:ext uri="{BB962C8B-B14F-4D97-AF65-F5344CB8AC3E}">
        <p14:creationId xmlns:p14="http://schemas.microsoft.com/office/powerpoint/2010/main" val="508140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fld id="{65361324-1C8A-40EA-A8C7-BACD05350B74}" type="datetime1">
              <a:rPr lang="en-US" smtClean="0"/>
              <a:t>3/19/23</a:t>
            </a:fld>
            <a:endParaRPr lang="en-US"/>
          </a:p>
        </p:txBody>
      </p:sp>
      <p:sp>
        <p:nvSpPr>
          <p:cNvPr id="3" name="Footer Placeholder 2"/>
          <p:cNvSpPr>
            <a:spLocks noGrp="1"/>
          </p:cNvSpPr>
          <p:nvPr>
            <p:ph type="ftr" sz="quarter" idx="11"/>
          </p:nvPr>
        </p:nvSpPr>
        <p:spPr/>
        <p:txBody>
          <a:bodyPr/>
          <a:lstStyle/>
          <a:p>
            <a:pPr rtl="0"/>
            <a:endParaRPr lang="en-US"/>
          </a:p>
        </p:txBody>
      </p:sp>
      <p:sp>
        <p:nvSpPr>
          <p:cNvPr id="4" name="Slide Number Placeholder 3"/>
          <p:cNvSpPr>
            <a:spLocks noGrp="1"/>
          </p:cNvSpPr>
          <p:nvPr>
            <p:ph type="sldNum" sz="quarter" idx="12"/>
          </p:nvPr>
        </p:nvSpPr>
        <p:spPr/>
        <p:txBody>
          <a:bodyPr/>
          <a:lstStyle/>
          <a:p>
            <a:pPr rtl="0"/>
            <a:fld id="{34B7E4EF-A1BD-40F4-AB7B-04F084DD991D}" type="slidenum">
              <a:rPr lang="en-US" smtClean="0"/>
              <a:t>‹#›</a:t>
            </a:fld>
            <a:endParaRPr lang="en-US"/>
          </a:p>
        </p:txBody>
      </p:sp>
    </p:spTree>
    <p:extLst>
      <p:ext uri="{BB962C8B-B14F-4D97-AF65-F5344CB8AC3E}">
        <p14:creationId xmlns:p14="http://schemas.microsoft.com/office/powerpoint/2010/main" val="1987364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pPr rtl="0"/>
            <a:fld id="{5BA78C1D-B8C9-43D1-BED3-AB201E145563}" type="datetime1">
              <a:rPr lang="en-US" smtClean="0"/>
              <a:t>3/19/23</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pPr rtl="0"/>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pPr rtl="0"/>
            <a:fld id="{34B7E4EF-A1BD-40F4-AB7B-04F084DD991D}"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21458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pPr rtl="0"/>
            <a:fld id="{BFA2D3EE-FBE6-4434-A13B-BD4C1C612D44}" type="datetime1">
              <a:rPr lang="en-US" smtClean="0"/>
              <a:t>3/19/23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pPr algn="l" rtl="0"/>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pPr rtl="0"/>
            <a:fld id="{34B7E4EF-A1BD-40F4-AB7B-04F084DD991D}"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38620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pPr rtl="0"/>
            <a:fld id="{4FF323AA-170C-4C76-B350-C21CF15222DA}" type="datetime1">
              <a:rPr lang="en-US" smtClean="0"/>
              <a:t>3/19/23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pPr rtl="0"/>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pPr rtl="0"/>
            <a:fld id="{34B7E4EF-A1BD-40F4-AB7B-04F084DD991D}"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81242456"/>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Lst>
  <p:hf sldNum="0" hdr="0" ftr="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478522" y="1480930"/>
            <a:ext cx="5301138" cy="3254321"/>
          </a:xfrm>
        </p:spPr>
        <p:txBody>
          <a:bodyPr rtlCol="0">
            <a:normAutofit/>
          </a:bodyPr>
          <a:lstStyle/>
          <a:p>
            <a:pPr algn="l" rtl="0"/>
            <a:r>
              <a:rPr lang="en-GB" sz="6600" dirty="0"/>
              <a:t>Lead Score</a:t>
            </a:r>
            <a:br>
              <a:rPr lang="en-GB" sz="6600" dirty="0"/>
            </a:br>
            <a:r>
              <a:rPr lang="en-GB" sz="6600" dirty="0"/>
              <a:t>Case Study</a:t>
            </a:r>
            <a:endParaRPr lang="en-gb" sz="6600" dirty="0"/>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494784" y="4919241"/>
            <a:ext cx="5284876" cy="1086237"/>
          </a:xfrm>
        </p:spPr>
        <p:txBody>
          <a:bodyPr rtlCol="0">
            <a:noAutofit/>
          </a:bodyPr>
          <a:lstStyle/>
          <a:p>
            <a:pPr algn="l" rtl="0">
              <a:lnSpc>
                <a:spcPct val="102000"/>
              </a:lnSpc>
              <a:spcAft>
                <a:spcPts val="600"/>
              </a:spcAft>
            </a:pPr>
            <a:r>
              <a:rPr lang="en-GB" sz="2000" dirty="0">
                <a:solidFill>
                  <a:schemeClr val="accent1"/>
                </a:solidFill>
              </a:rPr>
              <a:t>Submitted by</a:t>
            </a:r>
          </a:p>
          <a:p>
            <a:pPr algn="l">
              <a:lnSpc>
                <a:spcPct val="102000"/>
              </a:lnSpc>
              <a:spcAft>
                <a:spcPts val="600"/>
              </a:spcAft>
            </a:pPr>
            <a:r>
              <a:rPr lang="en-GB" sz="2000" dirty="0" err="1">
                <a:solidFill>
                  <a:schemeClr val="accent1"/>
                </a:solidFill>
              </a:rPr>
              <a:t>Apeksha</a:t>
            </a:r>
            <a:r>
              <a:rPr lang="en-GB" sz="2000" dirty="0">
                <a:solidFill>
                  <a:schemeClr val="accent1"/>
                </a:solidFill>
              </a:rPr>
              <a:t> </a:t>
            </a:r>
            <a:r>
              <a:rPr lang="en-GB" sz="2000" dirty="0" err="1">
                <a:solidFill>
                  <a:schemeClr val="accent1"/>
                </a:solidFill>
              </a:rPr>
              <a:t>khare</a:t>
            </a:r>
            <a:r>
              <a:rPr lang="en-GB" sz="2000" dirty="0">
                <a:solidFill>
                  <a:schemeClr val="accent1"/>
                </a:solidFill>
              </a:rPr>
              <a:t> , </a:t>
            </a:r>
            <a:r>
              <a:rPr lang="en-GB" sz="2000" dirty="0" err="1">
                <a:solidFill>
                  <a:schemeClr val="accent1"/>
                </a:solidFill>
              </a:rPr>
              <a:t>Suganya</a:t>
            </a:r>
            <a:r>
              <a:rPr lang="en-GB" sz="2000" dirty="0">
                <a:solidFill>
                  <a:schemeClr val="accent1"/>
                </a:solidFill>
              </a:rPr>
              <a:t> Balaji</a:t>
            </a:r>
          </a:p>
          <a:p>
            <a:pPr algn="l">
              <a:lnSpc>
                <a:spcPct val="102000"/>
              </a:lnSpc>
              <a:spcAft>
                <a:spcPts val="600"/>
              </a:spcAft>
            </a:pPr>
            <a:r>
              <a:rPr lang="en-GB" sz="2000" dirty="0">
                <a:solidFill>
                  <a:schemeClr val="accent1"/>
                </a:solidFill>
              </a:rPr>
              <a:t>and Venkata Hemanth </a:t>
            </a:r>
            <a:r>
              <a:rPr lang="en-GB" sz="2000" dirty="0" err="1">
                <a:solidFill>
                  <a:schemeClr val="accent1"/>
                </a:solidFill>
              </a:rPr>
              <a:t>Gubbala</a:t>
            </a:r>
            <a:r>
              <a:rPr lang="en-GB" sz="2000" dirty="0">
                <a:solidFill>
                  <a:schemeClr val="accent1"/>
                </a:solidFill>
              </a:rPr>
              <a:t> </a:t>
            </a:r>
            <a:endParaRPr lang="en-gb" sz="2000" dirty="0">
              <a:solidFill>
                <a:schemeClr val="accent1"/>
              </a:solidFill>
            </a:endParaRPr>
          </a:p>
        </p:txBody>
      </p:sp>
      <p:pic>
        <p:nvPicPr>
          <p:cNvPr id="14" name="Picture 13">
            <a:extLst>
              <a:ext uri="{FF2B5EF4-FFF2-40B4-BE49-F238E27FC236}">
                <a16:creationId xmlns:a16="http://schemas.microsoft.com/office/drawing/2014/main" id="{624846F4-AD6C-F0AD-28A2-A34DEF026385}"/>
              </a:ext>
            </a:extLst>
          </p:cNvPr>
          <p:cNvPicPr>
            <a:picLocks noChangeAspect="1"/>
          </p:cNvPicPr>
          <p:nvPr/>
        </p:nvPicPr>
        <p:blipFill rotWithShape="1">
          <a:blip r:embed="rId2"/>
          <a:srcRect l="21222" r="29173" b="-1"/>
          <a:stretch/>
        </p:blipFill>
        <p:spPr>
          <a:xfrm>
            <a:off x="7225748" y="10"/>
            <a:ext cx="4966252" cy="6857990"/>
          </a:xfrm>
          <a:prstGeom prst="rect">
            <a:avLst/>
          </a:prstGeom>
        </p:spPr>
      </p:pic>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A353DC3-71B9-283A-E929-CCFD114F98DE}"/>
              </a:ext>
            </a:extLst>
          </p:cNvPr>
          <p:cNvSpPr>
            <a:spLocks noGrp="1"/>
          </p:cNvSpPr>
          <p:nvPr>
            <p:ph type="body" idx="1"/>
          </p:nvPr>
        </p:nvSpPr>
        <p:spPr>
          <a:xfrm>
            <a:off x="1716258" y="5756145"/>
            <a:ext cx="6402986" cy="571662"/>
          </a:xfrm>
        </p:spPr>
        <p:txBody>
          <a:bodyPr>
            <a:normAutofit fontScale="70000" lnSpcReduction="20000"/>
          </a:bodyPr>
          <a:lstStyle/>
          <a:p>
            <a:pPr algn="ctr"/>
            <a:r>
              <a:rPr lang="en-IN" b="0" i="0" dirty="0">
                <a:effectLst/>
                <a:latin typeface="-apple-system"/>
              </a:rPr>
              <a:t>There is relatively a higher corelation for total visits</a:t>
            </a:r>
          </a:p>
          <a:p>
            <a:pPr algn="ctr"/>
            <a:r>
              <a:rPr lang="en-IN" b="0" i="0" dirty="0">
                <a:effectLst/>
                <a:latin typeface="-apple-system"/>
              </a:rPr>
              <a:t> and page views per visit</a:t>
            </a:r>
            <a:endParaRPr lang="en-US" dirty="0"/>
          </a:p>
        </p:txBody>
      </p:sp>
      <p:sp>
        <p:nvSpPr>
          <p:cNvPr id="4" name="Date Placeholder 3">
            <a:extLst>
              <a:ext uri="{FF2B5EF4-FFF2-40B4-BE49-F238E27FC236}">
                <a16:creationId xmlns:a16="http://schemas.microsoft.com/office/drawing/2014/main" id="{236DCABD-873F-9261-EDF5-2621E1525A12}"/>
              </a:ext>
            </a:extLst>
          </p:cNvPr>
          <p:cNvSpPr>
            <a:spLocks noGrp="1"/>
          </p:cNvSpPr>
          <p:nvPr>
            <p:ph type="dt" sz="half" idx="10"/>
          </p:nvPr>
        </p:nvSpPr>
        <p:spPr/>
        <p:txBody>
          <a:bodyPr/>
          <a:lstStyle/>
          <a:p>
            <a:pPr rtl="0"/>
            <a:fld id="{ED329652-6112-4F3D-B614-62B56A045E3D}" type="datetime1">
              <a:rPr lang="en-US" smtClean="0"/>
              <a:t>3/19/23</a:t>
            </a:fld>
            <a:endParaRPr lang="en-US" dirty="0"/>
          </a:p>
        </p:txBody>
      </p:sp>
      <p:pic>
        <p:nvPicPr>
          <p:cNvPr id="6" name="Picture 5" descr="Chart&#10;&#10;Description automatically generated">
            <a:extLst>
              <a:ext uri="{FF2B5EF4-FFF2-40B4-BE49-F238E27FC236}">
                <a16:creationId xmlns:a16="http://schemas.microsoft.com/office/drawing/2014/main" id="{DD44F0EB-5CB2-3DDF-FD3D-4A2C2A4FCD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6258" y="642203"/>
            <a:ext cx="7976382" cy="4988364"/>
          </a:xfrm>
          <a:prstGeom prst="rect">
            <a:avLst/>
          </a:prstGeom>
        </p:spPr>
      </p:pic>
    </p:spTree>
    <p:extLst>
      <p:ext uri="{BB962C8B-B14F-4D97-AF65-F5344CB8AC3E}">
        <p14:creationId xmlns:p14="http://schemas.microsoft.com/office/powerpoint/2010/main" val="39858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3638F2F-4688-4030-B1CC-80272444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11" name="Freeform 6">
            <a:extLst>
              <a:ext uri="{FF2B5EF4-FFF2-40B4-BE49-F238E27FC236}">
                <a16:creationId xmlns:a16="http://schemas.microsoft.com/office/drawing/2014/main" id="{48C811F0-0ED8-4A7B-BFDE-6433C690E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973751" y="303896"/>
            <a:ext cx="1910102" cy="257067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98534F2C-2BB7-E623-8C89-57928190D656}"/>
              </a:ext>
            </a:extLst>
          </p:cNvPr>
          <p:cNvSpPr>
            <a:spLocks noGrp="1"/>
          </p:cNvSpPr>
          <p:nvPr>
            <p:ph type="title"/>
          </p:nvPr>
        </p:nvSpPr>
        <p:spPr>
          <a:xfrm>
            <a:off x="1253764" y="1327355"/>
            <a:ext cx="3559425" cy="4482564"/>
          </a:xfrm>
        </p:spPr>
        <p:txBody>
          <a:bodyPr vert="horz" lIns="91440" tIns="45720" rIns="91440" bIns="45720" rtlCol="0">
            <a:normAutofit/>
          </a:bodyPr>
          <a:lstStyle/>
          <a:p>
            <a:r>
              <a:rPr lang="en-US" dirty="0"/>
              <a:t>Data Preparation</a:t>
            </a:r>
          </a:p>
        </p:txBody>
      </p:sp>
      <p:sp>
        <p:nvSpPr>
          <p:cNvPr id="3" name="Text Placeholder 2">
            <a:extLst>
              <a:ext uri="{FF2B5EF4-FFF2-40B4-BE49-F238E27FC236}">
                <a16:creationId xmlns:a16="http://schemas.microsoft.com/office/drawing/2014/main" id="{E4253D24-4A66-B6EF-14A8-DE69EBCA6988}"/>
              </a:ext>
            </a:extLst>
          </p:cNvPr>
          <p:cNvSpPr>
            <a:spLocks noGrp="1"/>
          </p:cNvSpPr>
          <p:nvPr>
            <p:ph idx="1"/>
          </p:nvPr>
        </p:nvSpPr>
        <p:spPr>
          <a:xfrm>
            <a:off x="5922498" y="2037953"/>
            <a:ext cx="5851119" cy="4093700"/>
          </a:xfrm>
        </p:spPr>
        <p:txBody>
          <a:bodyPr vert="horz" lIns="91440" tIns="45720" rIns="91440" bIns="45720" rtlCol="0">
            <a:normAutofit/>
          </a:bodyPr>
          <a:lstStyle/>
          <a:p>
            <a:pPr>
              <a:spcAft>
                <a:spcPts val="600"/>
              </a:spcAft>
              <a:buFont typeface="Wingdings" pitchFamily="2" charset="2"/>
              <a:buChar char="q"/>
            </a:pPr>
            <a:endParaRPr lang="en-US" dirty="0"/>
          </a:p>
          <a:p>
            <a:pPr>
              <a:spcAft>
                <a:spcPts val="600"/>
              </a:spcAft>
              <a:buFont typeface="Wingdings" pitchFamily="2" charset="2"/>
              <a:buChar char="q"/>
            </a:pPr>
            <a:r>
              <a:rPr lang="en-US" dirty="0"/>
              <a:t>Dummy Variables are created for object type variables</a:t>
            </a:r>
          </a:p>
          <a:p>
            <a:pPr>
              <a:spcAft>
                <a:spcPts val="600"/>
              </a:spcAft>
              <a:buFont typeface="Wingdings" pitchFamily="2" charset="2"/>
              <a:buChar char="q"/>
            </a:pPr>
            <a:r>
              <a:rPr lang="en-US" dirty="0"/>
              <a:t>Total Rows for Analysis: 9074  </a:t>
            </a:r>
          </a:p>
          <a:p>
            <a:pPr>
              <a:spcAft>
                <a:spcPts val="600"/>
              </a:spcAft>
              <a:buFont typeface="Wingdings" pitchFamily="2" charset="2"/>
              <a:buChar char="q"/>
            </a:pPr>
            <a:r>
              <a:rPr lang="en-US" dirty="0"/>
              <a:t>Total Columns for Analysis: 20</a:t>
            </a:r>
          </a:p>
          <a:p>
            <a:pPr>
              <a:spcAft>
                <a:spcPts val="600"/>
              </a:spcAft>
              <a:buFont typeface="Wingdings" pitchFamily="2" charset="2"/>
              <a:buChar char="q"/>
            </a:pPr>
            <a:endParaRPr lang="en-US" dirty="0"/>
          </a:p>
        </p:txBody>
      </p:sp>
      <p:sp>
        <p:nvSpPr>
          <p:cNvPr id="13" name="Rectangle 12">
            <a:extLst>
              <a:ext uri="{FF2B5EF4-FFF2-40B4-BE49-F238E27FC236}">
                <a16:creationId xmlns:a16="http://schemas.microsoft.com/office/drawing/2014/main" id="{AAC19CEE-435E-4643-849E-5194A5743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453386"/>
            <a:ext cx="12191998" cy="4046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4" name="Date Placeholder 3">
            <a:extLst>
              <a:ext uri="{FF2B5EF4-FFF2-40B4-BE49-F238E27FC236}">
                <a16:creationId xmlns:a16="http://schemas.microsoft.com/office/drawing/2014/main" id="{AC04DE95-4883-47C3-DFB9-A09EFCAC800F}"/>
              </a:ext>
            </a:extLst>
          </p:cNvPr>
          <p:cNvSpPr>
            <a:spLocks noGrp="1"/>
          </p:cNvSpPr>
          <p:nvPr>
            <p:ph type="dt" sz="half" idx="10"/>
          </p:nvPr>
        </p:nvSpPr>
        <p:spPr>
          <a:xfrm>
            <a:off x="1253764" y="6453386"/>
            <a:ext cx="1341458" cy="404614"/>
          </a:xfrm>
        </p:spPr>
        <p:txBody>
          <a:bodyPr vert="horz" lIns="91440" tIns="45720" rIns="91440" bIns="45720" rtlCol="0">
            <a:normAutofit/>
          </a:bodyPr>
          <a:lstStyle/>
          <a:p>
            <a:pPr>
              <a:spcAft>
                <a:spcPts val="600"/>
              </a:spcAft>
            </a:pPr>
            <a:fld id="{ED329652-6112-4F3D-B614-62B56A045E3D}" type="datetime1">
              <a:rPr lang="en-US">
                <a:solidFill>
                  <a:srgbClr val="FFFFFF"/>
                </a:solidFill>
              </a:rPr>
              <a:pPr>
                <a:spcAft>
                  <a:spcPts val="600"/>
                </a:spcAft>
              </a:pPr>
              <a:t>3/19/23</a:t>
            </a:fld>
            <a:endParaRPr lang="en-US">
              <a:solidFill>
                <a:srgbClr val="FFFFFF"/>
              </a:solidFill>
            </a:endParaRPr>
          </a:p>
        </p:txBody>
      </p:sp>
    </p:spTree>
    <p:extLst>
      <p:ext uri="{BB962C8B-B14F-4D97-AF65-F5344CB8AC3E}">
        <p14:creationId xmlns:p14="http://schemas.microsoft.com/office/powerpoint/2010/main" val="1195462519"/>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3638F2F-4688-4030-B1CC-80272444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13" name="Freeform 6">
            <a:extLst>
              <a:ext uri="{FF2B5EF4-FFF2-40B4-BE49-F238E27FC236}">
                <a16:creationId xmlns:a16="http://schemas.microsoft.com/office/drawing/2014/main" id="{48C811F0-0ED8-4A7B-BFDE-6433C690E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973751" y="303896"/>
            <a:ext cx="1910102" cy="257067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5" name="Title 4">
            <a:extLst>
              <a:ext uri="{FF2B5EF4-FFF2-40B4-BE49-F238E27FC236}">
                <a16:creationId xmlns:a16="http://schemas.microsoft.com/office/drawing/2014/main" id="{5A4DED76-006B-F260-75CE-A1AB464D73EE}"/>
              </a:ext>
            </a:extLst>
          </p:cNvPr>
          <p:cNvSpPr>
            <a:spLocks noGrp="1"/>
          </p:cNvSpPr>
          <p:nvPr>
            <p:ph type="title"/>
          </p:nvPr>
        </p:nvSpPr>
        <p:spPr>
          <a:xfrm>
            <a:off x="1253764" y="1327355"/>
            <a:ext cx="3559425" cy="4482564"/>
          </a:xfrm>
        </p:spPr>
        <p:txBody>
          <a:bodyPr>
            <a:normAutofit/>
          </a:bodyPr>
          <a:lstStyle/>
          <a:p>
            <a:r>
              <a:rPr lang="en-US" dirty="0"/>
              <a:t>Model Building</a:t>
            </a:r>
          </a:p>
        </p:txBody>
      </p:sp>
      <p:sp>
        <p:nvSpPr>
          <p:cNvPr id="6" name="Content Placeholder 5">
            <a:extLst>
              <a:ext uri="{FF2B5EF4-FFF2-40B4-BE49-F238E27FC236}">
                <a16:creationId xmlns:a16="http://schemas.microsoft.com/office/drawing/2014/main" id="{99B0DF39-03AF-0B56-8D8B-34FE9766C626}"/>
              </a:ext>
            </a:extLst>
          </p:cNvPr>
          <p:cNvSpPr>
            <a:spLocks noGrp="1"/>
          </p:cNvSpPr>
          <p:nvPr>
            <p:ph idx="1"/>
          </p:nvPr>
        </p:nvSpPr>
        <p:spPr>
          <a:xfrm>
            <a:off x="6100123" y="1327356"/>
            <a:ext cx="4872677" cy="4482564"/>
          </a:xfrm>
        </p:spPr>
        <p:txBody>
          <a:bodyPr>
            <a:normAutofit/>
          </a:bodyPr>
          <a:lstStyle/>
          <a:p>
            <a:pPr marL="0" indent="0">
              <a:buNone/>
            </a:pPr>
            <a:br>
              <a:rPr lang="en-US" dirty="0"/>
            </a:br>
            <a:endParaRPr lang="en-US" dirty="0"/>
          </a:p>
          <a:p>
            <a:pPr>
              <a:buFont typeface="Wingdings" pitchFamily="2" charset="2"/>
              <a:buChar char="q"/>
            </a:pPr>
            <a:r>
              <a:rPr lang="en-US" dirty="0"/>
              <a:t>Train - Test split was done at 70% and 30% respectively.</a:t>
            </a:r>
          </a:p>
          <a:p>
            <a:pPr>
              <a:buFont typeface="Wingdings" pitchFamily="2" charset="2"/>
              <a:buChar char="q"/>
            </a:pPr>
            <a:r>
              <a:rPr lang="en-US" dirty="0"/>
              <a:t>RFE was done to attain the top 15 relevant variables.</a:t>
            </a:r>
          </a:p>
          <a:p>
            <a:pPr>
              <a:buFont typeface="Wingdings" pitchFamily="2" charset="2"/>
              <a:buChar char="q"/>
            </a:pPr>
            <a:r>
              <a:rPr lang="en-US" dirty="0"/>
              <a:t>Removed variables manually depending on the VIF values and p-value.</a:t>
            </a:r>
          </a:p>
          <a:p>
            <a:pPr>
              <a:buFont typeface="Wingdings" pitchFamily="2" charset="2"/>
              <a:buChar char="q"/>
            </a:pPr>
            <a:r>
              <a:rPr lang="en-US" dirty="0"/>
              <a:t>Predictions on test data set</a:t>
            </a:r>
          </a:p>
          <a:p>
            <a:pPr>
              <a:buFont typeface="Wingdings" pitchFamily="2" charset="2"/>
              <a:buChar char="q"/>
            </a:pPr>
            <a:r>
              <a:rPr lang="en-US" dirty="0"/>
              <a:t>Overall accuracy 81%</a:t>
            </a:r>
          </a:p>
          <a:p>
            <a:pPr>
              <a:buFont typeface="Wingdings" pitchFamily="2" charset="2"/>
              <a:buChar char="q"/>
            </a:pPr>
            <a:endParaRPr lang="en-US" dirty="0"/>
          </a:p>
        </p:txBody>
      </p:sp>
      <p:sp>
        <p:nvSpPr>
          <p:cNvPr id="15" name="Rectangle 14">
            <a:extLst>
              <a:ext uri="{FF2B5EF4-FFF2-40B4-BE49-F238E27FC236}">
                <a16:creationId xmlns:a16="http://schemas.microsoft.com/office/drawing/2014/main" id="{AAC19CEE-435E-4643-849E-5194A5743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453386"/>
            <a:ext cx="12191998" cy="4046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4" name="Date Placeholder 3">
            <a:extLst>
              <a:ext uri="{FF2B5EF4-FFF2-40B4-BE49-F238E27FC236}">
                <a16:creationId xmlns:a16="http://schemas.microsoft.com/office/drawing/2014/main" id="{F6BF6317-7FC9-5218-652F-D732AFAAE25B}"/>
              </a:ext>
            </a:extLst>
          </p:cNvPr>
          <p:cNvSpPr>
            <a:spLocks noGrp="1"/>
          </p:cNvSpPr>
          <p:nvPr>
            <p:ph type="dt" sz="half" idx="10"/>
          </p:nvPr>
        </p:nvSpPr>
        <p:spPr>
          <a:xfrm>
            <a:off x="1253764" y="6453386"/>
            <a:ext cx="1341458" cy="404614"/>
          </a:xfrm>
        </p:spPr>
        <p:txBody>
          <a:bodyPr>
            <a:normAutofit/>
          </a:bodyPr>
          <a:lstStyle/>
          <a:p>
            <a:pPr rtl="0">
              <a:spcAft>
                <a:spcPts val="600"/>
              </a:spcAft>
            </a:pPr>
            <a:fld id="{ED329652-6112-4F3D-B614-62B56A045E3D}" type="datetime1">
              <a:rPr lang="en-US">
                <a:solidFill>
                  <a:srgbClr val="FFFFFF"/>
                </a:solidFill>
              </a:rPr>
              <a:pPr rtl="0">
                <a:spcAft>
                  <a:spcPts val="600"/>
                </a:spcAft>
              </a:pPr>
              <a:t>3/19/23</a:t>
            </a:fld>
            <a:endParaRPr lang="en-US">
              <a:solidFill>
                <a:srgbClr val="FFFFFF"/>
              </a:solidFill>
            </a:endParaRPr>
          </a:p>
        </p:txBody>
      </p:sp>
    </p:spTree>
    <p:extLst>
      <p:ext uri="{BB962C8B-B14F-4D97-AF65-F5344CB8AC3E}">
        <p14:creationId xmlns:p14="http://schemas.microsoft.com/office/powerpoint/2010/main" val="471326883"/>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3638F2F-4688-4030-B1CC-80272444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13" name="Freeform 6">
            <a:extLst>
              <a:ext uri="{FF2B5EF4-FFF2-40B4-BE49-F238E27FC236}">
                <a16:creationId xmlns:a16="http://schemas.microsoft.com/office/drawing/2014/main" id="{48C811F0-0ED8-4A7B-BFDE-6433C690E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973751" y="303896"/>
            <a:ext cx="1910102" cy="257067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5" name="Title 4">
            <a:extLst>
              <a:ext uri="{FF2B5EF4-FFF2-40B4-BE49-F238E27FC236}">
                <a16:creationId xmlns:a16="http://schemas.microsoft.com/office/drawing/2014/main" id="{944D2D25-A502-3D48-A264-C4A5373E1E3A}"/>
              </a:ext>
            </a:extLst>
          </p:cNvPr>
          <p:cNvSpPr>
            <a:spLocks noGrp="1"/>
          </p:cNvSpPr>
          <p:nvPr>
            <p:ph type="title"/>
          </p:nvPr>
        </p:nvSpPr>
        <p:spPr>
          <a:xfrm>
            <a:off x="1253765" y="1327355"/>
            <a:ext cx="1742654" cy="4482564"/>
          </a:xfrm>
        </p:spPr>
        <p:txBody>
          <a:bodyPr>
            <a:normAutofit/>
          </a:bodyPr>
          <a:lstStyle/>
          <a:p>
            <a:r>
              <a:rPr lang="en-US" dirty="0" err="1"/>
              <a:t>RoC</a:t>
            </a:r>
            <a:r>
              <a:rPr lang="en-US" dirty="0"/>
              <a:t>  Curve</a:t>
            </a:r>
          </a:p>
        </p:txBody>
      </p:sp>
      <p:sp>
        <p:nvSpPr>
          <p:cNvPr id="15" name="Rectangle 14">
            <a:extLst>
              <a:ext uri="{FF2B5EF4-FFF2-40B4-BE49-F238E27FC236}">
                <a16:creationId xmlns:a16="http://schemas.microsoft.com/office/drawing/2014/main" id="{AAC19CEE-435E-4643-849E-5194A5743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453386"/>
            <a:ext cx="12191998" cy="4046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4" name="Date Placeholder 3">
            <a:extLst>
              <a:ext uri="{FF2B5EF4-FFF2-40B4-BE49-F238E27FC236}">
                <a16:creationId xmlns:a16="http://schemas.microsoft.com/office/drawing/2014/main" id="{7D586C5D-8A13-3EB5-0488-54FC14C67D8C}"/>
              </a:ext>
            </a:extLst>
          </p:cNvPr>
          <p:cNvSpPr>
            <a:spLocks noGrp="1"/>
          </p:cNvSpPr>
          <p:nvPr>
            <p:ph type="dt" sz="half" idx="10"/>
          </p:nvPr>
        </p:nvSpPr>
        <p:spPr>
          <a:xfrm>
            <a:off x="1253764" y="6453386"/>
            <a:ext cx="1341458" cy="404614"/>
          </a:xfrm>
        </p:spPr>
        <p:txBody>
          <a:bodyPr>
            <a:normAutofit/>
          </a:bodyPr>
          <a:lstStyle/>
          <a:p>
            <a:pPr rtl="0">
              <a:spcAft>
                <a:spcPts val="600"/>
              </a:spcAft>
            </a:pPr>
            <a:fld id="{6AF379E8-AC6C-43B9-9222-BDF0AF9336F0}" type="datetime1">
              <a:rPr lang="en-US">
                <a:solidFill>
                  <a:srgbClr val="FFFFFF"/>
                </a:solidFill>
              </a:rPr>
              <a:pPr rtl="0">
                <a:spcAft>
                  <a:spcPts val="600"/>
                </a:spcAft>
              </a:pPr>
              <a:t>3/19/23</a:t>
            </a:fld>
            <a:endParaRPr lang="en-US">
              <a:solidFill>
                <a:srgbClr val="FFFFFF"/>
              </a:solidFill>
            </a:endParaRPr>
          </a:p>
        </p:txBody>
      </p:sp>
      <p:pic>
        <p:nvPicPr>
          <p:cNvPr id="17" name="Content Placeholder 16" descr="Chart&#10;&#10;Description automatically generated">
            <a:extLst>
              <a:ext uri="{FF2B5EF4-FFF2-40B4-BE49-F238E27FC236}">
                <a16:creationId xmlns:a16="http://schemas.microsoft.com/office/drawing/2014/main" id="{ADDCA5AF-76D5-02AC-7A70-9196759FBE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96056" y="1342126"/>
            <a:ext cx="3532646" cy="3404366"/>
          </a:xfrm>
        </p:spPr>
      </p:pic>
      <p:pic>
        <p:nvPicPr>
          <p:cNvPr id="19" name="Picture 18" descr="Chart, line chart&#10;&#10;Description automatically generated">
            <a:extLst>
              <a:ext uri="{FF2B5EF4-FFF2-40B4-BE49-F238E27FC236}">
                <a16:creationId xmlns:a16="http://schemas.microsoft.com/office/drawing/2014/main" id="{07561A0D-8E1B-E896-2FBF-73F75C543A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8541" y="1342126"/>
            <a:ext cx="4619832" cy="3404366"/>
          </a:xfrm>
          <a:prstGeom prst="rect">
            <a:avLst/>
          </a:prstGeom>
        </p:spPr>
      </p:pic>
      <p:sp>
        <p:nvSpPr>
          <p:cNvPr id="20" name="TextBox 19">
            <a:extLst>
              <a:ext uri="{FF2B5EF4-FFF2-40B4-BE49-F238E27FC236}">
                <a16:creationId xmlns:a16="http://schemas.microsoft.com/office/drawing/2014/main" id="{9AE209D0-5E45-0788-02B2-7D57F5009C1F}"/>
              </a:ext>
            </a:extLst>
          </p:cNvPr>
          <p:cNvSpPr txBox="1"/>
          <p:nvPr/>
        </p:nvSpPr>
        <p:spPr>
          <a:xfrm>
            <a:off x="3475895" y="4746492"/>
            <a:ext cx="7883776" cy="1477328"/>
          </a:xfrm>
          <a:prstGeom prst="rect">
            <a:avLst/>
          </a:prstGeom>
          <a:noFill/>
        </p:spPr>
        <p:txBody>
          <a:bodyPr wrap="square" rtlCol="0">
            <a:spAutoFit/>
          </a:bodyPr>
          <a:lstStyle/>
          <a:p>
            <a:pPr marL="285750" indent="-285750">
              <a:buFont typeface="Wingdings" pitchFamily="2" charset="2"/>
              <a:buChar char="q"/>
            </a:pPr>
            <a:endParaRPr lang="en-US" dirty="0"/>
          </a:p>
          <a:p>
            <a:pPr marL="285750" indent="-285750">
              <a:buFont typeface="Wingdings" pitchFamily="2" charset="2"/>
              <a:buChar char="q"/>
            </a:pPr>
            <a:endParaRPr lang="en-US" dirty="0"/>
          </a:p>
          <a:p>
            <a:pPr marL="285750" indent="-285750">
              <a:buFont typeface="Wingdings" pitchFamily="2" charset="2"/>
              <a:buChar char="q"/>
            </a:pPr>
            <a:r>
              <a:rPr lang="en-US" dirty="0"/>
              <a:t>From the second graph it is visible that the optimal cut off is at 0.35.</a:t>
            </a:r>
          </a:p>
          <a:p>
            <a:endParaRPr lang="en-US" dirty="0"/>
          </a:p>
          <a:p>
            <a:pPr marL="285750" indent="-285750">
              <a:buFont typeface="Wingdings" pitchFamily="2" charset="2"/>
              <a:buChar char="q"/>
            </a:pPr>
            <a:endParaRPr lang="en-US" dirty="0"/>
          </a:p>
        </p:txBody>
      </p:sp>
    </p:spTree>
    <p:extLst>
      <p:ext uri="{BB962C8B-B14F-4D97-AF65-F5344CB8AC3E}">
        <p14:creationId xmlns:p14="http://schemas.microsoft.com/office/powerpoint/2010/main" val="1546523089"/>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3638F2F-4688-4030-B1CC-80272444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13" name="Freeform 6">
            <a:extLst>
              <a:ext uri="{FF2B5EF4-FFF2-40B4-BE49-F238E27FC236}">
                <a16:creationId xmlns:a16="http://schemas.microsoft.com/office/drawing/2014/main" id="{48C811F0-0ED8-4A7B-BFDE-6433C690E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973751" y="303896"/>
            <a:ext cx="1910102" cy="257067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5" name="Title 4">
            <a:extLst>
              <a:ext uri="{FF2B5EF4-FFF2-40B4-BE49-F238E27FC236}">
                <a16:creationId xmlns:a16="http://schemas.microsoft.com/office/drawing/2014/main" id="{EE4A6BC0-8AFF-E62A-0BF4-52A7ACC37507}"/>
              </a:ext>
            </a:extLst>
          </p:cNvPr>
          <p:cNvSpPr>
            <a:spLocks noGrp="1"/>
          </p:cNvSpPr>
          <p:nvPr>
            <p:ph type="title"/>
          </p:nvPr>
        </p:nvSpPr>
        <p:spPr>
          <a:xfrm>
            <a:off x="1253764" y="1327355"/>
            <a:ext cx="3559425" cy="4482564"/>
          </a:xfrm>
        </p:spPr>
        <p:txBody>
          <a:bodyPr>
            <a:normAutofit/>
          </a:bodyPr>
          <a:lstStyle/>
          <a:p>
            <a:r>
              <a:rPr lang="en-US" dirty="0"/>
              <a:t>Conclusion</a:t>
            </a:r>
          </a:p>
        </p:txBody>
      </p:sp>
      <p:sp>
        <p:nvSpPr>
          <p:cNvPr id="6" name="Content Placeholder 5">
            <a:extLst>
              <a:ext uri="{FF2B5EF4-FFF2-40B4-BE49-F238E27FC236}">
                <a16:creationId xmlns:a16="http://schemas.microsoft.com/office/drawing/2014/main" id="{BC326258-B190-5174-5C5E-8E7AC942981E}"/>
              </a:ext>
            </a:extLst>
          </p:cNvPr>
          <p:cNvSpPr>
            <a:spLocks noGrp="1"/>
          </p:cNvSpPr>
          <p:nvPr>
            <p:ph idx="1"/>
          </p:nvPr>
        </p:nvSpPr>
        <p:spPr>
          <a:xfrm>
            <a:off x="2067952" y="2011679"/>
            <a:ext cx="9762978" cy="4304713"/>
          </a:xfrm>
        </p:spPr>
        <p:txBody>
          <a:bodyPr>
            <a:normAutofit/>
          </a:bodyPr>
          <a:lstStyle/>
          <a:p>
            <a:r>
              <a:rPr lang="en-US" dirty="0"/>
              <a:t>The probability of lead getting converted is high when ‘Lead Origin’ is ‘Lead add form</a:t>
            </a:r>
          </a:p>
          <a:p>
            <a:r>
              <a:rPr lang="en-US" dirty="0"/>
              <a:t>Large number of leads come from Google and direct traffic but referral sites convert most lead conversions.</a:t>
            </a:r>
          </a:p>
          <a:p>
            <a:r>
              <a:rPr lang="en-US" dirty="0"/>
              <a:t>Leads opting for emailing option have more probability of getting converted.</a:t>
            </a:r>
          </a:p>
          <a:p>
            <a:r>
              <a:rPr lang="en-US" dirty="0"/>
              <a:t>Conversion rate is higher when the information is sent through SMS.</a:t>
            </a:r>
          </a:p>
          <a:p>
            <a:r>
              <a:rPr lang="en-US" dirty="0"/>
              <a:t>Unemployed people have more conversion rate as well as more count.</a:t>
            </a:r>
          </a:p>
          <a:p>
            <a:r>
              <a:rPr lang="en-US" dirty="0"/>
              <a:t>The model gives accuracy of 81%.</a:t>
            </a:r>
          </a:p>
          <a:p>
            <a:r>
              <a:rPr lang="en-US" dirty="0"/>
              <a:t>The optimal cutoff comes out to be 0.35</a:t>
            </a:r>
          </a:p>
          <a:p>
            <a:r>
              <a:rPr lang="en-US" dirty="0"/>
              <a:t>With the help of this model if the sales team contact  only the leads with high lead score, their conversion rate will increase to more than 80% as expected.</a:t>
            </a:r>
          </a:p>
        </p:txBody>
      </p:sp>
      <p:sp>
        <p:nvSpPr>
          <p:cNvPr id="15" name="Rectangle 14">
            <a:extLst>
              <a:ext uri="{FF2B5EF4-FFF2-40B4-BE49-F238E27FC236}">
                <a16:creationId xmlns:a16="http://schemas.microsoft.com/office/drawing/2014/main" id="{AAC19CEE-435E-4643-849E-5194A5743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453386"/>
            <a:ext cx="12191998" cy="4046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4" name="Date Placeholder 3">
            <a:extLst>
              <a:ext uri="{FF2B5EF4-FFF2-40B4-BE49-F238E27FC236}">
                <a16:creationId xmlns:a16="http://schemas.microsoft.com/office/drawing/2014/main" id="{8E1F9676-700D-BFA3-319F-F184295A8D5B}"/>
              </a:ext>
            </a:extLst>
          </p:cNvPr>
          <p:cNvSpPr>
            <a:spLocks noGrp="1"/>
          </p:cNvSpPr>
          <p:nvPr>
            <p:ph type="dt" sz="half" idx="10"/>
          </p:nvPr>
        </p:nvSpPr>
        <p:spPr>
          <a:xfrm>
            <a:off x="1253764" y="6453386"/>
            <a:ext cx="1341458" cy="404614"/>
          </a:xfrm>
        </p:spPr>
        <p:txBody>
          <a:bodyPr>
            <a:normAutofit/>
          </a:bodyPr>
          <a:lstStyle/>
          <a:p>
            <a:pPr rtl="0">
              <a:spcAft>
                <a:spcPts val="600"/>
              </a:spcAft>
            </a:pPr>
            <a:fld id="{6AF379E8-AC6C-43B9-9222-BDF0AF9336F0}" type="datetime1">
              <a:rPr lang="en-US">
                <a:solidFill>
                  <a:srgbClr val="FFFFFF"/>
                </a:solidFill>
              </a:rPr>
              <a:pPr rtl="0">
                <a:spcAft>
                  <a:spcPts val="600"/>
                </a:spcAft>
              </a:pPr>
              <a:t>3/19/23</a:t>
            </a:fld>
            <a:endParaRPr lang="en-US">
              <a:solidFill>
                <a:srgbClr val="FFFFFF"/>
              </a:solidFill>
            </a:endParaRPr>
          </a:p>
        </p:txBody>
      </p:sp>
    </p:spTree>
    <p:extLst>
      <p:ext uri="{BB962C8B-B14F-4D97-AF65-F5344CB8AC3E}">
        <p14:creationId xmlns:p14="http://schemas.microsoft.com/office/powerpoint/2010/main" val="118105488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3638F2F-4688-4030-B1CC-80272444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13" name="Freeform 6">
            <a:extLst>
              <a:ext uri="{FF2B5EF4-FFF2-40B4-BE49-F238E27FC236}">
                <a16:creationId xmlns:a16="http://schemas.microsoft.com/office/drawing/2014/main" id="{48C811F0-0ED8-4A7B-BFDE-6433C690E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973751" y="303896"/>
            <a:ext cx="1910102" cy="257067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253764" y="1327355"/>
            <a:ext cx="3559425" cy="4482564"/>
          </a:xfrm>
        </p:spPr>
        <p:txBody>
          <a:bodyPr rtlCol="0">
            <a:normAutofit/>
          </a:bodyPr>
          <a:lstStyle/>
          <a:p>
            <a:pPr rtl="0"/>
            <a:r>
              <a:rPr lang="en-GB" dirty="0"/>
              <a:t>Problem Statement</a:t>
            </a:r>
            <a:endParaRPr lang="en-gb" dirty="0"/>
          </a:p>
        </p:txBody>
      </p:sp>
      <p:sp>
        <p:nvSpPr>
          <p:cNvPr id="6" name="Content Placeholder 5">
            <a:extLst>
              <a:ext uri="{FF2B5EF4-FFF2-40B4-BE49-F238E27FC236}">
                <a16:creationId xmlns:a16="http://schemas.microsoft.com/office/drawing/2014/main" id="{16CD556D-BA8D-614D-11C9-8F58381B04BF}"/>
              </a:ext>
            </a:extLst>
          </p:cNvPr>
          <p:cNvSpPr>
            <a:spLocks noGrp="1"/>
          </p:cNvSpPr>
          <p:nvPr>
            <p:ph idx="1"/>
          </p:nvPr>
        </p:nvSpPr>
        <p:spPr>
          <a:xfrm>
            <a:off x="4401847" y="1174692"/>
            <a:ext cx="7274338" cy="4860348"/>
          </a:xfrm>
        </p:spPr>
        <p:txBody>
          <a:bodyPr>
            <a:noAutofit/>
          </a:bodyPr>
          <a:lstStyle/>
          <a:p>
            <a:pPr>
              <a:buFont typeface="Wingdings" pitchFamily="2" charset="2"/>
              <a:buChar char="q"/>
            </a:pPr>
            <a:r>
              <a:rPr lang="en-IN" sz="1600" dirty="0">
                <a:effectLst/>
                <a:latin typeface="Calibri" panose="020F0502020204030204" pitchFamily="34" charset="0"/>
                <a:cs typeface="Calibri" panose="020F0502020204030204" pitchFamily="34" charset="0"/>
              </a:rPr>
              <a:t>X Education sells online courses to industry professionals </a:t>
            </a:r>
          </a:p>
          <a:p>
            <a:pPr>
              <a:buFont typeface="Wingdings" pitchFamily="2" charset="2"/>
              <a:buChar char="q"/>
            </a:pPr>
            <a:r>
              <a:rPr lang="en-IN" sz="1600" dirty="0">
                <a:effectLst/>
                <a:latin typeface="Calibri" panose="020F0502020204030204" pitchFamily="34" charset="0"/>
                <a:cs typeface="Calibri" panose="020F0502020204030204" pitchFamily="34" charset="0"/>
              </a:rPr>
              <a:t>X Education gets a lot of leads, its lead conversion rate is very poor. For example, if, say, they acquire 100 leads in a day, only about 30 of them are converted.</a:t>
            </a:r>
          </a:p>
          <a:p>
            <a:pPr>
              <a:buFont typeface="Wingdings" pitchFamily="2" charset="2"/>
              <a:buChar char="q"/>
            </a:pPr>
            <a:r>
              <a:rPr lang="en-IN" sz="1600" dirty="0">
                <a:effectLst/>
                <a:latin typeface="Calibri" panose="020F0502020204030204" pitchFamily="34" charset="0"/>
                <a:cs typeface="Calibri" panose="020F0502020204030204" pitchFamily="34" charset="0"/>
              </a:rPr>
              <a:t>To make this process more efficient, the company wishes to identify the most potential leads, also known as ‘Hot Leads’.</a:t>
            </a:r>
          </a:p>
          <a:p>
            <a:pPr>
              <a:buFont typeface="Wingdings" pitchFamily="2" charset="2"/>
              <a:buChar char="q"/>
            </a:pPr>
            <a:r>
              <a:rPr lang="en-IN" sz="1600" dirty="0">
                <a:effectLst/>
                <a:latin typeface="Calibri" panose="020F0502020204030204" pitchFamily="34" charset="0"/>
                <a:cs typeface="Calibri" panose="020F0502020204030204" pitchFamily="34" charset="0"/>
              </a:rPr>
              <a:t>If they successfully identify this set of leads, the lead conversion rate should go up as the sales team will now be focusing more on communicating with the potential leads rather than making calls to everyone.</a:t>
            </a:r>
          </a:p>
          <a:p>
            <a:endParaRPr lang="en-IN" sz="1600" dirty="0">
              <a:effectLst/>
              <a:latin typeface="Calibri" panose="020F0502020204030204" pitchFamily="34" charset="0"/>
              <a:cs typeface="Calibri" panose="020F0502020204030204" pitchFamily="34" charset="0"/>
            </a:endParaRPr>
          </a:p>
          <a:p>
            <a:pPr marL="0" indent="0">
              <a:buNone/>
            </a:pPr>
            <a:r>
              <a:rPr lang="en-IN" b="1" dirty="0">
                <a:effectLst/>
                <a:latin typeface="Calibri" panose="020F0502020204030204" pitchFamily="34" charset="0"/>
                <a:cs typeface="Calibri" panose="020F0502020204030204" pitchFamily="34" charset="0"/>
              </a:rPr>
              <a:t>Business Objective:</a:t>
            </a:r>
          </a:p>
          <a:p>
            <a:pPr>
              <a:buFont typeface="Wingdings" pitchFamily="2" charset="2"/>
              <a:buChar char="q"/>
            </a:pPr>
            <a:r>
              <a:rPr lang="en-IN" sz="1600" dirty="0">
                <a:effectLst/>
                <a:latin typeface="Calibri" panose="020F0502020204030204" pitchFamily="34" charset="0"/>
                <a:cs typeface="Calibri" panose="020F0502020204030204" pitchFamily="34" charset="0"/>
              </a:rPr>
              <a:t>X education wants to know most promising leads.</a:t>
            </a:r>
          </a:p>
          <a:p>
            <a:pPr>
              <a:buFont typeface="Wingdings" pitchFamily="2" charset="2"/>
              <a:buChar char="q"/>
            </a:pPr>
            <a:r>
              <a:rPr lang="en-IN" sz="1600" dirty="0">
                <a:effectLst/>
                <a:latin typeface="Calibri" panose="020F0502020204030204" pitchFamily="34" charset="0"/>
                <a:cs typeface="Calibri" panose="020F0502020204030204" pitchFamily="34" charset="0"/>
              </a:rPr>
              <a:t>For that they want to build a Model which identifies the hot leads.</a:t>
            </a:r>
          </a:p>
          <a:p>
            <a:pPr>
              <a:buFont typeface="Wingdings" pitchFamily="2" charset="2"/>
              <a:buChar char="q"/>
            </a:pPr>
            <a:r>
              <a:rPr lang="en-IN" sz="1600" dirty="0">
                <a:effectLst/>
                <a:latin typeface="Calibri" panose="020F0502020204030204" pitchFamily="34" charset="0"/>
                <a:cs typeface="Calibri" panose="020F0502020204030204" pitchFamily="34" charset="0"/>
              </a:rPr>
              <a:t>Deployment of the model for the future use.</a:t>
            </a:r>
          </a:p>
          <a:p>
            <a:pPr>
              <a:buFont typeface="Wingdings" pitchFamily="2" charset="2"/>
              <a:buChar char="q"/>
            </a:pPr>
            <a:r>
              <a:rPr lang="en-IN" sz="1600" dirty="0">
                <a:effectLst/>
                <a:latin typeface="Calibri" panose="020F0502020204030204" pitchFamily="34" charset="0"/>
                <a:cs typeface="Calibri" panose="020F0502020204030204" pitchFamily="34" charset="0"/>
              </a:rPr>
              <a:t>The target lead conversion rate is around 80%.</a:t>
            </a:r>
          </a:p>
          <a:p>
            <a:endParaRPr lang="en-IN" sz="1600" dirty="0">
              <a:effectLst/>
              <a:latin typeface="Calibri" panose="020F0502020204030204" pitchFamily="34" charset="0"/>
              <a:cs typeface="Calibri" panose="020F0502020204030204" pitchFamily="34" charset="0"/>
            </a:endParaRPr>
          </a:p>
          <a:p>
            <a:pPr lvl="1"/>
            <a:endParaRPr lang="en-IN" sz="1600" i="0" dirty="0">
              <a:effectLst/>
              <a:latin typeface="Calibri" panose="020F0502020204030204" pitchFamily="34" charset="0"/>
              <a:cs typeface="Calibri" panose="020F0502020204030204" pitchFamily="34" charset="0"/>
            </a:endParaRPr>
          </a:p>
          <a:p>
            <a:pPr lvl="1"/>
            <a:endParaRPr lang="en-US" sz="1600" dirty="0"/>
          </a:p>
        </p:txBody>
      </p:sp>
      <p:sp>
        <p:nvSpPr>
          <p:cNvPr id="15" name="Rectangle 14">
            <a:extLst>
              <a:ext uri="{FF2B5EF4-FFF2-40B4-BE49-F238E27FC236}">
                <a16:creationId xmlns:a16="http://schemas.microsoft.com/office/drawing/2014/main" id="{AAC19CEE-435E-4643-849E-5194A5743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453386"/>
            <a:ext cx="12191998" cy="4046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8324318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9F024D02-87BB-4538-BB35-BD297D94ED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3BE6F1-579A-FF2A-FD92-9F6CA113E9C3}"/>
              </a:ext>
            </a:extLst>
          </p:cNvPr>
          <p:cNvSpPr>
            <a:spLocks noGrp="1"/>
          </p:cNvSpPr>
          <p:nvPr>
            <p:ph type="title"/>
          </p:nvPr>
        </p:nvSpPr>
        <p:spPr>
          <a:xfrm>
            <a:off x="5100824" y="685800"/>
            <a:ext cx="6176776" cy="1485900"/>
          </a:xfrm>
        </p:spPr>
        <p:txBody>
          <a:bodyPr>
            <a:normAutofit/>
          </a:bodyPr>
          <a:lstStyle/>
          <a:p>
            <a:r>
              <a:rPr lang="en-US" dirty="0"/>
              <a:t>Case Study Approach</a:t>
            </a:r>
          </a:p>
        </p:txBody>
      </p:sp>
      <p:pic>
        <p:nvPicPr>
          <p:cNvPr id="21" name="Picture 20" descr="Desk with productivity items">
            <a:extLst>
              <a:ext uri="{FF2B5EF4-FFF2-40B4-BE49-F238E27FC236}">
                <a16:creationId xmlns:a16="http://schemas.microsoft.com/office/drawing/2014/main" id="{F17ABFE6-C028-6022-FDB2-6EEC99B2547B}"/>
              </a:ext>
            </a:extLst>
          </p:cNvPr>
          <p:cNvPicPr>
            <a:picLocks noChangeAspect="1"/>
          </p:cNvPicPr>
          <p:nvPr/>
        </p:nvPicPr>
        <p:blipFill rotWithShape="1">
          <a:blip r:embed="rId2"/>
          <a:srcRect l="36340" r="21091" b="-1"/>
          <a:stretch/>
        </p:blipFill>
        <p:spPr>
          <a:xfrm>
            <a:off x="-1" y="10"/>
            <a:ext cx="4373546" cy="6857990"/>
          </a:xfrm>
          <a:prstGeom prst="rect">
            <a:avLst/>
          </a:prstGeom>
        </p:spPr>
      </p:pic>
      <p:sp>
        <p:nvSpPr>
          <p:cNvPr id="27" name="Rectangle 26">
            <a:extLst>
              <a:ext uri="{FF2B5EF4-FFF2-40B4-BE49-F238E27FC236}">
                <a16:creationId xmlns:a16="http://schemas.microsoft.com/office/drawing/2014/main" id="{673DA661-0AB2-4196-A6A3-7A92321CCB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Content Placeholder 9">
            <a:extLst>
              <a:ext uri="{FF2B5EF4-FFF2-40B4-BE49-F238E27FC236}">
                <a16:creationId xmlns:a16="http://schemas.microsoft.com/office/drawing/2014/main" id="{D813813B-47E8-638D-1F9C-8E1002ED8CB3}"/>
              </a:ext>
            </a:extLst>
          </p:cNvPr>
          <p:cNvSpPr>
            <a:spLocks noGrp="1"/>
          </p:cNvSpPr>
          <p:nvPr>
            <p:ph idx="1"/>
          </p:nvPr>
        </p:nvSpPr>
        <p:spPr>
          <a:xfrm>
            <a:off x="5100824" y="2286000"/>
            <a:ext cx="6176776" cy="3581400"/>
          </a:xfrm>
        </p:spPr>
        <p:txBody>
          <a:bodyPr>
            <a:normAutofit/>
          </a:bodyPr>
          <a:lstStyle/>
          <a:p>
            <a:pPr lvl="1">
              <a:buFont typeface="Wingdings" pitchFamily="2" charset="2"/>
              <a:buChar char="q"/>
            </a:pPr>
            <a:r>
              <a:rPr lang="en-US" sz="1700" dirty="0"/>
              <a:t>Understanding Problem statement</a:t>
            </a:r>
          </a:p>
          <a:p>
            <a:pPr lvl="1">
              <a:buFont typeface="Wingdings" pitchFamily="2" charset="2"/>
              <a:buChar char="q"/>
            </a:pPr>
            <a:r>
              <a:rPr lang="en-US" sz="1700" dirty="0"/>
              <a:t>Understanding Data</a:t>
            </a:r>
          </a:p>
          <a:p>
            <a:pPr lvl="1">
              <a:buFont typeface="Wingdings" pitchFamily="2" charset="2"/>
              <a:buChar char="q"/>
            </a:pPr>
            <a:r>
              <a:rPr lang="en-US" sz="1700" dirty="0"/>
              <a:t>Data Cleaning by handling missing values and unique variables.</a:t>
            </a:r>
          </a:p>
          <a:p>
            <a:pPr lvl="1">
              <a:buFont typeface="Wingdings" pitchFamily="2" charset="2"/>
              <a:buChar char="q"/>
            </a:pPr>
            <a:r>
              <a:rPr lang="en-US" sz="1700" dirty="0"/>
              <a:t>Exploratory Data Analysis by performing  Univariate , Bivariate and Multi-variate analysis</a:t>
            </a:r>
          </a:p>
          <a:p>
            <a:pPr lvl="1">
              <a:buFont typeface="Wingdings" pitchFamily="2" charset="2"/>
              <a:buChar char="q"/>
            </a:pPr>
            <a:r>
              <a:rPr lang="en-US" sz="1700" dirty="0"/>
              <a:t>Data interpretation</a:t>
            </a:r>
          </a:p>
          <a:p>
            <a:pPr lvl="1">
              <a:buFont typeface="Wingdings" pitchFamily="2" charset="2"/>
              <a:buChar char="q"/>
            </a:pPr>
            <a:r>
              <a:rPr lang="en-US" sz="1700" dirty="0"/>
              <a:t>Data preparation for Modelling</a:t>
            </a:r>
          </a:p>
          <a:p>
            <a:pPr lvl="1">
              <a:buFont typeface="Wingdings" pitchFamily="2" charset="2"/>
              <a:buChar char="q"/>
            </a:pPr>
            <a:r>
              <a:rPr lang="en-US" sz="1700" dirty="0"/>
              <a:t>Logistic regression Model building </a:t>
            </a:r>
          </a:p>
          <a:p>
            <a:pPr lvl="1">
              <a:buFont typeface="Wingdings" pitchFamily="2" charset="2"/>
              <a:buChar char="q"/>
            </a:pPr>
            <a:r>
              <a:rPr lang="en-US" sz="1700" dirty="0"/>
              <a:t>Model Evaluation</a:t>
            </a:r>
          </a:p>
          <a:p>
            <a:pPr lvl="1">
              <a:buFont typeface="Wingdings" pitchFamily="2" charset="2"/>
              <a:buChar char="q"/>
            </a:pPr>
            <a:r>
              <a:rPr lang="en-US" sz="1700" dirty="0"/>
              <a:t>Conclusion </a:t>
            </a:r>
          </a:p>
          <a:p>
            <a:pPr lvl="1"/>
            <a:endParaRPr lang="en-US" sz="1700" dirty="0"/>
          </a:p>
        </p:txBody>
      </p:sp>
      <p:sp>
        <p:nvSpPr>
          <p:cNvPr id="4" name="Date Placeholder 3">
            <a:extLst>
              <a:ext uri="{FF2B5EF4-FFF2-40B4-BE49-F238E27FC236}">
                <a16:creationId xmlns:a16="http://schemas.microsoft.com/office/drawing/2014/main" id="{3ED5E697-5244-DD7E-B3A8-0A5B89AA1584}"/>
              </a:ext>
            </a:extLst>
          </p:cNvPr>
          <p:cNvSpPr>
            <a:spLocks noGrp="1"/>
          </p:cNvSpPr>
          <p:nvPr>
            <p:ph type="dt" sz="half" idx="10"/>
          </p:nvPr>
        </p:nvSpPr>
        <p:spPr>
          <a:xfrm>
            <a:off x="1390650" y="6453386"/>
            <a:ext cx="1204572" cy="404614"/>
          </a:xfrm>
        </p:spPr>
        <p:txBody>
          <a:bodyPr>
            <a:normAutofit/>
          </a:bodyPr>
          <a:lstStyle/>
          <a:p>
            <a:pPr rtl="0">
              <a:spcAft>
                <a:spcPts val="600"/>
              </a:spcAft>
            </a:pPr>
            <a:fld id="{6AF379E8-AC6C-43B9-9222-BDF0AF9336F0}" type="datetime1">
              <a:rPr lang="en-US" smtClean="0">
                <a:solidFill>
                  <a:srgbClr val="FFFFFF"/>
                </a:solidFill>
              </a:rPr>
              <a:pPr rtl="0">
                <a:spcAft>
                  <a:spcPts val="600"/>
                </a:spcAft>
              </a:pPr>
              <a:t>3/19/23</a:t>
            </a:fld>
            <a:endParaRPr lang="en-US">
              <a:solidFill>
                <a:srgbClr val="FFFFFF"/>
              </a:solidFill>
            </a:endParaRPr>
          </a:p>
        </p:txBody>
      </p:sp>
    </p:spTree>
    <p:extLst>
      <p:ext uri="{BB962C8B-B14F-4D97-AF65-F5344CB8AC3E}">
        <p14:creationId xmlns:p14="http://schemas.microsoft.com/office/powerpoint/2010/main" val="130589909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3638F2F-4688-4030-B1CC-80272444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0" name="Freeform 6">
            <a:extLst>
              <a:ext uri="{FF2B5EF4-FFF2-40B4-BE49-F238E27FC236}">
                <a16:creationId xmlns:a16="http://schemas.microsoft.com/office/drawing/2014/main" id="{48C811F0-0ED8-4A7B-BFDE-6433C690E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973751" y="303896"/>
            <a:ext cx="1910102" cy="257067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394CDFF1-EAD3-E9CF-E106-A9504B38C0F4}"/>
              </a:ext>
            </a:extLst>
          </p:cNvPr>
          <p:cNvSpPr>
            <a:spLocks noGrp="1"/>
          </p:cNvSpPr>
          <p:nvPr>
            <p:ph type="title"/>
          </p:nvPr>
        </p:nvSpPr>
        <p:spPr>
          <a:xfrm>
            <a:off x="1253764" y="1327355"/>
            <a:ext cx="3559425" cy="4482564"/>
          </a:xfrm>
        </p:spPr>
        <p:txBody>
          <a:bodyPr>
            <a:normAutofit/>
          </a:bodyPr>
          <a:lstStyle/>
          <a:p>
            <a:r>
              <a:rPr lang="en-US" dirty="0"/>
              <a:t>Data Cleaning and  Manipulation</a:t>
            </a:r>
          </a:p>
        </p:txBody>
      </p:sp>
      <p:sp>
        <p:nvSpPr>
          <p:cNvPr id="3" name="Content Placeholder 2">
            <a:extLst>
              <a:ext uri="{FF2B5EF4-FFF2-40B4-BE49-F238E27FC236}">
                <a16:creationId xmlns:a16="http://schemas.microsoft.com/office/drawing/2014/main" id="{F4F89C3E-4C4C-5610-6202-AB4B6EF432B8}"/>
              </a:ext>
            </a:extLst>
          </p:cNvPr>
          <p:cNvSpPr>
            <a:spLocks noGrp="1"/>
          </p:cNvSpPr>
          <p:nvPr>
            <p:ph idx="1"/>
          </p:nvPr>
        </p:nvSpPr>
        <p:spPr>
          <a:xfrm>
            <a:off x="6100123" y="1327356"/>
            <a:ext cx="4872677" cy="4482564"/>
          </a:xfrm>
        </p:spPr>
        <p:txBody>
          <a:bodyPr>
            <a:normAutofit/>
          </a:bodyPr>
          <a:lstStyle/>
          <a:p>
            <a:r>
              <a:rPr lang="en-US" sz="1900"/>
              <a:t>The unique columns were identified and dropped the columns that has single unique values which is least important for the analysis.</a:t>
            </a:r>
          </a:p>
          <a:p>
            <a:r>
              <a:rPr lang="en-US" sz="1900"/>
              <a:t>Some of the categorical columns had value as “select”, which is equivalent to null values and handled it by replacing it as “Not Available”.</a:t>
            </a:r>
          </a:p>
          <a:p>
            <a:r>
              <a:rPr lang="en-US" sz="1900"/>
              <a:t> The columns containing null values were identified and dropped the columns having more than 35% null values.</a:t>
            </a:r>
          </a:p>
          <a:p>
            <a:r>
              <a:rPr lang="en-US" sz="1900"/>
              <a:t>The rows that had least null values (less than 1.5%) were dropped.</a:t>
            </a:r>
          </a:p>
          <a:p>
            <a:pPr marL="0" indent="0">
              <a:buNone/>
            </a:pPr>
            <a:endParaRPr lang="en-US" sz="1900"/>
          </a:p>
        </p:txBody>
      </p:sp>
      <p:sp>
        <p:nvSpPr>
          <p:cNvPr id="22" name="Rectangle 21">
            <a:extLst>
              <a:ext uri="{FF2B5EF4-FFF2-40B4-BE49-F238E27FC236}">
                <a16:creationId xmlns:a16="http://schemas.microsoft.com/office/drawing/2014/main" id="{AAC19CEE-435E-4643-849E-5194A5743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453386"/>
            <a:ext cx="12191998" cy="4046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4" name="Date Placeholder 3">
            <a:extLst>
              <a:ext uri="{FF2B5EF4-FFF2-40B4-BE49-F238E27FC236}">
                <a16:creationId xmlns:a16="http://schemas.microsoft.com/office/drawing/2014/main" id="{13631604-0AD5-5F2E-9FDF-9DEB8619ADFA}"/>
              </a:ext>
            </a:extLst>
          </p:cNvPr>
          <p:cNvSpPr>
            <a:spLocks noGrp="1"/>
          </p:cNvSpPr>
          <p:nvPr>
            <p:ph type="dt" sz="half" idx="10"/>
          </p:nvPr>
        </p:nvSpPr>
        <p:spPr>
          <a:xfrm>
            <a:off x="1253764" y="6453386"/>
            <a:ext cx="1341458" cy="404614"/>
          </a:xfrm>
        </p:spPr>
        <p:txBody>
          <a:bodyPr>
            <a:normAutofit/>
          </a:bodyPr>
          <a:lstStyle/>
          <a:p>
            <a:pPr rtl="0">
              <a:spcAft>
                <a:spcPts val="600"/>
              </a:spcAft>
            </a:pPr>
            <a:fld id="{6AF379E8-AC6C-43B9-9222-BDF0AF9336F0}" type="datetime1">
              <a:rPr lang="en-US">
                <a:solidFill>
                  <a:srgbClr val="FFFFFF"/>
                </a:solidFill>
              </a:rPr>
              <a:pPr rtl="0">
                <a:spcAft>
                  <a:spcPts val="600"/>
                </a:spcAft>
              </a:pPr>
              <a:t>3/19/23</a:t>
            </a:fld>
            <a:endParaRPr lang="en-US">
              <a:solidFill>
                <a:srgbClr val="FFFFFF"/>
              </a:solidFill>
            </a:endParaRPr>
          </a:p>
        </p:txBody>
      </p:sp>
    </p:spTree>
    <p:extLst>
      <p:ext uri="{BB962C8B-B14F-4D97-AF65-F5344CB8AC3E}">
        <p14:creationId xmlns:p14="http://schemas.microsoft.com/office/powerpoint/2010/main" val="242989622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3591C-F4FD-F648-CFB8-E57510EE1CEE}"/>
              </a:ext>
            </a:extLst>
          </p:cNvPr>
          <p:cNvSpPr>
            <a:spLocks noGrp="1"/>
          </p:cNvSpPr>
          <p:nvPr>
            <p:ph type="title"/>
          </p:nvPr>
        </p:nvSpPr>
        <p:spPr>
          <a:xfrm>
            <a:off x="1253764" y="1327355"/>
            <a:ext cx="3559425" cy="4482564"/>
          </a:xfrm>
        </p:spPr>
        <p:txBody>
          <a:bodyPr vert="horz" lIns="91440" tIns="45720" rIns="91440" bIns="45720" rtlCol="0" anchor="t">
            <a:normAutofit/>
          </a:bodyPr>
          <a:lstStyle/>
          <a:p>
            <a:r>
              <a:rPr lang="en-US" dirty="0"/>
              <a:t>EDA</a:t>
            </a:r>
          </a:p>
        </p:txBody>
      </p:sp>
      <p:pic>
        <p:nvPicPr>
          <p:cNvPr id="9" name="Content Placeholder 8" descr="Chart&#10;&#10;Description automatically generated">
            <a:extLst>
              <a:ext uri="{FF2B5EF4-FFF2-40B4-BE49-F238E27FC236}">
                <a16:creationId xmlns:a16="http://schemas.microsoft.com/office/drawing/2014/main" id="{18DD76F4-071B-808A-32C4-92C5E0A041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70715" y="1327150"/>
            <a:ext cx="8042907" cy="4483100"/>
          </a:xfrm>
        </p:spPr>
      </p:pic>
      <p:sp>
        <p:nvSpPr>
          <p:cNvPr id="4" name="Date Placeholder 3">
            <a:extLst>
              <a:ext uri="{FF2B5EF4-FFF2-40B4-BE49-F238E27FC236}">
                <a16:creationId xmlns:a16="http://schemas.microsoft.com/office/drawing/2014/main" id="{2871ED50-E19B-0731-1463-1752AC19A216}"/>
              </a:ext>
            </a:extLst>
          </p:cNvPr>
          <p:cNvSpPr>
            <a:spLocks noGrp="1"/>
          </p:cNvSpPr>
          <p:nvPr>
            <p:ph type="dt" sz="half" idx="10"/>
          </p:nvPr>
        </p:nvSpPr>
        <p:spPr>
          <a:xfrm>
            <a:off x="1253764" y="6453386"/>
            <a:ext cx="1341458" cy="404614"/>
          </a:xfrm>
        </p:spPr>
        <p:txBody>
          <a:bodyPr vert="horz" lIns="91440" tIns="45720" rIns="91440" bIns="45720" rtlCol="0" anchor="ctr">
            <a:normAutofit/>
          </a:bodyPr>
          <a:lstStyle/>
          <a:p>
            <a:pPr>
              <a:spcAft>
                <a:spcPts val="600"/>
              </a:spcAft>
            </a:pPr>
            <a:fld id="{6AF379E8-AC6C-43B9-9222-BDF0AF9336F0}" type="datetime1">
              <a:rPr lang="en-US" smtClean="0">
                <a:solidFill>
                  <a:srgbClr val="FFFFFF"/>
                </a:solidFill>
              </a:rPr>
              <a:pPr>
                <a:spcAft>
                  <a:spcPts val="600"/>
                </a:spcAft>
              </a:pPr>
              <a:t>3/19/23</a:t>
            </a:fld>
            <a:endParaRPr lang="en-US">
              <a:solidFill>
                <a:srgbClr val="FFFFFF"/>
              </a:solidFill>
            </a:endParaRPr>
          </a:p>
        </p:txBody>
      </p:sp>
    </p:spTree>
    <p:extLst>
      <p:ext uri="{BB962C8B-B14F-4D97-AF65-F5344CB8AC3E}">
        <p14:creationId xmlns:p14="http://schemas.microsoft.com/office/powerpoint/2010/main" val="123948337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C803598-3C41-B0F0-ED0E-FDF95C0C6F0D}"/>
              </a:ext>
            </a:extLst>
          </p:cNvPr>
          <p:cNvSpPr>
            <a:spLocks noGrp="1"/>
          </p:cNvSpPr>
          <p:nvPr>
            <p:ph type="title"/>
          </p:nvPr>
        </p:nvSpPr>
        <p:spPr>
          <a:xfrm>
            <a:off x="8810596" y="1301361"/>
            <a:ext cx="2154442" cy="2127639"/>
          </a:xfrm>
        </p:spPr>
        <p:txBody>
          <a:bodyPr>
            <a:normAutofit/>
          </a:bodyPr>
          <a:lstStyle/>
          <a:p>
            <a:r>
              <a:rPr lang="en-US" sz="4000" dirty="0"/>
              <a:t>Lead Source</a:t>
            </a:r>
          </a:p>
        </p:txBody>
      </p:sp>
      <p:sp>
        <p:nvSpPr>
          <p:cNvPr id="8" name="Text Placeholder 7">
            <a:extLst>
              <a:ext uri="{FF2B5EF4-FFF2-40B4-BE49-F238E27FC236}">
                <a16:creationId xmlns:a16="http://schemas.microsoft.com/office/drawing/2014/main" id="{634E0903-9684-1C97-ECB2-055C1706A3D3}"/>
              </a:ext>
            </a:extLst>
          </p:cNvPr>
          <p:cNvSpPr>
            <a:spLocks noGrp="1"/>
          </p:cNvSpPr>
          <p:nvPr>
            <p:ph type="body" idx="1"/>
          </p:nvPr>
        </p:nvSpPr>
        <p:spPr>
          <a:xfrm>
            <a:off x="-613609" y="7001731"/>
            <a:ext cx="9612971" cy="1143324"/>
          </a:xfrm>
        </p:spPr>
        <p:txBody>
          <a:bodyPr/>
          <a:lstStyle/>
          <a:p>
            <a:endParaRPr lang="en-US" dirty="0"/>
          </a:p>
        </p:txBody>
      </p:sp>
      <p:sp>
        <p:nvSpPr>
          <p:cNvPr id="4" name="Date Placeholder 3">
            <a:extLst>
              <a:ext uri="{FF2B5EF4-FFF2-40B4-BE49-F238E27FC236}">
                <a16:creationId xmlns:a16="http://schemas.microsoft.com/office/drawing/2014/main" id="{C7E5EEF1-4850-BE7D-D27E-4E7C02EB5D92}"/>
              </a:ext>
            </a:extLst>
          </p:cNvPr>
          <p:cNvSpPr>
            <a:spLocks noGrp="1"/>
          </p:cNvSpPr>
          <p:nvPr>
            <p:ph type="dt" sz="half" idx="10"/>
          </p:nvPr>
        </p:nvSpPr>
        <p:spPr/>
        <p:txBody>
          <a:bodyPr>
            <a:normAutofit/>
          </a:bodyPr>
          <a:lstStyle/>
          <a:p>
            <a:pPr rtl="0">
              <a:spcAft>
                <a:spcPts val="600"/>
              </a:spcAft>
            </a:pPr>
            <a:fld id="{6AF379E8-AC6C-43B9-9222-BDF0AF9336F0}" type="datetime1">
              <a:rPr lang="en-US" smtClean="0"/>
              <a:pPr rtl="0">
                <a:spcAft>
                  <a:spcPts val="600"/>
                </a:spcAft>
              </a:pPr>
              <a:t>3/19/23</a:t>
            </a:fld>
            <a:endParaRPr lang="en-US"/>
          </a:p>
        </p:txBody>
      </p:sp>
      <p:pic>
        <p:nvPicPr>
          <p:cNvPr id="12" name="Picture 11" descr="Chart, bar chart&#10;&#10;Description automatically generated">
            <a:extLst>
              <a:ext uri="{FF2B5EF4-FFF2-40B4-BE49-F238E27FC236}">
                <a16:creationId xmlns:a16="http://schemas.microsoft.com/office/drawing/2014/main" id="{75C586C4-60F0-FA2C-EF56-EA1F2722FA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6962" y="1219435"/>
            <a:ext cx="7772400" cy="4419130"/>
          </a:xfrm>
          <a:prstGeom prst="rect">
            <a:avLst/>
          </a:prstGeom>
        </p:spPr>
      </p:pic>
    </p:spTree>
    <p:extLst>
      <p:ext uri="{BB962C8B-B14F-4D97-AF65-F5344CB8AC3E}">
        <p14:creationId xmlns:p14="http://schemas.microsoft.com/office/powerpoint/2010/main" val="426998038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15302-9CD1-E93D-4CFD-0C40316D1C1C}"/>
              </a:ext>
            </a:extLst>
          </p:cNvPr>
          <p:cNvSpPr>
            <a:spLocks noGrp="1"/>
          </p:cNvSpPr>
          <p:nvPr>
            <p:ph type="title"/>
          </p:nvPr>
        </p:nvSpPr>
        <p:spPr>
          <a:xfrm>
            <a:off x="1253764" y="1327355"/>
            <a:ext cx="3559425" cy="4482564"/>
          </a:xfrm>
        </p:spPr>
        <p:txBody>
          <a:bodyPr>
            <a:normAutofit/>
          </a:bodyPr>
          <a:lstStyle/>
          <a:p>
            <a:endParaRPr lang="en-US"/>
          </a:p>
        </p:txBody>
      </p:sp>
      <p:pic>
        <p:nvPicPr>
          <p:cNvPr id="6" name="Content Placeholder 5" descr="Chart&#10;&#10;Description automatically generated">
            <a:extLst>
              <a:ext uri="{FF2B5EF4-FFF2-40B4-BE49-F238E27FC236}">
                <a16:creationId xmlns:a16="http://schemas.microsoft.com/office/drawing/2014/main" id="{77545742-5334-043D-0054-09586B1BB5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3763" y="1064191"/>
            <a:ext cx="9758889" cy="5159629"/>
          </a:xfrm>
        </p:spPr>
      </p:pic>
      <p:sp>
        <p:nvSpPr>
          <p:cNvPr id="4" name="Date Placeholder 3">
            <a:extLst>
              <a:ext uri="{FF2B5EF4-FFF2-40B4-BE49-F238E27FC236}">
                <a16:creationId xmlns:a16="http://schemas.microsoft.com/office/drawing/2014/main" id="{337C2158-20BD-F2E8-C342-8FCE136FD3E2}"/>
              </a:ext>
            </a:extLst>
          </p:cNvPr>
          <p:cNvSpPr>
            <a:spLocks noGrp="1"/>
          </p:cNvSpPr>
          <p:nvPr>
            <p:ph type="dt" sz="half" idx="10"/>
          </p:nvPr>
        </p:nvSpPr>
        <p:spPr>
          <a:xfrm>
            <a:off x="1253764" y="6453386"/>
            <a:ext cx="1341458" cy="404614"/>
          </a:xfrm>
        </p:spPr>
        <p:txBody>
          <a:bodyPr>
            <a:normAutofit/>
          </a:bodyPr>
          <a:lstStyle/>
          <a:p>
            <a:pPr rtl="0">
              <a:spcAft>
                <a:spcPts val="600"/>
              </a:spcAft>
            </a:pPr>
            <a:fld id="{6AF379E8-AC6C-43B9-9222-BDF0AF9336F0}" type="datetime1">
              <a:rPr lang="en-US">
                <a:solidFill>
                  <a:srgbClr val="FFFFFF"/>
                </a:solidFill>
              </a:rPr>
              <a:pPr rtl="0">
                <a:spcAft>
                  <a:spcPts val="600"/>
                </a:spcAft>
              </a:pPr>
              <a:t>3/19/23</a:t>
            </a:fld>
            <a:endParaRPr lang="en-US">
              <a:solidFill>
                <a:srgbClr val="FFFFFF"/>
              </a:solidFill>
            </a:endParaRPr>
          </a:p>
        </p:txBody>
      </p:sp>
    </p:spTree>
    <p:extLst>
      <p:ext uri="{BB962C8B-B14F-4D97-AF65-F5344CB8AC3E}">
        <p14:creationId xmlns:p14="http://schemas.microsoft.com/office/powerpoint/2010/main" val="157006835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C5AB-50DB-CF9D-60E8-C0F76A80C629}"/>
              </a:ext>
            </a:extLst>
          </p:cNvPr>
          <p:cNvSpPr>
            <a:spLocks noGrp="1"/>
          </p:cNvSpPr>
          <p:nvPr>
            <p:ph type="title"/>
          </p:nvPr>
        </p:nvSpPr>
        <p:spPr>
          <a:xfrm flipV="1">
            <a:off x="-219713" y="8120408"/>
            <a:ext cx="9612971" cy="2837546"/>
          </a:xfrm>
        </p:spPr>
        <p:txBody>
          <a:bodyPr>
            <a:normAutofit/>
          </a:bodyPr>
          <a:lstStyle/>
          <a:p>
            <a:endParaRPr lang="en-US" dirty="0"/>
          </a:p>
        </p:txBody>
      </p:sp>
      <p:sp>
        <p:nvSpPr>
          <p:cNvPr id="4" name="Date Placeholder 3">
            <a:extLst>
              <a:ext uri="{FF2B5EF4-FFF2-40B4-BE49-F238E27FC236}">
                <a16:creationId xmlns:a16="http://schemas.microsoft.com/office/drawing/2014/main" id="{EED6FD6B-069A-2CE7-9BCF-9CA53D764CAF}"/>
              </a:ext>
            </a:extLst>
          </p:cNvPr>
          <p:cNvSpPr>
            <a:spLocks noGrp="1"/>
          </p:cNvSpPr>
          <p:nvPr>
            <p:ph type="dt" sz="half" idx="10"/>
          </p:nvPr>
        </p:nvSpPr>
        <p:spPr/>
        <p:txBody>
          <a:bodyPr/>
          <a:lstStyle/>
          <a:p>
            <a:pPr rtl="0"/>
            <a:fld id="{6AF379E8-AC6C-43B9-9222-BDF0AF9336F0}" type="datetime1">
              <a:rPr lang="en-US" smtClean="0"/>
              <a:t>3/19/23</a:t>
            </a:fld>
            <a:endParaRPr lang="en-US"/>
          </a:p>
        </p:txBody>
      </p:sp>
      <p:sp>
        <p:nvSpPr>
          <p:cNvPr id="7" name="TextBox 6">
            <a:extLst>
              <a:ext uri="{FF2B5EF4-FFF2-40B4-BE49-F238E27FC236}">
                <a16:creationId xmlns:a16="http://schemas.microsoft.com/office/drawing/2014/main" id="{DFB97B17-423F-1357-1C65-A05C1D6F70CE}"/>
              </a:ext>
            </a:extLst>
          </p:cNvPr>
          <p:cNvSpPr txBox="1"/>
          <p:nvPr/>
        </p:nvSpPr>
        <p:spPr>
          <a:xfrm>
            <a:off x="4397827" y="5303498"/>
            <a:ext cx="322524" cy="369332"/>
          </a:xfrm>
          <a:prstGeom prst="rect">
            <a:avLst/>
          </a:prstGeom>
          <a:noFill/>
        </p:spPr>
        <p:txBody>
          <a:bodyPr wrap="none" rtlCol="0">
            <a:spAutoFit/>
          </a:bodyPr>
          <a:lstStyle/>
          <a:p>
            <a:r>
              <a:rPr lang="en-IN" b="0" i="0" dirty="0">
                <a:solidFill>
                  <a:srgbClr val="151515"/>
                </a:solidFill>
                <a:effectLst/>
                <a:latin typeface="Roboto Mono"/>
              </a:rPr>
              <a:t>:</a:t>
            </a:r>
          </a:p>
        </p:txBody>
      </p:sp>
      <p:pic>
        <p:nvPicPr>
          <p:cNvPr id="10" name="Picture 9" descr="Chart, bar chart&#10;&#10;Description automatically generated">
            <a:extLst>
              <a:ext uri="{FF2B5EF4-FFF2-40B4-BE49-F238E27FC236}">
                <a16:creationId xmlns:a16="http://schemas.microsoft.com/office/drawing/2014/main" id="{B3C68085-DCDC-2BAA-907D-FF61D6BFD2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377" y="1278861"/>
            <a:ext cx="7926790" cy="4300277"/>
          </a:xfrm>
          <a:prstGeom prst="rect">
            <a:avLst/>
          </a:prstGeom>
        </p:spPr>
      </p:pic>
      <p:sp>
        <p:nvSpPr>
          <p:cNvPr id="14" name="TextBox 13">
            <a:extLst>
              <a:ext uri="{FF2B5EF4-FFF2-40B4-BE49-F238E27FC236}">
                <a16:creationId xmlns:a16="http://schemas.microsoft.com/office/drawing/2014/main" id="{2257E99C-5E5A-F8D9-7F9D-3F72D691A90E}"/>
              </a:ext>
            </a:extLst>
          </p:cNvPr>
          <p:cNvSpPr txBox="1"/>
          <p:nvPr/>
        </p:nvSpPr>
        <p:spPr>
          <a:xfrm>
            <a:off x="8736038" y="2228671"/>
            <a:ext cx="2419642" cy="1200329"/>
          </a:xfrm>
          <a:prstGeom prst="rect">
            <a:avLst/>
          </a:prstGeom>
          <a:noFill/>
        </p:spPr>
        <p:txBody>
          <a:bodyPr wrap="square">
            <a:spAutoFit/>
          </a:bodyPr>
          <a:lstStyle/>
          <a:p>
            <a:pPr lvl="0" algn="just"/>
            <a:r>
              <a:rPr lang="en-IN" sz="3600" dirty="0">
                <a:ea typeface="Times New Roman" panose="02020603050405020304" pitchFamily="18" charset="0"/>
                <a:cs typeface="Times New Roman" panose="02020603050405020304" pitchFamily="18" charset="0"/>
              </a:rPr>
              <a:t>Lead</a:t>
            </a:r>
          </a:p>
          <a:p>
            <a:pPr lvl="0" algn="just"/>
            <a:r>
              <a:rPr lang="en-IN" sz="3600" dirty="0">
                <a:effectLst/>
                <a:ea typeface="Times New Roman" panose="02020603050405020304" pitchFamily="18" charset="0"/>
                <a:cs typeface="Times New Roman" panose="02020603050405020304" pitchFamily="18" charset="0"/>
              </a:rPr>
              <a:t>Preference</a:t>
            </a:r>
          </a:p>
        </p:txBody>
      </p:sp>
    </p:spTree>
    <p:extLst>
      <p:ext uri="{BB962C8B-B14F-4D97-AF65-F5344CB8AC3E}">
        <p14:creationId xmlns:p14="http://schemas.microsoft.com/office/powerpoint/2010/main" val="3427352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B8434B9-468A-D6FE-C442-855CF72C69B9}"/>
              </a:ext>
            </a:extLst>
          </p:cNvPr>
          <p:cNvSpPr>
            <a:spLocks noGrp="1"/>
          </p:cNvSpPr>
          <p:nvPr>
            <p:ph type="body" idx="1"/>
          </p:nvPr>
        </p:nvSpPr>
        <p:spPr>
          <a:xfrm>
            <a:off x="738908" y="5652686"/>
            <a:ext cx="7216726" cy="552620"/>
          </a:xfrm>
        </p:spPr>
        <p:txBody>
          <a:bodyPr>
            <a:noAutofit/>
          </a:bodyPr>
          <a:lstStyle/>
          <a:p>
            <a:r>
              <a:rPr lang="en-US" sz="1800" dirty="0"/>
              <a:t>The lead Conversion rate is higher when the information sent via SMS</a:t>
            </a:r>
          </a:p>
          <a:p>
            <a:endParaRPr lang="en-US" sz="1800" dirty="0"/>
          </a:p>
        </p:txBody>
      </p:sp>
      <p:sp>
        <p:nvSpPr>
          <p:cNvPr id="4" name="Date Placeholder 3">
            <a:extLst>
              <a:ext uri="{FF2B5EF4-FFF2-40B4-BE49-F238E27FC236}">
                <a16:creationId xmlns:a16="http://schemas.microsoft.com/office/drawing/2014/main" id="{87B5F14D-2446-42DB-7121-11D5AE7CFB4C}"/>
              </a:ext>
            </a:extLst>
          </p:cNvPr>
          <p:cNvSpPr>
            <a:spLocks noGrp="1"/>
          </p:cNvSpPr>
          <p:nvPr>
            <p:ph type="dt" sz="half" idx="10"/>
          </p:nvPr>
        </p:nvSpPr>
        <p:spPr/>
        <p:txBody>
          <a:bodyPr/>
          <a:lstStyle/>
          <a:p>
            <a:pPr rtl="0"/>
            <a:fld id="{ED329652-6112-4F3D-B614-62B56A045E3D}" type="datetime1">
              <a:rPr lang="en-US" smtClean="0"/>
              <a:t>3/19/23</a:t>
            </a:fld>
            <a:endParaRPr lang="en-US" dirty="0"/>
          </a:p>
        </p:txBody>
      </p:sp>
      <p:pic>
        <p:nvPicPr>
          <p:cNvPr id="6" name="Picture 5" descr="Chart&#10;&#10;Description automatically generated">
            <a:extLst>
              <a:ext uri="{FF2B5EF4-FFF2-40B4-BE49-F238E27FC236}">
                <a16:creationId xmlns:a16="http://schemas.microsoft.com/office/drawing/2014/main" id="{5567D793-209F-3E72-9699-FFD1942691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2370" y="789300"/>
            <a:ext cx="9619077" cy="4739346"/>
          </a:xfrm>
          <a:prstGeom prst="rect">
            <a:avLst/>
          </a:prstGeom>
        </p:spPr>
      </p:pic>
    </p:spTree>
    <p:extLst>
      <p:ext uri="{BB962C8B-B14F-4D97-AF65-F5344CB8AC3E}">
        <p14:creationId xmlns:p14="http://schemas.microsoft.com/office/powerpoint/2010/main" val="68249665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A2E40"/>
      </a:dk2>
      <a:lt2>
        <a:srgbClr val="EBE7DD"/>
      </a:lt2>
      <a:accent1>
        <a:srgbClr val="69A1AB"/>
      </a:accent1>
      <a:accent2>
        <a:srgbClr val="F2C418"/>
      </a:accent2>
      <a:accent3>
        <a:srgbClr val="87492C"/>
      </a:accent3>
      <a:accent4>
        <a:srgbClr val="4A845E"/>
      </a:accent4>
      <a:accent5>
        <a:srgbClr val="DC9528"/>
      </a:accent5>
      <a:accent6>
        <a:srgbClr val="9A5D78"/>
      </a:accent6>
      <a:hlink>
        <a:srgbClr val="66C8E3"/>
      </a:hlink>
      <a:folHlink>
        <a:srgbClr val="B162A1"/>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17F9D331-421E-442F-B033-AF5B21A4485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{ACBCAD23-03FF-5242-9D2F-2C1D9408BC04}tf10001072</Template>
  <TotalTime>308</TotalTime>
  <Words>555</Words>
  <Application>Microsoft Macintosh PowerPoint</Application>
  <PresentationFormat>Widescreen</PresentationFormat>
  <Paragraphs>76</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-apple-system</vt:lpstr>
      <vt:lpstr>Calibri</vt:lpstr>
      <vt:lpstr>Franklin Gothic Book</vt:lpstr>
      <vt:lpstr>Roboto Mono</vt:lpstr>
      <vt:lpstr>Wingdings</vt:lpstr>
      <vt:lpstr>Crop</vt:lpstr>
      <vt:lpstr>Lead Score Case Study</vt:lpstr>
      <vt:lpstr>Problem Statement</vt:lpstr>
      <vt:lpstr>Case Study Approach</vt:lpstr>
      <vt:lpstr>Data Cleaning and  Manipulation</vt:lpstr>
      <vt:lpstr>EDA</vt:lpstr>
      <vt:lpstr>Lead Source</vt:lpstr>
      <vt:lpstr>PowerPoint Presentation</vt:lpstr>
      <vt:lpstr>PowerPoint Presentation</vt:lpstr>
      <vt:lpstr>PowerPoint Presentation</vt:lpstr>
      <vt:lpstr>PowerPoint Presentation</vt:lpstr>
      <vt:lpstr>Data Preparation</vt:lpstr>
      <vt:lpstr>Model Building</vt:lpstr>
      <vt:lpstr>RoC  Curve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Assignment</dc:title>
  <dc:creator>suganyabalaji1389@gmail.com</dc:creator>
  <cp:lastModifiedBy>suganyabalaji1389@gmail.com</cp:lastModifiedBy>
  <cp:revision>4</cp:revision>
  <dcterms:created xsi:type="dcterms:W3CDTF">2022-12-05T19:00:00Z</dcterms:created>
  <dcterms:modified xsi:type="dcterms:W3CDTF">2023-03-18T22:37:25Z</dcterms:modified>
</cp:coreProperties>
</file>