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2" r:id="rId8"/>
    <p:sldId id="264" r:id="rId9"/>
    <p:sldId id="265" r:id="rId10"/>
    <p:sldId id="261" r:id="rId11"/>
    <p:sldId id="273" r:id="rId12"/>
    <p:sldId id="274" r:id="rId13"/>
    <p:sldId id="275" r:id="rId14"/>
    <p:sldId id="262" r:id="rId15"/>
    <p:sldId id="266" r:id="rId16"/>
    <p:sldId id="267" r:id="rId17"/>
    <p:sldId id="263" r:id="rId18"/>
    <p:sldId id="268" r:id="rId19"/>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03"/>
        <p:guide pos="21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6857999"/>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514350" y="5349902"/>
            <a:ext cx="8629650" cy="2540"/>
          </a:xfrm>
          <a:custGeom>
            <a:avLst/>
            <a:gdLst/>
            <a:ahLst/>
            <a:cxnLst/>
            <a:rect l="l" t="t" r="r" b="b"/>
            <a:pathLst>
              <a:path w="8629650" h="2539">
                <a:moveTo>
                  <a:pt x="0" y="0"/>
                </a:moveTo>
                <a:lnTo>
                  <a:pt x="8629649" y="2380"/>
                </a:lnTo>
              </a:path>
            </a:pathLst>
          </a:custGeom>
          <a:ln w="9524">
            <a:solidFill>
              <a:srgbClr val="F0A22E"/>
            </a:solidFill>
          </a:ln>
        </p:spPr>
        <p:txBody>
          <a:bodyPr wrap="square" lIns="0" tIns="0" rIns="0" bIns="0" rtlCol="0"/>
          <a:lstStyle/>
          <a:p/>
        </p:txBody>
      </p:sp>
      <p:sp>
        <p:nvSpPr>
          <p:cNvPr id="2" name="Holder 2"/>
          <p:cNvSpPr>
            <a:spLocks noGrp="1"/>
          </p:cNvSpPr>
          <p:nvPr>
            <p:ph type="title"/>
          </p:nvPr>
        </p:nvSpPr>
        <p:spPr/>
        <p:txBody>
          <a:bodyPr lIns="0" tIns="0" rIns="0" bIns="0"/>
          <a:lstStyle>
            <a:lvl1pPr>
              <a:defRPr sz="3200" b="1" i="0">
                <a:solidFill>
                  <a:srgbClr val="7030A0"/>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7030A0"/>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6857999"/>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514350" y="1050897"/>
            <a:ext cx="8629650" cy="2540"/>
          </a:xfrm>
          <a:custGeom>
            <a:avLst/>
            <a:gdLst/>
            <a:ahLst/>
            <a:cxnLst/>
            <a:rect l="l" t="t" r="r" b="b"/>
            <a:pathLst>
              <a:path w="8629650" h="2540">
                <a:moveTo>
                  <a:pt x="0" y="0"/>
                </a:moveTo>
                <a:lnTo>
                  <a:pt x="8629649" y="2380"/>
                </a:lnTo>
              </a:path>
            </a:pathLst>
          </a:custGeom>
          <a:ln w="9524">
            <a:solidFill>
              <a:srgbClr val="F0A22E"/>
            </a:solidFill>
          </a:ln>
        </p:spPr>
        <p:txBody>
          <a:bodyPr wrap="square" lIns="0" tIns="0" rIns="0" bIns="0" rtlCol="0"/>
          <a:lstStyle/>
          <a:p/>
        </p:txBody>
      </p:sp>
      <p:sp>
        <p:nvSpPr>
          <p:cNvPr id="18" name="bk object 18"/>
          <p:cNvSpPr/>
          <p:nvPr/>
        </p:nvSpPr>
        <p:spPr>
          <a:xfrm>
            <a:off x="514350" y="1050897"/>
            <a:ext cx="8629650" cy="2540"/>
          </a:xfrm>
          <a:custGeom>
            <a:avLst/>
            <a:gdLst/>
            <a:ahLst/>
            <a:cxnLst/>
            <a:rect l="l" t="t" r="r" b="b"/>
            <a:pathLst>
              <a:path w="8629650" h="2540">
                <a:moveTo>
                  <a:pt x="0" y="0"/>
                </a:moveTo>
                <a:lnTo>
                  <a:pt x="8629649" y="2380"/>
                </a:lnTo>
              </a:path>
            </a:pathLst>
          </a:custGeom>
          <a:ln w="9524">
            <a:solidFill>
              <a:srgbClr val="F0A22E"/>
            </a:solidFill>
          </a:ln>
        </p:spPr>
        <p:txBody>
          <a:bodyPr wrap="square" lIns="0" tIns="0" rIns="0" bIns="0" rtlCol="0"/>
          <a:lstStyle/>
          <a:p/>
        </p:txBody>
      </p:sp>
      <p:sp>
        <p:nvSpPr>
          <p:cNvPr id="19" name="bk object 19"/>
          <p:cNvSpPr/>
          <p:nvPr/>
        </p:nvSpPr>
        <p:spPr>
          <a:xfrm>
            <a:off x="514350" y="1057986"/>
            <a:ext cx="8629650" cy="2540"/>
          </a:xfrm>
          <a:custGeom>
            <a:avLst/>
            <a:gdLst/>
            <a:ahLst/>
            <a:cxnLst/>
            <a:rect l="l" t="t" r="r" b="b"/>
            <a:pathLst>
              <a:path w="8629650" h="2540">
                <a:moveTo>
                  <a:pt x="0" y="0"/>
                </a:moveTo>
                <a:lnTo>
                  <a:pt x="8629649" y="2380"/>
                </a:lnTo>
              </a:path>
            </a:pathLst>
          </a:custGeom>
          <a:ln w="9524">
            <a:solidFill>
              <a:srgbClr val="F0A22E"/>
            </a:solidFill>
          </a:ln>
        </p:spPr>
        <p:txBody>
          <a:bodyPr wrap="square" lIns="0" tIns="0" rIns="0" bIns="0" rtlCol="0"/>
          <a:lstStyle/>
          <a:p/>
        </p:txBody>
      </p:sp>
      <p:sp>
        <p:nvSpPr>
          <p:cNvPr id="2" name="Holder 2"/>
          <p:cNvSpPr>
            <a:spLocks noGrp="1"/>
          </p:cNvSpPr>
          <p:nvPr>
            <p:ph type="title"/>
          </p:nvPr>
        </p:nvSpPr>
        <p:spPr/>
        <p:txBody>
          <a:bodyPr lIns="0" tIns="0" rIns="0" bIns="0"/>
          <a:lstStyle>
            <a:lvl1pPr>
              <a:defRPr sz="3200" b="1" i="0">
                <a:solidFill>
                  <a:srgbClr val="7030A0"/>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6857999"/>
          </a:xfrm>
          <a:prstGeom prst="rect">
            <a:avLst/>
          </a:prstGeom>
          <a:blipFill>
            <a:blip r:embed="rId6" cstate="print"/>
            <a:stretch>
              <a:fillRect/>
            </a:stretch>
          </a:blipFill>
        </p:spPr>
        <p:txBody>
          <a:bodyPr wrap="square" lIns="0" tIns="0" rIns="0" bIns="0" rtlCol="0"/>
          <a:lstStyle/>
          <a:p/>
        </p:txBody>
      </p:sp>
      <p:sp>
        <p:nvSpPr>
          <p:cNvPr id="2" name="Holder 2"/>
          <p:cNvSpPr>
            <a:spLocks noGrp="1"/>
          </p:cNvSpPr>
          <p:nvPr>
            <p:ph type="title"/>
          </p:nvPr>
        </p:nvSpPr>
        <p:spPr>
          <a:xfrm>
            <a:off x="3040403" y="452056"/>
            <a:ext cx="3063192" cy="513080"/>
          </a:xfrm>
          <a:prstGeom prst="rect">
            <a:avLst/>
          </a:prstGeom>
        </p:spPr>
        <p:txBody>
          <a:bodyPr wrap="square" lIns="0" tIns="0" rIns="0" bIns="0">
            <a:spAutoFit/>
          </a:bodyPr>
          <a:lstStyle>
            <a:lvl1pPr>
              <a:defRPr sz="3200" b="1" i="0">
                <a:solidFill>
                  <a:srgbClr val="7030A0"/>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3463" y="318008"/>
            <a:ext cx="5998845" cy="635635"/>
          </a:xfrm>
          <a:prstGeom prst="rect">
            <a:avLst/>
          </a:prstGeom>
        </p:spPr>
        <p:txBody>
          <a:bodyPr vert="horz" wrap="square" lIns="0" tIns="12700" rIns="0" bIns="0" rtlCol="0">
            <a:spAutoFit/>
          </a:bodyPr>
          <a:lstStyle/>
          <a:p>
            <a:pPr algn="ctr">
              <a:lnSpc>
                <a:spcPct val="100000"/>
              </a:lnSpc>
              <a:spcBef>
                <a:spcPts val="100"/>
              </a:spcBef>
            </a:pPr>
            <a:r>
              <a:rPr sz="2400" spc="-5" dirty="0"/>
              <a:t>CITY ENGINEERING</a:t>
            </a:r>
            <a:r>
              <a:rPr sz="2400" spc="-25" dirty="0"/>
              <a:t> </a:t>
            </a:r>
            <a:r>
              <a:rPr sz="2400" spc="-5" dirty="0"/>
              <a:t>COLLEGE</a:t>
            </a:r>
            <a:endParaRPr sz="2400"/>
          </a:p>
          <a:p>
            <a:pPr algn="ctr">
              <a:lnSpc>
                <a:spcPct val="100000"/>
              </a:lnSpc>
            </a:pPr>
            <a:r>
              <a:rPr sz="1600" spc="-5" dirty="0"/>
              <a:t>DEPARTMENT OF COMPUTER SCIENCE AND</a:t>
            </a:r>
            <a:r>
              <a:rPr sz="1600" spc="-75" dirty="0"/>
              <a:t> </a:t>
            </a:r>
            <a:r>
              <a:rPr sz="1600" spc="-5" dirty="0"/>
              <a:t>ENGINEERING</a:t>
            </a:r>
            <a:endParaRPr sz="1600"/>
          </a:p>
        </p:txBody>
      </p:sp>
      <p:sp>
        <p:nvSpPr>
          <p:cNvPr id="3" name="object 3"/>
          <p:cNvSpPr/>
          <p:nvPr/>
        </p:nvSpPr>
        <p:spPr>
          <a:xfrm>
            <a:off x="7772400" y="304800"/>
            <a:ext cx="1219199" cy="1219199"/>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228600" y="304800"/>
            <a:ext cx="1371599" cy="1295399"/>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2139950" y="1981200"/>
            <a:ext cx="5165725" cy="1728470"/>
          </a:xfrm>
          <a:prstGeom prst="rect">
            <a:avLst/>
          </a:prstGeom>
        </p:spPr>
        <p:txBody>
          <a:bodyPr vert="horz" wrap="square" lIns="0" tIns="10795" rIns="0" bIns="0" rtlCol="0">
            <a:spAutoFit/>
            <a:scene3d>
              <a:camera prst="orthographicFront"/>
              <a:lightRig rig="soft" dir="t">
                <a:rot lat="0" lon="0" rev="15600000"/>
              </a:lightRig>
            </a:scene3d>
            <a:sp3d extrusionH="57150" prstMaterial="softEdge">
              <a:bevelT w="25400" h="38100"/>
            </a:sp3d>
          </a:bodyPr>
          <a:lstStyle/>
          <a:p>
            <a:pPr marL="1460500" marR="5080" indent="-1448435" algn="ctr">
              <a:lnSpc>
                <a:spcPct val="101000"/>
              </a:lnSpc>
              <a:spcBef>
                <a:spcPts val="85"/>
              </a:spcBef>
            </a:pPr>
            <a:r>
              <a:rPr sz="2000" b="1" spc="-5" dirty="0">
                <a:solidFill>
                  <a:schemeClr val="accent4"/>
                </a:solidFill>
                <a:effectLst/>
                <a:latin typeface="Arial" panose="020B0604020202020204"/>
                <a:cs typeface="Arial" panose="020B0604020202020204"/>
              </a:rPr>
              <a:t>INTERNSHIP</a:t>
            </a:r>
            <a:r>
              <a:rPr sz="2000" b="1" spc="-95" dirty="0">
                <a:solidFill>
                  <a:schemeClr val="accent4"/>
                </a:solidFill>
                <a:effectLst/>
                <a:latin typeface="Arial" panose="020B0604020202020204"/>
                <a:cs typeface="Arial" panose="020B0604020202020204"/>
              </a:rPr>
              <a:t> </a:t>
            </a:r>
            <a:r>
              <a:rPr sz="2000" b="1" spc="-5" dirty="0">
                <a:solidFill>
                  <a:schemeClr val="accent4"/>
                </a:solidFill>
                <a:effectLst/>
                <a:latin typeface="Arial" panose="020B0604020202020204"/>
                <a:cs typeface="Arial" panose="020B0604020202020204"/>
              </a:rPr>
              <a:t>PRESENTATION  </a:t>
            </a:r>
            <a:endParaRPr sz="2000" b="1" spc="-5" dirty="0">
              <a:solidFill>
                <a:schemeClr val="accent4"/>
              </a:solidFill>
              <a:effectLst/>
              <a:latin typeface="Arial" panose="020B0604020202020204"/>
              <a:cs typeface="Arial" panose="020B0604020202020204"/>
            </a:endParaRPr>
          </a:p>
          <a:p>
            <a:pPr marL="1460500" marR="5080" indent="-1448435" algn="ctr">
              <a:lnSpc>
                <a:spcPct val="101000"/>
              </a:lnSpc>
              <a:spcBef>
                <a:spcPts val="85"/>
              </a:spcBef>
            </a:pPr>
            <a:r>
              <a:rPr sz="2000" b="1" spc="-5" dirty="0">
                <a:solidFill>
                  <a:schemeClr val="accent4"/>
                </a:solidFill>
                <a:effectLst/>
                <a:latin typeface="Arial" panose="020B0604020202020204"/>
                <a:cs typeface="Arial" panose="020B0604020202020204"/>
              </a:rPr>
              <a:t>ON</a:t>
            </a:r>
            <a:endParaRPr sz="2000" b="1" spc="-5" dirty="0">
              <a:solidFill>
                <a:schemeClr val="accent4"/>
              </a:solidFill>
              <a:effectLst/>
              <a:latin typeface="Arial" panose="020B0604020202020204"/>
              <a:cs typeface="Arial" panose="020B0604020202020204"/>
            </a:endParaRPr>
          </a:p>
          <a:p>
            <a:pPr marL="1460500" marR="5080" indent="-1448435" algn="ctr">
              <a:lnSpc>
                <a:spcPct val="101000"/>
              </a:lnSpc>
              <a:spcBef>
                <a:spcPts val="85"/>
              </a:spcBef>
            </a:pPr>
            <a:r>
              <a:rPr lang="en-IN" sz="2000" b="1">
                <a:solidFill>
                  <a:schemeClr val="accent4"/>
                </a:solidFill>
                <a:effectLst/>
                <a:latin typeface="Arial" panose="020B0604020202020204"/>
                <a:cs typeface="Arial" panose="020B0604020202020204"/>
              </a:rPr>
              <a:t>CREDIT CARD FRAUD </a:t>
            </a:r>
            <a:r>
              <a:rPr sz="2000" b="1">
                <a:solidFill>
                  <a:schemeClr val="accent4"/>
                </a:solidFill>
                <a:effectLst/>
                <a:latin typeface="Arial" panose="020B0604020202020204"/>
                <a:cs typeface="Arial" panose="020B0604020202020204"/>
              </a:rPr>
              <a:t>DETECTION</a:t>
            </a:r>
            <a:endParaRPr sz="2000">
              <a:solidFill>
                <a:schemeClr val="accent4"/>
              </a:solidFill>
              <a:effectLst/>
              <a:latin typeface="Arial" panose="020B0604020202020204"/>
              <a:cs typeface="Arial" panose="020B0604020202020204"/>
            </a:endParaRPr>
          </a:p>
          <a:p>
            <a:pPr>
              <a:lnSpc>
                <a:spcPct val="100000"/>
              </a:lnSpc>
            </a:pPr>
            <a:endParaRPr sz="2000">
              <a:solidFill>
                <a:schemeClr val="accent4"/>
              </a:solidFill>
              <a:effectLst/>
              <a:latin typeface="Times New Roman" panose="02020603050405020304"/>
              <a:cs typeface="Times New Roman" panose="02020603050405020304"/>
            </a:endParaRPr>
          </a:p>
          <a:p>
            <a:pPr marR="135890" algn="ctr">
              <a:lnSpc>
                <a:spcPct val="100000"/>
              </a:lnSpc>
              <a:spcBef>
                <a:spcPts val="1165"/>
              </a:spcBef>
            </a:pPr>
            <a:endParaRPr sz="2000">
              <a:solidFill>
                <a:schemeClr val="accent4"/>
              </a:solidFill>
              <a:effectLst/>
              <a:latin typeface="Times New Roman" panose="02020603050405020304"/>
              <a:cs typeface="Times New Roman" panose="02020603050405020304"/>
            </a:endParaRPr>
          </a:p>
        </p:txBody>
      </p:sp>
      <p:sp>
        <p:nvSpPr>
          <p:cNvPr id="6" name="object 6"/>
          <p:cNvSpPr txBox="1"/>
          <p:nvPr/>
        </p:nvSpPr>
        <p:spPr>
          <a:xfrm>
            <a:off x="533400" y="4343400"/>
            <a:ext cx="2980055" cy="56896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By</a:t>
            </a:r>
            <a:r>
              <a:rPr lang="en-IN" sz="1800" spc="-5" dirty="0">
                <a:latin typeface="Arial" panose="020B0604020202020204"/>
                <a:cs typeface="Arial" panose="020B0604020202020204"/>
              </a:rPr>
              <a:t> </a:t>
            </a:r>
            <a:r>
              <a:rPr sz="1800" spc="-5" dirty="0">
                <a:latin typeface="Arial" panose="020B0604020202020204"/>
                <a:cs typeface="Arial" panose="020B0604020202020204"/>
              </a:rPr>
              <a:t>:</a:t>
            </a:r>
            <a:r>
              <a:rPr lang="en-IN" sz="1800" spc="-5" dirty="0">
                <a:latin typeface="Arial" panose="020B0604020202020204"/>
                <a:cs typeface="Arial" panose="020B0604020202020204"/>
              </a:rPr>
              <a:t> Apeksha Bharadwaj H</a:t>
            </a:r>
            <a:endParaRPr sz="1800">
              <a:latin typeface="Arial" panose="020B0604020202020204"/>
              <a:cs typeface="Arial" panose="020B0604020202020204"/>
            </a:endParaRPr>
          </a:p>
          <a:p>
            <a:pPr marL="12700" marR="5080" algn="l">
              <a:lnSpc>
                <a:spcPct val="101000"/>
              </a:lnSpc>
            </a:pPr>
            <a:r>
              <a:rPr lang="en-IN" sz="1800">
                <a:latin typeface="Arial" panose="020B0604020202020204"/>
                <a:cs typeface="Arial" panose="020B0604020202020204"/>
              </a:rPr>
              <a:t>          (1CE17CS016)</a:t>
            </a:r>
            <a:endParaRPr lang="en-IN" sz="1800">
              <a:latin typeface="Arial" panose="020B0604020202020204"/>
              <a:cs typeface="Arial" panose="020B0604020202020204"/>
            </a:endParaRPr>
          </a:p>
        </p:txBody>
      </p:sp>
      <p:sp>
        <p:nvSpPr>
          <p:cNvPr id="7" name="object 7"/>
          <p:cNvSpPr txBox="1"/>
          <p:nvPr/>
        </p:nvSpPr>
        <p:spPr>
          <a:xfrm>
            <a:off x="5867400" y="4331970"/>
            <a:ext cx="2665095" cy="580390"/>
          </a:xfrm>
          <a:prstGeom prst="rect">
            <a:avLst/>
          </a:prstGeom>
        </p:spPr>
        <p:txBody>
          <a:bodyPr vert="horz" wrap="square" lIns="0" tIns="10795" rIns="0" bIns="0" rtlCol="0">
            <a:spAutoFit/>
          </a:bodyPr>
          <a:lstStyle/>
          <a:p>
            <a:pPr marL="12700" marR="5080">
              <a:lnSpc>
                <a:spcPct val="101000"/>
              </a:lnSpc>
              <a:spcBef>
                <a:spcPts val="85"/>
              </a:spcBef>
            </a:pPr>
            <a:r>
              <a:rPr sz="1800" spc="-5" dirty="0">
                <a:latin typeface="Arial" panose="020B0604020202020204"/>
                <a:cs typeface="Arial" panose="020B0604020202020204"/>
              </a:rPr>
              <a:t>Under the guidance</a:t>
            </a:r>
            <a:r>
              <a:rPr sz="1800" spc="-90" dirty="0">
                <a:latin typeface="Arial" panose="020B0604020202020204"/>
                <a:cs typeface="Arial" panose="020B0604020202020204"/>
              </a:rPr>
              <a:t> </a:t>
            </a:r>
            <a:r>
              <a:rPr sz="1800" spc="-5" dirty="0">
                <a:latin typeface="Arial" panose="020B0604020202020204"/>
                <a:cs typeface="Arial" panose="020B0604020202020204"/>
              </a:rPr>
              <a:t>of</a:t>
            </a:r>
            <a:r>
              <a:rPr lang="en-IN" sz="1800" spc="-5" dirty="0">
                <a:latin typeface="Arial" panose="020B0604020202020204"/>
                <a:cs typeface="Arial" panose="020B0604020202020204"/>
              </a:rPr>
              <a:t> </a:t>
            </a:r>
            <a:r>
              <a:rPr sz="1800" spc="-5" dirty="0">
                <a:latin typeface="Arial" panose="020B0604020202020204"/>
                <a:cs typeface="Arial" panose="020B0604020202020204"/>
              </a:rPr>
              <a:t>: </a:t>
            </a:r>
            <a:endParaRPr sz="1800" spc="-5" dirty="0">
              <a:latin typeface="Arial" panose="020B0604020202020204"/>
              <a:cs typeface="Arial" panose="020B0604020202020204"/>
            </a:endParaRPr>
          </a:p>
          <a:p>
            <a:pPr marL="12700" marR="5080">
              <a:lnSpc>
                <a:spcPct val="101000"/>
              </a:lnSpc>
              <a:spcBef>
                <a:spcPts val="85"/>
              </a:spcBef>
            </a:pPr>
            <a:r>
              <a:rPr sz="1800" spc="-5" dirty="0">
                <a:latin typeface="Arial" panose="020B0604020202020204"/>
                <a:cs typeface="Arial" panose="020B0604020202020204"/>
              </a:rPr>
              <a:t> </a:t>
            </a:r>
            <a:r>
              <a:rPr lang="en-IN" sz="1800" spc="-5" dirty="0">
                <a:latin typeface="Arial" panose="020B0604020202020204"/>
                <a:cs typeface="Arial" panose="020B0604020202020204"/>
              </a:rPr>
              <a:t>     Mrs.Deepika R</a:t>
            </a:r>
            <a:endParaRPr lang="en-IN" sz="1800" spc="-5" dirty="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48665" y="1530985"/>
            <a:ext cx="6490335" cy="1322070"/>
          </a:xfrm>
          <a:prstGeom prst="rect">
            <a:avLst/>
          </a:prstGeom>
          <a:noFill/>
        </p:spPr>
        <p:txBody>
          <a:bodyPr wrap="square" rtlCol="0">
            <a:spAutoFit/>
          </a:bodyPr>
          <a:p>
            <a:pPr marL="285750" indent="-285750" algn="just">
              <a:buFont typeface="Wingdings" panose="05000000000000000000" charset="0"/>
              <a:buChar char="Ø"/>
            </a:pPr>
            <a:r>
              <a:rPr lang="en-IN" altLang="en-US" sz="2000"/>
              <a:t>The below </a:t>
            </a:r>
            <a:r>
              <a:rPr lang="en-US" sz="2000"/>
              <a:t>shows the dataset in the form of comma seperated file is imported using the read_csv</a:t>
            </a:r>
            <a:r>
              <a:rPr lang="en-IN" altLang="en-US" sz="2000"/>
              <a:t> </a:t>
            </a:r>
            <a:r>
              <a:rPr lang="en-US" sz="2000"/>
              <a:t>command is imported. The head() method is is a pandas method used to return the top5</a:t>
            </a:r>
            <a:r>
              <a:rPr lang="en-IN" altLang="en-US" sz="2000"/>
              <a:t> </a:t>
            </a:r>
            <a:r>
              <a:rPr lang="en-US" sz="2000"/>
              <a:t>rows of the</a:t>
            </a:r>
            <a:r>
              <a:rPr lang="en-IN" altLang="en-US" sz="2000"/>
              <a:t> </a:t>
            </a:r>
            <a:r>
              <a:rPr lang="en-US" sz="2000"/>
              <a:t>data frame by default</a:t>
            </a:r>
            <a:endParaRPr lang="en-US" sz="2000"/>
          </a:p>
        </p:txBody>
      </p:sp>
      <p:pic>
        <p:nvPicPr>
          <p:cNvPr id="6" name="Content Placeholder 5"/>
          <p:cNvPicPr>
            <a:picLocks noChangeAspect="1"/>
          </p:cNvPicPr>
          <p:nvPr>
            <p:ph sz="half" idx="4294967295"/>
          </p:nvPr>
        </p:nvPicPr>
        <p:blipFill>
          <a:blip r:embed="rId1"/>
          <a:stretch>
            <a:fillRect/>
          </a:stretch>
        </p:blipFill>
        <p:spPr>
          <a:xfrm>
            <a:off x="990600" y="3352800"/>
            <a:ext cx="6454140" cy="2512060"/>
          </a:xfrm>
          <a:prstGeom prst="rect">
            <a:avLst/>
          </a:prstGeom>
        </p:spPr>
      </p:pic>
      <p:sp>
        <p:nvSpPr>
          <p:cNvPr id="10" name="object 3"/>
          <p:cNvSpPr/>
          <p:nvPr/>
        </p:nvSpPr>
        <p:spPr>
          <a:xfrm>
            <a:off x="152400" y="152400"/>
            <a:ext cx="1371599" cy="1243012"/>
          </a:xfrm>
          <a:prstGeom prst="rect">
            <a:avLst/>
          </a:prstGeom>
          <a:blipFill>
            <a:blip r:embed="rId2" cstate="print"/>
            <a:stretch>
              <a:fillRect/>
            </a:stretch>
          </a:blipFill>
        </p:spPr>
        <p:txBody>
          <a:bodyPr wrap="square" lIns="0" tIns="0" rIns="0" bIns="0" rtlCol="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p/>
        </p:txBody>
      </p:sp>
      <p:sp>
        <p:nvSpPr>
          <p:cNvPr id="5" name="Text Box 4"/>
          <p:cNvSpPr txBox="1"/>
          <p:nvPr/>
        </p:nvSpPr>
        <p:spPr>
          <a:xfrm>
            <a:off x="457200" y="1524000"/>
            <a:ext cx="6895465" cy="1630045"/>
          </a:xfrm>
          <a:prstGeom prst="rect">
            <a:avLst/>
          </a:prstGeom>
          <a:noFill/>
        </p:spPr>
        <p:txBody>
          <a:bodyPr wrap="square" rtlCol="0">
            <a:spAutoFit/>
          </a:bodyPr>
          <a:p>
            <a:pPr marL="285750" indent="-285750" algn="just">
              <a:buFont typeface="Wingdings" panose="05000000000000000000" charset="0"/>
              <a:buChar char="Ø"/>
            </a:pPr>
            <a:r>
              <a:rPr lang="en-US" sz="2000"/>
              <a:t>Scikit-learn is a library in python that provides many unsupervised and supervised learning</a:t>
            </a:r>
            <a:r>
              <a:rPr lang="en-IN" altLang="en-US" sz="2000"/>
              <a:t> </a:t>
            </a:r>
            <a:r>
              <a:rPr lang="en-US" sz="2000"/>
              <a:t>algorithms. It’s built upon some of the technology you might already be familiar with,like</a:t>
            </a:r>
            <a:r>
              <a:rPr lang="en-IN" altLang="en-US" sz="2000"/>
              <a:t> </a:t>
            </a:r>
            <a:r>
              <a:rPr lang="en-US" sz="2000"/>
              <a:t>Numpy,pandas,and Matplotlib. </a:t>
            </a:r>
            <a:r>
              <a:rPr lang="en-IN" altLang="en-US" sz="2000"/>
              <a:t>The below figure</a:t>
            </a:r>
            <a:r>
              <a:rPr lang="en-US" sz="2000"/>
              <a:t> shows Import RandomForestClassifier from Scikit-learn</a:t>
            </a:r>
            <a:r>
              <a:rPr lang="en-IN" altLang="en-US" sz="2000"/>
              <a:t> </a:t>
            </a:r>
            <a:r>
              <a:rPr lang="en-US" sz="2000"/>
              <a:t>library</a:t>
            </a:r>
            <a:endParaRPr lang="en-US" sz="2000"/>
          </a:p>
        </p:txBody>
      </p:sp>
      <p:pic>
        <p:nvPicPr>
          <p:cNvPr id="6" name="Content Placeholder 5"/>
          <p:cNvPicPr>
            <a:picLocks noChangeAspect="1"/>
          </p:cNvPicPr>
          <p:nvPr>
            <p:ph sz="half" idx="4294967295"/>
          </p:nvPr>
        </p:nvPicPr>
        <p:blipFill>
          <a:blip r:embed="rId2"/>
          <a:stretch>
            <a:fillRect/>
          </a:stretch>
        </p:blipFill>
        <p:spPr>
          <a:xfrm>
            <a:off x="1066800" y="3276600"/>
            <a:ext cx="5415280" cy="560705"/>
          </a:xfrm>
          <a:prstGeom prst="rect">
            <a:avLst/>
          </a:prstGeom>
        </p:spPr>
      </p:pic>
      <p:sp>
        <p:nvSpPr>
          <p:cNvPr id="9" name="Text Box 8"/>
          <p:cNvSpPr txBox="1"/>
          <p:nvPr/>
        </p:nvSpPr>
        <p:spPr>
          <a:xfrm>
            <a:off x="533400" y="4191000"/>
            <a:ext cx="6818630" cy="706755"/>
          </a:xfrm>
          <a:prstGeom prst="rect">
            <a:avLst/>
          </a:prstGeom>
          <a:noFill/>
        </p:spPr>
        <p:txBody>
          <a:bodyPr wrap="square" rtlCol="0">
            <a:spAutoFit/>
          </a:bodyPr>
          <a:p>
            <a:pPr marL="285750" indent="-285750">
              <a:buFont typeface="Wingdings" panose="05000000000000000000" charset="0"/>
              <a:buChar char="Ø"/>
            </a:pPr>
            <a:r>
              <a:rPr lang="en-IN" altLang="en-US" sz="2000"/>
              <a:t>The below </a:t>
            </a:r>
            <a:r>
              <a:rPr lang="en-US" sz="2000"/>
              <a:t>Fig  shows MinMaxScaler that transforms features by scaling each feature to a given range.</a:t>
            </a:r>
            <a:endParaRPr lang="en-US" sz="2000"/>
          </a:p>
        </p:txBody>
      </p:sp>
      <p:pic>
        <p:nvPicPr>
          <p:cNvPr id="11" name="Content Placeholder 10"/>
          <p:cNvPicPr>
            <a:picLocks noChangeAspect="1"/>
          </p:cNvPicPr>
          <p:nvPr>
            <p:ph sz="half" idx="4294967295"/>
          </p:nvPr>
        </p:nvPicPr>
        <p:blipFill>
          <a:blip r:embed="rId3"/>
          <a:stretch>
            <a:fillRect/>
          </a:stretch>
        </p:blipFill>
        <p:spPr>
          <a:xfrm>
            <a:off x="914400" y="4953000"/>
            <a:ext cx="5895340" cy="1362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835025" y="1545590"/>
            <a:ext cx="7623175" cy="922020"/>
          </a:xfrm>
          <a:prstGeom prst="rect">
            <a:avLst/>
          </a:prstGeom>
          <a:noFill/>
        </p:spPr>
        <p:txBody>
          <a:bodyPr wrap="square" rtlCol="0">
            <a:spAutoFit/>
          </a:bodyPr>
          <a:p>
            <a:pPr marL="285750" indent="-285750">
              <a:buFont typeface="Wingdings" panose="05000000000000000000" charset="0"/>
              <a:buChar char="Ø"/>
            </a:pPr>
            <a:r>
              <a:rPr lang="en-US"/>
              <a:t>The accuracy obtained is 99.95% which is very high and this signifies that the model is very accurate</a:t>
            </a:r>
            <a:r>
              <a:rPr lang="en-IN" altLang="en-US"/>
              <a:t> </a:t>
            </a:r>
            <a:r>
              <a:rPr lang="en-US"/>
              <a:t>and reliable.</a:t>
            </a:r>
            <a:endParaRPr lang="en-US"/>
          </a:p>
          <a:p>
            <a:pPr indent="0">
              <a:buFont typeface="Wingdings" panose="05000000000000000000" charset="0"/>
              <a:buNone/>
            </a:pPr>
            <a:endParaRPr lang="en-US"/>
          </a:p>
        </p:txBody>
      </p:sp>
      <p:pic>
        <p:nvPicPr>
          <p:cNvPr id="7" name="Content Placeholder 6"/>
          <p:cNvPicPr>
            <a:picLocks noChangeAspect="1"/>
          </p:cNvPicPr>
          <p:nvPr>
            <p:ph sz="half" idx="4294967295"/>
          </p:nvPr>
        </p:nvPicPr>
        <p:blipFill>
          <a:blip r:embed="rId1"/>
          <a:stretch>
            <a:fillRect/>
          </a:stretch>
        </p:blipFill>
        <p:spPr>
          <a:xfrm>
            <a:off x="1371600" y="2209800"/>
            <a:ext cx="5438775" cy="889635"/>
          </a:xfrm>
          <a:prstGeom prst="rect">
            <a:avLst/>
          </a:prstGeom>
        </p:spPr>
      </p:pic>
      <p:sp>
        <p:nvSpPr>
          <p:cNvPr id="11" name="object 3"/>
          <p:cNvSpPr/>
          <p:nvPr/>
        </p:nvSpPr>
        <p:spPr>
          <a:xfrm>
            <a:off x="152400" y="152400"/>
            <a:ext cx="1371599" cy="1243012"/>
          </a:xfrm>
          <a:prstGeom prst="rect">
            <a:avLst/>
          </a:prstGeom>
          <a:blipFill>
            <a:blip r:embed="rId2" cstate="print"/>
            <a:stretch>
              <a:fillRect/>
            </a:stretch>
          </a:blipFill>
        </p:spPr>
        <p:txBody>
          <a:bodyPr wrap="square" lIns="0" tIns="0" rIns="0" bIns="0" rtlCol="0"/>
          <a:p/>
        </p:txBody>
      </p:sp>
      <p:sp>
        <p:nvSpPr>
          <p:cNvPr id="12" name="Text Box 11"/>
          <p:cNvSpPr txBox="1"/>
          <p:nvPr/>
        </p:nvSpPr>
        <p:spPr>
          <a:xfrm>
            <a:off x="685165" y="3352800"/>
            <a:ext cx="7077710" cy="645160"/>
          </a:xfrm>
          <a:prstGeom prst="rect">
            <a:avLst/>
          </a:prstGeom>
          <a:noFill/>
        </p:spPr>
        <p:txBody>
          <a:bodyPr wrap="square" rtlCol="0">
            <a:spAutoFit/>
          </a:bodyPr>
          <a:p>
            <a:pPr marL="285750" indent="-285750">
              <a:buFont typeface="Wingdings" panose="05000000000000000000" charset="0"/>
              <a:buChar char="Ø"/>
            </a:pPr>
            <a:r>
              <a:rPr lang="en-IN" altLang="en-US">
                <a:sym typeface="+mn-ea"/>
              </a:rPr>
              <a:t>Fig</a:t>
            </a:r>
            <a:r>
              <a:rPr lang="en-US">
                <a:sym typeface="+mn-ea"/>
              </a:rPr>
              <a:t> shows a user input is given to the model to predict if the</a:t>
            </a:r>
            <a:r>
              <a:rPr lang="en-IN" altLang="en-US">
                <a:sym typeface="+mn-ea"/>
              </a:rPr>
              <a:t> </a:t>
            </a:r>
            <a:r>
              <a:rPr lang="en-US">
                <a:sym typeface="+mn-ea"/>
              </a:rPr>
              <a:t>transaction is fraudulent or not.</a:t>
            </a:r>
            <a:endParaRPr lang="en-US"/>
          </a:p>
        </p:txBody>
      </p:sp>
      <p:pic>
        <p:nvPicPr>
          <p:cNvPr id="13" name="Content Placeholder 12"/>
          <p:cNvPicPr>
            <a:picLocks noChangeAspect="1"/>
          </p:cNvPicPr>
          <p:nvPr>
            <p:ph sz="half" idx="4294967295"/>
          </p:nvPr>
        </p:nvPicPr>
        <p:blipFill>
          <a:blip r:embed="rId3"/>
          <a:stretch>
            <a:fillRect/>
          </a:stretch>
        </p:blipFill>
        <p:spPr>
          <a:xfrm>
            <a:off x="1311275" y="4142105"/>
            <a:ext cx="5559425" cy="746125"/>
          </a:xfrm>
          <a:prstGeom prst="rect">
            <a:avLst/>
          </a:prstGeom>
        </p:spPr>
      </p:pic>
      <p:sp>
        <p:nvSpPr>
          <p:cNvPr id="15" name="Text Box 14"/>
          <p:cNvSpPr txBox="1"/>
          <p:nvPr/>
        </p:nvSpPr>
        <p:spPr>
          <a:xfrm>
            <a:off x="675640" y="5105400"/>
            <a:ext cx="7087235" cy="368300"/>
          </a:xfrm>
          <a:prstGeom prst="rect">
            <a:avLst/>
          </a:prstGeom>
          <a:noFill/>
        </p:spPr>
        <p:txBody>
          <a:bodyPr wrap="square" rtlCol="0">
            <a:spAutoFit/>
          </a:bodyPr>
          <a:p>
            <a:pPr marL="285750" indent="-285750">
              <a:buFont typeface="Wingdings" panose="05000000000000000000" charset="0"/>
              <a:buChar char="Ø"/>
            </a:pPr>
            <a:r>
              <a:rPr lang="en-US"/>
              <a:t>Fig 3.12 show the model predicting the right output for the user inputs</a:t>
            </a:r>
            <a:endParaRPr lang="en-US"/>
          </a:p>
        </p:txBody>
      </p:sp>
      <p:pic>
        <p:nvPicPr>
          <p:cNvPr id="16" name="Picture 15"/>
          <p:cNvPicPr>
            <a:picLocks noChangeAspect="1"/>
          </p:cNvPicPr>
          <p:nvPr/>
        </p:nvPicPr>
        <p:blipFill>
          <a:blip r:embed="rId4"/>
          <a:stretch>
            <a:fillRect/>
          </a:stretch>
        </p:blipFill>
        <p:spPr>
          <a:xfrm>
            <a:off x="1371600" y="5562600"/>
            <a:ext cx="4312285" cy="9277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3709" y="452056"/>
            <a:ext cx="2441575" cy="513080"/>
          </a:xfrm>
          <a:prstGeom prst="rect">
            <a:avLst/>
          </a:prstGeom>
        </p:spPr>
        <p:txBody>
          <a:bodyPr vert="horz" wrap="square" lIns="0" tIns="12700" rIns="0" bIns="0" rtlCol="0">
            <a:spAutoFit/>
          </a:bodyPr>
          <a:lstStyle/>
          <a:p>
            <a:pPr marL="12700">
              <a:lnSpc>
                <a:spcPct val="100000"/>
              </a:lnSpc>
              <a:spcBef>
                <a:spcPts val="100"/>
              </a:spcBef>
            </a:pPr>
            <a:r>
              <a:rPr spc="-5" dirty="0"/>
              <a:t>SNAPSHOTS</a:t>
            </a:r>
            <a:endParaRPr spc="-5" dirty="0"/>
          </a:p>
        </p:txBody>
      </p:sp>
      <p:sp>
        <p:nvSpPr>
          <p:cNvPr id="3"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lstStyle/>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1765" y="2520315"/>
            <a:ext cx="4180205" cy="2852420"/>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40885" y="2520315"/>
            <a:ext cx="4446270" cy="283972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040403" y="452056"/>
            <a:ext cx="3063192" cy="492125"/>
          </a:xfrm>
        </p:spPr>
        <p:txBody>
          <a:bodyPr/>
          <a:p>
            <a:r>
              <a:rPr lang="en-IN" altLang="en-US"/>
              <a:t>CONCLUSION</a:t>
            </a:r>
            <a:endParaRPr lang="en-IN" altLang="en-US"/>
          </a:p>
        </p:txBody>
      </p:sp>
      <p:sp>
        <p:nvSpPr>
          <p:cNvPr id="5" name="Text Box 4"/>
          <p:cNvSpPr txBox="1"/>
          <p:nvPr/>
        </p:nvSpPr>
        <p:spPr>
          <a:xfrm>
            <a:off x="863600" y="2117725"/>
            <a:ext cx="7594600" cy="3784600"/>
          </a:xfrm>
          <a:prstGeom prst="rect">
            <a:avLst/>
          </a:prstGeom>
          <a:noFill/>
        </p:spPr>
        <p:txBody>
          <a:bodyPr wrap="square" rtlCol="0">
            <a:spAutoFit/>
          </a:bodyPr>
          <a:p>
            <a:pPr indent="0" algn="just">
              <a:buFont typeface="Wingdings" panose="05000000000000000000" charset="0"/>
              <a:buNone/>
            </a:pPr>
            <a:r>
              <a:rPr lang="en-US" sz="2000" dirty="0">
                <a:sym typeface="+mn-ea"/>
              </a:rPr>
              <a:t>Credit card fraud is without a doubt an act of criminal dishonesty. This article has listed out the most common methods of fraud along with their detection methods and reviewed recent findings in this field. </a:t>
            </a:r>
            <a:endParaRPr lang="id-ID" sz="2000" dirty="0" smtClean="0"/>
          </a:p>
          <a:p>
            <a:pPr indent="0" algn="just">
              <a:buFont typeface="Wingdings" panose="05000000000000000000" charset="0"/>
              <a:buNone/>
            </a:pPr>
            <a:r>
              <a:rPr lang="en-US" sz="2000" dirty="0">
                <a:sym typeface="+mn-ea"/>
              </a:rPr>
              <a:t>This paper has also explained in detail, how machine learning can be applied to get better results in fraud detection along with the algorithm, pseudocode, explanation its implementation and experimentation results</a:t>
            </a:r>
            <a:r>
              <a:rPr lang="en-US" sz="2000" dirty="0" smtClean="0">
                <a:sym typeface="+mn-ea"/>
              </a:rPr>
              <a:t>.</a:t>
            </a:r>
            <a:endParaRPr lang="id-ID" sz="2000" dirty="0" smtClean="0"/>
          </a:p>
          <a:p>
            <a:pPr algn="just"/>
            <a:r>
              <a:rPr lang="en-US" sz="2000" dirty="0">
                <a:sym typeface="+mn-ea"/>
              </a:rPr>
              <a:t>While the algorithm does reach over </a:t>
            </a:r>
            <a:r>
              <a:rPr lang="en-US" sz="2000" dirty="0" smtClean="0">
                <a:sym typeface="+mn-ea"/>
              </a:rPr>
              <a:t>99.</a:t>
            </a:r>
            <a:r>
              <a:rPr lang="id-ID" sz="2000" dirty="0" smtClean="0">
                <a:sym typeface="+mn-ea"/>
              </a:rPr>
              <a:t>95</a:t>
            </a:r>
            <a:r>
              <a:rPr lang="en-US" sz="2000" dirty="0" smtClean="0">
                <a:sym typeface="+mn-ea"/>
              </a:rPr>
              <a:t>% </a:t>
            </a:r>
            <a:r>
              <a:rPr lang="en-US" sz="2000" dirty="0">
                <a:sym typeface="+mn-ea"/>
              </a:rPr>
              <a:t>accuracy, its precision remains only at 28% when a tenth of the data set is taken into consideration. However, when the entire dataset is fed into the algorithm, the precision rises to 33</a:t>
            </a:r>
            <a:r>
              <a:rPr lang="en-US" sz="2000" dirty="0" smtClean="0">
                <a:sym typeface="+mn-ea"/>
              </a:rPr>
              <a:t>%</a:t>
            </a:r>
            <a:r>
              <a:rPr lang="id-ID" sz="2000" dirty="0" smtClean="0">
                <a:sym typeface="+mn-ea"/>
              </a:rPr>
              <a:t>.</a:t>
            </a:r>
            <a:endParaRPr lang="id-ID" sz="2000" dirty="0" smtClean="0"/>
          </a:p>
          <a:p>
            <a:pPr algn="just"/>
            <a:endParaRPr lang="en-US" sz="2000"/>
          </a:p>
        </p:txBody>
      </p:sp>
      <p:sp>
        <p:nvSpPr>
          <p:cNvPr id="6"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058035" y="452120"/>
            <a:ext cx="5804535" cy="492125"/>
          </a:xfrm>
        </p:spPr>
        <p:txBody>
          <a:bodyPr wrap="square"/>
          <a:p>
            <a:pPr algn="ctr"/>
            <a:r>
              <a:rPr lang="en-IN" altLang="en-US"/>
              <a:t>FUTURE ENHANCEMENTS</a:t>
            </a:r>
            <a:endParaRPr lang="en-IN" altLang="en-US"/>
          </a:p>
        </p:txBody>
      </p:sp>
      <p:sp>
        <p:nvSpPr>
          <p:cNvPr id="5" name="Text Box 4"/>
          <p:cNvSpPr txBox="1"/>
          <p:nvPr/>
        </p:nvSpPr>
        <p:spPr>
          <a:xfrm>
            <a:off x="838200" y="1981200"/>
            <a:ext cx="7265670" cy="3169285"/>
          </a:xfrm>
          <a:prstGeom prst="rect">
            <a:avLst/>
          </a:prstGeom>
          <a:noFill/>
        </p:spPr>
        <p:txBody>
          <a:bodyPr wrap="square" rtlCol="0" anchor="t">
            <a:spAutoFit/>
          </a:bodyPr>
          <a:p>
            <a:pPr algn="just"/>
            <a:r>
              <a:rPr lang="en-US" sz="2000" dirty="0">
                <a:sym typeface="+mn-ea"/>
              </a:rPr>
              <a:t>This model can further be improved with the addition of more algorithms into it</a:t>
            </a:r>
            <a:r>
              <a:rPr lang="id-ID" sz="2000" dirty="0" smtClean="0">
                <a:sym typeface="+mn-ea"/>
              </a:rPr>
              <a:t>.</a:t>
            </a:r>
            <a:endParaRPr lang="id-ID" sz="2000" dirty="0" smtClean="0"/>
          </a:p>
          <a:p>
            <a:pPr algn="just"/>
            <a:r>
              <a:rPr lang="en-US" sz="2000" dirty="0">
                <a:sym typeface="+mn-ea"/>
              </a:rPr>
              <a:t>More room for improvement can be found in the dataset. As demonstrated before, the precision of the algorithms increases when the size of dataset is </a:t>
            </a:r>
            <a:r>
              <a:rPr lang="en-US" sz="2000" dirty="0" smtClean="0">
                <a:sym typeface="+mn-ea"/>
              </a:rPr>
              <a:t>increased</a:t>
            </a:r>
            <a:r>
              <a:rPr lang="id-ID" sz="2000" dirty="0" smtClean="0">
                <a:sym typeface="+mn-ea"/>
              </a:rPr>
              <a:t>.</a:t>
            </a:r>
            <a:endParaRPr lang="id-ID" sz="2000" dirty="0" smtClean="0"/>
          </a:p>
          <a:p>
            <a:pPr algn="just"/>
            <a:r>
              <a:rPr lang="en-US" sz="2000" dirty="0">
                <a:sym typeface="+mn-ea"/>
              </a:rPr>
              <a:t>Online click fraud is the act of clicking on advertisements without a specific interest on the product.</a:t>
            </a:r>
            <a:endParaRPr lang="id-ID" sz="2000" dirty="0"/>
          </a:p>
          <a:p>
            <a:pPr algn="just"/>
            <a:r>
              <a:rPr lang="en-US" sz="2000" dirty="0">
                <a:cs typeface="Helvetica" panose="020B0604020202020204" pitchFamily="34" charset="0"/>
                <a:sym typeface="+mn-ea"/>
              </a:rPr>
              <a:t>Host it on a server, to take </a:t>
            </a:r>
            <a:r>
              <a:rPr lang="en-US" sz="2000" dirty="0" err="1">
                <a:cs typeface="Helvetica" panose="020B0604020202020204" pitchFamily="34" charset="0"/>
                <a:sym typeface="+mn-ea"/>
              </a:rPr>
              <a:t>realtime</a:t>
            </a:r>
            <a:r>
              <a:rPr lang="en-US" sz="2000" dirty="0">
                <a:cs typeface="Helvetica" panose="020B0604020202020204" pitchFamily="34" charset="0"/>
                <a:sym typeface="+mn-ea"/>
              </a:rPr>
              <a:t> feedback for future improvements.</a:t>
            </a:r>
            <a:endParaRPr lang="en-US" sz="2000" dirty="0">
              <a:cs typeface="Helvetica" panose="020B0604020202020204" pitchFamily="34" charset="0"/>
            </a:endParaRPr>
          </a:p>
          <a:p>
            <a:pPr marL="0" indent="0" algn="just">
              <a:buNone/>
            </a:pPr>
            <a:endParaRPr lang="en-US" sz="2000"/>
          </a:p>
        </p:txBody>
      </p:sp>
      <p:sp>
        <p:nvSpPr>
          <p:cNvPr id="6"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17500">
              <a:lnSpc>
                <a:spcPct val="100000"/>
              </a:lnSpc>
              <a:spcBef>
                <a:spcPts val="100"/>
              </a:spcBef>
            </a:pPr>
            <a:r>
              <a:rPr spc="-5" dirty="0"/>
              <a:t>REFERENCES</a:t>
            </a:r>
            <a:endParaRPr spc="-5" dirty="0"/>
          </a:p>
        </p:txBody>
      </p:sp>
      <p:sp>
        <p:nvSpPr>
          <p:cNvPr id="3"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lstStyle/>
          <a:p/>
        </p:txBody>
      </p:sp>
      <p:sp>
        <p:nvSpPr>
          <p:cNvPr id="4" name="Text Box 3"/>
          <p:cNvSpPr txBox="1"/>
          <p:nvPr/>
        </p:nvSpPr>
        <p:spPr>
          <a:xfrm>
            <a:off x="1143000" y="2286000"/>
            <a:ext cx="4432300" cy="1630045"/>
          </a:xfrm>
          <a:prstGeom prst="rect">
            <a:avLst/>
          </a:prstGeom>
          <a:noFill/>
        </p:spPr>
        <p:txBody>
          <a:bodyPr wrap="square" rtlCol="0" anchor="t">
            <a:spAutoFit/>
          </a:bodyPr>
          <a:p>
            <a:pPr algn="just"/>
            <a:r>
              <a:rPr lang="en-US" sz="2500"/>
              <a:t>WEBSITES REFERRED</a:t>
            </a:r>
            <a:endParaRPr lang="en-US" sz="2500"/>
          </a:p>
          <a:p>
            <a:pPr algn="just"/>
            <a:r>
              <a:rPr lang="en-US" sz="2500"/>
              <a:t>[1] www.geeksforgeeks.com</a:t>
            </a:r>
            <a:endParaRPr lang="en-US" sz="2500"/>
          </a:p>
          <a:p>
            <a:pPr algn="just"/>
            <a:r>
              <a:rPr lang="en-US" sz="2500"/>
              <a:t>[2] www.w3schools.com</a:t>
            </a:r>
            <a:endParaRPr lang="en-US" sz="2500"/>
          </a:p>
          <a:p>
            <a:pPr algn="just"/>
            <a:r>
              <a:rPr lang="en-US" sz="2500"/>
              <a:t>[3] www.stackoverflow.com</a:t>
            </a:r>
            <a:endParaRPr lang="en-US" sz="2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81200" y="2667000"/>
            <a:ext cx="4848860" cy="11684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en-IN" altLang="en-US" sz="7000" b="1">
                <a:gradFill>
                  <a:gsLst>
                    <a:gs pos="0">
                      <a:srgbClr val="7B32B2"/>
                    </a:gs>
                    <a:gs pos="100000">
                      <a:srgbClr val="401A5D"/>
                    </a:gs>
                  </a:gsLst>
                  <a:lin scaled="0"/>
                </a:gradFill>
                <a:effectLst/>
              </a:rPr>
              <a:t>THANK YOU</a:t>
            </a:r>
            <a:endParaRPr lang="en-IN" altLang="en-US" sz="7000" b="1">
              <a:gradFill>
                <a:gsLst>
                  <a:gs pos="0">
                    <a:srgbClr val="7B32B2"/>
                  </a:gs>
                  <a:gs pos="100000">
                    <a:srgbClr val="401A5D"/>
                  </a:gs>
                </a:gsLst>
                <a:lin scaled="0"/>
              </a:gra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1583" y="452056"/>
            <a:ext cx="2238375" cy="513080"/>
          </a:xfrm>
          <a:prstGeom prst="rect">
            <a:avLst/>
          </a:prstGeom>
        </p:spPr>
        <p:txBody>
          <a:bodyPr vert="horz" wrap="square" lIns="0" tIns="12700" rIns="0" bIns="0" rtlCol="0">
            <a:spAutoFit/>
          </a:bodyPr>
          <a:lstStyle/>
          <a:p>
            <a:pPr marL="12700">
              <a:lnSpc>
                <a:spcPct val="100000"/>
              </a:lnSpc>
              <a:spcBef>
                <a:spcPts val="100"/>
              </a:spcBef>
            </a:pPr>
            <a:r>
              <a:rPr spc="-5" dirty="0"/>
              <a:t>ABSTRACT</a:t>
            </a:r>
            <a:endParaRPr spc="-5" dirty="0"/>
          </a:p>
        </p:txBody>
      </p:sp>
      <p:sp>
        <p:nvSpPr>
          <p:cNvPr id="3" name="object 3"/>
          <p:cNvSpPr/>
          <p:nvPr/>
        </p:nvSpPr>
        <p:spPr>
          <a:xfrm>
            <a:off x="152400" y="152400"/>
            <a:ext cx="1371600" cy="1094105"/>
          </a:xfrm>
          <a:prstGeom prst="rect">
            <a:avLst/>
          </a:prstGeom>
          <a:blipFill>
            <a:blip r:embed="rId1" cstate="print"/>
            <a:stretch>
              <a:fillRect/>
            </a:stretch>
          </a:blipFill>
        </p:spPr>
        <p:txBody>
          <a:bodyPr wrap="square" lIns="0" tIns="0" rIns="0" bIns="0" rtlCol="0"/>
          <a:lstStyle/>
          <a:p/>
        </p:txBody>
      </p:sp>
      <p:sp>
        <p:nvSpPr>
          <p:cNvPr id="5" name="Text Box 4"/>
          <p:cNvSpPr txBox="1"/>
          <p:nvPr/>
        </p:nvSpPr>
        <p:spPr>
          <a:xfrm>
            <a:off x="577215" y="1743075"/>
            <a:ext cx="7873365" cy="3969385"/>
          </a:xfrm>
          <a:prstGeom prst="rect">
            <a:avLst/>
          </a:prstGeom>
          <a:noFill/>
        </p:spPr>
        <p:txBody>
          <a:bodyPr wrap="square" rtlCol="0">
            <a:spAutoFit/>
          </a:bodyPr>
          <a:p>
            <a:pPr marL="285750" indent="-285750">
              <a:buFont typeface="Wingdings" panose="05000000000000000000" charset="0"/>
              <a:buChar char="Ø"/>
            </a:pPr>
            <a:r>
              <a:rPr lang="en-US" dirty="0">
                <a:sym typeface="+mn-ea"/>
              </a:rPr>
              <a:t>It is vital that credit card companies are able to identify fraudulent credit card transactions so that customers are not charged for items that they did not purchase. Such problems can be tackled with Data Science and its importance, along with Machine </a:t>
            </a:r>
            <a:r>
              <a:rPr lang="en-US" dirty="0" smtClean="0">
                <a:sym typeface="+mn-ea"/>
              </a:rPr>
              <a:t>Learning. </a:t>
            </a:r>
            <a:r>
              <a:rPr lang="en-US" dirty="0">
                <a:sym typeface="+mn-ea"/>
              </a:rPr>
              <a:t>This project intends to illustrate the modelling of a data set using machine learning with Credit Card Fraud Detection. </a:t>
            </a:r>
            <a:endParaRPr lang="id-ID" dirty="0" smtClean="0"/>
          </a:p>
          <a:p>
            <a:pPr marL="285750" indent="-285750">
              <a:buFont typeface="Wingdings" panose="05000000000000000000" charset="0"/>
              <a:buChar char="Ø"/>
            </a:pPr>
            <a:r>
              <a:rPr lang="en-US" dirty="0" smtClean="0">
                <a:sym typeface="+mn-ea"/>
              </a:rPr>
              <a:t>The </a:t>
            </a:r>
            <a:r>
              <a:rPr lang="en-US" dirty="0">
                <a:sym typeface="+mn-ea"/>
              </a:rPr>
              <a:t>Credit Card Fraud Detection Problem includes modelling past credit card transactions with the data of the ones that turned out to be fraud. This model is then used to recognize whether a new transaction is fraudulent or not. Our objective here is to detect 100% of the fraudulent transactions while minimizing the incorrect fraud classifications. Credit Card Fraud Detection is a typical sample of classification. In this process, we have focused on </a:t>
            </a:r>
            <a:r>
              <a:rPr lang="en-US" dirty="0" err="1">
                <a:sym typeface="+mn-ea"/>
              </a:rPr>
              <a:t>analysing</a:t>
            </a:r>
            <a:r>
              <a:rPr lang="en-US" dirty="0">
                <a:sym typeface="+mn-ea"/>
              </a:rPr>
              <a:t> and pre-processing data sets as well as the deployment of multiple anomaly detection algorithms such as Local Outlier Factor and Isolation Forest algorithm on the PCA transformed Credit Card Transaction data</a:t>
            </a:r>
            <a:r>
              <a:rPr lang="en-US" dirty="0" smtClean="0">
                <a:sym typeface="+mn-ea"/>
              </a:rPr>
              <a: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6298" y="452056"/>
            <a:ext cx="3276600" cy="513080"/>
          </a:xfrm>
          <a:prstGeom prst="rect">
            <a:avLst/>
          </a:prstGeom>
        </p:spPr>
        <p:txBody>
          <a:bodyPr vert="horz" wrap="square" lIns="0" tIns="12700" rIns="0" bIns="0" rtlCol="0">
            <a:spAutoFit/>
          </a:bodyPr>
          <a:lstStyle/>
          <a:p>
            <a:pPr marL="12700">
              <a:lnSpc>
                <a:spcPct val="100000"/>
              </a:lnSpc>
              <a:spcBef>
                <a:spcPts val="100"/>
              </a:spcBef>
            </a:pPr>
            <a:r>
              <a:rPr spc="-5" dirty="0"/>
              <a:t>INTRODUCTION</a:t>
            </a:r>
            <a:endParaRPr spc="-5" dirty="0"/>
          </a:p>
        </p:txBody>
      </p:sp>
      <p:sp>
        <p:nvSpPr>
          <p:cNvPr id="3"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lstStyle/>
          <a:p/>
        </p:txBody>
      </p:sp>
      <p:sp>
        <p:nvSpPr>
          <p:cNvPr id="5" name="Text Box 4"/>
          <p:cNvSpPr txBox="1"/>
          <p:nvPr/>
        </p:nvSpPr>
        <p:spPr>
          <a:xfrm>
            <a:off x="533400" y="2057400"/>
            <a:ext cx="7929880" cy="3169285"/>
          </a:xfrm>
          <a:prstGeom prst="rect">
            <a:avLst/>
          </a:prstGeom>
          <a:noFill/>
        </p:spPr>
        <p:txBody>
          <a:bodyPr wrap="square" rtlCol="0">
            <a:spAutoFit/>
          </a:bodyPr>
          <a:p>
            <a:pPr marL="285750" indent="-285750" algn="just">
              <a:buFont typeface="Wingdings" panose="05000000000000000000" charset="0"/>
              <a:buChar char="Ø"/>
            </a:pPr>
            <a:r>
              <a:rPr lang="en-US" sz="2000" dirty="0">
                <a:sym typeface="+mn-ea"/>
              </a:rPr>
              <a:t>Fraud detection involves monitoring the activities of populations of users in order to estimate, perceive or avoid objectionable </a:t>
            </a:r>
            <a:r>
              <a:rPr lang="en-US" sz="2000" dirty="0" err="1">
                <a:sym typeface="+mn-ea"/>
              </a:rPr>
              <a:t>behaviour</a:t>
            </a:r>
            <a:r>
              <a:rPr lang="en-US" sz="2000" dirty="0">
                <a:sym typeface="+mn-ea"/>
              </a:rPr>
              <a:t>, which consist of fraud, intrusion, and defaulting</a:t>
            </a:r>
            <a:r>
              <a:rPr lang="en-US" sz="2000" dirty="0" smtClean="0">
                <a:sym typeface="+mn-ea"/>
              </a:rPr>
              <a:t>.</a:t>
            </a:r>
            <a:endParaRPr lang="en-US" sz="2000" dirty="0" smtClean="0"/>
          </a:p>
          <a:p>
            <a:pPr marL="285750" indent="-285750" algn="just">
              <a:buFont typeface="Wingdings" panose="05000000000000000000" charset="0"/>
              <a:buChar char="Ø"/>
            </a:pPr>
            <a:r>
              <a:rPr lang="en-US" sz="2000" dirty="0">
                <a:sym typeface="+mn-ea"/>
              </a:rPr>
              <a:t>This is a very relevant problem that demands the attention of communities such as machine learning and data science where the solution to this problem can be </a:t>
            </a:r>
            <a:r>
              <a:rPr lang="en-US" sz="2000" dirty="0" smtClean="0">
                <a:sym typeface="+mn-ea"/>
              </a:rPr>
              <a:t>automated.</a:t>
            </a:r>
            <a:endParaRPr lang="id-ID" sz="2000" dirty="0" smtClean="0"/>
          </a:p>
          <a:p>
            <a:pPr marL="285750" indent="-285750" algn="just">
              <a:buFont typeface="Wingdings" panose="05000000000000000000" charset="0"/>
              <a:buChar char="Ø"/>
            </a:pPr>
            <a:r>
              <a:rPr lang="en-US" sz="2000" dirty="0">
                <a:sym typeface="+mn-ea"/>
              </a:rPr>
              <a:t>These are not the only challenges in the implementation of a real-world fraud detection system, however. In real world examples, the massive stream of payment requests is quickly scanned by automatic tools that determine which transactions to authorize</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7257" y="452056"/>
            <a:ext cx="4051935" cy="513080"/>
          </a:xfrm>
          <a:prstGeom prst="rect">
            <a:avLst/>
          </a:prstGeom>
        </p:spPr>
        <p:txBody>
          <a:bodyPr vert="horz" wrap="square" lIns="0" tIns="12700" rIns="0" bIns="0" rtlCol="0">
            <a:spAutoFit/>
          </a:bodyPr>
          <a:lstStyle/>
          <a:p>
            <a:pPr marL="12700">
              <a:lnSpc>
                <a:spcPct val="100000"/>
              </a:lnSpc>
              <a:spcBef>
                <a:spcPts val="100"/>
              </a:spcBef>
            </a:pPr>
            <a:r>
              <a:rPr spc="-5" dirty="0"/>
              <a:t>COMPANY</a:t>
            </a:r>
            <a:r>
              <a:rPr spc="-90" dirty="0"/>
              <a:t> </a:t>
            </a:r>
            <a:r>
              <a:rPr spc="-5" dirty="0"/>
              <a:t>PROFILE</a:t>
            </a:r>
            <a:endParaRPr spc="-5" dirty="0"/>
          </a:p>
        </p:txBody>
      </p:sp>
      <p:sp>
        <p:nvSpPr>
          <p:cNvPr id="3"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lstStyle/>
          <a:p/>
        </p:txBody>
      </p:sp>
      <p:sp>
        <p:nvSpPr>
          <p:cNvPr id="4" name="Text Box 3"/>
          <p:cNvSpPr txBox="1"/>
          <p:nvPr/>
        </p:nvSpPr>
        <p:spPr>
          <a:xfrm>
            <a:off x="533400" y="1524000"/>
            <a:ext cx="7566660" cy="5077460"/>
          </a:xfrm>
          <a:prstGeom prst="rect">
            <a:avLst/>
          </a:prstGeom>
          <a:noFill/>
        </p:spPr>
        <p:txBody>
          <a:bodyPr wrap="square" rtlCol="0">
            <a:spAutoFit/>
          </a:bodyPr>
          <a:p>
            <a:pPr algn="just"/>
            <a:r>
              <a:rPr lang="en-US">
                <a:cs typeface="+mn-lt"/>
              </a:rPr>
              <a:t>The Tech Fortune group was originally incepted in 2013 to focus only on EPC assignment of Infra and Real Estate Projects. Later the Company shifted its focus towards software development, Training ,BPO, Sourcing, Food Business, Health Care and Strategic Advisory Services. The Tech Fortune group Tech Fortune was born in 2013 with an objective to create a landmark initiative by a group of highly qualified technology oriented professionals in the software domain. A Software development Firm head quartered in Vijapur and operating for 5 years in with 3 offices across Karnataka. Since its inception in 2013, Tech fortune group has grown rapidly with the help of its valued Customers, professionals &amp; Business Associates who have been continuously contributing and monitoring the Company’s business activities in the operations of Project Management, Education Consultancy, QMS and Six Sigma implementation and many other domain of expertise. </a:t>
            </a:r>
            <a:endParaRPr lang="en-US">
              <a:cs typeface="+mn-lt"/>
            </a:endParaRPr>
          </a:p>
          <a:p>
            <a:pPr algn="just"/>
            <a:r>
              <a:rPr lang="en-US">
                <a:cs typeface="+mn-lt"/>
              </a:rPr>
              <a:t>Tech Fortune Technologies, is an emerging technology organization in the fields of business process outsourcing, software development, end-to-end ERP solutions, Artificial Intelligence, Block-chain technology with a focus on providing customized solutions to the various business needs of a diverse global clientele.</a:t>
            </a:r>
            <a:endParaRPr lang="en-US">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7802" y="452056"/>
            <a:ext cx="4207510" cy="513080"/>
          </a:xfrm>
          <a:prstGeom prst="rect">
            <a:avLst/>
          </a:prstGeom>
        </p:spPr>
        <p:txBody>
          <a:bodyPr vert="horz" wrap="square" lIns="0" tIns="12700" rIns="0" bIns="0" rtlCol="0">
            <a:spAutoFit/>
          </a:bodyPr>
          <a:lstStyle/>
          <a:p>
            <a:pPr marL="12700">
              <a:lnSpc>
                <a:spcPct val="100000"/>
              </a:lnSpc>
              <a:spcBef>
                <a:spcPts val="100"/>
              </a:spcBef>
            </a:pPr>
            <a:r>
              <a:rPr spc="-10" dirty="0"/>
              <a:t>TRAINING</a:t>
            </a:r>
            <a:r>
              <a:rPr spc="-85" dirty="0"/>
              <a:t> </a:t>
            </a:r>
            <a:r>
              <a:rPr spc="-5" dirty="0"/>
              <a:t>CONTENT</a:t>
            </a:r>
            <a:endParaRPr spc="-5" dirty="0"/>
          </a:p>
        </p:txBody>
      </p:sp>
      <p:sp>
        <p:nvSpPr>
          <p:cNvPr id="3"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lstStyle/>
          <a:p/>
        </p:txBody>
      </p:sp>
      <p:sp>
        <p:nvSpPr>
          <p:cNvPr id="4" name="Text Box 3"/>
          <p:cNvSpPr txBox="1"/>
          <p:nvPr/>
        </p:nvSpPr>
        <p:spPr>
          <a:xfrm>
            <a:off x="805815" y="1760220"/>
            <a:ext cx="8038465" cy="4739005"/>
          </a:xfrm>
          <a:prstGeom prst="rect">
            <a:avLst/>
          </a:prstGeom>
          <a:noFill/>
        </p:spPr>
        <p:txBody>
          <a:bodyPr wrap="square" rtlCol="0">
            <a:spAutoFit/>
          </a:bodyPr>
          <a:p>
            <a:r>
              <a:rPr lang="en-US" sz="2200" b="1"/>
              <a:t>PANDAS </a:t>
            </a:r>
            <a:endParaRPr lang="en-US" sz="2000" b="1"/>
          </a:p>
          <a:p>
            <a:r>
              <a:rPr lang="en-US" sz="2000" b="1"/>
              <a:t>Introduction to Pandas </a:t>
            </a:r>
            <a:endParaRPr lang="en-US" sz="2000" b="1"/>
          </a:p>
          <a:p>
            <a:pPr marL="742950" lvl="1" indent="-285750">
              <a:buFont typeface="Wingdings" panose="05000000000000000000" charset="0"/>
              <a:buChar char="Ø"/>
            </a:pPr>
            <a:r>
              <a:rPr lang="en-US" sz="2000"/>
              <a:t>Pandas is a Python package providing fast, flexible, and expressive data structures designed to work with relational or labeled data both. It is a fundamental high-level building block for executing practical, real world data analysis in Python. Pandas is well suited for: </a:t>
            </a:r>
            <a:endParaRPr lang="en-US" sz="2000"/>
          </a:p>
          <a:p>
            <a:pPr marL="742950" lvl="1" indent="-285750">
              <a:buFont typeface="Wingdings" panose="05000000000000000000" charset="0"/>
              <a:buChar char="Ø"/>
            </a:pPr>
            <a:r>
              <a:rPr lang="en-US" sz="2000"/>
              <a:t>Tabular data with heterogeneously-typed columns, as in an SQL table or Excel spreadsheet </a:t>
            </a:r>
            <a:endParaRPr lang="en-US" sz="2000"/>
          </a:p>
          <a:p>
            <a:pPr marL="742950" lvl="1" indent="-285750">
              <a:buFont typeface="Wingdings" panose="05000000000000000000" charset="0"/>
              <a:buChar char="Ø"/>
            </a:pPr>
            <a:r>
              <a:rPr lang="en-US" sz="2000"/>
              <a:t>Ordered and unordered (not necessarily fixed-frequency) time series data. </a:t>
            </a:r>
            <a:endParaRPr lang="en-US" sz="2000"/>
          </a:p>
          <a:p>
            <a:pPr marL="742950" lvl="1" indent="-285750">
              <a:buFont typeface="Wingdings" panose="05000000000000000000" charset="0"/>
              <a:buChar char="Ø"/>
            </a:pPr>
            <a:r>
              <a:rPr lang="en-US" sz="2000"/>
              <a:t>Arbitrary matrix data (homogeneously typed or heterogeneous) with row and column Labels. </a:t>
            </a:r>
            <a:endParaRPr lang="en-US" sz="2000"/>
          </a:p>
          <a:p>
            <a:pPr marL="742950" lvl="1" indent="-285750">
              <a:buFont typeface="Wingdings" panose="05000000000000000000" charset="0"/>
              <a:buChar char="Ø"/>
            </a:pPr>
            <a:r>
              <a:rPr lang="en-US" sz="2000"/>
              <a:t>Any other form of observational / statistical data sets. The data actually need not be labeled at all to be placed into a pandas data structure </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9600" y="1752600"/>
            <a:ext cx="7239000" cy="4538345"/>
          </a:xfrm>
          <a:prstGeom prst="rect">
            <a:avLst/>
          </a:prstGeom>
          <a:noFill/>
        </p:spPr>
        <p:txBody>
          <a:bodyPr wrap="square" rtlCol="0">
            <a:spAutoFit/>
          </a:bodyPr>
          <a:p>
            <a:pPr algn="just"/>
            <a:r>
              <a:rPr lang="en-US" sz="2500" b="1"/>
              <a:t>NUMPY</a:t>
            </a:r>
            <a:endParaRPr lang="en-US" sz="2500" b="1"/>
          </a:p>
          <a:p>
            <a:pPr algn="just"/>
            <a:r>
              <a:rPr lang="en-US" sz="2200" b="1"/>
              <a:t> Numpy introduction</a:t>
            </a:r>
            <a:endParaRPr lang="en-US" sz="2200" b="1"/>
          </a:p>
          <a:p>
            <a:pPr marL="800100" lvl="1" indent="-342900" algn="dist">
              <a:buFont typeface="Wingdings" panose="05000000000000000000" charset="0"/>
              <a:buChar char="Ø"/>
            </a:pPr>
            <a:r>
              <a:rPr lang="en-US" sz="2000"/>
              <a:t>The NumPy package (read as NUMerical PYthon) provides access to</a:t>
            </a:r>
            <a:r>
              <a:rPr lang="en-IN" altLang="en-US" sz="2000"/>
              <a:t> </a:t>
            </a:r>
            <a:r>
              <a:rPr lang="en-US" sz="2000"/>
              <a:t>a new data structure called arrays which allow efficient vector and matrix operations.</a:t>
            </a:r>
            <a:endParaRPr lang="en-US" sz="2000"/>
          </a:p>
          <a:p>
            <a:pPr marL="800100" lvl="1" indent="-342900" algn="dist">
              <a:buFont typeface="Wingdings" panose="05000000000000000000" charset="0"/>
              <a:buChar char="Ø"/>
            </a:pPr>
            <a:r>
              <a:rPr lang="en-US" sz="2000"/>
              <a:t>It also provides a number of linear algebra operations (such as solving of systems of linear equations,</a:t>
            </a:r>
            <a:r>
              <a:rPr lang="en-IN" altLang="en-US" sz="2000"/>
              <a:t> </a:t>
            </a:r>
            <a:r>
              <a:rPr lang="en-US" sz="2000"/>
              <a:t>computation of Eigenvectors and Eigenvalues)</a:t>
            </a:r>
            <a:endParaRPr lang="en-US" sz="2000"/>
          </a:p>
          <a:p>
            <a:pPr marL="342900" indent="-342900" algn="just">
              <a:buFont typeface="Wingdings" panose="05000000000000000000" charset="0"/>
              <a:buChar char="Ø"/>
            </a:pPr>
            <a:endParaRPr lang="en-US" sz="2000"/>
          </a:p>
          <a:p>
            <a:pPr indent="0" algn="just">
              <a:buFont typeface="Wingdings" panose="05000000000000000000" charset="0"/>
              <a:buNone/>
            </a:pPr>
            <a:r>
              <a:rPr lang="en-US" sz="2200" b="1"/>
              <a:t>MATPLOTLIB</a:t>
            </a:r>
            <a:endParaRPr lang="en-US" sz="2200" b="1"/>
          </a:p>
          <a:p>
            <a:pPr marL="800100" lvl="1" indent="-342900" algn="just">
              <a:buFont typeface="Wingdings" panose="05000000000000000000" charset="0"/>
              <a:buChar char="Ø"/>
            </a:pPr>
            <a:r>
              <a:rPr lang="en-US" sz="2000"/>
              <a:t>Matplotlib is the most popular and mature library for plotting data using Python. It has all of the functionality</a:t>
            </a:r>
            <a:r>
              <a:rPr lang="en-IN" altLang="en-US" sz="2000"/>
              <a:t> </a:t>
            </a:r>
            <a:r>
              <a:rPr lang="en-US" sz="2000"/>
              <a:t>you would expect, including the ability to control the formatting of plots and figures at a very fine level.</a:t>
            </a:r>
            <a:endParaRPr lang="en-US" sz="2000"/>
          </a:p>
        </p:txBody>
      </p:sp>
      <p:sp>
        <p:nvSpPr>
          <p:cNvPr id="6"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040403" y="452056"/>
            <a:ext cx="3063192" cy="492125"/>
          </a:xfrm>
        </p:spPr>
        <p:txBody>
          <a:bodyPr/>
          <a:p>
            <a:pPr algn="ctr"/>
            <a:r>
              <a:rPr lang="en-IN" altLang="en-US"/>
              <a:t>DATASET</a:t>
            </a:r>
            <a:endParaRPr lang="en-IN" altLang="en-US"/>
          </a:p>
        </p:txBody>
      </p:sp>
      <p:sp>
        <p:nvSpPr>
          <p:cNvPr id="5"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p/>
        </p:txBody>
      </p:sp>
      <p:sp>
        <p:nvSpPr>
          <p:cNvPr id="8" name="Text Box 7"/>
          <p:cNvSpPr txBox="1"/>
          <p:nvPr/>
        </p:nvSpPr>
        <p:spPr>
          <a:xfrm>
            <a:off x="762000" y="1752600"/>
            <a:ext cx="7070725" cy="2245360"/>
          </a:xfrm>
          <a:prstGeom prst="rect">
            <a:avLst/>
          </a:prstGeom>
          <a:noFill/>
        </p:spPr>
        <p:txBody>
          <a:bodyPr wrap="square" rtlCol="0">
            <a:spAutoFit/>
          </a:bodyPr>
          <a:p>
            <a:pPr marL="285750" indent="-285750" algn="just">
              <a:buFont typeface="Wingdings" panose="05000000000000000000" charset="0"/>
              <a:buChar char="Ø"/>
            </a:pPr>
            <a:r>
              <a:rPr lang="en-US" sz="2000" dirty="0">
                <a:sym typeface="+mn-ea"/>
              </a:rPr>
              <a:t>In the over dataset, we've the dataset at that the Google stock opened from 1 February 26, 2016. we are going to attempt to anticipate the incentive at </a:t>
            </a:r>
            <a:r>
              <a:rPr lang="en-US" sz="2000" dirty="0" err="1" smtClean="0">
                <a:sym typeface="+mn-ea"/>
              </a:rPr>
              <a:t>that,the</a:t>
            </a:r>
            <a:r>
              <a:rPr lang="en-US" sz="2000" dirty="0" smtClean="0">
                <a:sym typeface="+mn-ea"/>
              </a:rPr>
              <a:t> </a:t>
            </a:r>
            <a:r>
              <a:rPr lang="en-US" sz="2000" dirty="0">
                <a:sym typeface="+mn-ea"/>
              </a:rPr>
              <a:t>stock will open on bissextile day, 2016. we'll be utilizing </a:t>
            </a:r>
            <a:r>
              <a:rPr lang="en-US" sz="2000" dirty="0" err="1" smtClean="0">
                <a:sym typeface="+mn-ea"/>
              </a:rPr>
              <a:t>sk</a:t>
            </a:r>
            <a:r>
              <a:rPr lang="en-US" sz="2000" dirty="0" smtClean="0">
                <a:sym typeface="+mn-ea"/>
              </a:rPr>
              <a:t>-learn</a:t>
            </a:r>
            <a:r>
              <a:rPr lang="en-US" sz="2000" dirty="0">
                <a:sym typeface="+mn-ea"/>
              </a:rPr>
              <a:t>, csv, </a:t>
            </a:r>
            <a:r>
              <a:rPr lang="en-US" sz="2000" dirty="0" err="1">
                <a:sym typeface="+mn-ea"/>
              </a:rPr>
              <a:t>NumPy</a:t>
            </a:r>
            <a:r>
              <a:rPr lang="en-US" sz="2000" dirty="0">
                <a:sym typeface="+mn-ea"/>
              </a:rPr>
              <a:t> and </a:t>
            </a:r>
            <a:r>
              <a:rPr lang="en-US" sz="2000" dirty="0" err="1">
                <a:sym typeface="+mn-ea"/>
              </a:rPr>
              <a:t>matplotlib</a:t>
            </a:r>
            <a:r>
              <a:rPr lang="en-US" sz="2000" dirty="0">
                <a:sym typeface="+mn-ea"/>
              </a:rPr>
              <a:t> bundles to actualize and picture direct relapse toward the mean. The Table </a:t>
            </a:r>
            <a:r>
              <a:rPr lang="en-US" sz="2000" dirty="0" smtClean="0">
                <a:sym typeface="+mn-ea"/>
              </a:rPr>
              <a:t> </a:t>
            </a:r>
            <a:r>
              <a:rPr lang="en-US" sz="2000" dirty="0">
                <a:sym typeface="+mn-ea"/>
              </a:rPr>
              <a:t>describes the sample </a:t>
            </a:r>
            <a:r>
              <a:rPr lang="en-US" sz="2000" dirty="0" smtClean="0">
                <a:sym typeface="+mn-ea"/>
              </a:rPr>
              <a:t>dataset:</a:t>
            </a:r>
            <a:endParaRPr lang="en-US" sz="2000" dirty="0" smtClean="0"/>
          </a:p>
          <a:p>
            <a:pPr marL="285750" indent="-285750" algn="just">
              <a:buFont typeface="Wingdings" panose="05000000000000000000" charset="0"/>
              <a:buChar char="Ø"/>
            </a:pPr>
            <a:endParaRPr lang="en-US" sz="2000"/>
          </a:p>
        </p:txBody>
      </p:sp>
      <p:pic>
        <p:nvPicPr>
          <p:cNvPr id="9" name="Content Placeholder 8"/>
          <p:cNvPicPr>
            <a:picLocks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2286000" y="3886200"/>
            <a:ext cx="4953000" cy="23806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040380" y="452120"/>
            <a:ext cx="3664585" cy="492125"/>
          </a:xfrm>
        </p:spPr>
        <p:txBody>
          <a:bodyPr wrap="square"/>
          <a:p>
            <a:r>
              <a:rPr lang="en-IN" altLang="en-US"/>
              <a:t>METHODOLOGY</a:t>
            </a:r>
            <a:endParaRPr lang="en-IN" altLang="en-US"/>
          </a:p>
        </p:txBody>
      </p:sp>
      <p:sp>
        <p:nvSpPr>
          <p:cNvPr id="5"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p/>
        </p:txBody>
      </p:sp>
      <p:sp>
        <p:nvSpPr>
          <p:cNvPr id="6" name="Text Box 5"/>
          <p:cNvSpPr txBox="1"/>
          <p:nvPr/>
        </p:nvSpPr>
        <p:spPr>
          <a:xfrm>
            <a:off x="620395" y="2265680"/>
            <a:ext cx="7990205" cy="3169285"/>
          </a:xfrm>
          <a:prstGeom prst="rect">
            <a:avLst/>
          </a:prstGeom>
          <a:noFill/>
        </p:spPr>
        <p:txBody>
          <a:bodyPr wrap="square" rtlCol="0">
            <a:spAutoFit/>
          </a:bodyPr>
          <a:p>
            <a:pPr marL="285750" indent="-285750" algn="just">
              <a:buFont typeface="Wingdings" panose="05000000000000000000" charset="0"/>
              <a:buChar char="Ø"/>
            </a:pPr>
            <a:r>
              <a:rPr lang="en-US" sz="2000" dirty="0">
                <a:sym typeface="+mn-ea"/>
              </a:rPr>
              <a:t>The approach that this paper proposes, uses the latest machine learning algorithms to detect anomalous activities, called outliers. </a:t>
            </a:r>
            <a:endParaRPr lang="id-ID" sz="2000" dirty="0" smtClean="0"/>
          </a:p>
          <a:p>
            <a:pPr marL="285750" indent="-285750" algn="just">
              <a:buFont typeface="Wingdings" panose="05000000000000000000" charset="0"/>
              <a:buChar char="Ø"/>
            </a:pPr>
            <a:r>
              <a:rPr lang="en-US" sz="2000" dirty="0">
                <a:sym typeface="+mn-ea"/>
              </a:rPr>
              <a:t>First of all, we obtained our dataset from </a:t>
            </a:r>
            <a:r>
              <a:rPr lang="en-US" sz="2000" dirty="0" err="1">
                <a:sym typeface="+mn-ea"/>
              </a:rPr>
              <a:t>Kaggle</a:t>
            </a:r>
            <a:r>
              <a:rPr lang="en-US" sz="2000" dirty="0">
                <a:sym typeface="+mn-ea"/>
              </a:rPr>
              <a:t>, a data analysis website which provides datasets. Inside this dataset, there are 31 columns out of which 28 are named as v1-v28 to protect sensitive data</a:t>
            </a:r>
            <a:r>
              <a:rPr lang="en-US" sz="2000" dirty="0" smtClean="0">
                <a:sym typeface="+mn-ea"/>
              </a:rPr>
              <a:t>.</a:t>
            </a:r>
            <a:endParaRPr lang="id-ID" sz="2000" dirty="0" smtClean="0"/>
          </a:p>
          <a:p>
            <a:pPr marL="285750" indent="-285750" algn="just">
              <a:buFont typeface="Wingdings" panose="05000000000000000000" charset="0"/>
              <a:buChar char="Ø"/>
            </a:pPr>
            <a:r>
              <a:rPr lang="en-US" sz="2000" dirty="0" smtClean="0">
                <a:sym typeface="+mn-ea"/>
              </a:rPr>
              <a:t>The </a:t>
            </a:r>
            <a:r>
              <a:rPr lang="en-US" sz="2000" dirty="0">
                <a:sym typeface="+mn-ea"/>
              </a:rPr>
              <a:t>other columns represent Time, Amount and Class. Time shows the time gap between the first transaction and the following one. Amount is the amount of money transacted. Class 0 represents a valid transaction and 1 represents a fraudulent </a:t>
            </a:r>
            <a:r>
              <a:rPr lang="en-US" sz="2000" dirty="0" smtClean="0">
                <a:sym typeface="+mn-ea"/>
              </a:rPr>
              <a:t>one</a:t>
            </a:r>
            <a:r>
              <a:rPr lang="id-ID" sz="2000" dirty="0" smtClean="0">
                <a:sym typeface="+mn-ea"/>
              </a:rPr>
              <a:t>.</a:t>
            </a:r>
            <a:endParaRPr lang="en-IN" sz="2000" dirty="0"/>
          </a:p>
          <a:p>
            <a:pPr marL="285750" indent="-285750" algn="just">
              <a:buFont typeface="Wingdings" panose="05000000000000000000" charset="0"/>
              <a:buChar char="Ø"/>
            </a:pP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365" y="452120"/>
            <a:ext cx="4585335" cy="504825"/>
          </a:xfrm>
          <a:prstGeom prst="rect">
            <a:avLst/>
          </a:prstGeom>
        </p:spPr>
        <p:txBody>
          <a:bodyPr vert="horz" wrap="square" lIns="0" tIns="12700" rIns="0" bIns="0" rtlCol="0">
            <a:spAutoFit/>
          </a:bodyPr>
          <a:lstStyle/>
          <a:p>
            <a:pPr marL="12700" algn="ctr">
              <a:lnSpc>
                <a:spcPct val="100000"/>
              </a:lnSpc>
              <a:spcBef>
                <a:spcPts val="100"/>
              </a:spcBef>
            </a:pPr>
            <a:r>
              <a:rPr spc="-5" dirty="0"/>
              <a:t>IMPLEMENTATION</a:t>
            </a:r>
            <a:endParaRPr spc="-5" dirty="0"/>
          </a:p>
        </p:txBody>
      </p:sp>
      <p:sp>
        <p:nvSpPr>
          <p:cNvPr id="3" name="object 3"/>
          <p:cNvSpPr/>
          <p:nvPr/>
        </p:nvSpPr>
        <p:spPr>
          <a:xfrm>
            <a:off x="152400" y="152400"/>
            <a:ext cx="1371599" cy="1243012"/>
          </a:xfrm>
          <a:prstGeom prst="rect">
            <a:avLst/>
          </a:prstGeom>
          <a:blipFill>
            <a:blip r:embed="rId1" cstate="print"/>
            <a:stretch>
              <a:fillRect/>
            </a:stretch>
          </a:blipFill>
        </p:spPr>
        <p:txBody>
          <a:bodyPr wrap="square" lIns="0" tIns="0" rIns="0" bIns="0" rtlCol="0"/>
          <a:lstStyle/>
          <a:p/>
        </p:txBody>
      </p:sp>
      <p:sp>
        <p:nvSpPr>
          <p:cNvPr id="4" name="Text Box 3"/>
          <p:cNvSpPr txBox="1"/>
          <p:nvPr/>
        </p:nvSpPr>
        <p:spPr>
          <a:xfrm>
            <a:off x="914400" y="1447800"/>
            <a:ext cx="7158990" cy="4092575"/>
          </a:xfrm>
          <a:prstGeom prst="rect">
            <a:avLst/>
          </a:prstGeom>
          <a:noFill/>
        </p:spPr>
        <p:txBody>
          <a:bodyPr wrap="square" rtlCol="0">
            <a:spAutoFit/>
          </a:bodyPr>
          <a:p>
            <a:pPr marL="285750" indent="-285750" algn="just">
              <a:buFont typeface="Wingdings" panose="05000000000000000000" charset="0"/>
              <a:buChar char="Ø"/>
            </a:pPr>
            <a:r>
              <a:rPr lang="en-IN" altLang="en-US" sz="2000"/>
              <a:t>The below f</a:t>
            </a:r>
            <a:r>
              <a:rPr lang="en-US" sz="2000"/>
              <a:t>ig shows the necessary libraries such as numpy, pandas, matplotlib are imported.</a:t>
            </a:r>
            <a:r>
              <a:rPr lang="en-IN" altLang="en-US" sz="2000"/>
              <a:t> </a:t>
            </a:r>
            <a:r>
              <a:rPr lang="en-US" sz="2000"/>
              <a:t>Pandas is a python package designed to work with relational and labelled data.The key features of</a:t>
            </a:r>
            <a:endParaRPr lang="en-US" sz="2000"/>
          </a:p>
          <a:p>
            <a:pPr marL="285750" indent="-285750" algn="just">
              <a:buFont typeface="Wingdings" panose="05000000000000000000" charset="0"/>
              <a:buChar char="Ø"/>
            </a:pPr>
            <a:r>
              <a:rPr lang="en-US" sz="2000"/>
              <a:t>Pandas include easy handling of missing data, it is built on top of NumPy,it has the property of</a:t>
            </a:r>
            <a:r>
              <a:rPr lang="en-IN" altLang="en-US" sz="2000"/>
              <a:t> </a:t>
            </a:r>
            <a:r>
              <a:rPr lang="en-US" sz="2000"/>
              <a:t>flexibly reshaping and pivoting of datasets.</a:t>
            </a:r>
            <a:endParaRPr lang="en-US" sz="2000"/>
          </a:p>
          <a:p>
            <a:pPr marL="285750" indent="-285750" algn="just">
              <a:buFont typeface="Wingdings" panose="05000000000000000000" charset="0"/>
              <a:buChar char="Ø"/>
            </a:pPr>
            <a:r>
              <a:rPr lang="en-US" sz="2000"/>
              <a:t>NumPy is a python library that provides support for multidimensional</a:t>
            </a:r>
            <a:r>
              <a:rPr lang="en-IN" altLang="en-US" sz="2000"/>
              <a:t> </a:t>
            </a:r>
            <a:r>
              <a:rPr lang="en-US" sz="2000"/>
              <a:t>arrays,vector and matrices</a:t>
            </a:r>
            <a:r>
              <a:rPr lang="en-IN" altLang="en-US" sz="2000"/>
              <a:t> </a:t>
            </a:r>
            <a:r>
              <a:rPr lang="en-US" sz="2000"/>
              <a:t>operations and linear algebra operations.</a:t>
            </a:r>
            <a:endParaRPr lang="en-US" sz="2000"/>
          </a:p>
          <a:p>
            <a:pPr marL="285750" indent="-285750" algn="just">
              <a:buFont typeface="Wingdings" panose="05000000000000000000" charset="0"/>
              <a:buChar char="Ø"/>
            </a:pPr>
            <a:r>
              <a:rPr lang="en-US" sz="2000"/>
              <a:t>Matplotlib is a library for plotting data, has ability to control the formatting of plots and figures at</a:t>
            </a:r>
            <a:r>
              <a:rPr lang="en-IN" altLang="en-US" sz="2000"/>
              <a:t> </a:t>
            </a:r>
            <a:r>
              <a:rPr lang="en-US" sz="2000"/>
              <a:t>fine level. It can create plots, histograms, scatterplots, barcharts, error charts etc</a:t>
            </a:r>
            <a:r>
              <a:rPr lang="en-US"/>
              <a:t>.</a:t>
            </a:r>
            <a:endParaRPr lang="en-US"/>
          </a:p>
        </p:txBody>
      </p:sp>
      <p:pic>
        <p:nvPicPr>
          <p:cNvPr id="5" name="Content Placeholder 4"/>
          <p:cNvPicPr>
            <a:picLocks noChangeAspect="1"/>
          </p:cNvPicPr>
          <p:nvPr>
            <p:ph sz="half" idx="2"/>
          </p:nvPr>
        </p:nvPicPr>
        <p:blipFill>
          <a:blip r:embed="rId2"/>
          <a:stretch>
            <a:fillRect/>
          </a:stretch>
        </p:blipFill>
        <p:spPr>
          <a:xfrm>
            <a:off x="1738630" y="5638800"/>
            <a:ext cx="4978400" cy="9048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8174</Words>
  <Application>WPS Presentation</Application>
  <PresentationFormat>On-screen Show (4:3)</PresentationFormat>
  <Paragraphs>107</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Times New Roman</vt:lpstr>
      <vt:lpstr>Arial</vt:lpstr>
      <vt:lpstr>Wingdings</vt:lpstr>
      <vt:lpstr>Helvetica</vt:lpstr>
      <vt:lpstr>Calibri</vt:lpstr>
      <vt:lpstr>Microsoft YaHei</vt:lpstr>
      <vt:lpstr>Arial Unicode MS</vt:lpstr>
      <vt:lpstr>Office Theme</vt:lpstr>
      <vt:lpstr>DEPARTMENT OF COMPUTER SCIENCE AND ENGINEERING</vt:lpstr>
      <vt:lpstr>ABSTRACT</vt:lpstr>
      <vt:lpstr>INTRODUCTION</vt:lpstr>
      <vt:lpstr>COMPANY PROFILE</vt:lpstr>
      <vt:lpstr>TRAINING CONTENT</vt:lpstr>
      <vt:lpstr>PowerPoint 演示文稿</vt:lpstr>
      <vt:lpstr>DATASET</vt:lpstr>
      <vt:lpstr>METHODOLOGY</vt:lpstr>
      <vt:lpstr>IMPLEMENTATION</vt:lpstr>
      <vt:lpstr>PowerPoint 演示文稿</vt:lpstr>
      <vt:lpstr>PowerPoint 演示文稿</vt:lpstr>
      <vt:lpstr>PowerPoint 演示文稿</vt:lpstr>
      <vt:lpstr>SNAPSHOTS</vt:lpstr>
      <vt:lpstr>CONCLUSION</vt:lpstr>
      <vt:lpstr>FUTURE ENHANCEMENTS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ENGINEERING COLLEGEDEPARTMENT OF COMPUTER SCIENCE AND ENGINEERING</dc:title>
  <dc:creator/>
  <cp:lastModifiedBy>Apoorva</cp:lastModifiedBy>
  <cp:revision>6</cp:revision>
  <dcterms:created xsi:type="dcterms:W3CDTF">2020-12-29T16:26:00Z</dcterms:created>
  <dcterms:modified xsi:type="dcterms:W3CDTF">2020-12-30T06:18:20Z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KSOProductBuildVer">
    <vt:lpwstr>1033-11.2.0.9906</vt:lpwstr>
  </property>
</Properties>
</file>