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6" r:id="rId4"/>
    <p:sldMasterId id="2147483697" r:id="rId5"/>
    <p:sldMasterId id="2147483698" r:id="rId6"/>
    <p:sldMasterId id="214748369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Lst>
  <p:sldSz cy="7559675" cx="10080625"/>
  <p:notesSz cx="7559675" cy="106918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381" orient="horz"/>
        <p:guide pos="3175"/>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0" name="Shape 40"/>
        <p:cNvGrpSpPr/>
        <p:nvPr/>
      </p:nvGrpSpPr>
      <p:grpSpPr>
        <a:xfrm>
          <a:off x="0" y="0"/>
          <a:ext cx="0" cy="0"/>
          <a:chOff x="0" y="0"/>
          <a:chExt cx="0" cy="0"/>
        </a:xfrm>
      </p:grpSpPr>
      <p:sp>
        <p:nvSpPr>
          <p:cNvPr id="41" name="Google Shape;41;p11"/>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idx="1" type="body"/>
          </p:nvPr>
        </p:nvSpPr>
        <p:spPr>
          <a:xfrm>
            <a:off x="504000" y="1768680"/>
            <a:ext cx="907200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3" name="Google Shape;43;p11"/>
          <p:cNvSpPr txBox="1"/>
          <p:nvPr>
            <p:ph idx="2"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4" name="Shape 44"/>
        <p:cNvGrpSpPr/>
        <p:nvPr/>
      </p:nvGrpSpPr>
      <p:grpSpPr>
        <a:xfrm>
          <a:off x="0" y="0"/>
          <a:ext cx="0" cy="0"/>
          <a:chOff x="0" y="0"/>
          <a:chExt cx="0" cy="0"/>
        </a:xfrm>
      </p:grpSpPr>
      <p:sp>
        <p:nvSpPr>
          <p:cNvPr id="45" name="Google Shape;45;p12"/>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2"/>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7" name="Google Shape;47;p12"/>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8" name="Google Shape;48;p12"/>
          <p:cNvSpPr txBox="1"/>
          <p:nvPr>
            <p:ph idx="3"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9" name="Google Shape;49;p12"/>
          <p:cNvSpPr txBox="1"/>
          <p:nvPr>
            <p:ph idx="4"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0" name="Shape 50"/>
        <p:cNvGrpSpPr/>
        <p:nvPr/>
      </p:nvGrpSpPr>
      <p:grpSpPr>
        <a:xfrm>
          <a:off x="0" y="0"/>
          <a:ext cx="0" cy="0"/>
          <a:chOff x="0" y="0"/>
          <a:chExt cx="0" cy="0"/>
        </a:xfrm>
      </p:grpSpPr>
      <p:sp>
        <p:nvSpPr>
          <p:cNvPr id="51" name="Google Shape;51;p13"/>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3"/>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3" name="Google Shape;53;p13"/>
          <p:cNvSpPr txBox="1"/>
          <p:nvPr>
            <p:ph idx="2"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pic>
        <p:nvPicPr>
          <p:cNvPr id="54" name="Google Shape;54;p13"/>
          <p:cNvPicPr preferRelativeResize="0"/>
          <p:nvPr/>
        </p:nvPicPr>
        <p:blipFill rotWithShape="1">
          <a:blip r:embed="rId2">
            <a:alphaModFix/>
          </a:blip>
          <a:srcRect b="0" l="0" r="0" t="0"/>
          <a:stretch/>
        </p:blipFill>
        <p:spPr>
          <a:xfrm>
            <a:off x="2292480" y="1768680"/>
            <a:ext cx="5494680" cy="4384080"/>
          </a:xfrm>
          <a:prstGeom prst="rect">
            <a:avLst/>
          </a:prstGeom>
          <a:noFill/>
          <a:ln>
            <a:noFill/>
          </a:ln>
        </p:spPr>
      </p:pic>
      <p:pic>
        <p:nvPicPr>
          <p:cNvPr id="55" name="Google Shape;55;p13"/>
          <p:cNvPicPr preferRelativeResize="0"/>
          <p:nvPr/>
        </p:nvPicPr>
        <p:blipFill rotWithShape="1">
          <a:blip r:embed="rId2">
            <a:alphaModFix/>
          </a:blip>
          <a:srcRect b="0" l="0" r="0" t="0"/>
          <a:stretch/>
        </p:blipFill>
        <p:spPr>
          <a:xfrm>
            <a:off x="2292480" y="1768680"/>
            <a:ext cx="5494680" cy="43840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1" name="Shape 6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2" name="Shape 62"/>
        <p:cNvGrpSpPr/>
        <p:nvPr/>
      </p:nvGrpSpPr>
      <p:grpSpPr>
        <a:xfrm>
          <a:off x="0" y="0"/>
          <a:ext cx="0" cy="0"/>
          <a:chOff x="0" y="0"/>
          <a:chExt cx="0" cy="0"/>
        </a:xfrm>
      </p:grpSpPr>
      <p:sp>
        <p:nvSpPr>
          <p:cNvPr id="63" name="Google Shape;63;p16"/>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6"/>
          <p:cNvSpPr txBox="1"/>
          <p:nvPr>
            <p:ph idx="1" type="subTitle"/>
          </p:nvPr>
        </p:nvSpPr>
        <p:spPr>
          <a:xfrm>
            <a:off x="504000" y="1768680"/>
            <a:ext cx="9072000" cy="43844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5" name="Shape 65"/>
        <p:cNvGrpSpPr/>
        <p:nvPr/>
      </p:nvGrpSpPr>
      <p:grpSpPr>
        <a:xfrm>
          <a:off x="0" y="0"/>
          <a:ext cx="0" cy="0"/>
          <a:chOff x="0" y="0"/>
          <a:chExt cx="0" cy="0"/>
        </a:xfrm>
      </p:grpSpPr>
      <p:sp>
        <p:nvSpPr>
          <p:cNvPr id="66" name="Google Shape;66;p17"/>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8" name="Shape 68"/>
        <p:cNvGrpSpPr/>
        <p:nvPr/>
      </p:nvGrpSpPr>
      <p:grpSpPr>
        <a:xfrm>
          <a:off x="0" y="0"/>
          <a:ext cx="0" cy="0"/>
          <a:chOff x="0" y="0"/>
          <a:chExt cx="0" cy="0"/>
        </a:xfrm>
      </p:grpSpPr>
      <p:sp>
        <p:nvSpPr>
          <p:cNvPr id="69" name="Google Shape;69;p18"/>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1" name="Google Shape;71;p18"/>
          <p:cNvSpPr txBox="1"/>
          <p:nvPr>
            <p:ph idx="2"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2" name="Shape 72"/>
        <p:cNvGrpSpPr/>
        <p:nvPr/>
      </p:nvGrpSpPr>
      <p:grpSpPr>
        <a:xfrm>
          <a:off x="0" y="0"/>
          <a:ext cx="0" cy="0"/>
          <a:chOff x="0" y="0"/>
          <a:chExt cx="0" cy="0"/>
        </a:xfrm>
      </p:grpSpPr>
      <p:sp>
        <p:nvSpPr>
          <p:cNvPr id="73" name="Google Shape;73;p19"/>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4" name="Shape 74"/>
        <p:cNvGrpSpPr/>
        <p:nvPr/>
      </p:nvGrpSpPr>
      <p:grpSpPr>
        <a:xfrm>
          <a:off x="0" y="0"/>
          <a:ext cx="0" cy="0"/>
          <a:chOff x="0" y="0"/>
          <a:chExt cx="0" cy="0"/>
        </a:xfrm>
      </p:grpSpPr>
      <p:sp>
        <p:nvSpPr>
          <p:cNvPr id="75" name="Google Shape;75;p20"/>
          <p:cNvSpPr txBox="1"/>
          <p:nvPr>
            <p:ph idx="1" type="subTitle"/>
          </p:nvPr>
        </p:nvSpPr>
        <p:spPr>
          <a:xfrm>
            <a:off x="504000" y="301320"/>
            <a:ext cx="9072000" cy="585072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6" name="Shape 76"/>
        <p:cNvGrpSpPr/>
        <p:nvPr/>
      </p:nvGrpSpPr>
      <p:grpSpPr>
        <a:xfrm>
          <a:off x="0" y="0"/>
          <a:ext cx="0" cy="0"/>
          <a:chOff x="0" y="0"/>
          <a:chExt cx="0" cy="0"/>
        </a:xfrm>
      </p:grpSpPr>
      <p:sp>
        <p:nvSpPr>
          <p:cNvPr id="77" name="Google Shape;77;p21"/>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1"/>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9" name="Google Shape;79;p21"/>
          <p:cNvSpPr txBox="1"/>
          <p:nvPr>
            <p:ph idx="2"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80" name="Google Shape;80;p21"/>
          <p:cNvSpPr txBox="1"/>
          <p:nvPr>
            <p:ph idx="3"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1" name="Shape 11"/>
        <p:cNvGrpSpPr/>
        <p:nvPr/>
      </p:nvGrpSpPr>
      <p:grpSpPr>
        <a:xfrm>
          <a:off x="0" y="0"/>
          <a:ext cx="0" cy="0"/>
          <a:chOff x="0" y="0"/>
          <a:chExt cx="0" cy="0"/>
        </a:xfrm>
      </p:grpSpPr>
      <p:sp>
        <p:nvSpPr>
          <p:cNvPr id="12" name="Google Shape;12;p3"/>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1" name="Shape 81"/>
        <p:cNvGrpSpPr/>
        <p:nvPr/>
      </p:nvGrpSpPr>
      <p:grpSpPr>
        <a:xfrm>
          <a:off x="0" y="0"/>
          <a:ext cx="0" cy="0"/>
          <a:chOff x="0" y="0"/>
          <a:chExt cx="0" cy="0"/>
        </a:xfrm>
      </p:grpSpPr>
      <p:sp>
        <p:nvSpPr>
          <p:cNvPr id="82" name="Google Shape;82;p22"/>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2"/>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84" name="Google Shape;84;p22"/>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85" name="Google Shape;85;p22"/>
          <p:cNvSpPr txBox="1"/>
          <p:nvPr>
            <p:ph idx="3"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6" name="Shape 86"/>
        <p:cNvGrpSpPr/>
        <p:nvPr/>
      </p:nvGrpSpPr>
      <p:grpSpPr>
        <a:xfrm>
          <a:off x="0" y="0"/>
          <a:ext cx="0" cy="0"/>
          <a:chOff x="0" y="0"/>
          <a:chExt cx="0" cy="0"/>
        </a:xfrm>
      </p:grpSpPr>
      <p:sp>
        <p:nvSpPr>
          <p:cNvPr id="87" name="Google Shape;87;p23"/>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3"/>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89" name="Google Shape;89;p23"/>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0" name="Google Shape;90;p23"/>
          <p:cNvSpPr txBox="1"/>
          <p:nvPr>
            <p:ph idx="3"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91" name="Shape 91"/>
        <p:cNvGrpSpPr/>
        <p:nvPr/>
      </p:nvGrpSpPr>
      <p:grpSpPr>
        <a:xfrm>
          <a:off x="0" y="0"/>
          <a:ext cx="0" cy="0"/>
          <a:chOff x="0" y="0"/>
          <a:chExt cx="0" cy="0"/>
        </a:xfrm>
      </p:grpSpPr>
      <p:sp>
        <p:nvSpPr>
          <p:cNvPr id="92" name="Google Shape;92;p24"/>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4"/>
          <p:cNvSpPr txBox="1"/>
          <p:nvPr>
            <p:ph idx="1" type="body"/>
          </p:nvPr>
        </p:nvSpPr>
        <p:spPr>
          <a:xfrm>
            <a:off x="504000" y="1768680"/>
            <a:ext cx="907200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4" name="Google Shape;94;p24"/>
          <p:cNvSpPr txBox="1"/>
          <p:nvPr>
            <p:ph idx="2"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5" name="Shape 95"/>
        <p:cNvGrpSpPr/>
        <p:nvPr/>
      </p:nvGrpSpPr>
      <p:grpSpPr>
        <a:xfrm>
          <a:off x="0" y="0"/>
          <a:ext cx="0" cy="0"/>
          <a:chOff x="0" y="0"/>
          <a:chExt cx="0" cy="0"/>
        </a:xfrm>
      </p:grpSpPr>
      <p:sp>
        <p:nvSpPr>
          <p:cNvPr id="96" name="Google Shape;96;p25"/>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5"/>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8" name="Google Shape;98;p25"/>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9" name="Google Shape;99;p25"/>
          <p:cNvSpPr txBox="1"/>
          <p:nvPr>
            <p:ph idx="3"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0" name="Google Shape;100;p25"/>
          <p:cNvSpPr txBox="1"/>
          <p:nvPr>
            <p:ph idx="4"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01" name="Shape 101"/>
        <p:cNvGrpSpPr/>
        <p:nvPr/>
      </p:nvGrpSpPr>
      <p:grpSpPr>
        <a:xfrm>
          <a:off x="0" y="0"/>
          <a:ext cx="0" cy="0"/>
          <a:chOff x="0" y="0"/>
          <a:chExt cx="0" cy="0"/>
        </a:xfrm>
      </p:grpSpPr>
      <p:sp>
        <p:nvSpPr>
          <p:cNvPr id="102" name="Google Shape;102;p26"/>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6"/>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4" name="Google Shape;104;p26"/>
          <p:cNvSpPr txBox="1"/>
          <p:nvPr>
            <p:ph idx="2"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pic>
        <p:nvPicPr>
          <p:cNvPr id="105" name="Google Shape;105;p26"/>
          <p:cNvPicPr preferRelativeResize="0"/>
          <p:nvPr/>
        </p:nvPicPr>
        <p:blipFill rotWithShape="1">
          <a:blip r:embed="rId2">
            <a:alphaModFix/>
          </a:blip>
          <a:srcRect b="0" l="0" r="0" t="0"/>
          <a:stretch/>
        </p:blipFill>
        <p:spPr>
          <a:xfrm>
            <a:off x="2292480" y="1768680"/>
            <a:ext cx="5494680" cy="4384080"/>
          </a:xfrm>
          <a:prstGeom prst="rect">
            <a:avLst/>
          </a:prstGeom>
          <a:noFill/>
          <a:ln>
            <a:noFill/>
          </a:ln>
        </p:spPr>
      </p:pic>
      <p:pic>
        <p:nvPicPr>
          <p:cNvPr id="106" name="Google Shape;106;p26"/>
          <p:cNvPicPr preferRelativeResize="0"/>
          <p:nvPr/>
        </p:nvPicPr>
        <p:blipFill rotWithShape="1">
          <a:blip r:embed="rId2">
            <a:alphaModFix/>
          </a:blip>
          <a:srcRect b="0" l="0" r="0" t="0"/>
          <a:stretch/>
        </p:blipFill>
        <p:spPr>
          <a:xfrm>
            <a:off x="2292480" y="1768680"/>
            <a:ext cx="5494680" cy="438408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12" name="Shape 112"/>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13" name="Shape 113"/>
        <p:cNvGrpSpPr/>
        <p:nvPr/>
      </p:nvGrpSpPr>
      <p:grpSpPr>
        <a:xfrm>
          <a:off x="0" y="0"/>
          <a:ext cx="0" cy="0"/>
          <a:chOff x="0" y="0"/>
          <a:chExt cx="0" cy="0"/>
        </a:xfrm>
      </p:grpSpPr>
      <p:sp>
        <p:nvSpPr>
          <p:cNvPr id="114" name="Google Shape;114;p29"/>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9"/>
          <p:cNvSpPr txBox="1"/>
          <p:nvPr>
            <p:ph idx="1" type="subTitle"/>
          </p:nvPr>
        </p:nvSpPr>
        <p:spPr>
          <a:xfrm>
            <a:off x="504000" y="1768680"/>
            <a:ext cx="9072000" cy="43844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16" name="Shape 116"/>
        <p:cNvGrpSpPr/>
        <p:nvPr/>
      </p:nvGrpSpPr>
      <p:grpSpPr>
        <a:xfrm>
          <a:off x="0" y="0"/>
          <a:ext cx="0" cy="0"/>
          <a:chOff x="0" y="0"/>
          <a:chExt cx="0" cy="0"/>
        </a:xfrm>
      </p:grpSpPr>
      <p:sp>
        <p:nvSpPr>
          <p:cNvPr id="117" name="Google Shape;117;p30"/>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30"/>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19" name="Shape 119"/>
        <p:cNvGrpSpPr/>
        <p:nvPr/>
      </p:nvGrpSpPr>
      <p:grpSpPr>
        <a:xfrm>
          <a:off x="0" y="0"/>
          <a:ext cx="0" cy="0"/>
          <a:chOff x="0" y="0"/>
          <a:chExt cx="0" cy="0"/>
        </a:xfrm>
      </p:grpSpPr>
      <p:sp>
        <p:nvSpPr>
          <p:cNvPr id="120" name="Google Shape;120;p31"/>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31"/>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22" name="Google Shape;122;p31"/>
          <p:cNvSpPr txBox="1"/>
          <p:nvPr>
            <p:ph idx="2"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3" name="Shape 123"/>
        <p:cNvGrpSpPr/>
        <p:nvPr/>
      </p:nvGrpSpPr>
      <p:grpSpPr>
        <a:xfrm>
          <a:off x="0" y="0"/>
          <a:ext cx="0" cy="0"/>
          <a:chOff x="0" y="0"/>
          <a:chExt cx="0" cy="0"/>
        </a:xfrm>
      </p:grpSpPr>
      <p:sp>
        <p:nvSpPr>
          <p:cNvPr id="124" name="Google Shape;124;p32"/>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4"/>
          <p:cNvSpPr txBox="1"/>
          <p:nvPr>
            <p:ph idx="1" type="subTitle"/>
          </p:nvPr>
        </p:nvSpPr>
        <p:spPr>
          <a:xfrm>
            <a:off x="504000" y="1768680"/>
            <a:ext cx="9072000" cy="43844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125" name="Shape 125"/>
        <p:cNvGrpSpPr/>
        <p:nvPr/>
      </p:nvGrpSpPr>
      <p:grpSpPr>
        <a:xfrm>
          <a:off x="0" y="0"/>
          <a:ext cx="0" cy="0"/>
          <a:chOff x="0" y="0"/>
          <a:chExt cx="0" cy="0"/>
        </a:xfrm>
      </p:grpSpPr>
      <p:sp>
        <p:nvSpPr>
          <p:cNvPr id="126" name="Google Shape;126;p33"/>
          <p:cNvSpPr txBox="1"/>
          <p:nvPr>
            <p:ph idx="1" type="subTitle"/>
          </p:nvPr>
        </p:nvSpPr>
        <p:spPr>
          <a:xfrm>
            <a:off x="504000" y="301320"/>
            <a:ext cx="9072000" cy="585072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127" name="Shape 127"/>
        <p:cNvGrpSpPr/>
        <p:nvPr/>
      </p:nvGrpSpPr>
      <p:grpSpPr>
        <a:xfrm>
          <a:off x="0" y="0"/>
          <a:ext cx="0" cy="0"/>
          <a:chOff x="0" y="0"/>
          <a:chExt cx="0" cy="0"/>
        </a:xfrm>
      </p:grpSpPr>
      <p:sp>
        <p:nvSpPr>
          <p:cNvPr id="128" name="Google Shape;128;p34"/>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34"/>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30" name="Google Shape;130;p34"/>
          <p:cNvSpPr txBox="1"/>
          <p:nvPr>
            <p:ph idx="2"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31" name="Google Shape;131;p34"/>
          <p:cNvSpPr txBox="1"/>
          <p:nvPr>
            <p:ph idx="3"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32" name="Shape 132"/>
        <p:cNvGrpSpPr/>
        <p:nvPr/>
      </p:nvGrpSpPr>
      <p:grpSpPr>
        <a:xfrm>
          <a:off x="0" y="0"/>
          <a:ext cx="0" cy="0"/>
          <a:chOff x="0" y="0"/>
          <a:chExt cx="0" cy="0"/>
        </a:xfrm>
      </p:grpSpPr>
      <p:sp>
        <p:nvSpPr>
          <p:cNvPr id="133" name="Google Shape;133;p35"/>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35"/>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35" name="Google Shape;135;p35"/>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36" name="Google Shape;136;p35"/>
          <p:cNvSpPr txBox="1"/>
          <p:nvPr>
            <p:ph idx="3"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37" name="Shape 137"/>
        <p:cNvGrpSpPr/>
        <p:nvPr/>
      </p:nvGrpSpPr>
      <p:grpSpPr>
        <a:xfrm>
          <a:off x="0" y="0"/>
          <a:ext cx="0" cy="0"/>
          <a:chOff x="0" y="0"/>
          <a:chExt cx="0" cy="0"/>
        </a:xfrm>
      </p:grpSpPr>
      <p:sp>
        <p:nvSpPr>
          <p:cNvPr id="138" name="Google Shape;138;p36"/>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36"/>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40" name="Google Shape;140;p36"/>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41" name="Google Shape;141;p36"/>
          <p:cNvSpPr txBox="1"/>
          <p:nvPr>
            <p:ph idx="3"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42" name="Shape 142"/>
        <p:cNvGrpSpPr/>
        <p:nvPr/>
      </p:nvGrpSpPr>
      <p:grpSpPr>
        <a:xfrm>
          <a:off x="0" y="0"/>
          <a:ext cx="0" cy="0"/>
          <a:chOff x="0" y="0"/>
          <a:chExt cx="0" cy="0"/>
        </a:xfrm>
      </p:grpSpPr>
      <p:sp>
        <p:nvSpPr>
          <p:cNvPr id="143" name="Google Shape;143;p37"/>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37"/>
          <p:cNvSpPr txBox="1"/>
          <p:nvPr>
            <p:ph idx="1" type="body"/>
          </p:nvPr>
        </p:nvSpPr>
        <p:spPr>
          <a:xfrm>
            <a:off x="504000" y="1768680"/>
            <a:ext cx="907200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45" name="Google Shape;145;p37"/>
          <p:cNvSpPr txBox="1"/>
          <p:nvPr>
            <p:ph idx="2"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46" name="Shape 146"/>
        <p:cNvGrpSpPr/>
        <p:nvPr/>
      </p:nvGrpSpPr>
      <p:grpSpPr>
        <a:xfrm>
          <a:off x="0" y="0"/>
          <a:ext cx="0" cy="0"/>
          <a:chOff x="0" y="0"/>
          <a:chExt cx="0" cy="0"/>
        </a:xfrm>
      </p:grpSpPr>
      <p:sp>
        <p:nvSpPr>
          <p:cNvPr id="147" name="Google Shape;147;p38"/>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38"/>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49" name="Google Shape;149;p38"/>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50" name="Google Shape;150;p38"/>
          <p:cNvSpPr txBox="1"/>
          <p:nvPr>
            <p:ph idx="3"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51" name="Google Shape;151;p38"/>
          <p:cNvSpPr txBox="1"/>
          <p:nvPr>
            <p:ph idx="4"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52" name="Shape 152"/>
        <p:cNvGrpSpPr/>
        <p:nvPr/>
      </p:nvGrpSpPr>
      <p:grpSpPr>
        <a:xfrm>
          <a:off x="0" y="0"/>
          <a:ext cx="0" cy="0"/>
          <a:chOff x="0" y="0"/>
          <a:chExt cx="0" cy="0"/>
        </a:xfrm>
      </p:grpSpPr>
      <p:sp>
        <p:nvSpPr>
          <p:cNvPr id="153" name="Google Shape;153;p39"/>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 name="Google Shape;154;p39"/>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55" name="Google Shape;155;p39"/>
          <p:cNvSpPr txBox="1"/>
          <p:nvPr>
            <p:ph idx="2"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pic>
        <p:nvPicPr>
          <p:cNvPr id="156" name="Google Shape;156;p39"/>
          <p:cNvPicPr preferRelativeResize="0"/>
          <p:nvPr/>
        </p:nvPicPr>
        <p:blipFill rotWithShape="1">
          <a:blip r:embed="rId2">
            <a:alphaModFix/>
          </a:blip>
          <a:srcRect b="0" l="0" r="0" t="0"/>
          <a:stretch/>
        </p:blipFill>
        <p:spPr>
          <a:xfrm>
            <a:off x="2292480" y="1768680"/>
            <a:ext cx="5494680" cy="4384080"/>
          </a:xfrm>
          <a:prstGeom prst="rect">
            <a:avLst/>
          </a:prstGeom>
          <a:noFill/>
          <a:ln>
            <a:noFill/>
          </a:ln>
        </p:spPr>
      </p:pic>
      <p:pic>
        <p:nvPicPr>
          <p:cNvPr id="157" name="Google Shape;157;p39"/>
          <p:cNvPicPr preferRelativeResize="0"/>
          <p:nvPr/>
        </p:nvPicPr>
        <p:blipFill rotWithShape="1">
          <a:blip r:embed="rId2">
            <a:alphaModFix/>
          </a:blip>
          <a:srcRect b="0" l="0" r="0" t="0"/>
          <a:stretch/>
        </p:blipFill>
        <p:spPr>
          <a:xfrm>
            <a:off x="2292480" y="1768680"/>
            <a:ext cx="5494680" cy="438408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61" name="Shape 161"/>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62" name="Shape 162"/>
        <p:cNvGrpSpPr/>
        <p:nvPr/>
      </p:nvGrpSpPr>
      <p:grpSpPr>
        <a:xfrm>
          <a:off x="0" y="0"/>
          <a:ext cx="0" cy="0"/>
          <a:chOff x="0" y="0"/>
          <a:chExt cx="0" cy="0"/>
        </a:xfrm>
      </p:grpSpPr>
      <p:sp>
        <p:nvSpPr>
          <p:cNvPr id="163" name="Google Shape;163;p42"/>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42"/>
          <p:cNvSpPr txBox="1"/>
          <p:nvPr>
            <p:ph idx="1" type="subTitle"/>
          </p:nvPr>
        </p:nvSpPr>
        <p:spPr>
          <a:xfrm>
            <a:off x="504000" y="1768680"/>
            <a:ext cx="9072000" cy="43844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65" name="Shape 165"/>
        <p:cNvGrpSpPr/>
        <p:nvPr/>
      </p:nvGrpSpPr>
      <p:grpSpPr>
        <a:xfrm>
          <a:off x="0" y="0"/>
          <a:ext cx="0" cy="0"/>
          <a:chOff x="0" y="0"/>
          <a:chExt cx="0" cy="0"/>
        </a:xfrm>
      </p:grpSpPr>
      <p:sp>
        <p:nvSpPr>
          <p:cNvPr id="166" name="Google Shape;166;p43"/>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43"/>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0" name="Google Shape;20;p5"/>
          <p:cNvSpPr txBox="1"/>
          <p:nvPr>
            <p:ph idx="2"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68" name="Shape 168"/>
        <p:cNvGrpSpPr/>
        <p:nvPr/>
      </p:nvGrpSpPr>
      <p:grpSpPr>
        <a:xfrm>
          <a:off x="0" y="0"/>
          <a:ext cx="0" cy="0"/>
          <a:chOff x="0" y="0"/>
          <a:chExt cx="0" cy="0"/>
        </a:xfrm>
      </p:grpSpPr>
      <p:sp>
        <p:nvSpPr>
          <p:cNvPr id="169" name="Google Shape;169;p44"/>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0" name="Google Shape;170;p44"/>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71" name="Google Shape;171;p44"/>
          <p:cNvSpPr txBox="1"/>
          <p:nvPr>
            <p:ph idx="2"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72" name="Shape 172"/>
        <p:cNvGrpSpPr/>
        <p:nvPr/>
      </p:nvGrpSpPr>
      <p:grpSpPr>
        <a:xfrm>
          <a:off x="0" y="0"/>
          <a:ext cx="0" cy="0"/>
          <a:chOff x="0" y="0"/>
          <a:chExt cx="0" cy="0"/>
        </a:xfrm>
      </p:grpSpPr>
      <p:sp>
        <p:nvSpPr>
          <p:cNvPr id="173" name="Google Shape;173;p45"/>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174" name="Shape 174"/>
        <p:cNvGrpSpPr/>
        <p:nvPr/>
      </p:nvGrpSpPr>
      <p:grpSpPr>
        <a:xfrm>
          <a:off x="0" y="0"/>
          <a:ext cx="0" cy="0"/>
          <a:chOff x="0" y="0"/>
          <a:chExt cx="0" cy="0"/>
        </a:xfrm>
      </p:grpSpPr>
      <p:sp>
        <p:nvSpPr>
          <p:cNvPr id="175" name="Google Shape;175;p46"/>
          <p:cNvSpPr txBox="1"/>
          <p:nvPr>
            <p:ph idx="1" type="subTitle"/>
          </p:nvPr>
        </p:nvSpPr>
        <p:spPr>
          <a:xfrm>
            <a:off x="504000" y="301320"/>
            <a:ext cx="9072000" cy="585072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176" name="Shape 176"/>
        <p:cNvGrpSpPr/>
        <p:nvPr/>
      </p:nvGrpSpPr>
      <p:grpSpPr>
        <a:xfrm>
          <a:off x="0" y="0"/>
          <a:ext cx="0" cy="0"/>
          <a:chOff x="0" y="0"/>
          <a:chExt cx="0" cy="0"/>
        </a:xfrm>
      </p:grpSpPr>
      <p:sp>
        <p:nvSpPr>
          <p:cNvPr id="177" name="Google Shape;177;p47"/>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47"/>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79" name="Google Shape;179;p47"/>
          <p:cNvSpPr txBox="1"/>
          <p:nvPr>
            <p:ph idx="2"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80" name="Google Shape;180;p47"/>
          <p:cNvSpPr txBox="1"/>
          <p:nvPr>
            <p:ph idx="3"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81" name="Shape 181"/>
        <p:cNvGrpSpPr/>
        <p:nvPr/>
      </p:nvGrpSpPr>
      <p:grpSpPr>
        <a:xfrm>
          <a:off x="0" y="0"/>
          <a:ext cx="0" cy="0"/>
          <a:chOff x="0" y="0"/>
          <a:chExt cx="0" cy="0"/>
        </a:xfrm>
      </p:grpSpPr>
      <p:sp>
        <p:nvSpPr>
          <p:cNvPr id="182" name="Google Shape;182;p48"/>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3" name="Google Shape;183;p48"/>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84" name="Google Shape;184;p48"/>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85" name="Google Shape;185;p48"/>
          <p:cNvSpPr txBox="1"/>
          <p:nvPr>
            <p:ph idx="3"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86" name="Shape 186"/>
        <p:cNvGrpSpPr/>
        <p:nvPr/>
      </p:nvGrpSpPr>
      <p:grpSpPr>
        <a:xfrm>
          <a:off x="0" y="0"/>
          <a:ext cx="0" cy="0"/>
          <a:chOff x="0" y="0"/>
          <a:chExt cx="0" cy="0"/>
        </a:xfrm>
      </p:grpSpPr>
      <p:sp>
        <p:nvSpPr>
          <p:cNvPr id="187" name="Google Shape;187;p49"/>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49"/>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89" name="Google Shape;189;p49"/>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90" name="Google Shape;190;p49"/>
          <p:cNvSpPr txBox="1"/>
          <p:nvPr>
            <p:ph idx="3"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91" name="Shape 191"/>
        <p:cNvGrpSpPr/>
        <p:nvPr/>
      </p:nvGrpSpPr>
      <p:grpSpPr>
        <a:xfrm>
          <a:off x="0" y="0"/>
          <a:ext cx="0" cy="0"/>
          <a:chOff x="0" y="0"/>
          <a:chExt cx="0" cy="0"/>
        </a:xfrm>
      </p:grpSpPr>
      <p:sp>
        <p:nvSpPr>
          <p:cNvPr id="192" name="Google Shape;192;p50"/>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50"/>
          <p:cNvSpPr txBox="1"/>
          <p:nvPr>
            <p:ph idx="1" type="body"/>
          </p:nvPr>
        </p:nvSpPr>
        <p:spPr>
          <a:xfrm>
            <a:off x="504000" y="1768680"/>
            <a:ext cx="907200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94" name="Google Shape;194;p50"/>
          <p:cNvSpPr txBox="1"/>
          <p:nvPr>
            <p:ph idx="2"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95" name="Shape 195"/>
        <p:cNvGrpSpPr/>
        <p:nvPr/>
      </p:nvGrpSpPr>
      <p:grpSpPr>
        <a:xfrm>
          <a:off x="0" y="0"/>
          <a:ext cx="0" cy="0"/>
          <a:chOff x="0" y="0"/>
          <a:chExt cx="0" cy="0"/>
        </a:xfrm>
      </p:grpSpPr>
      <p:sp>
        <p:nvSpPr>
          <p:cNvPr id="196" name="Google Shape;196;p51"/>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7" name="Google Shape;197;p51"/>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98" name="Google Shape;198;p51"/>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99" name="Google Shape;199;p51"/>
          <p:cNvSpPr txBox="1"/>
          <p:nvPr>
            <p:ph idx="3"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00" name="Google Shape;200;p51"/>
          <p:cNvSpPr txBox="1"/>
          <p:nvPr>
            <p:ph idx="4"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201" name="Shape 201"/>
        <p:cNvGrpSpPr/>
        <p:nvPr/>
      </p:nvGrpSpPr>
      <p:grpSpPr>
        <a:xfrm>
          <a:off x="0" y="0"/>
          <a:ext cx="0" cy="0"/>
          <a:chOff x="0" y="0"/>
          <a:chExt cx="0" cy="0"/>
        </a:xfrm>
      </p:grpSpPr>
      <p:sp>
        <p:nvSpPr>
          <p:cNvPr id="202" name="Google Shape;202;p52"/>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 name="Google Shape;203;p52"/>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04" name="Google Shape;204;p52"/>
          <p:cNvSpPr txBox="1"/>
          <p:nvPr>
            <p:ph idx="2"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pic>
        <p:nvPicPr>
          <p:cNvPr id="205" name="Google Shape;205;p52"/>
          <p:cNvPicPr preferRelativeResize="0"/>
          <p:nvPr/>
        </p:nvPicPr>
        <p:blipFill rotWithShape="1">
          <a:blip r:embed="rId2">
            <a:alphaModFix/>
          </a:blip>
          <a:srcRect b="0" l="0" r="0" t="0"/>
          <a:stretch/>
        </p:blipFill>
        <p:spPr>
          <a:xfrm>
            <a:off x="2292480" y="1768680"/>
            <a:ext cx="5494680" cy="4384080"/>
          </a:xfrm>
          <a:prstGeom prst="rect">
            <a:avLst/>
          </a:prstGeom>
          <a:noFill/>
          <a:ln>
            <a:noFill/>
          </a:ln>
        </p:spPr>
      </p:pic>
      <p:pic>
        <p:nvPicPr>
          <p:cNvPr id="206" name="Google Shape;206;p52"/>
          <p:cNvPicPr preferRelativeResize="0"/>
          <p:nvPr/>
        </p:nvPicPr>
        <p:blipFill rotWithShape="1">
          <a:blip r:embed="rId2">
            <a:alphaModFix/>
          </a:blip>
          <a:srcRect b="0" l="0" r="0" t="0"/>
          <a:stretch/>
        </p:blipFill>
        <p:spPr>
          <a:xfrm>
            <a:off x="2292480" y="1768680"/>
            <a:ext cx="5494680" cy="43840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 name="Shape 21"/>
        <p:cNvGrpSpPr/>
        <p:nvPr/>
      </p:nvGrpSpPr>
      <p:grpSpPr>
        <a:xfrm>
          <a:off x="0" y="0"/>
          <a:ext cx="0" cy="0"/>
          <a:chOff x="0" y="0"/>
          <a:chExt cx="0" cy="0"/>
        </a:xfrm>
      </p:grpSpPr>
      <p:sp>
        <p:nvSpPr>
          <p:cNvPr id="22" name="Google Shape;22;p6"/>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3" name="Shape 23"/>
        <p:cNvGrpSpPr/>
        <p:nvPr/>
      </p:nvGrpSpPr>
      <p:grpSpPr>
        <a:xfrm>
          <a:off x="0" y="0"/>
          <a:ext cx="0" cy="0"/>
          <a:chOff x="0" y="0"/>
          <a:chExt cx="0" cy="0"/>
        </a:xfrm>
      </p:grpSpPr>
      <p:sp>
        <p:nvSpPr>
          <p:cNvPr id="24" name="Google Shape;24;p7"/>
          <p:cNvSpPr txBox="1"/>
          <p:nvPr>
            <p:ph idx="1" type="subTitle"/>
          </p:nvPr>
        </p:nvSpPr>
        <p:spPr>
          <a:xfrm>
            <a:off x="504000" y="301320"/>
            <a:ext cx="9072000" cy="585072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5" name="Shape 25"/>
        <p:cNvGrpSpPr/>
        <p:nvPr/>
      </p:nvGrpSpPr>
      <p:grpSpPr>
        <a:xfrm>
          <a:off x="0" y="0"/>
          <a:ext cx="0" cy="0"/>
          <a:chOff x="0" y="0"/>
          <a:chExt cx="0" cy="0"/>
        </a:xfrm>
      </p:grpSpPr>
      <p:sp>
        <p:nvSpPr>
          <p:cNvPr id="26" name="Google Shape;26;p8"/>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8"/>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8" name="Google Shape;28;p8"/>
          <p:cNvSpPr txBox="1"/>
          <p:nvPr>
            <p:ph idx="2"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9" name="Google Shape;29;p8"/>
          <p:cNvSpPr txBox="1"/>
          <p:nvPr>
            <p:ph idx="3"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0" name="Shape 30"/>
        <p:cNvGrpSpPr/>
        <p:nvPr/>
      </p:nvGrpSpPr>
      <p:grpSpPr>
        <a:xfrm>
          <a:off x="0" y="0"/>
          <a:ext cx="0" cy="0"/>
          <a:chOff x="0" y="0"/>
          <a:chExt cx="0" cy="0"/>
        </a:xfrm>
      </p:grpSpPr>
      <p:sp>
        <p:nvSpPr>
          <p:cNvPr id="31" name="Google Shape;31;p9"/>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9"/>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3" name="Google Shape;33;p9"/>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4" name="Google Shape;34;p9"/>
          <p:cNvSpPr txBox="1"/>
          <p:nvPr>
            <p:ph idx="3"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5" name="Shape 35"/>
        <p:cNvGrpSpPr/>
        <p:nvPr/>
      </p:nvGrpSpPr>
      <p:grpSpPr>
        <a:xfrm>
          <a:off x="0" y="0"/>
          <a:ext cx="0" cy="0"/>
          <a:chOff x="0" y="0"/>
          <a:chExt cx="0" cy="0"/>
        </a:xfrm>
      </p:grpSpPr>
      <p:sp>
        <p:nvSpPr>
          <p:cNvPr id="36" name="Google Shape;36;p10"/>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0"/>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8" name="Google Shape;38;p10"/>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9" name="Google Shape;39;p10"/>
          <p:cNvSpPr txBox="1"/>
          <p:nvPr>
            <p:ph idx="3"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5.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image" Target="../media/image2.jp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4.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image" Target="../media/image1.png"/><Relationship Id="rId2" Type="http://schemas.openxmlformats.org/officeDocument/2006/relationships/image" Target="../media/image2.jpg"/><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5" Type="http://schemas.openxmlformats.org/officeDocument/2006/relationships/theme" Target="../theme/theme3.xml"/><Relationship Id="rId14" Type="http://schemas.openxmlformats.org/officeDocument/2006/relationships/slideLayout" Target="../slideLayouts/slideLayout3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2.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9201240" y="369000"/>
            <a:ext cx="577440" cy="52632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167760" y="0"/>
            <a:ext cx="835920" cy="108792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395640" y="128160"/>
            <a:ext cx="9288360" cy="11210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6" name="Shape 56"/>
        <p:cNvGrpSpPr/>
        <p:nvPr/>
      </p:nvGrpSpPr>
      <p:grpSpPr>
        <a:xfrm>
          <a:off x="0" y="0"/>
          <a:ext cx="0" cy="0"/>
          <a:chOff x="0" y="0"/>
          <a:chExt cx="0" cy="0"/>
        </a:xfrm>
      </p:grpSpPr>
      <p:sp>
        <p:nvSpPr>
          <p:cNvPr id="57" name="Google Shape;57;p14"/>
          <p:cNvSpPr/>
          <p:nvPr/>
        </p:nvSpPr>
        <p:spPr>
          <a:xfrm>
            <a:off x="9201240" y="369000"/>
            <a:ext cx="577440" cy="52632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167760" y="0"/>
            <a:ext cx="835920" cy="108792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14"/>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7" name="Shape 107"/>
        <p:cNvGrpSpPr/>
        <p:nvPr/>
      </p:nvGrpSpPr>
      <p:grpSpPr>
        <a:xfrm>
          <a:off x="0" y="0"/>
          <a:ext cx="0" cy="0"/>
          <a:chOff x="0" y="0"/>
          <a:chExt cx="0" cy="0"/>
        </a:xfrm>
      </p:grpSpPr>
      <p:sp>
        <p:nvSpPr>
          <p:cNvPr id="108" name="Google Shape;108;p27"/>
          <p:cNvSpPr/>
          <p:nvPr/>
        </p:nvSpPr>
        <p:spPr>
          <a:xfrm>
            <a:off x="9201240" y="369000"/>
            <a:ext cx="577080" cy="52596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7"/>
          <p:cNvSpPr/>
          <p:nvPr/>
        </p:nvSpPr>
        <p:spPr>
          <a:xfrm>
            <a:off x="167760" y="0"/>
            <a:ext cx="835560" cy="108756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7"/>
          <p:cNvSpPr txBox="1"/>
          <p:nvPr>
            <p:ph type="title"/>
          </p:nvPr>
        </p:nvSpPr>
        <p:spPr>
          <a:xfrm>
            <a:off x="504000" y="301320"/>
            <a:ext cx="9071640" cy="1261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1" name="Google Shape;111;p27"/>
          <p:cNvSpPr txBox="1"/>
          <p:nvPr>
            <p:ph idx="1" type="body"/>
          </p:nvPr>
        </p:nvSpPr>
        <p:spPr>
          <a:xfrm>
            <a:off x="504000" y="1768680"/>
            <a:ext cx="9071640" cy="43837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8" name="Shape 158"/>
        <p:cNvGrpSpPr/>
        <p:nvPr/>
      </p:nvGrpSpPr>
      <p:grpSpPr>
        <a:xfrm>
          <a:off x="0" y="0"/>
          <a:ext cx="0" cy="0"/>
          <a:chOff x="0" y="0"/>
          <a:chExt cx="0" cy="0"/>
        </a:xfrm>
      </p:grpSpPr>
      <p:sp>
        <p:nvSpPr>
          <p:cNvPr id="159" name="Google Shape;159;p40"/>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0" name="Google Shape;160;p40"/>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53"/>
          <p:cNvSpPr txBox="1"/>
          <p:nvPr/>
        </p:nvSpPr>
        <p:spPr>
          <a:xfrm>
            <a:off x="504000" y="1189037"/>
            <a:ext cx="9072000" cy="5867399"/>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0" i="0" lang="en-IN" sz="3200" u="none" cap="none" strike="noStrike">
                <a:solidFill>
                  <a:schemeClr val="dk1"/>
                </a:solidFill>
                <a:latin typeface="Arial"/>
                <a:ea typeface="Arial"/>
                <a:cs typeface="Arial"/>
                <a:sym typeface="Arial"/>
              </a:rPr>
              <a:t>Department of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i="0" lang="en-IN" sz="3200" u="none" cap="none" strike="noStrike">
                <a:solidFill>
                  <a:schemeClr val="dk1"/>
                </a:solidFill>
                <a:latin typeface="Arial"/>
                <a:ea typeface="Arial"/>
                <a:cs typeface="Arial"/>
                <a:sym typeface="Arial"/>
              </a:rPr>
              <a:t>ELECTRONICS AND COMMUNICATION ENGINEERING</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lang="en-IN" sz="2400">
                <a:solidFill>
                  <a:schemeClr val="dk1"/>
                </a:solidFill>
              </a:rPr>
              <a:t>FRUIT-PLUCKING-</a:t>
            </a:r>
            <a:r>
              <a:rPr b="0" i="0" lang="en-IN" sz="2400" u="none" cap="none" strike="noStrike">
                <a:solidFill>
                  <a:schemeClr val="dk1"/>
                </a:solidFill>
                <a:latin typeface="Arial"/>
                <a:ea typeface="Arial"/>
                <a:cs typeface="Arial"/>
                <a:sym typeface="Arial"/>
              </a:rPr>
              <a:t> ROBOT</a:t>
            </a:r>
            <a:endParaRPr b="0" i="0" sz="2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600" u="none" cap="none" strike="noStrike">
                <a:solidFill>
                  <a:schemeClr val="dk1"/>
                </a:solidFill>
                <a:latin typeface="Arial"/>
                <a:ea typeface="Arial"/>
                <a:cs typeface="Arial"/>
                <a:sym typeface="Arial"/>
              </a:rPr>
              <a:t>						</a:t>
            </a:r>
            <a:r>
              <a:rPr b="0" i="0" lang="en-IN" sz="2000" u="none" cap="none" strike="noStrike">
                <a:solidFill>
                  <a:schemeClr val="dk1"/>
                </a:solidFill>
                <a:latin typeface="Arial"/>
                <a:ea typeface="Arial"/>
                <a:cs typeface="Arial"/>
                <a:sym typeface="Arial"/>
              </a:rPr>
              <a:t>Dr.Anuradha M</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6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IN" sz="1600" u="none" cap="none" strike="noStrike">
                <a:solidFill>
                  <a:schemeClr val="dk1"/>
                </a:solidFill>
                <a:latin typeface="Arial"/>
                <a:ea typeface="Arial"/>
                <a:cs typeface="Arial"/>
                <a:sym typeface="Arial"/>
              </a:rPr>
              <a:t>						Apeksha Gaonkar 	PES1201701562</a:t>
            </a:r>
            <a:endParaRPr/>
          </a:p>
          <a:p>
            <a:pPr indent="0" lvl="0" marL="0" marR="0" rtl="0" algn="l">
              <a:lnSpc>
                <a:spcPct val="100000"/>
              </a:lnSpc>
              <a:spcBef>
                <a:spcPts val="0"/>
              </a:spcBef>
              <a:spcAft>
                <a:spcPts val="0"/>
              </a:spcAft>
              <a:buNone/>
            </a:pPr>
            <a:r>
              <a:rPr b="0" i="0" lang="en-IN" sz="1600" u="none" cap="none" strike="noStrike">
                <a:solidFill>
                  <a:schemeClr val="dk1"/>
                </a:solidFill>
                <a:latin typeface="Arial"/>
                <a:ea typeface="Arial"/>
                <a:cs typeface="Arial"/>
                <a:sym typeface="Arial"/>
              </a:rPr>
              <a:t>						P.Jahnavi Raman 	PES1201701152</a:t>
            </a:r>
            <a:endParaRPr/>
          </a:p>
          <a:p>
            <a:pPr indent="0" lvl="0" marL="0" marR="0" rtl="0" algn="l">
              <a:lnSpc>
                <a:spcPct val="100000"/>
              </a:lnSpc>
              <a:spcBef>
                <a:spcPts val="0"/>
              </a:spcBef>
              <a:spcAft>
                <a:spcPts val="0"/>
              </a:spcAft>
              <a:buNone/>
            </a:pPr>
            <a:r>
              <a:rPr b="0" i="0" lang="en-IN" sz="1600" u="none" cap="none" strike="noStrike">
                <a:solidFill>
                  <a:schemeClr val="dk1"/>
                </a:solidFill>
                <a:latin typeface="Arial"/>
                <a:ea typeface="Arial"/>
                <a:cs typeface="Arial"/>
                <a:sym typeface="Arial"/>
              </a:rPr>
              <a:t>						Shamitha S              PES1201701655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62"/>
          <p:cNvSpPr/>
          <p:nvPr/>
        </p:nvSpPr>
        <p:spPr>
          <a:xfrm>
            <a:off x="392112" y="1341437"/>
            <a:ext cx="3909275"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chemeClr val="dk1"/>
                </a:solidFill>
                <a:latin typeface="Arial"/>
                <a:ea typeface="Arial"/>
                <a:cs typeface="Arial"/>
                <a:sym typeface="Arial"/>
              </a:rPr>
              <a:t>Working of the Robotic arm</a:t>
            </a:r>
            <a:endParaRPr/>
          </a:p>
        </p:txBody>
      </p:sp>
      <p:sp>
        <p:nvSpPr>
          <p:cNvPr id="312" name="Google Shape;312;p62"/>
          <p:cNvSpPr txBox="1"/>
          <p:nvPr/>
        </p:nvSpPr>
        <p:spPr>
          <a:xfrm>
            <a:off x="392112" y="2077005"/>
            <a:ext cx="8458200"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chemeClr val="dk1"/>
                </a:solidFill>
                <a:latin typeface="Arial"/>
                <a:ea typeface="Arial"/>
                <a:cs typeface="Arial"/>
                <a:sym typeface="Arial"/>
              </a:rPr>
              <a:t>The motor connecting the clamper moves to detect the object. Once it detects the servo motors attached to the clamper are activated and they clamp the object. The bottom most servo motor of the arm moves it near the basket and the clamper opens up to drop the object. It has 2 degrees of freedom.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63"/>
          <p:cNvSpPr txBox="1"/>
          <p:nvPr/>
        </p:nvSpPr>
        <p:spPr>
          <a:xfrm>
            <a:off x="395640" y="128160"/>
            <a:ext cx="9288360" cy="11210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18" name="Google Shape;318;p63"/>
          <p:cNvSpPr txBox="1"/>
          <p:nvPr/>
        </p:nvSpPr>
        <p:spPr>
          <a:xfrm>
            <a:off x="2982912" y="525196"/>
            <a:ext cx="3621912" cy="1121041"/>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IN" sz="3200">
                <a:solidFill>
                  <a:schemeClr val="dk1"/>
                </a:solidFill>
                <a:latin typeface="Arial"/>
                <a:ea typeface="Arial"/>
                <a:cs typeface="Arial"/>
                <a:sym typeface="Arial"/>
              </a:rPr>
              <a:t>RESULT</a:t>
            </a:r>
            <a:endParaRPr sz="1800">
              <a:solidFill>
                <a:schemeClr val="dk1"/>
              </a:solidFill>
              <a:latin typeface="Arial"/>
              <a:ea typeface="Arial"/>
              <a:cs typeface="Arial"/>
              <a:sym typeface="Arial"/>
            </a:endParaRPr>
          </a:p>
        </p:txBody>
      </p:sp>
      <p:sp>
        <p:nvSpPr>
          <p:cNvPr id="319" name="Google Shape;319;p63"/>
          <p:cNvSpPr txBox="1"/>
          <p:nvPr/>
        </p:nvSpPr>
        <p:spPr>
          <a:xfrm>
            <a:off x="544512" y="1646237"/>
            <a:ext cx="883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0" name="Google Shape;320;p63"/>
          <p:cNvSpPr txBox="1"/>
          <p:nvPr/>
        </p:nvSpPr>
        <p:spPr>
          <a:xfrm>
            <a:off x="544512" y="1646237"/>
            <a:ext cx="8763000" cy="3046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chemeClr val="dk1"/>
                </a:solidFill>
                <a:latin typeface="Arial"/>
                <a:ea typeface="Arial"/>
                <a:cs typeface="Arial"/>
                <a:sym typeface="Arial"/>
              </a:rPr>
              <a:t>The design , development and construction of the bot and robotic arm using image processing has been done which selects red objects and places them in a basket. </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IN" sz="2400">
                <a:solidFill>
                  <a:schemeClr val="dk1"/>
                </a:solidFill>
                <a:latin typeface="Arial"/>
                <a:ea typeface="Arial"/>
                <a:cs typeface="Arial"/>
                <a:sym typeface="Arial"/>
              </a:rPr>
              <a:t>The aim of this project is to design a basic model for the fruit plucker robot which sorts based on color  and this target is achieved successfully.</a:t>
            </a:r>
            <a:endParaRPr sz="24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pic>
        <p:nvPicPr>
          <p:cNvPr id="325" name="Google Shape;325;p64"/>
          <p:cNvPicPr preferRelativeResize="0"/>
          <p:nvPr/>
        </p:nvPicPr>
        <p:blipFill rotWithShape="1">
          <a:blip r:embed="rId3">
            <a:alphaModFix/>
          </a:blip>
          <a:srcRect b="0" l="0" r="0" t="0"/>
          <a:stretch/>
        </p:blipFill>
        <p:spPr>
          <a:xfrm>
            <a:off x="861142" y="1189037"/>
            <a:ext cx="8358340" cy="60477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65"/>
          <p:cNvSpPr/>
          <p:nvPr/>
        </p:nvSpPr>
        <p:spPr>
          <a:xfrm>
            <a:off x="395640" y="128160"/>
            <a:ext cx="9288360" cy="11206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5"/>
          <p:cNvSpPr/>
          <p:nvPr/>
        </p:nvSpPr>
        <p:spPr>
          <a:xfrm>
            <a:off x="2851176" y="281301"/>
            <a:ext cx="4225872" cy="814397"/>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IN" sz="3200">
                <a:solidFill>
                  <a:schemeClr val="dk1"/>
                </a:solidFill>
                <a:latin typeface="Arial"/>
                <a:ea typeface="Arial"/>
                <a:cs typeface="Arial"/>
                <a:sym typeface="Arial"/>
              </a:rPr>
              <a:t>FUTURE SCOPE</a:t>
            </a:r>
            <a:endParaRPr sz="1800">
              <a:solidFill>
                <a:schemeClr val="dk1"/>
              </a:solidFill>
              <a:latin typeface="Arial"/>
              <a:ea typeface="Arial"/>
              <a:cs typeface="Arial"/>
              <a:sym typeface="Arial"/>
            </a:endParaRPr>
          </a:p>
        </p:txBody>
      </p:sp>
      <p:sp>
        <p:nvSpPr>
          <p:cNvPr id="332" name="Google Shape;332;p65"/>
          <p:cNvSpPr txBox="1"/>
          <p:nvPr/>
        </p:nvSpPr>
        <p:spPr>
          <a:xfrm>
            <a:off x="620712" y="1646237"/>
            <a:ext cx="8686800" cy="563231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lang="en-IN" sz="3200">
                <a:solidFill>
                  <a:schemeClr val="dk1"/>
                </a:solidFill>
                <a:latin typeface="Arial"/>
                <a:ea typeface="Arial"/>
                <a:cs typeface="Arial"/>
                <a:sym typeface="Arial"/>
              </a:rPr>
              <a:t>With further enhancement in image processing like with the knowledge of CNN(Convolution Neural Networking) ,the model proposed can be used to read the text on objects and can be picked based on that criteria.</a:t>
            </a:r>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3200"/>
              <a:buFont typeface="Arial"/>
              <a:buChar char="•"/>
            </a:pPr>
            <a:r>
              <a:rPr lang="en-IN" sz="3200">
                <a:solidFill>
                  <a:schemeClr val="dk1"/>
                </a:solidFill>
                <a:latin typeface="Arial"/>
                <a:ea typeface="Arial"/>
                <a:cs typeface="Arial"/>
                <a:sym typeface="Arial"/>
              </a:rPr>
              <a:t>The robotic arm can be further designed to pick up heavy load objects.</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66"/>
          <p:cNvSpPr/>
          <p:nvPr/>
        </p:nvSpPr>
        <p:spPr>
          <a:xfrm>
            <a:off x="2927376" y="198437"/>
            <a:ext cx="4225872" cy="738197"/>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IN" sz="3200">
                <a:solidFill>
                  <a:schemeClr val="dk1"/>
                </a:solidFill>
                <a:latin typeface="Arial"/>
                <a:ea typeface="Arial"/>
                <a:cs typeface="Arial"/>
                <a:sym typeface="Arial"/>
              </a:rPr>
              <a:t>CONCLUSION</a:t>
            </a:r>
            <a:endParaRPr sz="1800">
              <a:solidFill>
                <a:schemeClr val="dk1"/>
              </a:solidFill>
              <a:latin typeface="Arial"/>
              <a:ea typeface="Arial"/>
              <a:cs typeface="Arial"/>
              <a:sym typeface="Arial"/>
            </a:endParaRPr>
          </a:p>
        </p:txBody>
      </p:sp>
      <p:sp>
        <p:nvSpPr>
          <p:cNvPr id="338" name="Google Shape;338;p66"/>
          <p:cNvSpPr txBox="1"/>
          <p:nvPr/>
        </p:nvSpPr>
        <p:spPr>
          <a:xfrm>
            <a:off x="544512" y="1333013"/>
            <a:ext cx="8534400"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chemeClr val="dk1"/>
                </a:solidFill>
                <a:latin typeface="Arial"/>
                <a:ea typeface="Arial"/>
                <a:cs typeface="Arial"/>
                <a:sym typeface="Arial"/>
              </a:rPr>
              <a:t>The conclusions drawn from the results given by the object sorting robot using image processing is as follows:</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IN" sz="2400">
                <a:solidFill>
                  <a:schemeClr val="dk1"/>
                </a:solidFill>
                <a:latin typeface="Arial"/>
                <a:ea typeface="Arial"/>
                <a:cs typeface="Arial"/>
                <a:sym typeface="Arial"/>
              </a:rPr>
              <a:t>1.The recognition of objects based on its colour which is red is successfully implemented.</a:t>
            </a:r>
            <a:endParaRPr/>
          </a:p>
          <a:p>
            <a:pPr indent="0" lvl="0" marL="0" marR="0" rtl="0" algn="l">
              <a:spcBef>
                <a:spcPts val="0"/>
              </a:spcBef>
              <a:spcAft>
                <a:spcPts val="0"/>
              </a:spcAft>
              <a:buNone/>
            </a:pPr>
            <a:r>
              <a:rPr lang="en-IN" sz="2400">
                <a:solidFill>
                  <a:schemeClr val="dk1"/>
                </a:solidFill>
                <a:latin typeface="Arial"/>
                <a:ea typeface="Arial"/>
                <a:cs typeface="Arial"/>
                <a:sym typeface="Arial"/>
              </a:rPr>
              <a:t>2.The robot is following the given line with the help of sensors properly.</a:t>
            </a:r>
            <a:endParaRPr/>
          </a:p>
          <a:p>
            <a:pPr indent="0" lvl="0" marL="0" marR="0" rtl="0" algn="l">
              <a:spcBef>
                <a:spcPts val="0"/>
              </a:spcBef>
              <a:spcAft>
                <a:spcPts val="0"/>
              </a:spcAft>
              <a:buNone/>
            </a:pPr>
            <a:r>
              <a:rPr lang="en-IN" sz="2400">
                <a:solidFill>
                  <a:schemeClr val="dk1"/>
                </a:solidFill>
                <a:latin typeface="Arial"/>
                <a:ea typeface="Arial"/>
                <a:cs typeface="Arial"/>
                <a:sym typeface="Arial"/>
              </a:rPr>
              <a:t>3.With the help of Arduino the robotic arm’s movement is being controlled.</a:t>
            </a:r>
            <a:endParaRPr/>
          </a:p>
          <a:p>
            <a:pPr indent="0" lvl="0" marL="0" marR="0" rtl="0" algn="l">
              <a:spcBef>
                <a:spcPts val="0"/>
              </a:spcBef>
              <a:spcAft>
                <a:spcPts val="0"/>
              </a:spcAft>
              <a:buNone/>
            </a:pPr>
            <a:r>
              <a:rPr lang="en-IN" sz="2400">
                <a:solidFill>
                  <a:schemeClr val="dk1"/>
                </a:solidFill>
                <a:latin typeface="Arial"/>
                <a:ea typeface="Arial"/>
                <a:cs typeface="Arial"/>
                <a:sym typeface="Arial"/>
              </a:rPr>
              <a:t>4. Due to use of image processing in Open CV for colour determination, manual efforts are reduced which produces result in improving accuracy.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67"/>
          <p:cNvSpPr/>
          <p:nvPr/>
        </p:nvSpPr>
        <p:spPr>
          <a:xfrm>
            <a:off x="395640" y="128160"/>
            <a:ext cx="9288000" cy="1120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67"/>
          <p:cNvSpPr/>
          <p:nvPr/>
        </p:nvSpPr>
        <p:spPr>
          <a:xfrm>
            <a:off x="2948040" y="2584440"/>
            <a:ext cx="4182480" cy="2244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67"/>
          <p:cNvSpPr/>
          <p:nvPr/>
        </p:nvSpPr>
        <p:spPr>
          <a:xfrm>
            <a:off x="504000" y="1768680"/>
            <a:ext cx="9071640" cy="43837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810"/>
              <a:buFont typeface="Noto Sans Symbols"/>
              <a:buNone/>
            </a:pPr>
            <a:r>
              <a:t/>
            </a:r>
            <a:endParaRPr sz="1800">
              <a:solidFill>
                <a:schemeClr val="dk1"/>
              </a:solidFill>
              <a:latin typeface="Arial"/>
              <a:ea typeface="Arial"/>
              <a:cs typeface="Arial"/>
              <a:sym typeface="Arial"/>
            </a:endParaRPr>
          </a:p>
        </p:txBody>
      </p:sp>
      <p:sp>
        <p:nvSpPr>
          <p:cNvPr id="346" name="Google Shape;346;p67"/>
          <p:cNvSpPr/>
          <p:nvPr/>
        </p:nvSpPr>
        <p:spPr>
          <a:xfrm>
            <a:off x="395640" y="128160"/>
            <a:ext cx="9288000" cy="1120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IN" sz="3200">
                <a:solidFill>
                  <a:schemeClr val="dk1"/>
                </a:solidFill>
                <a:latin typeface="Arial"/>
                <a:ea typeface="Arial"/>
                <a:cs typeface="Arial"/>
                <a:sym typeface="Arial"/>
              </a:rPr>
              <a:t>LITERATURE</a:t>
            </a:r>
            <a:endParaRPr sz="1800">
              <a:solidFill>
                <a:schemeClr val="dk1"/>
              </a:solidFill>
              <a:latin typeface="Arial"/>
              <a:ea typeface="Arial"/>
              <a:cs typeface="Arial"/>
              <a:sym typeface="Arial"/>
            </a:endParaRPr>
          </a:p>
        </p:txBody>
      </p:sp>
      <p:sp>
        <p:nvSpPr>
          <p:cNvPr id="347" name="Google Shape;347;p67"/>
          <p:cNvSpPr/>
          <p:nvPr/>
        </p:nvSpPr>
        <p:spPr>
          <a:xfrm>
            <a:off x="304966" y="1097780"/>
            <a:ext cx="9179640" cy="1384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chemeClr val="dk1"/>
                </a:solidFill>
                <a:latin typeface="Arial"/>
                <a:ea typeface="Arial"/>
                <a:cs typeface="Arial"/>
                <a:sym typeface="Arial"/>
              </a:rPr>
              <a:t>[1] </a:t>
            </a:r>
            <a:r>
              <a:rPr lang="en-IN" sz="2000">
                <a:solidFill>
                  <a:schemeClr val="dk1"/>
                </a:solidFill>
                <a:latin typeface="Arial"/>
                <a:ea typeface="Arial"/>
                <a:cs typeface="Arial"/>
                <a:sym typeface="Arial"/>
              </a:rPr>
              <a:t>Object Sorting Robot using Image Processing Lekha Bhausaheb Kachare ME Student (VLSI &amp; Embedded system) Department of E &amp; TC G.H. Raisoni COEM, Ahmednagar, India. International Journal of Engineering Science and Computing, June 2017 </a:t>
            </a:r>
            <a:endParaRPr sz="2000">
              <a:solidFill>
                <a:schemeClr val="dk1"/>
              </a:solidFill>
              <a:latin typeface="Arial"/>
              <a:ea typeface="Arial"/>
              <a:cs typeface="Arial"/>
              <a:sym typeface="Arial"/>
            </a:endParaRPr>
          </a:p>
        </p:txBody>
      </p:sp>
      <p:sp>
        <p:nvSpPr>
          <p:cNvPr id="348" name="Google Shape;348;p67"/>
          <p:cNvSpPr/>
          <p:nvPr/>
        </p:nvSpPr>
        <p:spPr>
          <a:xfrm>
            <a:off x="304966" y="2556210"/>
            <a:ext cx="9071640" cy="1384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chemeClr val="dk1"/>
                </a:solidFill>
                <a:latin typeface="Arial"/>
                <a:ea typeface="Arial"/>
                <a:cs typeface="Arial"/>
                <a:sym typeface="Arial"/>
              </a:rPr>
              <a:t>[2] </a:t>
            </a:r>
            <a:r>
              <a:rPr lang="en-IN" sz="2000">
                <a:solidFill>
                  <a:schemeClr val="dk1"/>
                </a:solidFill>
                <a:latin typeface="Arial"/>
                <a:ea typeface="Arial"/>
                <a:cs typeface="Arial"/>
                <a:sym typeface="Arial"/>
              </a:rPr>
              <a:t>Object Sorting Robot Based On the Shape Priya Vinayak Garad G. H Raisoni College of Engineering &amp; Management, Pune.Impact factor: 4.295 (Volume3, Issue5).International Journal of Advance Research, Ideas and Innovations in Technology.</a:t>
            </a:r>
            <a:endParaRPr sz="2000">
              <a:solidFill>
                <a:schemeClr val="dk1"/>
              </a:solidFill>
              <a:latin typeface="Arial"/>
              <a:ea typeface="Arial"/>
              <a:cs typeface="Arial"/>
              <a:sym typeface="Arial"/>
            </a:endParaRPr>
          </a:p>
        </p:txBody>
      </p:sp>
      <p:sp>
        <p:nvSpPr>
          <p:cNvPr id="349" name="Google Shape;349;p67"/>
          <p:cNvSpPr/>
          <p:nvPr/>
        </p:nvSpPr>
        <p:spPr>
          <a:xfrm>
            <a:off x="262614" y="3958645"/>
            <a:ext cx="9097982" cy="26776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rgbClr val="111111"/>
                </a:solidFill>
                <a:latin typeface="Roboto"/>
                <a:ea typeface="Roboto"/>
                <a:cs typeface="Roboto"/>
                <a:sym typeface="Roboto"/>
              </a:rPr>
              <a:t>[3] </a:t>
            </a:r>
            <a:r>
              <a:rPr lang="en-IN" sz="2000">
                <a:solidFill>
                  <a:srgbClr val="111111"/>
                </a:solidFill>
                <a:latin typeface="Roboto"/>
                <a:ea typeface="Roboto"/>
                <a:cs typeface="Roboto"/>
                <a:sym typeface="Roboto"/>
              </a:rPr>
              <a:t>Object Sorting using Image Processing</a:t>
            </a:r>
            <a:endParaRPr sz="2000">
              <a:solidFill>
                <a:srgbClr val="555555"/>
              </a:solidFill>
              <a:latin typeface="Roboto"/>
              <a:ea typeface="Roboto"/>
              <a:cs typeface="Roboto"/>
              <a:sym typeface="Roboto"/>
            </a:endParaRPr>
          </a:p>
          <a:p>
            <a:pPr indent="0" lvl="0" marL="0" marR="0" rtl="0" algn="l">
              <a:spcBef>
                <a:spcPts val="0"/>
              </a:spcBef>
              <a:spcAft>
                <a:spcPts val="0"/>
              </a:spcAft>
              <a:buNone/>
            </a:pPr>
            <a:r>
              <a:rPr b="1" lang="en-IN" sz="2000">
                <a:solidFill>
                  <a:srgbClr val="888888"/>
                </a:solidFill>
                <a:latin typeface="Roboto"/>
                <a:ea typeface="Roboto"/>
                <a:cs typeface="Roboto"/>
                <a:sym typeface="Roboto"/>
              </a:rPr>
              <a:t>Conference: 2018 3rd IEEE International Conference on Recent Trends in Electronics, Information &amp; Communication Technology (RTEICT-2018)</a:t>
            </a:r>
            <a:endParaRPr/>
          </a:p>
          <a:p>
            <a:pPr indent="0" lvl="0" marL="0" marR="0" rtl="0" algn="l">
              <a:spcBef>
                <a:spcPts val="0"/>
              </a:spcBef>
              <a:spcAft>
                <a:spcPts val="0"/>
              </a:spcAft>
              <a:buNone/>
            </a:pPr>
            <a:r>
              <a:t/>
            </a:r>
            <a:endParaRPr b="1" sz="2000">
              <a:solidFill>
                <a:srgbClr val="888888"/>
              </a:solidFill>
              <a:latin typeface="Roboto"/>
              <a:ea typeface="Roboto"/>
              <a:cs typeface="Roboto"/>
              <a:sym typeface="Roboto"/>
            </a:endParaRPr>
          </a:p>
          <a:p>
            <a:pPr indent="0" lvl="0" marL="0" marR="0" rtl="0" algn="l">
              <a:spcBef>
                <a:spcPts val="0"/>
              </a:spcBef>
              <a:spcAft>
                <a:spcPts val="0"/>
              </a:spcAft>
              <a:buNone/>
            </a:pPr>
            <a:r>
              <a:rPr lang="en-IN" sz="2400">
                <a:solidFill>
                  <a:schemeClr val="dk1"/>
                </a:solidFill>
                <a:latin typeface="Arial"/>
                <a:ea typeface="Arial"/>
                <a:cs typeface="Arial"/>
                <a:sym typeface="Arial"/>
              </a:rPr>
              <a:t>[4]</a:t>
            </a:r>
            <a:r>
              <a:rPr lang="en-IN" sz="2000">
                <a:solidFill>
                  <a:schemeClr val="dk1"/>
                </a:solidFill>
                <a:latin typeface="Arial"/>
                <a:ea typeface="Arial"/>
                <a:cs typeface="Arial"/>
                <a:sym typeface="Arial"/>
              </a:rPr>
              <a:t>Survey Paper on Fruit Picking Robots Ashwini K Assistant Professor, Department of Information Science and Engineering, New Horizon College of Engineering. International Journal of Computer Science and Mobile Computing A Monthly Journal of Computer Science and Information Technology</a:t>
            </a:r>
            <a:endParaRPr b="1" i="0" sz="2000">
              <a:solidFill>
                <a:srgbClr val="888888"/>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68"/>
          <p:cNvSpPr/>
          <p:nvPr/>
        </p:nvSpPr>
        <p:spPr>
          <a:xfrm>
            <a:off x="2948040" y="2584440"/>
            <a:ext cx="4182840" cy="224532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IN" sz="3200">
                <a:solidFill>
                  <a:schemeClr val="dk1"/>
                </a:solidFill>
                <a:latin typeface="Arial"/>
                <a:ea typeface="Arial"/>
                <a:cs typeface="Arial"/>
                <a:sym typeface="Arial"/>
              </a:rPr>
              <a:t>THANK YOU</a:t>
            </a:r>
            <a:endParaRPr sz="1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54"/>
          <p:cNvSpPr/>
          <p:nvPr/>
        </p:nvSpPr>
        <p:spPr>
          <a:xfrm>
            <a:off x="7309800" y="7088400"/>
            <a:ext cx="110880" cy="214920"/>
          </a:xfrm>
          <a:prstGeom prst="rect">
            <a:avLst/>
          </a:prstGeom>
          <a:noFill/>
          <a:ln>
            <a:noFill/>
          </a:ln>
        </p:spPr>
        <p:txBody>
          <a:bodyPr anchorCtr="0" anchor="t" bIns="0" lIns="0" spcFirstLastPara="1" rIns="0" wrap="square" tIns="12600">
            <a:noAutofit/>
          </a:bodyPr>
          <a:lstStyle/>
          <a:p>
            <a:pPr indent="0" lvl="0" marL="0" marR="0" rtl="0" algn="l">
              <a:lnSpc>
                <a:spcPct val="100000"/>
              </a:lnSpc>
              <a:spcBef>
                <a:spcPts val="0"/>
              </a:spcBef>
              <a:spcAft>
                <a:spcPts val="0"/>
              </a:spcAft>
              <a:buNone/>
            </a:pPr>
            <a:r>
              <a:rPr b="0" i="0" lang="en-IN" sz="1200" u="none" cap="none" strike="noStrike">
                <a:solidFill>
                  <a:srgbClr val="8A8A8A"/>
                </a:solidFill>
                <a:latin typeface="Times New Roman"/>
                <a:ea typeface="Times New Roman"/>
                <a:cs typeface="Times New Roman"/>
                <a:sym typeface="Times New Roman"/>
              </a:rPr>
              <a:t>2</a:t>
            </a:r>
            <a:endParaRPr b="0" i="0" sz="1800" u="none" cap="none" strike="noStrike">
              <a:solidFill>
                <a:schemeClr val="dk1"/>
              </a:solidFill>
              <a:latin typeface="Arial"/>
              <a:ea typeface="Arial"/>
              <a:cs typeface="Arial"/>
              <a:sym typeface="Arial"/>
            </a:endParaRPr>
          </a:p>
        </p:txBody>
      </p:sp>
      <p:sp>
        <p:nvSpPr>
          <p:cNvPr id="217" name="Google Shape;217;p54"/>
          <p:cNvSpPr/>
          <p:nvPr/>
        </p:nvSpPr>
        <p:spPr>
          <a:xfrm>
            <a:off x="1212120" y="6984360"/>
            <a:ext cx="2862360" cy="5493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4"/>
          <p:cNvSpPr/>
          <p:nvPr/>
        </p:nvSpPr>
        <p:spPr>
          <a:xfrm>
            <a:off x="395640" y="128160"/>
            <a:ext cx="9288360" cy="1120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199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219" name="Google Shape;219;p54"/>
          <p:cNvSpPr/>
          <p:nvPr/>
        </p:nvSpPr>
        <p:spPr>
          <a:xfrm>
            <a:off x="395640" y="1248840"/>
            <a:ext cx="8953392" cy="583956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20" name="Google Shape;220;p54"/>
          <p:cNvSpPr txBox="1"/>
          <p:nvPr/>
        </p:nvSpPr>
        <p:spPr>
          <a:xfrm>
            <a:off x="4202112" y="690625"/>
            <a:ext cx="42672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IN" sz="2800" u="none" cap="none" strike="noStrike">
                <a:solidFill>
                  <a:schemeClr val="dk1"/>
                </a:solidFill>
                <a:latin typeface="Arial"/>
                <a:ea typeface="Arial"/>
                <a:cs typeface="Arial"/>
                <a:sym typeface="Arial"/>
              </a:rPr>
              <a:t> ABSTRACT</a:t>
            </a:r>
            <a:endParaRPr/>
          </a:p>
        </p:txBody>
      </p:sp>
      <p:sp>
        <p:nvSpPr>
          <p:cNvPr id="221" name="Google Shape;221;p54"/>
          <p:cNvSpPr txBox="1"/>
          <p:nvPr/>
        </p:nvSpPr>
        <p:spPr>
          <a:xfrm>
            <a:off x="772620" y="1425346"/>
            <a:ext cx="8534400" cy="470898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Noto Sans Symbols"/>
              <a:buChar char="▪"/>
            </a:pPr>
            <a:r>
              <a:rPr lang="en-IN" sz="2000">
                <a:solidFill>
                  <a:schemeClr val="dk1"/>
                </a:solidFill>
                <a:latin typeface="Arial"/>
                <a:ea typeface="Arial"/>
                <a:cs typeface="Arial"/>
                <a:sym typeface="Arial"/>
              </a:rPr>
              <a:t>Automation has led to the growth of industries in recent years. For better performance of industrial process automated machines are used.</a:t>
            </a:r>
            <a:endParaRPr/>
          </a:p>
          <a:p>
            <a:pPr indent="-342900" lvl="0" marL="342900" marR="0" rtl="0" algn="l">
              <a:spcBef>
                <a:spcPts val="0"/>
              </a:spcBef>
              <a:spcAft>
                <a:spcPts val="0"/>
              </a:spcAft>
              <a:buClr>
                <a:schemeClr val="dk1"/>
              </a:buClr>
              <a:buSzPts val="2000"/>
              <a:buFont typeface="Noto Sans Symbols"/>
              <a:buChar char="▪"/>
            </a:pPr>
            <a:r>
              <a:rPr lang="en-IN" sz="2000">
                <a:solidFill>
                  <a:schemeClr val="dk1"/>
                </a:solidFill>
                <a:latin typeface="Arial"/>
                <a:ea typeface="Arial"/>
                <a:cs typeface="Arial"/>
                <a:sym typeface="Arial"/>
              </a:rPr>
              <a:t> Image processing has led to advancements in applications of robotics and embedded systems .</a:t>
            </a:r>
            <a:endParaRPr/>
          </a:p>
          <a:p>
            <a:pPr indent="-342900" lvl="0" marL="342900" marR="0" rtl="0" algn="l">
              <a:spcBef>
                <a:spcPts val="0"/>
              </a:spcBef>
              <a:spcAft>
                <a:spcPts val="0"/>
              </a:spcAft>
              <a:buClr>
                <a:schemeClr val="dk1"/>
              </a:buClr>
              <a:buSzPts val="2000"/>
              <a:buFont typeface="Noto Sans Symbols"/>
              <a:buChar char="▪"/>
            </a:pPr>
            <a:r>
              <a:rPr lang="en-IN" sz="2000">
                <a:solidFill>
                  <a:schemeClr val="dk1"/>
                </a:solidFill>
                <a:latin typeface="Arial"/>
                <a:ea typeface="Arial"/>
                <a:cs typeface="Arial"/>
                <a:sym typeface="Arial"/>
              </a:rPr>
              <a:t>Object sorting is one of the popular systems for industrial applications. Unlike the common sorting done by humans, this method is more efficient and less time consuming.</a:t>
            </a:r>
            <a:endParaRPr/>
          </a:p>
          <a:p>
            <a:pPr indent="-342900" lvl="0" marL="342900" marR="0" rtl="0" algn="l">
              <a:spcBef>
                <a:spcPts val="0"/>
              </a:spcBef>
              <a:spcAft>
                <a:spcPts val="0"/>
              </a:spcAft>
              <a:buClr>
                <a:schemeClr val="dk1"/>
              </a:buClr>
              <a:buSzPts val="2000"/>
              <a:buFont typeface="Noto Sans Symbols"/>
              <a:buChar char="▪"/>
            </a:pPr>
            <a:r>
              <a:rPr lang="en-IN" sz="2000">
                <a:solidFill>
                  <a:schemeClr val="dk1"/>
                </a:solidFill>
                <a:latin typeface="Arial"/>
                <a:ea typeface="Arial"/>
                <a:cs typeface="Arial"/>
                <a:sym typeface="Arial"/>
              </a:rPr>
              <a:t> Object sorting robot uses image processing technique for colour detection. It has a robotic arm which picks and places the object in defined position. Image is captured in real time by webcam and then image processing is done for identification of colour .</a:t>
            </a:r>
            <a:endParaRPr/>
          </a:p>
          <a:p>
            <a:pPr indent="-342900" lvl="0" marL="342900" marR="0" rtl="0" algn="l">
              <a:spcBef>
                <a:spcPts val="0"/>
              </a:spcBef>
              <a:spcAft>
                <a:spcPts val="0"/>
              </a:spcAft>
              <a:buClr>
                <a:schemeClr val="dk1"/>
              </a:buClr>
              <a:buSzPts val="2000"/>
              <a:buFont typeface="Noto Sans Symbols"/>
              <a:buChar char="▪"/>
            </a:pPr>
            <a:r>
              <a:rPr lang="en-IN" sz="2000">
                <a:solidFill>
                  <a:schemeClr val="dk1"/>
                </a:solidFill>
                <a:latin typeface="Arial"/>
                <a:ea typeface="Arial"/>
                <a:cs typeface="Arial"/>
                <a:sym typeface="Arial"/>
              </a:rPr>
              <a:t> The Proposed system deals with an automated material handling system. The aim of the project is classify the objects based on its colour .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55"/>
          <p:cNvSpPr/>
          <p:nvPr/>
        </p:nvSpPr>
        <p:spPr>
          <a:xfrm>
            <a:off x="395640" y="128160"/>
            <a:ext cx="9288360" cy="1120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IN" sz="1990">
                <a:solidFill>
                  <a:schemeClr val="dk1"/>
                </a:solidFill>
                <a:latin typeface="Calibri"/>
                <a:ea typeface="Calibri"/>
                <a:cs typeface="Calibri"/>
                <a:sym typeface="Calibri"/>
              </a:rPr>
              <a:t>                        </a:t>
            </a:r>
            <a:endParaRPr sz="1800">
              <a:solidFill>
                <a:schemeClr val="dk1"/>
              </a:solidFill>
              <a:latin typeface="Arial"/>
              <a:ea typeface="Arial"/>
              <a:cs typeface="Arial"/>
              <a:sym typeface="Arial"/>
            </a:endParaRPr>
          </a:p>
        </p:txBody>
      </p:sp>
      <p:sp>
        <p:nvSpPr>
          <p:cNvPr id="227" name="Google Shape;227;p55"/>
          <p:cNvSpPr/>
          <p:nvPr/>
        </p:nvSpPr>
        <p:spPr>
          <a:xfrm>
            <a:off x="2948400" y="-106363"/>
            <a:ext cx="4182840" cy="1591851"/>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1" lang="en-IN" sz="3200">
                <a:solidFill>
                  <a:schemeClr val="dk1"/>
                </a:solidFill>
                <a:latin typeface="Arial"/>
                <a:ea typeface="Arial"/>
                <a:cs typeface="Arial"/>
                <a:sym typeface="Arial"/>
              </a:rPr>
              <a:t>INTRODUCTION</a:t>
            </a:r>
            <a:endParaRPr b="1" i="1" sz="1800">
              <a:solidFill>
                <a:schemeClr val="dk1"/>
              </a:solidFill>
              <a:latin typeface="Arial"/>
              <a:ea typeface="Arial"/>
              <a:cs typeface="Arial"/>
              <a:sym typeface="Arial"/>
            </a:endParaRPr>
          </a:p>
        </p:txBody>
      </p:sp>
      <p:sp>
        <p:nvSpPr>
          <p:cNvPr id="228" name="Google Shape;228;p55"/>
          <p:cNvSpPr txBox="1"/>
          <p:nvPr/>
        </p:nvSpPr>
        <p:spPr>
          <a:xfrm>
            <a:off x="380921" y="1248840"/>
            <a:ext cx="9288360" cy="7663636"/>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Noto Sans Symbols"/>
              <a:buChar char="⮚"/>
            </a:pPr>
            <a:r>
              <a:rPr lang="en-IN" sz="2000">
                <a:solidFill>
                  <a:schemeClr val="dk1"/>
                </a:solidFill>
                <a:latin typeface="Arial"/>
                <a:ea typeface="Arial"/>
                <a:cs typeface="Arial"/>
                <a:sym typeface="Arial"/>
              </a:rPr>
              <a:t>Robot is a mechanical device that is designed and programmed to carry out instruction and perform particular duties automatically, with speed and precision.</a:t>
            </a:r>
            <a:endParaRPr/>
          </a:p>
          <a:p>
            <a:pPr indent="-342900" lvl="0" marL="342900" marR="0" rtl="0" algn="l">
              <a:spcBef>
                <a:spcPts val="0"/>
              </a:spcBef>
              <a:spcAft>
                <a:spcPts val="0"/>
              </a:spcAft>
              <a:buClr>
                <a:schemeClr val="dk1"/>
              </a:buClr>
              <a:buSzPts val="2000"/>
              <a:buFont typeface="Noto Sans Symbols"/>
              <a:buChar char="⮚"/>
            </a:pPr>
            <a:r>
              <a:rPr lang="en-IN" sz="2000">
                <a:solidFill>
                  <a:schemeClr val="dk1"/>
                </a:solidFill>
                <a:latin typeface="Arial"/>
                <a:ea typeface="Arial"/>
                <a:cs typeface="Arial"/>
                <a:sym typeface="Arial"/>
              </a:rPr>
              <a:t> The research on automation and robotics has shown importance in industries, defence , surveillance and security using image processing.</a:t>
            </a:r>
            <a:endParaRPr/>
          </a:p>
          <a:p>
            <a:pPr indent="-342900" lvl="0" marL="342900" marR="0" rtl="0" algn="l">
              <a:spcBef>
                <a:spcPts val="0"/>
              </a:spcBef>
              <a:spcAft>
                <a:spcPts val="0"/>
              </a:spcAft>
              <a:buClr>
                <a:schemeClr val="dk1"/>
              </a:buClr>
              <a:buSzPts val="2000"/>
              <a:buFont typeface="Noto Sans Symbols"/>
              <a:buChar char="⮚"/>
            </a:pPr>
            <a:r>
              <a:rPr lang="en-IN" sz="2000">
                <a:solidFill>
                  <a:schemeClr val="dk1"/>
                </a:solidFill>
                <a:latin typeface="Arial"/>
                <a:ea typeface="Arial"/>
                <a:cs typeface="Arial"/>
                <a:sym typeface="Arial"/>
              </a:rPr>
              <a:t> The main objective of this project is to build a system which can detect and sort the objects placed based on its colour. Object Recognition is the most important task in the computer vision field. The goal of object recognition is to automatically detect the objects in the screen and classify the according to their properties.</a:t>
            </a:r>
            <a:endParaRPr/>
          </a:p>
          <a:p>
            <a:pPr indent="-342900" lvl="0" marL="342900" marR="0" rtl="0" algn="l">
              <a:spcBef>
                <a:spcPts val="0"/>
              </a:spcBef>
              <a:spcAft>
                <a:spcPts val="0"/>
              </a:spcAft>
              <a:buClr>
                <a:schemeClr val="dk1"/>
              </a:buClr>
              <a:buSzPts val="2000"/>
              <a:buFont typeface="Noto Sans Symbols"/>
              <a:buChar char="⮚"/>
            </a:pPr>
            <a:r>
              <a:rPr lang="en-IN" sz="2000">
                <a:solidFill>
                  <a:schemeClr val="dk1"/>
                </a:solidFill>
                <a:latin typeface="Arial"/>
                <a:ea typeface="Arial"/>
                <a:cs typeface="Arial"/>
                <a:sym typeface="Arial"/>
              </a:rPr>
              <a:t> This process has to be repeated for all the frames of the captured images. OpenCV (Open Source Vision Library) is used for image processing using with Python scripting language. OpenCV has powerful image processing functions which is suitable for real time.</a:t>
            </a:r>
            <a:endParaRPr/>
          </a:p>
          <a:p>
            <a:pPr indent="-342900" lvl="0" marL="342900" marR="0" rtl="0" algn="l">
              <a:spcBef>
                <a:spcPts val="0"/>
              </a:spcBef>
              <a:spcAft>
                <a:spcPts val="0"/>
              </a:spcAft>
              <a:buClr>
                <a:schemeClr val="dk1"/>
              </a:buClr>
              <a:buSzPts val="2000"/>
              <a:buFont typeface="Noto Sans Symbols"/>
              <a:buChar char="⮚"/>
            </a:pPr>
            <a:r>
              <a:rPr lang="en-IN" sz="2000">
                <a:solidFill>
                  <a:schemeClr val="dk1"/>
                </a:solidFill>
                <a:latin typeface="Arial"/>
                <a:ea typeface="Arial"/>
                <a:cs typeface="Arial"/>
                <a:sym typeface="Arial"/>
              </a:rPr>
              <a:t> Raspberry Pi is used as the controller of motors of the bot which makes it move in a particular path, that is ,follows a path with black line with the help of IR sensors. The Arduino is used to control the robotic arm’s motion and gripping. At basic level , the combination of all these processes helps in moving the bot in a direction ,look for the object ,detect it based on its properties, pick it and place it in the desired position. </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56"/>
          <p:cNvSpPr/>
          <p:nvPr/>
        </p:nvSpPr>
        <p:spPr>
          <a:xfrm>
            <a:off x="849312" y="1265237"/>
            <a:ext cx="8305800" cy="1323439"/>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000"/>
              <a:buFont typeface="Noto Sans Symbols"/>
              <a:buChar char="⮚"/>
            </a:pPr>
            <a:r>
              <a:rPr lang="en-IN" sz="2000">
                <a:solidFill>
                  <a:schemeClr val="dk1"/>
                </a:solidFill>
                <a:latin typeface="Arial"/>
                <a:ea typeface="Arial"/>
                <a:cs typeface="Arial"/>
                <a:sym typeface="Arial"/>
              </a:rPr>
              <a:t>The Arduino is used to control the robotic arm’s motion and gripping. At basic level , the combination of all these processes helps in moving the bot in a direction ,look for the object ,detect it based on its properties, pick it and place it in the defined position</a:t>
            </a:r>
            <a:endParaRPr sz="20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57"/>
          <p:cNvSpPr/>
          <p:nvPr/>
        </p:nvSpPr>
        <p:spPr>
          <a:xfrm>
            <a:off x="395640" y="128160"/>
            <a:ext cx="9288360" cy="11206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7"/>
          <p:cNvSpPr/>
          <p:nvPr/>
        </p:nvSpPr>
        <p:spPr>
          <a:xfrm>
            <a:off x="1687512" y="-182563"/>
            <a:ext cx="6172200" cy="224532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IN" sz="3200">
                <a:solidFill>
                  <a:schemeClr val="dk1"/>
                </a:solidFill>
                <a:latin typeface="Arial"/>
                <a:ea typeface="Arial"/>
                <a:cs typeface="Arial"/>
                <a:sym typeface="Arial"/>
              </a:rPr>
              <a:t>LITERATURE SURVEY</a:t>
            </a:r>
            <a:endParaRPr sz="1800">
              <a:solidFill>
                <a:schemeClr val="dk1"/>
              </a:solidFill>
              <a:latin typeface="Arial"/>
              <a:ea typeface="Arial"/>
              <a:cs typeface="Arial"/>
              <a:sym typeface="Arial"/>
            </a:endParaRPr>
          </a:p>
        </p:txBody>
      </p:sp>
      <p:sp>
        <p:nvSpPr>
          <p:cNvPr id="240" name="Google Shape;240;p57"/>
          <p:cNvSpPr/>
          <p:nvPr/>
        </p:nvSpPr>
        <p:spPr>
          <a:xfrm>
            <a:off x="277752" y="1559563"/>
            <a:ext cx="9563160" cy="5632311"/>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Arial"/>
                <a:ea typeface="Arial"/>
                <a:cs typeface="Arial"/>
                <a:sym typeface="Arial"/>
              </a:rPr>
              <a:t>Object Sorting Robot Based On the Shape Priya Vinayak Garad G. H Raisoni College of Engineering &amp; Management, Pune.Impact factor: 4.295 (Volume3, Issue5).International Journal of Advance Research, Ideas and Innovations in Technology.</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In a proposed system, three different keys are used for detection of three primary colour which is red, green and blue. Three servo motors is used in the construction of robotic arm. One stepper motor is used for moving robotic arm in a circular direction for placing the picked object in a particular color box. The camera is used to sense particular colour for picking and placing process. Image sensing using MATLAB is used in a system for detecting the colour of the object. ARM (LPC2138) is the central processing unit, used to control all the functions of other blocks in this robot system. The microcontroller takes or read data from colour from MATLAB software and controls all the other functions of the system by manipulating these data. Microcontroller control the motor on the robotic arm to pick a particular colour object, as per the signal from image processing ARM (LPC2138) can understand the colour of the object, it controls the arm motor to move towards the specified location, again control the gripper motor to release the object into that particular location. Servo motor is directly controlled by the ARM by PWM signal. PWM (Pulse width modulation) is a great method of controlling the amount of power delivered to load without dissipating any wasted power. Stepper motor is used for angular movement of the robotic arm. Stepper motor is a machine to convert pulse to angle displacement. So if we give stepper driver a certain pulse signal, it will drive motor to a certain angle.</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58"/>
          <p:cNvSpPr/>
          <p:nvPr/>
        </p:nvSpPr>
        <p:spPr>
          <a:xfrm>
            <a:off x="367842" y="2179637"/>
            <a:ext cx="9677400"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Arial"/>
                <a:ea typeface="Arial"/>
                <a:cs typeface="Arial"/>
                <a:sym typeface="Arial"/>
              </a:rPr>
              <a:t>Traditionally, sorting of different types of objects was done by the operator manually. However, this method has some disadvantages such as increase in the cost of the product, slow, and inaccuracy due to the human mistake.But after many involvements in the field of robotics system, the automation industry has undergone a complete makeover and the technology of object recognition is used for such work. In many packaging industries, object counting and sorting is the major and important task that needs to be done. Existing sorting methods are used to set of inductive, capacitive and optical sensors do differentiate colour. Photodiode based color sensor are used for detection of colour. In this type of sorting method different colour sensors are attached with the robot for detecting the object of particular color. They measure color based on an RGB color model. A large percentage of the visible spectrum can be created using these three colors[1] but the disadvantages of this kind of system is sensor sensitivity range or affection of environmental conditions. In some kind of existing systems of sorting, objects are placed on conveyor belt and according to movement of that conveyor belt objects are get sorted[3][4], but the disadvantage of this system is that object which are not placed on conveyor belt are not considered in sorting process.</a:t>
            </a:r>
            <a:endParaRPr sz="1800">
              <a:solidFill>
                <a:schemeClr val="dk1"/>
              </a:solidFill>
              <a:latin typeface="Arial"/>
              <a:ea typeface="Arial"/>
              <a:cs typeface="Arial"/>
              <a:sym typeface="Arial"/>
            </a:endParaRPr>
          </a:p>
        </p:txBody>
      </p:sp>
      <p:sp>
        <p:nvSpPr>
          <p:cNvPr id="246" name="Google Shape;246;p58"/>
          <p:cNvSpPr/>
          <p:nvPr/>
        </p:nvSpPr>
        <p:spPr>
          <a:xfrm>
            <a:off x="470128" y="1107724"/>
            <a:ext cx="9140368" cy="1200329"/>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Arial"/>
                <a:ea typeface="Arial"/>
                <a:cs typeface="Arial"/>
                <a:sym typeface="Arial"/>
              </a:rPr>
              <a:t>Object Sorting Robot using Image Processing Lekha Bhausaheb Kachare ME Student (VLSI &amp; Embedded system) Department of E &amp; TC G.H. Raisoni COEM, Ahmednagar, India. International Journal of Engineering Science and Computing, June 2017 </a:t>
            </a:r>
            <a:endParaRPr sz="18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59"/>
          <p:cNvSpPr/>
          <p:nvPr/>
        </p:nvSpPr>
        <p:spPr>
          <a:xfrm>
            <a:off x="2948892" y="-182563"/>
            <a:ext cx="4182840" cy="224532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IN" sz="3200">
                <a:solidFill>
                  <a:schemeClr val="dk1"/>
                </a:solidFill>
                <a:latin typeface="Arial"/>
                <a:ea typeface="Arial"/>
                <a:cs typeface="Arial"/>
                <a:sym typeface="Arial"/>
              </a:rPr>
              <a:t>BLOCK DIAGRAMS</a:t>
            </a:r>
            <a:endParaRPr sz="1800">
              <a:solidFill>
                <a:schemeClr val="dk1"/>
              </a:solidFill>
              <a:latin typeface="Arial"/>
              <a:ea typeface="Arial"/>
              <a:cs typeface="Arial"/>
              <a:sym typeface="Arial"/>
            </a:endParaRPr>
          </a:p>
        </p:txBody>
      </p:sp>
      <p:sp>
        <p:nvSpPr>
          <p:cNvPr id="252" name="Google Shape;252;p59"/>
          <p:cNvSpPr/>
          <p:nvPr/>
        </p:nvSpPr>
        <p:spPr>
          <a:xfrm>
            <a:off x="956816" y="2937445"/>
            <a:ext cx="1584176" cy="1224136"/>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2000">
                <a:solidFill>
                  <a:schemeClr val="lt1"/>
                </a:solidFill>
                <a:latin typeface="Arial"/>
                <a:ea typeface="Arial"/>
                <a:cs typeface="Arial"/>
                <a:sym typeface="Arial"/>
              </a:rPr>
              <a:t>Image acquisition through webcam</a:t>
            </a:r>
            <a:endParaRPr/>
          </a:p>
        </p:txBody>
      </p:sp>
      <p:sp>
        <p:nvSpPr>
          <p:cNvPr id="253" name="Google Shape;253;p59"/>
          <p:cNvSpPr/>
          <p:nvPr/>
        </p:nvSpPr>
        <p:spPr>
          <a:xfrm>
            <a:off x="2613000" y="3297485"/>
            <a:ext cx="576064" cy="36004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4" name="Google Shape;254;p59"/>
          <p:cNvSpPr/>
          <p:nvPr/>
        </p:nvSpPr>
        <p:spPr>
          <a:xfrm>
            <a:off x="3261072" y="2937445"/>
            <a:ext cx="1368152" cy="1224136"/>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Arial"/>
                <a:ea typeface="Arial"/>
                <a:cs typeface="Arial"/>
                <a:sym typeface="Arial"/>
              </a:rPr>
              <a:t>Processing Image</a:t>
            </a:r>
            <a:endParaRPr/>
          </a:p>
        </p:txBody>
      </p:sp>
      <p:sp>
        <p:nvSpPr>
          <p:cNvPr id="255" name="Google Shape;255;p59"/>
          <p:cNvSpPr/>
          <p:nvPr/>
        </p:nvSpPr>
        <p:spPr>
          <a:xfrm>
            <a:off x="4701232" y="3297485"/>
            <a:ext cx="648072" cy="36004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6" name="Google Shape;256;p59"/>
          <p:cNvSpPr/>
          <p:nvPr/>
        </p:nvSpPr>
        <p:spPr>
          <a:xfrm>
            <a:off x="5421312" y="2865437"/>
            <a:ext cx="1296144" cy="1296144"/>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Arial"/>
                <a:ea typeface="Arial"/>
                <a:cs typeface="Arial"/>
                <a:sym typeface="Arial"/>
              </a:rPr>
              <a:t>Decision making robot</a:t>
            </a:r>
            <a:endParaRPr/>
          </a:p>
        </p:txBody>
      </p:sp>
      <p:sp>
        <p:nvSpPr>
          <p:cNvPr id="257" name="Google Shape;257;p59"/>
          <p:cNvSpPr/>
          <p:nvPr/>
        </p:nvSpPr>
        <p:spPr>
          <a:xfrm>
            <a:off x="6789464" y="3297485"/>
            <a:ext cx="576064" cy="36004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8" name="Google Shape;258;p59"/>
          <p:cNvSpPr/>
          <p:nvPr/>
        </p:nvSpPr>
        <p:spPr>
          <a:xfrm>
            <a:off x="7437536" y="2865437"/>
            <a:ext cx="1440160" cy="1296144"/>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Arial"/>
                <a:ea typeface="Arial"/>
                <a:cs typeface="Arial"/>
                <a:sym typeface="Arial"/>
              </a:rPr>
              <a:t>Motion Control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60"/>
          <p:cNvSpPr/>
          <p:nvPr/>
        </p:nvSpPr>
        <p:spPr>
          <a:xfrm>
            <a:off x="3641438" y="-3145"/>
            <a:ext cx="1887163" cy="427037"/>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4" name="Google Shape;264;p60"/>
          <p:cNvSpPr/>
          <p:nvPr/>
        </p:nvSpPr>
        <p:spPr>
          <a:xfrm>
            <a:off x="2825614" y="466616"/>
            <a:ext cx="3510098" cy="417621"/>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5" name="Google Shape;265;p60"/>
          <p:cNvSpPr/>
          <p:nvPr/>
        </p:nvSpPr>
        <p:spPr>
          <a:xfrm>
            <a:off x="2884156" y="1497245"/>
            <a:ext cx="3439198" cy="1016013"/>
          </a:xfrm>
          <a:prstGeom prst="flowChartDecision">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a:p>
            <a:pPr indent="0" lvl="0" marL="0" marR="0" rtl="0" algn="ctr">
              <a:spcBef>
                <a:spcPts val="0"/>
              </a:spcBef>
              <a:spcAft>
                <a:spcPts val="0"/>
              </a:spcAft>
              <a:buNone/>
            </a:pPr>
            <a:r>
              <a:rPr lang="en-IN" sz="1400">
                <a:solidFill>
                  <a:schemeClr val="dk1"/>
                </a:solidFill>
                <a:latin typeface="Arial"/>
                <a:ea typeface="Arial"/>
                <a:cs typeface="Arial"/>
                <a:sym typeface="Arial"/>
              </a:rPr>
              <a:t>If all the IR sensors detect</a:t>
            </a:r>
            <a:endParaRPr/>
          </a:p>
        </p:txBody>
      </p:sp>
      <p:sp>
        <p:nvSpPr>
          <p:cNvPr id="266" name="Google Shape;266;p60"/>
          <p:cNvSpPr/>
          <p:nvPr/>
        </p:nvSpPr>
        <p:spPr>
          <a:xfrm>
            <a:off x="2834330" y="933293"/>
            <a:ext cx="3501381" cy="458951"/>
          </a:xfrm>
          <a:prstGeom prst="flowChartProcess">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7" name="Google Shape;267;p60"/>
          <p:cNvSpPr/>
          <p:nvPr/>
        </p:nvSpPr>
        <p:spPr>
          <a:xfrm>
            <a:off x="3027359" y="3188196"/>
            <a:ext cx="3200400" cy="417621"/>
          </a:xfrm>
          <a:prstGeom prst="flowChartProcess">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8" name="Google Shape;268;p60"/>
          <p:cNvSpPr/>
          <p:nvPr/>
        </p:nvSpPr>
        <p:spPr>
          <a:xfrm>
            <a:off x="3551862" y="3738854"/>
            <a:ext cx="1900102" cy="1066800"/>
          </a:xfrm>
          <a:prstGeom prst="flowChartDecision">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9" name="Google Shape;269;p60"/>
          <p:cNvSpPr/>
          <p:nvPr/>
        </p:nvSpPr>
        <p:spPr>
          <a:xfrm>
            <a:off x="2798880" y="5387372"/>
            <a:ext cx="3510098" cy="417621"/>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0" name="Google Shape;270;p60"/>
          <p:cNvSpPr/>
          <p:nvPr/>
        </p:nvSpPr>
        <p:spPr>
          <a:xfrm>
            <a:off x="2763430" y="4858080"/>
            <a:ext cx="3510098" cy="417621"/>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1" name="Google Shape;271;p60"/>
          <p:cNvSpPr/>
          <p:nvPr/>
        </p:nvSpPr>
        <p:spPr>
          <a:xfrm>
            <a:off x="2798880" y="5859537"/>
            <a:ext cx="3306750" cy="1219200"/>
          </a:xfrm>
          <a:prstGeom prst="flowChartDecision">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2" name="Google Shape;272;p60"/>
          <p:cNvSpPr/>
          <p:nvPr/>
        </p:nvSpPr>
        <p:spPr>
          <a:xfrm>
            <a:off x="3527879" y="7113202"/>
            <a:ext cx="1981200" cy="417621"/>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3" name="Google Shape;273;p60"/>
          <p:cNvSpPr txBox="1"/>
          <p:nvPr/>
        </p:nvSpPr>
        <p:spPr>
          <a:xfrm>
            <a:off x="4202112" y="28852"/>
            <a:ext cx="1066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Start</a:t>
            </a:r>
            <a:endParaRPr/>
          </a:p>
        </p:txBody>
      </p:sp>
      <p:sp>
        <p:nvSpPr>
          <p:cNvPr id="274" name="Google Shape;274;p60"/>
          <p:cNvSpPr txBox="1"/>
          <p:nvPr/>
        </p:nvSpPr>
        <p:spPr>
          <a:xfrm>
            <a:off x="2869981" y="501041"/>
            <a:ext cx="3439198"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400">
                <a:solidFill>
                  <a:schemeClr val="dk1"/>
                </a:solidFill>
                <a:latin typeface="Arial"/>
                <a:ea typeface="Arial"/>
                <a:cs typeface="Arial"/>
                <a:sym typeface="Arial"/>
              </a:rPr>
              <a:t>Initialize the  motors and IR sensors</a:t>
            </a:r>
            <a:endParaRPr/>
          </a:p>
        </p:txBody>
      </p:sp>
      <p:sp>
        <p:nvSpPr>
          <p:cNvPr id="275" name="Google Shape;275;p60"/>
          <p:cNvSpPr txBox="1"/>
          <p:nvPr/>
        </p:nvSpPr>
        <p:spPr>
          <a:xfrm>
            <a:off x="2861064" y="877038"/>
            <a:ext cx="32004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400">
                <a:solidFill>
                  <a:schemeClr val="dk1"/>
                </a:solidFill>
                <a:latin typeface="Arial"/>
                <a:ea typeface="Arial"/>
                <a:cs typeface="Arial"/>
                <a:sym typeface="Arial"/>
              </a:rPr>
              <a:t>Follows the path with black line ,i.e., line following</a:t>
            </a:r>
            <a:endParaRPr/>
          </a:p>
        </p:txBody>
      </p:sp>
      <p:cxnSp>
        <p:nvCxnSpPr>
          <p:cNvPr id="276" name="Google Shape;276;p60"/>
          <p:cNvCxnSpPr>
            <a:endCxn id="265" idx="0"/>
          </p:cNvCxnSpPr>
          <p:nvPr/>
        </p:nvCxnSpPr>
        <p:spPr>
          <a:xfrm>
            <a:off x="4603755" y="1391045"/>
            <a:ext cx="0" cy="106200"/>
          </a:xfrm>
          <a:prstGeom prst="straightConnector1">
            <a:avLst/>
          </a:prstGeom>
          <a:noFill/>
          <a:ln cap="flat" cmpd="sng" w="9525">
            <a:solidFill>
              <a:srgbClr val="4A7DBA"/>
            </a:solidFill>
            <a:prstDash val="solid"/>
            <a:round/>
            <a:headEnd len="sm" w="sm" type="none"/>
            <a:tailEnd len="med" w="med" type="triangle"/>
          </a:ln>
        </p:spPr>
      </p:cxnSp>
      <p:sp>
        <p:nvSpPr>
          <p:cNvPr id="277" name="Google Shape;277;p60"/>
          <p:cNvSpPr txBox="1"/>
          <p:nvPr/>
        </p:nvSpPr>
        <p:spPr>
          <a:xfrm>
            <a:off x="2991909" y="3135397"/>
            <a:ext cx="32713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400">
                <a:solidFill>
                  <a:schemeClr val="dk1"/>
                </a:solidFill>
                <a:latin typeface="Arial"/>
                <a:ea typeface="Arial"/>
                <a:cs typeface="Arial"/>
                <a:sym typeface="Arial"/>
              </a:rPr>
              <a:t>Capture image of the object and verify using image processing </a:t>
            </a:r>
            <a:endParaRPr/>
          </a:p>
        </p:txBody>
      </p:sp>
      <p:sp>
        <p:nvSpPr>
          <p:cNvPr id="278" name="Google Shape;278;p60"/>
          <p:cNvSpPr txBox="1"/>
          <p:nvPr/>
        </p:nvSpPr>
        <p:spPr>
          <a:xfrm>
            <a:off x="4157715" y="3873395"/>
            <a:ext cx="838200"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400">
                <a:solidFill>
                  <a:schemeClr val="dk1"/>
                </a:solidFill>
                <a:latin typeface="Arial"/>
                <a:ea typeface="Arial"/>
                <a:cs typeface="Arial"/>
                <a:sym typeface="Arial"/>
              </a:rPr>
              <a:t>Is the required object</a:t>
            </a:r>
            <a:endParaRPr/>
          </a:p>
        </p:txBody>
      </p:sp>
      <p:cxnSp>
        <p:nvCxnSpPr>
          <p:cNvPr id="279" name="Google Shape;279;p60"/>
          <p:cNvCxnSpPr>
            <a:stCxn id="268" idx="3"/>
          </p:cNvCxnSpPr>
          <p:nvPr/>
        </p:nvCxnSpPr>
        <p:spPr>
          <a:xfrm>
            <a:off x="5451964" y="4272254"/>
            <a:ext cx="1548000" cy="0"/>
          </a:xfrm>
          <a:prstGeom prst="straightConnector1">
            <a:avLst/>
          </a:prstGeom>
          <a:noFill/>
          <a:ln cap="flat" cmpd="sng" w="9525">
            <a:solidFill>
              <a:srgbClr val="4A7DBA"/>
            </a:solidFill>
            <a:prstDash val="solid"/>
            <a:round/>
            <a:headEnd len="sm" w="sm" type="none"/>
            <a:tailEnd len="med" w="med" type="triangle"/>
          </a:ln>
        </p:spPr>
      </p:cxnSp>
      <p:cxnSp>
        <p:nvCxnSpPr>
          <p:cNvPr id="280" name="Google Shape;280;p60"/>
          <p:cNvCxnSpPr/>
          <p:nvPr/>
        </p:nvCxnSpPr>
        <p:spPr>
          <a:xfrm flipH="1" rot="10800000">
            <a:off x="7013104" y="3397006"/>
            <a:ext cx="26013" cy="817326"/>
          </a:xfrm>
          <a:prstGeom prst="straightConnector1">
            <a:avLst/>
          </a:prstGeom>
          <a:noFill/>
          <a:ln cap="flat" cmpd="sng" w="9525">
            <a:solidFill>
              <a:srgbClr val="4A7DBA"/>
            </a:solidFill>
            <a:prstDash val="solid"/>
            <a:round/>
            <a:headEnd len="sm" w="sm" type="none"/>
            <a:tailEnd len="med" w="med" type="triangle"/>
          </a:ln>
        </p:spPr>
      </p:cxnSp>
      <p:cxnSp>
        <p:nvCxnSpPr>
          <p:cNvPr id="281" name="Google Shape;281;p60"/>
          <p:cNvCxnSpPr/>
          <p:nvPr/>
        </p:nvCxnSpPr>
        <p:spPr>
          <a:xfrm flipH="1">
            <a:off x="6234038" y="3385515"/>
            <a:ext cx="802750" cy="1"/>
          </a:xfrm>
          <a:prstGeom prst="straightConnector1">
            <a:avLst/>
          </a:prstGeom>
          <a:noFill/>
          <a:ln cap="flat" cmpd="sng" w="9525">
            <a:solidFill>
              <a:srgbClr val="4A7DBA"/>
            </a:solidFill>
            <a:prstDash val="solid"/>
            <a:round/>
            <a:headEnd len="sm" w="sm" type="none"/>
            <a:tailEnd len="med" w="med" type="triangle"/>
          </a:ln>
        </p:spPr>
      </p:cxnSp>
      <p:sp>
        <p:nvSpPr>
          <p:cNvPr id="282" name="Google Shape;282;p60"/>
          <p:cNvSpPr txBox="1"/>
          <p:nvPr/>
        </p:nvSpPr>
        <p:spPr>
          <a:xfrm>
            <a:off x="3091054" y="4903533"/>
            <a:ext cx="285485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400">
                <a:solidFill>
                  <a:schemeClr val="dk1"/>
                </a:solidFill>
                <a:latin typeface="Arial"/>
                <a:ea typeface="Arial"/>
                <a:cs typeface="Arial"/>
                <a:sym typeface="Arial"/>
              </a:rPr>
              <a:t>Activate the robotic clamper.</a:t>
            </a:r>
            <a:endParaRPr/>
          </a:p>
        </p:txBody>
      </p:sp>
      <p:sp>
        <p:nvSpPr>
          <p:cNvPr id="283" name="Google Shape;283;p60"/>
          <p:cNvSpPr txBox="1"/>
          <p:nvPr/>
        </p:nvSpPr>
        <p:spPr>
          <a:xfrm>
            <a:off x="2884156" y="5338306"/>
            <a:ext cx="32004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400">
                <a:solidFill>
                  <a:schemeClr val="dk1"/>
                </a:solidFill>
                <a:latin typeface="Arial"/>
                <a:ea typeface="Arial"/>
                <a:cs typeface="Arial"/>
                <a:sym typeface="Arial"/>
              </a:rPr>
              <a:t>Pick the object and place it in the basket.</a:t>
            </a:r>
            <a:endParaRPr/>
          </a:p>
        </p:txBody>
      </p:sp>
      <p:sp>
        <p:nvSpPr>
          <p:cNvPr id="284" name="Google Shape;284;p60"/>
          <p:cNvSpPr txBox="1"/>
          <p:nvPr/>
        </p:nvSpPr>
        <p:spPr>
          <a:xfrm>
            <a:off x="3578605" y="6185223"/>
            <a:ext cx="2367299"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400">
                <a:solidFill>
                  <a:schemeClr val="dk1"/>
                </a:solidFill>
                <a:latin typeface="Arial"/>
                <a:ea typeface="Arial"/>
                <a:cs typeface="Arial"/>
                <a:sym typeface="Arial"/>
              </a:rPr>
              <a:t>If any other object is detected.</a:t>
            </a:r>
            <a:endParaRPr/>
          </a:p>
        </p:txBody>
      </p:sp>
      <p:cxnSp>
        <p:nvCxnSpPr>
          <p:cNvPr id="285" name="Google Shape;285;p60"/>
          <p:cNvCxnSpPr>
            <a:stCxn id="271" idx="3"/>
          </p:cNvCxnSpPr>
          <p:nvPr/>
        </p:nvCxnSpPr>
        <p:spPr>
          <a:xfrm>
            <a:off x="6105630" y="6469137"/>
            <a:ext cx="1209300" cy="0"/>
          </a:xfrm>
          <a:prstGeom prst="straightConnector1">
            <a:avLst/>
          </a:prstGeom>
          <a:noFill/>
          <a:ln cap="flat" cmpd="sng" w="9525">
            <a:solidFill>
              <a:srgbClr val="4A7DBA"/>
            </a:solidFill>
            <a:prstDash val="solid"/>
            <a:round/>
            <a:headEnd len="sm" w="sm" type="none"/>
            <a:tailEnd len="med" w="med" type="triangle"/>
          </a:ln>
        </p:spPr>
      </p:cxnSp>
      <p:cxnSp>
        <p:nvCxnSpPr>
          <p:cNvPr id="286" name="Google Shape;286;p60"/>
          <p:cNvCxnSpPr/>
          <p:nvPr/>
        </p:nvCxnSpPr>
        <p:spPr>
          <a:xfrm rot="10800000">
            <a:off x="7314855" y="4936445"/>
            <a:ext cx="0" cy="1532692"/>
          </a:xfrm>
          <a:prstGeom prst="straightConnector1">
            <a:avLst/>
          </a:prstGeom>
          <a:noFill/>
          <a:ln cap="flat" cmpd="sng" w="9525">
            <a:solidFill>
              <a:srgbClr val="4A7DBA"/>
            </a:solidFill>
            <a:prstDash val="solid"/>
            <a:round/>
            <a:headEnd len="sm" w="sm" type="none"/>
            <a:tailEnd len="med" w="med" type="triangle"/>
          </a:ln>
        </p:spPr>
      </p:cxnSp>
      <p:cxnSp>
        <p:nvCxnSpPr>
          <p:cNvPr id="287" name="Google Shape;287;p60"/>
          <p:cNvCxnSpPr/>
          <p:nvPr/>
        </p:nvCxnSpPr>
        <p:spPr>
          <a:xfrm rot="10800000">
            <a:off x="6273528" y="4936445"/>
            <a:ext cx="1072100" cy="0"/>
          </a:xfrm>
          <a:prstGeom prst="straightConnector1">
            <a:avLst/>
          </a:prstGeom>
          <a:noFill/>
          <a:ln cap="flat" cmpd="sng" w="9525">
            <a:solidFill>
              <a:srgbClr val="4A7DBA"/>
            </a:solidFill>
            <a:prstDash val="solid"/>
            <a:round/>
            <a:headEnd len="sm" w="sm" type="none"/>
            <a:tailEnd len="med" w="med" type="triangle"/>
          </a:ln>
        </p:spPr>
      </p:cxnSp>
      <p:cxnSp>
        <p:nvCxnSpPr>
          <p:cNvPr id="288" name="Google Shape;288;p60"/>
          <p:cNvCxnSpPr>
            <a:stCxn id="283" idx="2"/>
            <a:endCxn id="283" idx="2"/>
          </p:cNvCxnSpPr>
          <p:nvPr/>
        </p:nvCxnSpPr>
        <p:spPr>
          <a:xfrm>
            <a:off x="4484356" y="5861526"/>
            <a:ext cx="0" cy="0"/>
          </a:xfrm>
          <a:prstGeom prst="straightConnector1">
            <a:avLst/>
          </a:prstGeom>
          <a:noFill/>
          <a:ln cap="flat" cmpd="sng" w="9525">
            <a:solidFill>
              <a:srgbClr val="4A7DBA"/>
            </a:solidFill>
            <a:prstDash val="solid"/>
            <a:round/>
            <a:headEnd len="sm" w="sm" type="none"/>
            <a:tailEnd len="med" w="med" type="triangle"/>
          </a:ln>
        </p:spPr>
      </p:cxnSp>
      <p:cxnSp>
        <p:nvCxnSpPr>
          <p:cNvPr id="289" name="Google Shape;289;p60"/>
          <p:cNvCxnSpPr>
            <a:stCxn id="271" idx="2"/>
            <a:endCxn id="272" idx="0"/>
          </p:cNvCxnSpPr>
          <p:nvPr/>
        </p:nvCxnSpPr>
        <p:spPr>
          <a:xfrm>
            <a:off x="4452255" y="7078737"/>
            <a:ext cx="66300" cy="34500"/>
          </a:xfrm>
          <a:prstGeom prst="straightConnector1">
            <a:avLst/>
          </a:prstGeom>
          <a:noFill/>
          <a:ln cap="flat" cmpd="sng" w="9525">
            <a:solidFill>
              <a:srgbClr val="4A7DBA"/>
            </a:solidFill>
            <a:prstDash val="solid"/>
            <a:round/>
            <a:headEnd len="sm" w="sm" type="none"/>
            <a:tailEnd len="med" w="med" type="triangle"/>
          </a:ln>
        </p:spPr>
      </p:cxnSp>
      <p:sp>
        <p:nvSpPr>
          <p:cNvPr id="290" name="Google Shape;290;p60"/>
          <p:cNvSpPr txBox="1"/>
          <p:nvPr/>
        </p:nvSpPr>
        <p:spPr>
          <a:xfrm>
            <a:off x="4205475" y="7093059"/>
            <a:ext cx="118109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Stop</a:t>
            </a:r>
            <a:endParaRPr/>
          </a:p>
        </p:txBody>
      </p:sp>
      <p:sp>
        <p:nvSpPr>
          <p:cNvPr id="291" name="Google Shape;291;p60"/>
          <p:cNvSpPr/>
          <p:nvPr/>
        </p:nvSpPr>
        <p:spPr>
          <a:xfrm>
            <a:off x="6181876" y="3926892"/>
            <a:ext cx="560196" cy="3717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No</a:t>
            </a:r>
            <a:endParaRPr/>
          </a:p>
        </p:txBody>
      </p:sp>
      <p:sp>
        <p:nvSpPr>
          <p:cNvPr id="292" name="Google Shape;292;p60"/>
          <p:cNvSpPr/>
          <p:nvPr/>
        </p:nvSpPr>
        <p:spPr>
          <a:xfrm>
            <a:off x="6246184" y="6077501"/>
            <a:ext cx="68755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Yes</a:t>
            </a:r>
            <a:endParaRPr/>
          </a:p>
        </p:txBody>
      </p:sp>
      <p:sp>
        <p:nvSpPr>
          <p:cNvPr id="293" name="Google Shape;293;p60"/>
          <p:cNvSpPr/>
          <p:nvPr/>
        </p:nvSpPr>
        <p:spPr>
          <a:xfrm>
            <a:off x="4988386" y="4465769"/>
            <a:ext cx="56105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Yes</a:t>
            </a:r>
            <a:endParaRPr/>
          </a:p>
        </p:txBody>
      </p:sp>
      <p:sp>
        <p:nvSpPr>
          <p:cNvPr id="294" name="Google Shape;294;p60"/>
          <p:cNvSpPr/>
          <p:nvPr/>
        </p:nvSpPr>
        <p:spPr>
          <a:xfrm>
            <a:off x="5149619" y="6815275"/>
            <a:ext cx="561042" cy="36927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No</a:t>
            </a:r>
            <a:endParaRPr/>
          </a:p>
        </p:txBody>
      </p:sp>
      <p:sp>
        <p:nvSpPr>
          <p:cNvPr id="295" name="Google Shape;295;p60"/>
          <p:cNvSpPr/>
          <p:nvPr/>
        </p:nvSpPr>
        <p:spPr>
          <a:xfrm>
            <a:off x="3045784" y="2608451"/>
            <a:ext cx="3200400" cy="417621"/>
          </a:xfrm>
          <a:prstGeom prst="flowChartProcess">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6" name="Google Shape;296;p60"/>
          <p:cNvSpPr txBox="1"/>
          <p:nvPr/>
        </p:nvSpPr>
        <p:spPr>
          <a:xfrm>
            <a:off x="3045784" y="2556939"/>
            <a:ext cx="3188254"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400">
                <a:solidFill>
                  <a:schemeClr val="dk1"/>
                </a:solidFill>
                <a:latin typeface="Arial"/>
                <a:ea typeface="Arial"/>
                <a:cs typeface="Arial"/>
                <a:sym typeface="Arial"/>
              </a:rPr>
              <a:t>Initialize the,camera and robotic arm.</a:t>
            </a:r>
            <a:endParaRPr/>
          </a:p>
        </p:txBody>
      </p:sp>
      <p:cxnSp>
        <p:nvCxnSpPr>
          <p:cNvPr id="297" name="Google Shape;297;p60"/>
          <p:cNvCxnSpPr/>
          <p:nvPr/>
        </p:nvCxnSpPr>
        <p:spPr>
          <a:xfrm>
            <a:off x="4796022" y="2467186"/>
            <a:ext cx="0" cy="180613"/>
          </a:xfrm>
          <a:prstGeom prst="straightConnector1">
            <a:avLst/>
          </a:prstGeom>
          <a:noFill/>
          <a:ln cap="flat" cmpd="sng" w="9525">
            <a:solidFill>
              <a:srgbClr val="4A7DBA"/>
            </a:solidFill>
            <a:prstDash val="solid"/>
            <a:round/>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61"/>
          <p:cNvSpPr/>
          <p:nvPr/>
        </p:nvSpPr>
        <p:spPr>
          <a:xfrm>
            <a:off x="395640" y="128160"/>
            <a:ext cx="9288360" cy="1120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IN" sz="1990">
                <a:solidFill>
                  <a:schemeClr val="dk1"/>
                </a:solidFill>
                <a:latin typeface="Calibri"/>
                <a:ea typeface="Calibri"/>
                <a:cs typeface="Calibri"/>
                <a:sym typeface="Calibri"/>
              </a:rPr>
              <a:t>                         </a:t>
            </a:r>
            <a:endParaRPr sz="1800">
              <a:solidFill>
                <a:schemeClr val="dk1"/>
              </a:solidFill>
              <a:latin typeface="Arial"/>
              <a:ea typeface="Arial"/>
              <a:cs typeface="Arial"/>
              <a:sym typeface="Arial"/>
            </a:endParaRPr>
          </a:p>
        </p:txBody>
      </p:sp>
      <p:sp>
        <p:nvSpPr>
          <p:cNvPr id="303" name="Google Shape;303;p61"/>
          <p:cNvSpPr/>
          <p:nvPr/>
        </p:nvSpPr>
        <p:spPr>
          <a:xfrm>
            <a:off x="2296620" y="-182563"/>
            <a:ext cx="5486400" cy="224532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IN" sz="3200">
                <a:solidFill>
                  <a:schemeClr val="dk1"/>
                </a:solidFill>
                <a:latin typeface="Arial"/>
                <a:ea typeface="Arial"/>
                <a:cs typeface="Arial"/>
                <a:sym typeface="Arial"/>
              </a:rPr>
              <a:t>METHODOLOGY</a:t>
            </a:r>
            <a:endParaRPr sz="1800">
              <a:solidFill>
                <a:schemeClr val="dk1"/>
              </a:solidFill>
              <a:latin typeface="Arial"/>
              <a:ea typeface="Arial"/>
              <a:cs typeface="Arial"/>
              <a:sym typeface="Arial"/>
            </a:endParaRPr>
          </a:p>
        </p:txBody>
      </p:sp>
      <p:sp>
        <p:nvSpPr>
          <p:cNvPr id="304" name="Google Shape;304;p61"/>
          <p:cNvSpPr/>
          <p:nvPr/>
        </p:nvSpPr>
        <p:spPr>
          <a:xfrm>
            <a:off x="157862" y="3423364"/>
            <a:ext cx="4201022"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IN" sz="2400">
                <a:solidFill>
                  <a:schemeClr val="dk1"/>
                </a:solidFill>
                <a:latin typeface="Arial"/>
                <a:ea typeface="Arial"/>
                <a:cs typeface="Arial"/>
                <a:sym typeface="Arial"/>
              </a:rPr>
              <a:t>Working of Image Processing</a:t>
            </a:r>
            <a:endParaRPr/>
          </a:p>
        </p:txBody>
      </p:sp>
      <p:sp>
        <p:nvSpPr>
          <p:cNvPr id="305" name="Google Shape;305;p61"/>
          <p:cNvSpPr/>
          <p:nvPr/>
        </p:nvSpPr>
        <p:spPr>
          <a:xfrm>
            <a:off x="190930" y="4623693"/>
            <a:ext cx="9167122"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rPr lang="en-IN" sz="2400">
                <a:solidFill>
                  <a:schemeClr val="dk1"/>
                </a:solidFill>
                <a:latin typeface="Arial"/>
                <a:ea typeface="Arial"/>
                <a:cs typeface="Arial"/>
                <a:sym typeface="Arial"/>
              </a:rPr>
              <a:t>Firstly, the image, that is captured by the camera is sent to the pi which is a RGB image. This RGB values are converted into grey scale values. Then this grey scale image is converted into binary image.</a:t>
            </a:r>
            <a:endParaRPr/>
          </a:p>
        </p:txBody>
      </p:sp>
      <p:sp>
        <p:nvSpPr>
          <p:cNvPr id="306" name="Google Shape;306;p61"/>
          <p:cNvSpPr/>
          <p:nvPr/>
        </p:nvSpPr>
        <p:spPr>
          <a:xfrm>
            <a:off x="157862" y="1340731"/>
            <a:ext cx="9175343" cy="26776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chemeClr val="dk1"/>
                </a:solidFill>
                <a:latin typeface="Arial"/>
                <a:ea typeface="Arial"/>
                <a:cs typeface="Arial"/>
                <a:sym typeface="Arial"/>
              </a:rPr>
              <a:t>Movement of the robot:</a:t>
            </a:r>
            <a:endParaRPr/>
          </a:p>
          <a:p>
            <a:pPr indent="0" lvl="0" marL="0" marR="0" rtl="0" algn="l">
              <a:spcBef>
                <a:spcPts val="0"/>
              </a:spcBef>
              <a:spcAft>
                <a:spcPts val="0"/>
              </a:spcAft>
              <a:buNone/>
            </a:pPr>
            <a:r>
              <a:rPr lang="en-IN" sz="2400">
                <a:solidFill>
                  <a:schemeClr val="dk1"/>
                </a:solidFill>
                <a:latin typeface="Arial"/>
                <a:ea typeface="Arial"/>
                <a:cs typeface="Arial"/>
                <a:sym typeface="Arial"/>
              </a:rPr>
              <a:t>The motion of the robot is controller by the DC motors programmed in Python through Raspberry pi 3.The IR sensors help in detecting the black line and sends the signals to pi which instructs the robot to follow the line. If all the right IR sensors detect the black the motors stop rotating and the control is moved to next step.</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