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9" r:id="rId22"/>
    <p:sldId id="280" r:id="rId23"/>
    <p:sldId id="290" r:id="rId24"/>
    <p:sldId id="281" r:id="rId25"/>
    <p:sldId id="291" r:id="rId26"/>
    <p:sldId id="283" r:id="rId27"/>
    <p:sldId id="284" r:id="rId28"/>
    <p:sldId id="286" r:id="rId29"/>
    <p:sldId id="294" r:id="rId30"/>
    <p:sldId id="278" r:id="rId31"/>
    <p:sldId id="287" r:id="rId32"/>
    <p:sldId id="288" r:id="rId33"/>
    <p:sldId id="293"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9347a3c88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9347a3c88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b5f10323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b5f10323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9347a3c8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9347a3c8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b5f10323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b5f10323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b5f10323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b5f10323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b5f10323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b5f10323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b5f10323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b5f10323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b5f10323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b5f10323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b5f10323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b5f10323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5590ab73e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5590ab73e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b5f10323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b5f10323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92727ff4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92727ff4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6b5f10323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6b5f10323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44b12a2db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44b12a2db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9347a3c8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9347a3c88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5590ab73e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5590ab73e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9157898e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9157898e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44db99237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44db99237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93073cc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93073cc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559eb01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559eb01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44b12a2db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44b12a2d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9157898e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9157898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92727ff4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92727ff4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9347a3c88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9347a3c8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b5f10323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b5f1032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b5f10323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b5f10323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9347a3951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9347a3951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b5f10323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b5f10323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367505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42585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31457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12686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17395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41962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10656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39620049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974166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02617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1670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92991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3843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87952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03295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61773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12251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2410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32731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68414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11/27/2019</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7324726"/>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27.jpg"/></Relationships>
</file>

<file path=ppt/slides/_rels/slide32.xml.rels><?xml version="1.0" encoding="UTF-8" standalone="yes"?>
<Relationships xmlns="http://schemas.openxmlformats.org/package/2006/relationships"><Relationship Id="rId8" Type="http://schemas.openxmlformats.org/officeDocument/2006/relationships/hyperlink" Target="https://www.sciencedirect.com/science/article/pii/S0957417417302968" TargetMode="External"/><Relationship Id="rId13" Type="http://schemas.openxmlformats.org/officeDocument/2006/relationships/hyperlink" Target="https://medium.com/ai-society/a-concise-recommender-systems-tutorial-fa40d5a9c0fa" TargetMode="External"/><Relationship Id="rId3" Type="http://schemas.openxmlformats.org/officeDocument/2006/relationships/hyperlink" Target="https://towardsdatascience.com/recommender-system-a1e4595fc0f0" TargetMode="External"/><Relationship Id="rId7" Type="http://schemas.openxmlformats.org/officeDocument/2006/relationships/hyperlink" Target="https://medium.com/deep-systems/movix-ai-movie-recommendations-using-deep-learning-5903d6a31607" TargetMode="External"/><Relationship Id="rId12" Type="http://schemas.openxmlformats.org/officeDocument/2006/relationships/hyperlink" Target="https://jovian.ml/aakashns/5bc23520933b4cc187cfe18e5dd7e2ed" TargetMode="External"/><Relationship Id="rId2" Type="http://schemas.openxmlformats.org/officeDocument/2006/relationships/notesSlide" Target="../notesSlides/notesSlide29.xml"/><Relationship Id="rId1" Type="http://schemas.openxmlformats.org/officeDocument/2006/relationships/slideLayout" Target="../slideLayouts/slideLayout19.xml"/><Relationship Id="rId6" Type="http://schemas.openxmlformats.org/officeDocument/2006/relationships/hyperlink" Target="https://www.onceupondata.com/2019/02/10/nn-collaborative-filtering/" TargetMode="External"/><Relationship Id="rId11" Type="http://schemas.openxmlformats.org/officeDocument/2006/relationships/hyperlink" Target="https://medium.com/analytics-vidhya/collaborative-filtering-a-sincere-perspicacity-ad034113878b" TargetMode="External"/><Relationship Id="rId5" Type="http://schemas.openxmlformats.org/officeDocument/2006/relationships/hyperlink" Target="https://dl.acm.org/citation.cfm?id=2835837" TargetMode="External"/><Relationship Id="rId10" Type="http://schemas.openxmlformats.org/officeDocument/2006/relationships/hyperlink" Target="https://towardsdatascience.com/various-implementations-of-collaborative-filtering-100385c6dfe0" TargetMode="External"/><Relationship Id="rId4" Type="http://schemas.openxmlformats.org/officeDocument/2006/relationships/hyperlink" Target="https://arxiv.org/pdf/1708.05031.pdf" TargetMode="External"/><Relationship Id="rId9" Type="http://schemas.openxmlformats.org/officeDocument/2006/relationships/hyperlink" Target="https://towardsdatascience.com/collaborative-filtering-and-embeddings-part-1-63b00b9739ce" TargetMode="External"/><Relationship Id="rId14" Type="http://schemas.openxmlformats.org/officeDocument/2006/relationships/hyperlink" Target="https://grouplens.org/datasets/movielens/"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8033" y="1129800"/>
            <a:ext cx="8520600" cy="2052600"/>
          </a:xfrm>
          <a:prstGeom prst="rect">
            <a:avLst/>
          </a:prstGeom>
        </p:spPr>
        <p:txBody>
          <a:bodyPr spcFirstLastPara="1" wrap="square" lIns="91425" tIns="91425" rIns="91425" bIns="91425" anchor="b" anchorCtr="0">
            <a:noAutofit/>
          </a:bodyPr>
          <a:lstStyle/>
          <a:p>
            <a:pPr lvl="0" algn="ctr">
              <a:spcBef>
                <a:spcPts val="0"/>
              </a:spcBef>
            </a:pPr>
            <a:r>
              <a:rPr lang="en-IN" b="1" dirty="0">
                <a:latin typeface="Bahnschrift" panose="020B0502040204020203" pitchFamily="34" charset="0"/>
              </a:rPr>
              <a:t>MOVIE </a:t>
            </a:r>
            <a:r>
              <a:rPr lang="en" b="1" dirty="0">
                <a:latin typeface="Bahnschrift" panose="020B0502040204020203" pitchFamily="34" charset="0"/>
              </a:rPr>
              <a:t>RECOMMENDATION SYSTEM</a:t>
            </a:r>
            <a:br>
              <a:rPr lang="en" b="1" dirty="0"/>
            </a:br>
            <a:endParaRPr b="1" dirty="0"/>
          </a:p>
        </p:txBody>
      </p:sp>
      <p:sp>
        <p:nvSpPr>
          <p:cNvPr id="55" name="Google Shape;55;p13"/>
          <p:cNvSpPr txBox="1">
            <a:spLocks noGrp="1"/>
          </p:cNvSpPr>
          <p:nvPr>
            <p:ph type="subTitle" idx="1"/>
          </p:nvPr>
        </p:nvSpPr>
        <p:spPr>
          <a:xfrm>
            <a:off x="6153650" y="3154125"/>
            <a:ext cx="2895000" cy="18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APEKSHA GAONKAR</a:t>
            </a:r>
            <a:endParaRPr sz="1800" b="1"/>
          </a:p>
          <a:p>
            <a:pPr marL="0" lvl="0" indent="457200" algn="l" rtl="0">
              <a:spcBef>
                <a:spcPts val="0"/>
              </a:spcBef>
              <a:spcAft>
                <a:spcPts val="0"/>
              </a:spcAft>
              <a:buNone/>
            </a:pPr>
            <a:r>
              <a:rPr lang="en" sz="1800" b="1"/>
              <a:t>PES1201701562</a:t>
            </a:r>
            <a:endParaRPr sz="1800" b="1"/>
          </a:p>
          <a:p>
            <a:pPr marL="0" lvl="0" indent="0" algn="l" rtl="0">
              <a:spcBef>
                <a:spcPts val="0"/>
              </a:spcBef>
              <a:spcAft>
                <a:spcPts val="0"/>
              </a:spcAft>
              <a:buNone/>
            </a:pPr>
            <a:r>
              <a:rPr lang="en" sz="1800" b="1"/>
              <a:t>ASTHA SINGH</a:t>
            </a:r>
            <a:endParaRPr sz="1800" b="1"/>
          </a:p>
          <a:p>
            <a:pPr marL="0" lvl="0" indent="457200" algn="l" rtl="0">
              <a:spcBef>
                <a:spcPts val="0"/>
              </a:spcBef>
              <a:spcAft>
                <a:spcPts val="0"/>
              </a:spcAft>
              <a:buNone/>
            </a:pPr>
            <a:r>
              <a:rPr lang="en" sz="1800" b="1"/>
              <a:t>PES1201701156</a:t>
            </a:r>
            <a:endParaRPr sz="1800" b="1"/>
          </a:p>
          <a:p>
            <a:pPr marL="0" lvl="0" indent="0" algn="l" rtl="0">
              <a:spcBef>
                <a:spcPts val="0"/>
              </a:spcBef>
              <a:spcAft>
                <a:spcPts val="0"/>
              </a:spcAft>
              <a:buNone/>
            </a:pPr>
            <a:r>
              <a:rPr lang="en" sz="1800" b="1"/>
              <a:t>SHAMITHA S</a:t>
            </a:r>
            <a:endParaRPr sz="1800" b="1"/>
          </a:p>
          <a:p>
            <a:pPr marL="0" lvl="0" indent="457200" algn="l" rtl="0">
              <a:spcBef>
                <a:spcPts val="0"/>
              </a:spcBef>
              <a:spcAft>
                <a:spcPts val="0"/>
              </a:spcAft>
              <a:buNone/>
            </a:pPr>
            <a:r>
              <a:rPr lang="en" sz="1800" b="1"/>
              <a:t>PES1201701655</a:t>
            </a:r>
            <a:endParaRPr sz="1800" b="1"/>
          </a:p>
        </p:txBody>
      </p:sp>
      <p:pic>
        <p:nvPicPr>
          <p:cNvPr id="56" name="Google Shape;56;p13"/>
          <p:cNvPicPr preferRelativeResize="0"/>
          <p:nvPr/>
        </p:nvPicPr>
        <p:blipFill>
          <a:blip r:embed="rId3">
            <a:alphaModFix/>
          </a:blip>
          <a:stretch>
            <a:fillRect/>
          </a:stretch>
        </p:blipFill>
        <p:spPr>
          <a:xfrm>
            <a:off x="131800" y="123700"/>
            <a:ext cx="2752725" cy="81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22"/>
          <p:cNvPicPr preferRelativeResize="0"/>
          <p:nvPr/>
        </p:nvPicPr>
        <p:blipFill>
          <a:blip r:embed="rId3">
            <a:alphaModFix/>
          </a:blip>
          <a:stretch>
            <a:fillRect/>
          </a:stretch>
        </p:blipFill>
        <p:spPr>
          <a:xfrm>
            <a:off x="152400" y="152400"/>
            <a:ext cx="8821479" cy="48236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ctrTitle"/>
          </p:nvPr>
        </p:nvSpPr>
        <p:spPr>
          <a:xfrm>
            <a:off x="311700" y="258600"/>
            <a:ext cx="8520600" cy="77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a:t>COLLABORATIVE FILTERING</a:t>
            </a:r>
            <a:endParaRPr sz="3600" b="1"/>
          </a:p>
        </p:txBody>
      </p:sp>
      <p:sp>
        <p:nvSpPr>
          <p:cNvPr id="111" name="Google Shape;111;p23"/>
          <p:cNvSpPr txBox="1"/>
          <p:nvPr/>
        </p:nvSpPr>
        <p:spPr>
          <a:xfrm>
            <a:off x="501725" y="1641125"/>
            <a:ext cx="8330700" cy="32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rPr>
              <a:t>The underlying assumption of the collaborative filtering approach is that if a person A has the same opinion as a person B on an issue, A is more likely to have B’s opinion on a different issue than that of a randomly chosen person.</a:t>
            </a:r>
            <a:endParaRPr sz="2400" b="1" dirty="0">
              <a:solidFill>
                <a:srgbClr val="FFFFFF"/>
              </a:solidFill>
            </a:endParaRPr>
          </a:p>
          <a:p>
            <a:pPr marL="0" lvl="0" indent="0" algn="l" rtl="0">
              <a:spcBef>
                <a:spcPts val="0"/>
              </a:spcBef>
              <a:spcAft>
                <a:spcPts val="0"/>
              </a:spcAft>
              <a:buNone/>
            </a:pPr>
            <a:endParaRPr sz="2400" b="1" dirty="0">
              <a:solidFill>
                <a:srgbClr val="FFFFFF"/>
              </a:solidFill>
            </a:endParaRPr>
          </a:p>
          <a:p>
            <a:pPr marL="0" lvl="0" indent="0" algn="l" rtl="0">
              <a:spcBef>
                <a:spcPts val="0"/>
              </a:spcBef>
              <a:spcAft>
                <a:spcPts val="0"/>
              </a:spcAft>
              <a:buNone/>
            </a:pPr>
            <a:r>
              <a:rPr lang="en" sz="2400" b="1" dirty="0">
                <a:solidFill>
                  <a:srgbClr val="FFFFFF"/>
                </a:solidFill>
              </a:rPr>
              <a:t>The idea of filtering patterns by collaborating multiple viewpoints is why it is called collaborative filtering </a:t>
            </a:r>
            <a:endParaRPr sz="2400" b="1" dirty="0">
              <a:solidFill>
                <a:srgbClr val="FFFFFF"/>
              </a:solidFill>
            </a:endParaRPr>
          </a:p>
          <a:p>
            <a:pPr marL="0" lvl="0" indent="0" algn="l" rtl="0">
              <a:spcBef>
                <a:spcPts val="0"/>
              </a:spcBef>
              <a:spcAft>
                <a:spcPts val="0"/>
              </a:spcAft>
              <a:buNone/>
            </a:pPr>
            <a:endParaRPr sz="2400" b="1" dirty="0">
              <a:solidFill>
                <a:srgbClr val="FFFFFF"/>
              </a:solidFill>
            </a:endParaRPr>
          </a:p>
          <a:p>
            <a:pPr marL="0" lvl="0" indent="0" algn="l" rtl="0">
              <a:spcBef>
                <a:spcPts val="0"/>
              </a:spcBef>
              <a:spcAft>
                <a:spcPts val="0"/>
              </a:spcAft>
              <a:buNone/>
            </a:pPr>
            <a:endParaRPr sz="2400" b="1"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Does Collaborative Filtering work?</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136" name="Google Shape;136;p2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37" name="Google Shape;137;p27"/>
          <p:cNvPicPr preferRelativeResize="0"/>
          <p:nvPr/>
        </p:nvPicPr>
        <p:blipFill>
          <a:blip r:embed="rId3">
            <a:alphaModFix/>
          </a:blip>
          <a:stretch>
            <a:fillRect/>
          </a:stretch>
        </p:blipFill>
        <p:spPr>
          <a:xfrm>
            <a:off x="648587" y="695458"/>
            <a:ext cx="7846828" cy="39509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143" name="Google Shape;143;p2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44" name="Google Shape;144;p28"/>
          <p:cNvPicPr preferRelativeResize="0"/>
          <p:nvPr/>
        </p:nvPicPr>
        <p:blipFill>
          <a:blip r:embed="rId3">
            <a:alphaModFix/>
          </a:blip>
          <a:stretch>
            <a:fillRect/>
          </a:stretch>
        </p:blipFill>
        <p:spPr>
          <a:xfrm>
            <a:off x="552894" y="520995"/>
            <a:ext cx="8080744" cy="41785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150" name="Google Shape;150;p2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51" name="Google Shape;151;p29"/>
          <p:cNvPicPr preferRelativeResize="0"/>
          <p:nvPr/>
        </p:nvPicPr>
        <p:blipFill>
          <a:blip r:embed="rId3">
            <a:alphaModFix/>
          </a:blip>
          <a:stretch>
            <a:fillRect/>
          </a:stretch>
        </p:blipFill>
        <p:spPr>
          <a:xfrm>
            <a:off x="425302" y="492925"/>
            <a:ext cx="8070111" cy="43661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157" name="Google Shape;157;p3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58" name="Google Shape;158;p30"/>
          <p:cNvPicPr preferRelativeResize="0"/>
          <p:nvPr/>
        </p:nvPicPr>
        <p:blipFill>
          <a:blip r:embed="rId3">
            <a:alphaModFix/>
          </a:blip>
          <a:stretch>
            <a:fillRect/>
          </a:stretch>
        </p:blipFill>
        <p:spPr>
          <a:xfrm>
            <a:off x="236625" y="202019"/>
            <a:ext cx="8609663" cy="47527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64" name="Google Shape;164;p31"/>
          <p:cNvPicPr preferRelativeResize="0"/>
          <p:nvPr/>
        </p:nvPicPr>
        <p:blipFill>
          <a:blip r:embed="rId3">
            <a:alphaModFix/>
          </a:blip>
          <a:stretch>
            <a:fillRect/>
          </a:stretch>
        </p:blipFill>
        <p:spPr>
          <a:xfrm>
            <a:off x="206042" y="202018"/>
            <a:ext cx="8626258" cy="47633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70" name="Google Shape;170;p32"/>
          <p:cNvPicPr preferRelativeResize="0"/>
          <p:nvPr/>
        </p:nvPicPr>
        <p:blipFill>
          <a:blip r:embed="rId3">
            <a:alphaModFix/>
          </a:blip>
          <a:stretch>
            <a:fillRect/>
          </a:stretch>
        </p:blipFill>
        <p:spPr>
          <a:xfrm>
            <a:off x="256775" y="191386"/>
            <a:ext cx="8575525" cy="47633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117400"/>
            <a:ext cx="8520600" cy="4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 Movie Interaction Matrix:</a:t>
            </a:r>
            <a:endParaRPr/>
          </a:p>
          <a:p>
            <a:pPr marL="0" lvl="0" indent="0" algn="l" rtl="0">
              <a:spcBef>
                <a:spcPts val="0"/>
              </a:spcBef>
              <a:spcAft>
                <a:spcPts val="0"/>
              </a:spcAft>
              <a:buNone/>
            </a:pPr>
            <a:r>
              <a:rPr lang="en"/>
              <a:t>a</a:t>
            </a:r>
            <a:endParaRPr/>
          </a:p>
        </p:txBody>
      </p:sp>
      <p:sp>
        <p:nvSpPr>
          <p:cNvPr id="176" name="Google Shape;176;p33"/>
          <p:cNvSpPr txBox="1">
            <a:spLocks noGrp="1"/>
          </p:cNvSpPr>
          <p:nvPr>
            <p:ph type="body" idx="1"/>
          </p:nvPr>
        </p:nvSpPr>
        <p:spPr>
          <a:xfrm>
            <a:off x="311700" y="3965100"/>
            <a:ext cx="8520600" cy="117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highlight>
                  <a:srgbClr val="FFFFFF"/>
                </a:highlight>
                <a:latin typeface="Georgia"/>
                <a:ea typeface="Georgia"/>
                <a:cs typeface="Georgia"/>
                <a:sym typeface="Georgia"/>
              </a:rPr>
              <a:t>we have data on the ratings given by different users for different movies on a scale of 0–5. Blank cell means the user hasn’t rated the movie. Our goal is to model this system as closely as possible.</a:t>
            </a:r>
            <a:endParaRPr/>
          </a:p>
        </p:txBody>
      </p:sp>
      <p:pic>
        <p:nvPicPr>
          <p:cNvPr id="177" name="Google Shape;177;p33"/>
          <p:cNvPicPr preferRelativeResize="0"/>
          <p:nvPr/>
        </p:nvPicPr>
        <p:blipFill rotWithShape="1">
          <a:blip r:embed="rId3">
            <a:alphaModFix/>
          </a:blip>
          <a:srcRect l="523" t="2337" r="1045" b="2312"/>
          <a:stretch/>
        </p:blipFill>
        <p:spPr>
          <a:xfrm>
            <a:off x="311700" y="776176"/>
            <a:ext cx="8520600" cy="3188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80300" y="1690450"/>
            <a:ext cx="8215200" cy="13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t>A RECOMMENDER SYSTEM PREDICTS THE LIKELIHOOD THAT A USER WOULD PREFER AN ITEM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1862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Matrix factorisation</a:t>
            </a:r>
            <a:endParaRPr/>
          </a:p>
        </p:txBody>
      </p:sp>
      <p:sp>
        <p:nvSpPr>
          <p:cNvPr id="183" name="Google Shape;183;p34"/>
          <p:cNvSpPr txBox="1"/>
          <p:nvPr/>
        </p:nvSpPr>
        <p:spPr>
          <a:xfrm>
            <a:off x="150" y="1177425"/>
            <a:ext cx="9144000" cy="37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Among the various collaborative filtering techniques, Matrix Factorization is the </a:t>
            </a:r>
            <a:r>
              <a:rPr lang="en" sz="1800" u="sng">
                <a:solidFill>
                  <a:srgbClr val="FFFFFF"/>
                </a:solidFill>
              </a:rPr>
              <a:t>most popular one</a:t>
            </a:r>
            <a:r>
              <a:rPr lang="en" sz="1800">
                <a:solidFill>
                  <a:srgbClr val="FFFFFF"/>
                </a:solidFill>
              </a:rPr>
              <a:t>, which projects users and items into a shared latent space.Thereafter a user’s interaction on an item is modelled as the inner product of their latent vectors.</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p:txBody>
      </p:sp>
      <p:pic>
        <p:nvPicPr>
          <p:cNvPr id="184" name="Google Shape;184;p34"/>
          <p:cNvPicPr preferRelativeResize="0"/>
          <p:nvPr/>
        </p:nvPicPr>
        <p:blipFill>
          <a:blip r:embed="rId3">
            <a:alphaModFix/>
          </a:blip>
          <a:stretch>
            <a:fillRect/>
          </a:stretch>
        </p:blipFill>
        <p:spPr>
          <a:xfrm>
            <a:off x="311700" y="2439097"/>
            <a:ext cx="8520600" cy="22511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276447" y="821250"/>
            <a:ext cx="8555853" cy="21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NEURAL BASED COLLABORATIVE FILTER</a:t>
            </a:r>
            <a:endParaRPr b="1" dirty="0"/>
          </a:p>
        </p:txBody>
      </p:sp>
      <p:sp>
        <p:nvSpPr>
          <p:cNvPr id="196" name="Google Shape;196;p36"/>
          <p:cNvSpPr txBox="1"/>
          <p:nvPr/>
        </p:nvSpPr>
        <p:spPr>
          <a:xfrm>
            <a:off x="712381" y="2992650"/>
            <a:ext cx="8691754" cy="13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			   Model Based </a:t>
            </a:r>
            <a:r>
              <a:rPr lang="en-IN" sz="3600" dirty="0">
                <a:solidFill>
                  <a:srgbClr val="FFFFFF"/>
                </a:solidFill>
              </a:rPr>
              <a:t>A</a:t>
            </a:r>
            <a:r>
              <a:rPr lang="en" sz="3600" dirty="0">
                <a:solidFill>
                  <a:srgbClr val="FFFFFF"/>
                </a:solidFill>
              </a:rPr>
              <a:t>pproach</a:t>
            </a:r>
            <a:endParaRPr sz="3600" dirty="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body" idx="1"/>
          </p:nvPr>
        </p:nvSpPr>
        <p:spPr>
          <a:xfrm>
            <a:off x="311700" y="234025"/>
            <a:ext cx="8520600" cy="43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NCF models the user and item interaction in the latent space effectively with the neural network. </a:t>
            </a:r>
            <a:endParaRPr sz="2400"/>
          </a:p>
          <a:p>
            <a:pPr marL="0" lvl="0" indent="0" algn="l" rtl="0">
              <a:spcBef>
                <a:spcPts val="1600"/>
              </a:spcBef>
              <a:spcAft>
                <a:spcPts val="0"/>
              </a:spcAft>
              <a:buNone/>
            </a:pPr>
            <a:r>
              <a:rPr lang="en" sz="2400" u="sng"/>
              <a:t>The inner product, which simply combines the multiplication of latent features linearly, may not be sufficient to capture the complex structure of user interaction data.</a:t>
            </a:r>
            <a:endParaRPr sz="2400" u="sng"/>
          </a:p>
          <a:p>
            <a:pPr marL="0" lvl="0" indent="0" algn="l" rtl="0">
              <a:spcBef>
                <a:spcPts val="1600"/>
              </a:spcBef>
              <a:spcAft>
                <a:spcPts val="0"/>
              </a:spcAft>
              <a:buNone/>
            </a:pPr>
            <a:r>
              <a:rPr lang="en" sz="2400"/>
              <a:t>By replacing the inner product with a neural architecture that can learn an arbitrary function from data, we present a general framework named </a:t>
            </a:r>
            <a:r>
              <a:rPr lang="en" sz="2400" b="1" u="sng"/>
              <a:t>Neural network based Collaborative Filtering (NCF).</a:t>
            </a:r>
            <a:endParaRPr sz="2400" b="1" u="sng"/>
          </a:p>
          <a:p>
            <a:pPr marL="0" lvl="0" indent="0" algn="l" rtl="0">
              <a:spcBef>
                <a:spcPts val="1600"/>
              </a:spcBef>
              <a:spcAft>
                <a:spcPts val="1600"/>
              </a:spcAft>
              <a:buNone/>
            </a:pP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B6DD-F042-4EE0-9986-1A0DAD15E84A}"/>
              </a:ext>
            </a:extLst>
          </p:cNvPr>
          <p:cNvSpPr>
            <a:spLocks noGrp="1"/>
          </p:cNvSpPr>
          <p:nvPr>
            <p:ph type="title"/>
          </p:nvPr>
        </p:nvSpPr>
        <p:spPr/>
        <p:txBody>
          <a:bodyPr/>
          <a:lstStyle/>
          <a:p>
            <a:r>
              <a:rPr lang="en-IN" dirty="0"/>
              <a:t>OVERVIEW MODEL OF THE SYSTEM :</a:t>
            </a:r>
          </a:p>
        </p:txBody>
      </p:sp>
      <p:pic>
        <p:nvPicPr>
          <p:cNvPr id="11" name="Content Placeholder 10">
            <a:extLst>
              <a:ext uri="{FF2B5EF4-FFF2-40B4-BE49-F238E27FC236}">
                <a16:creationId xmlns:a16="http://schemas.microsoft.com/office/drawing/2014/main" id="{00DD4AF3-8E8C-4FA3-8F20-45AE0F712921}"/>
              </a:ext>
            </a:extLst>
          </p:cNvPr>
          <p:cNvPicPr>
            <a:picLocks noGrp="1" noChangeAspect="1"/>
          </p:cNvPicPr>
          <p:nvPr>
            <p:ph idx="1"/>
          </p:nvPr>
        </p:nvPicPr>
        <p:blipFill>
          <a:blip r:embed="rId2"/>
          <a:stretch>
            <a:fillRect/>
          </a:stretch>
        </p:blipFill>
        <p:spPr>
          <a:xfrm>
            <a:off x="514351" y="1606549"/>
            <a:ext cx="8300040" cy="3079749"/>
          </a:xfrm>
        </p:spPr>
      </p:pic>
    </p:spTree>
    <p:extLst>
      <p:ext uri="{BB962C8B-B14F-4D97-AF65-F5344CB8AC3E}">
        <p14:creationId xmlns:p14="http://schemas.microsoft.com/office/powerpoint/2010/main" val="3499280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Generalized Matrix Factorization (GMF)</a:t>
            </a:r>
            <a:endParaRPr/>
          </a:p>
        </p:txBody>
      </p:sp>
      <p:sp>
        <p:nvSpPr>
          <p:cNvPr id="207" name="Google Shape;207;p38"/>
          <p:cNvSpPr txBox="1">
            <a:spLocks noGrp="1"/>
          </p:cNvSpPr>
          <p:nvPr>
            <p:ph type="body" idx="1"/>
          </p:nvPr>
        </p:nvSpPr>
        <p:spPr>
          <a:xfrm>
            <a:off x="311700" y="1175950"/>
            <a:ext cx="8520600" cy="39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MF can be interpreted as a special case of our NCF framework .</a:t>
            </a:r>
            <a:endParaRPr dirty="0"/>
          </a:p>
          <a:p>
            <a:pPr marL="0" lvl="0" indent="0" algn="l" rtl="0">
              <a:spcBef>
                <a:spcPts val="1600"/>
              </a:spcBef>
              <a:spcAft>
                <a:spcPts val="0"/>
              </a:spcAft>
              <a:buNone/>
            </a:pPr>
            <a:r>
              <a:rPr lang="en" dirty="0"/>
              <a:t>Mapping function of the ﬁrst neural CF layer           : </a:t>
            </a:r>
            <a:endParaRPr dirty="0"/>
          </a:p>
          <a:p>
            <a:pPr marL="0" lvl="0" indent="0" algn="l" rtl="0">
              <a:spcBef>
                <a:spcPts val="1600"/>
              </a:spcBef>
              <a:spcAft>
                <a:spcPts val="0"/>
              </a:spcAft>
              <a:buNone/>
            </a:pPr>
            <a:r>
              <a:rPr lang="en" dirty="0"/>
              <a:t>where p(u)=user latent vector and q(i)=movie latent vector</a:t>
            </a:r>
            <a:endParaRPr dirty="0"/>
          </a:p>
          <a:p>
            <a:pPr marL="0" lvl="0" indent="0" algn="l" rtl="0">
              <a:spcBef>
                <a:spcPts val="1600"/>
              </a:spcBef>
              <a:spcAft>
                <a:spcPts val="0"/>
              </a:spcAft>
              <a:buNone/>
            </a:pPr>
            <a:r>
              <a:rPr lang="en" dirty="0"/>
              <a:t>             = element-wise product of vectors</a:t>
            </a:r>
            <a:endParaRPr dirty="0"/>
          </a:p>
          <a:p>
            <a:pPr marL="0" lvl="0" indent="0" algn="l" rtl="0">
              <a:spcBef>
                <a:spcPts val="1600"/>
              </a:spcBef>
              <a:spcAft>
                <a:spcPts val="0"/>
              </a:spcAft>
              <a:buNone/>
            </a:pPr>
            <a:r>
              <a:rPr lang="en" dirty="0"/>
              <a:t> Vector to the output layer      :</a:t>
            </a:r>
            <a:endParaRPr dirty="0"/>
          </a:p>
          <a:p>
            <a:pPr marL="0" lvl="0" indent="0" algn="l" rtl="0">
              <a:spcBef>
                <a:spcPts val="1600"/>
              </a:spcBef>
              <a:spcAft>
                <a:spcPts val="0"/>
              </a:spcAft>
              <a:buNone/>
            </a:pPr>
            <a:r>
              <a:rPr lang="en" dirty="0"/>
              <a:t>Where h=edge weights of the output layer and aout= activation function</a:t>
            </a:r>
            <a:endParaRPr dirty="0"/>
          </a:p>
          <a:p>
            <a:pPr marL="0" lvl="0" indent="0" algn="l" rtl="0">
              <a:spcBef>
                <a:spcPts val="1600"/>
              </a:spcBef>
              <a:spcAft>
                <a:spcPts val="0"/>
              </a:spcAft>
              <a:buNone/>
            </a:pPr>
            <a:r>
              <a:rPr lang="en" sz="1800" dirty="0">
                <a:solidFill>
                  <a:srgbClr val="FFFF00"/>
                </a:solidFill>
              </a:rPr>
              <a:t>If h is unitary and aout is a linear function than GMF=MF .</a:t>
            </a:r>
          </a:p>
          <a:p>
            <a:pPr marL="0" lvl="0" indent="0" algn="l" rtl="0">
              <a:spcBef>
                <a:spcPts val="1600"/>
              </a:spcBef>
              <a:spcAft>
                <a:spcPts val="0"/>
              </a:spcAft>
              <a:buNone/>
            </a:pPr>
            <a:r>
              <a:rPr lang="en" sz="1800" dirty="0">
                <a:solidFill>
                  <a:srgbClr val="FFFF00"/>
                </a:solidFill>
              </a:rPr>
              <a:t>if h to be learnt from data and by using  a non-linear sigmoidal function as aout we will get GMF.</a:t>
            </a:r>
            <a:endParaRPr sz="1800" dirty="0">
              <a:solidFill>
                <a:srgbClr val="FFFF00"/>
              </a:solidFill>
            </a:endParaRPr>
          </a:p>
          <a:p>
            <a:pPr marL="0" lvl="0" indent="0" algn="l" rtl="0">
              <a:spcBef>
                <a:spcPts val="1600"/>
              </a:spcBef>
              <a:spcAft>
                <a:spcPts val="0"/>
              </a:spcAft>
              <a:buNone/>
            </a:pPr>
            <a:r>
              <a:rPr lang="en" dirty="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	</a:t>
            </a:r>
            <a:endParaRPr dirty="0"/>
          </a:p>
          <a:p>
            <a:pPr marL="0" lvl="0" indent="0" algn="l" rtl="0">
              <a:spcBef>
                <a:spcPts val="1600"/>
              </a:spcBef>
              <a:spcAft>
                <a:spcPts val="1600"/>
              </a:spcAft>
              <a:buNone/>
            </a:pPr>
            <a:endParaRPr dirty="0"/>
          </a:p>
        </p:txBody>
      </p:sp>
      <p:pic>
        <p:nvPicPr>
          <p:cNvPr id="208" name="Google Shape;208;p38"/>
          <p:cNvPicPr preferRelativeResize="0"/>
          <p:nvPr/>
        </p:nvPicPr>
        <p:blipFill>
          <a:blip r:embed="rId3">
            <a:alphaModFix/>
          </a:blip>
          <a:stretch>
            <a:fillRect/>
          </a:stretch>
        </p:blipFill>
        <p:spPr>
          <a:xfrm rot="10800000" flipH="1">
            <a:off x="407460" y="2416750"/>
            <a:ext cx="405975" cy="310000"/>
          </a:xfrm>
          <a:prstGeom prst="rect">
            <a:avLst/>
          </a:prstGeom>
          <a:noFill/>
          <a:ln>
            <a:noFill/>
          </a:ln>
        </p:spPr>
      </p:pic>
      <p:pic>
        <p:nvPicPr>
          <p:cNvPr id="209" name="Google Shape;209;p38"/>
          <p:cNvPicPr preferRelativeResize="0"/>
          <p:nvPr/>
        </p:nvPicPr>
        <p:blipFill>
          <a:blip r:embed="rId4">
            <a:alphaModFix/>
          </a:blip>
          <a:stretch>
            <a:fillRect/>
          </a:stretch>
        </p:blipFill>
        <p:spPr>
          <a:xfrm>
            <a:off x="5111002" y="1556167"/>
            <a:ext cx="3470300" cy="515688"/>
          </a:xfrm>
          <a:prstGeom prst="rect">
            <a:avLst/>
          </a:prstGeom>
          <a:noFill/>
          <a:ln>
            <a:noFill/>
          </a:ln>
        </p:spPr>
      </p:pic>
      <p:pic>
        <p:nvPicPr>
          <p:cNvPr id="210" name="Google Shape;210;p38"/>
          <p:cNvPicPr preferRelativeResize="0"/>
          <p:nvPr/>
        </p:nvPicPr>
        <p:blipFill>
          <a:blip r:embed="rId5">
            <a:alphaModFix/>
          </a:blip>
          <a:stretch>
            <a:fillRect/>
          </a:stretch>
        </p:blipFill>
        <p:spPr>
          <a:xfrm>
            <a:off x="4156652" y="2726750"/>
            <a:ext cx="4424650" cy="515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D923-F5C2-4148-A473-1B40C941EA07}"/>
              </a:ext>
            </a:extLst>
          </p:cNvPr>
          <p:cNvSpPr>
            <a:spLocks noGrp="1"/>
          </p:cNvSpPr>
          <p:nvPr>
            <p:ph type="title"/>
          </p:nvPr>
        </p:nvSpPr>
        <p:spPr>
          <a:xfrm>
            <a:off x="463253" y="0"/>
            <a:ext cx="7649668" cy="478465"/>
          </a:xfrm>
        </p:spPr>
        <p:txBody>
          <a:bodyPr>
            <a:normAutofit fontScale="90000"/>
          </a:bodyPr>
          <a:lstStyle/>
          <a:p>
            <a:r>
              <a:rPr lang="en-IN" b="1" u="sng" dirty="0"/>
              <a:t>TRAINING MODEL :</a:t>
            </a:r>
          </a:p>
        </p:txBody>
      </p:sp>
      <p:pic>
        <p:nvPicPr>
          <p:cNvPr id="9" name="Content Placeholder 8">
            <a:extLst>
              <a:ext uri="{FF2B5EF4-FFF2-40B4-BE49-F238E27FC236}">
                <a16:creationId xmlns:a16="http://schemas.microsoft.com/office/drawing/2014/main" id="{208077EF-1D94-4C45-8A18-14B19F791574}"/>
              </a:ext>
            </a:extLst>
          </p:cNvPr>
          <p:cNvPicPr>
            <a:picLocks noGrp="1" noChangeAspect="1"/>
          </p:cNvPicPr>
          <p:nvPr>
            <p:ph idx="1"/>
          </p:nvPr>
        </p:nvPicPr>
        <p:blipFill>
          <a:blip r:embed="rId2"/>
          <a:stretch>
            <a:fillRect/>
          </a:stretch>
        </p:blipFill>
        <p:spPr>
          <a:xfrm>
            <a:off x="601154" y="478465"/>
            <a:ext cx="7941692" cy="4433777"/>
          </a:xfrm>
        </p:spPr>
      </p:pic>
    </p:spTree>
    <p:extLst>
      <p:ext uri="{BB962C8B-B14F-4D97-AF65-F5344CB8AC3E}">
        <p14:creationId xmlns:p14="http://schemas.microsoft.com/office/powerpoint/2010/main" val="174161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4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4" name="Google Shape;224;p40"/>
          <p:cNvPicPr preferRelativeResize="0"/>
          <p:nvPr/>
        </p:nvPicPr>
        <p:blipFill rotWithShape="1">
          <a:blip r:embed="rId3">
            <a:alphaModFix/>
          </a:blip>
          <a:srcRect b="9025"/>
          <a:stretch/>
        </p:blipFill>
        <p:spPr>
          <a:xfrm>
            <a:off x="148856" y="328837"/>
            <a:ext cx="8846288" cy="4485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4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1" name="Google Shape;231;p41"/>
          <p:cNvPicPr preferRelativeResize="0"/>
          <p:nvPr/>
        </p:nvPicPr>
        <p:blipFill rotWithShape="1">
          <a:blip r:embed="rId3">
            <a:alphaModFix/>
          </a:blip>
          <a:srcRect t="1334" r="1946" b="8681"/>
          <a:stretch/>
        </p:blipFill>
        <p:spPr>
          <a:xfrm>
            <a:off x="74428" y="265042"/>
            <a:ext cx="8995143" cy="461341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body" idx="1"/>
          </p:nvPr>
        </p:nvSpPr>
        <p:spPr>
          <a:xfrm>
            <a:off x="311700" y="285050"/>
            <a:ext cx="8520600" cy="42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The cost function is thus minimised over the parameter vector for user(𝚹) and feature vector for movie(x). Y(i,j) is a matrix that corresponds to ratings given by user j on movie i.</a:t>
            </a:r>
          </a:p>
          <a:p>
            <a:pPr marL="0" lvl="0" indent="0" algn="l" rtl="0">
              <a:spcBef>
                <a:spcPts val="0"/>
              </a:spcBef>
              <a:spcAft>
                <a:spcPts val="0"/>
              </a:spcAft>
              <a:buNone/>
            </a:pPr>
            <a:endParaRPr sz="1800" dirty="0"/>
          </a:p>
          <a:p>
            <a:pPr marL="0" lvl="0" indent="0" algn="l" rtl="0">
              <a:spcBef>
                <a:spcPts val="1600"/>
              </a:spcBef>
              <a:spcAft>
                <a:spcPts val="1600"/>
              </a:spcAft>
              <a:buNone/>
            </a:pPr>
            <a:endParaRPr dirty="0"/>
          </a:p>
        </p:txBody>
      </p:sp>
      <p:pic>
        <p:nvPicPr>
          <p:cNvPr id="244" name="Google Shape;244;p43"/>
          <p:cNvPicPr preferRelativeResize="0"/>
          <p:nvPr/>
        </p:nvPicPr>
        <p:blipFill rotWithShape="1">
          <a:blip r:embed="rId3">
            <a:alphaModFix/>
          </a:blip>
          <a:srcRect l="12099" t="8" r="9813"/>
          <a:stretch/>
        </p:blipFill>
        <p:spPr>
          <a:xfrm>
            <a:off x="1018067" y="1818168"/>
            <a:ext cx="7107865" cy="19563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3C4D0-BD1A-47FE-A920-23C76EA02BFE}"/>
              </a:ext>
            </a:extLst>
          </p:cNvPr>
          <p:cNvSpPr>
            <a:spLocks noGrp="1"/>
          </p:cNvSpPr>
          <p:nvPr>
            <p:ph sz="half" idx="1"/>
          </p:nvPr>
        </p:nvSpPr>
        <p:spPr>
          <a:xfrm>
            <a:off x="425302" y="800099"/>
            <a:ext cx="3708220" cy="3843669"/>
          </a:xfrm>
        </p:spPr>
        <p:txBody>
          <a:bodyPr>
            <a:normAutofit/>
          </a:bodyPr>
          <a:lstStyle/>
          <a:p>
            <a:r>
              <a:rPr lang="en-IN" sz="1800" b="1" dirty="0"/>
              <a:t>BACK PROPOGATION  </a:t>
            </a:r>
            <a:r>
              <a:rPr lang="en-IN" sz="1800" b="1" dirty="0">
                <a:sym typeface="Wingdings" panose="05000000000000000000" pitchFamily="2" charset="2"/>
              </a:rPr>
              <a:t></a:t>
            </a:r>
            <a:endParaRPr lang="en-IN" sz="1800" dirty="0"/>
          </a:p>
        </p:txBody>
      </p:sp>
      <p:pic>
        <p:nvPicPr>
          <p:cNvPr id="6" name="Content Placeholder 5">
            <a:extLst>
              <a:ext uri="{FF2B5EF4-FFF2-40B4-BE49-F238E27FC236}">
                <a16:creationId xmlns:a16="http://schemas.microsoft.com/office/drawing/2014/main" id="{0C715A84-A383-43A7-809A-9EEC9569143C}"/>
              </a:ext>
            </a:extLst>
          </p:cNvPr>
          <p:cNvPicPr>
            <a:picLocks noGrp="1" noChangeAspect="1"/>
          </p:cNvPicPr>
          <p:nvPr>
            <p:ph sz="half" idx="2"/>
          </p:nvPr>
        </p:nvPicPr>
        <p:blipFill rotWithShape="1">
          <a:blip r:embed="rId2"/>
          <a:srcRect l="2639" t="587" b="1"/>
          <a:stretch/>
        </p:blipFill>
        <p:spPr>
          <a:xfrm>
            <a:off x="4133521" y="800099"/>
            <a:ext cx="4719274" cy="3843670"/>
          </a:xfrm>
        </p:spPr>
      </p:pic>
    </p:spTree>
    <p:extLst>
      <p:ext uri="{BB962C8B-B14F-4D97-AF65-F5344CB8AC3E}">
        <p14:creationId xmlns:p14="http://schemas.microsoft.com/office/powerpoint/2010/main" val="306944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OUTLINE</a:t>
            </a:r>
            <a:r>
              <a:rPr lang="en" dirty="0"/>
              <a:t> :</a:t>
            </a:r>
            <a:endParaRPr dirty="0"/>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Introduction to Recommendation system</a:t>
            </a:r>
            <a:endParaRPr sz="2400"/>
          </a:p>
          <a:p>
            <a:pPr marL="0" lvl="0" indent="0" algn="l" rtl="0">
              <a:spcBef>
                <a:spcPts val="1600"/>
              </a:spcBef>
              <a:spcAft>
                <a:spcPts val="0"/>
              </a:spcAft>
              <a:buNone/>
            </a:pPr>
            <a:r>
              <a:rPr lang="en" sz="2400"/>
              <a:t>Collaborative filtering</a:t>
            </a:r>
            <a:endParaRPr sz="2400"/>
          </a:p>
          <a:p>
            <a:pPr marL="0" lvl="0" indent="0" algn="l" rtl="0">
              <a:spcBef>
                <a:spcPts val="1600"/>
              </a:spcBef>
              <a:spcAft>
                <a:spcPts val="0"/>
              </a:spcAft>
              <a:buNone/>
            </a:pPr>
            <a:r>
              <a:rPr lang="en" sz="2400"/>
              <a:t>Neural collaborative filtering</a:t>
            </a:r>
            <a:endParaRPr sz="2400"/>
          </a:p>
          <a:p>
            <a:pPr marL="0" lvl="0" indent="0" algn="l" rtl="0">
              <a:spcBef>
                <a:spcPts val="1600"/>
              </a:spcBef>
              <a:spcAft>
                <a:spcPts val="1600"/>
              </a:spcAft>
              <a:buNone/>
            </a:pP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410850" y="2050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Disadvantage of MF</a:t>
            </a:r>
            <a:endParaRPr/>
          </a:p>
        </p:txBody>
      </p:sp>
      <p:pic>
        <p:nvPicPr>
          <p:cNvPr id="190" name="Google Shape;190;p35"/>
          <p:cNvPicPr preferRelativeResize="0"/>
          <p:nvPr/>
        </p:nvPicPr>
        <p:blipFill rotWithShape="1">
          <a:blip r:embed="rId3">
            <a:alphaModFix/>
          </a:blip>
          <a:srcRect t="3189" r="1451"/>
          <a:stretch/>
        </p:blipFill>
        <p:spPr>
          <a:xfrm>
            <a:off x="471239" y="1002925"/>
            <a:ext cx="8201522" cy="3935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4"/>
          <p:cNvSpPr txBox="1">
            <a:spLocks noGrp="1"/>
          </p:cNvSpPr>
          <p:nvPr>
            <p:ph type="title"/>
          </p:nvPr>
        </p:nvSpPr>
        <p:spPr>
          <a:xfrm>
            <a:off x="311700" y="67025"/>
            <a:ext cx="8520600" cy="4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FURTHER ENHANCEMENT</a:t>
            </a:r>
            <a:endParaRPr b="1" u="sng"/>
          </a:p>
        </p:txBody>
      </p:sp>
      <p:sp>
        <p:nvSpPr>
          <p:cNvPr id="252" name="Google Shape;252;p4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3" name="Google Shape;253;p44"/>
          <p:cNvPicPr preferRelativeResize="0"/>
          <p:nvPr/>
        </p:nvPicPr>
        <p:blipFill rotWithShape="1">
          <a:blip r:embed="rId3">
            <a:alphaModFix/>
          </a:blip>
          <a:srcRect l="27065" b="10976"/>
          <a:stretch/>
        </p:blipFill>
        <p:spPr>
          <a:xfrm>
            <a:off x="311700" y="1149500"/>
            <a:ext cx="3927576" cy="3416400"/>
          </a:xfrm>
          <a:prstGeom prst="rect">
            <a:avLst/>
          </a:prstGeom>
          <a:noFill/>
          <a:ln>
            <a:noFill/>
          </a:ln>
        </p:spPr>
      </p:pic>
      <p:pic>
        <p:nvPicPr>
          <p:cNvPr id="254" name="Google Shape;254;p44"/>
          <p:cNvPicPr preferRelativeResize="0"/>
          <p:nvPr/>
        </p:nvPicPr>
        <p:blipFill rotWithShape="1">
          <a:blip r:embed="rId4">
            <a:alphaModFix/>
          </a:blip>
          <a:srcRect b="8298"/>
          <a:stretch/>
        </p:blipFill>
        <p:spPr>
          <a:xfrm>
            <a:off x="4498200" y="1149500"/>
            <a:ext cx="4334100" cy="341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5"/>
          <p:cNvSpPr txBox="1">
            <a:spLocks noGrp="1"/>
          </p:cNvSpPr>
          <p:nvPr>
            <p:ph type="title"/>
          </p:nvPr>
        </p:nvSpPr>
        <p:spPr>
          <a:xfrm>
            <a:off x="311700" y="23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60" name="Google Shape;260;p45"/>
          <p:cNvSpPr txBox="1">
            <a:spLocks noGrp="1"/>
          </p:cNvSpPr>
          <p:nvPr>
            <p:ph type="body" idx="1"/>
          </p:nvPr>
        </p:nvSpPr>
        <p:spPr>
          <a:xfrm>
            <a:off x="311700" y="666450"/>
            <a:ext cx="8520600" cy="3666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100" u="sng">
                <a:solidFill>
                  <a:schemeClr val="hlink"/>
                </a:solidFill>
                <a:hlinkClick r:id="rId3"/>
              </a:rPr>
              <a:t>https://towardsdatascience.com/recommender-system-a1e4595fc0f0</a:t>
            </a:r>
            <a:endParaRPr/>
          </a:p>
          <a:p>
            <a:pPr marL="457200" lvl="0" indent="-342900" algn="l" rtl="0">
              <a:spcBef>
                <a:spcPts val="0"/>
              </a:spcBef>
              <a:spcAft>
                <a:spcPts val="0"/>
              </a:spcAft>
              <a:buSzPts val="1800"/>
              <a:buChar char="●"/>
            </a:pPr>
            <a:r>
              <a:rPr lang="en" sz="1100" u="sng">
                <a:solidFill>
                  <a:schemeClr val="hlink"/>
                </a:solidFill>
                <a:hlinkClick r:id="rId4"/>
              </a:rPr>
              <a:t>https://arxiv.org/pdf/1708.05031.pdf</a:t>
            </a:r>
            <a:endParaRPr/>
          </a:p>
          <a:p>
            <a:pPr marL="457200" lvl="0" indent="-342900" algn="l" rtl="0">
              <a:spcBef>
                <a:spcPts val="0"/>
              </a:spcBef>
              <a:spcAft>
                <a:spcPts val="0"/>
              </a:spcAft>
              <a:buSzPts val="1800"/>
              <a:buChar char="●"/>
            </a:pPr>
            <a:r>
              <a:rPr lang="en" sz="1100" u="sng">
                <a:solidFill>
                  <a:schemeClr val="hlink"/>
                </a:solidFill>
                <a:hlinkClick r:id="rId5"/>
              </a:rPr>
              <a:t>https://dl.acm.org/citation.cfm?id=2835837</a:t>
            </a:r>
            <a:endParaRPr/>
          </a:p>
          <a:p>
            <a:pPr marL="457200" lvl="0" indent="-342900" algn="l" rtl="0">
              <a:spcBef>
                <a:spcPts val="0"/>
              </a:spcBef>
              <a:spcAft>
                <a:spcPts val="0"/>
              </a:spcAft>
              <a:buSzPts val="1800"/>
              <a:buChar char="●"/>
            </a:pPr>
            <a:r>
              <a:rPr lang="en" sz="1100" u="sng">
                <a:solidFill>
                  <a:schemeClr val="hlink"/>
                </a:solidFill>
                <a:hlinkClick r:id="rId6"/>
              </a:rPr>
              <a:t>https://www.onceupondata.com/2019/02/10/nn-collaborative-filtering/</a:t>
            </a:r>
            <a:r>
              <a:rPr lang="en"/>
              <a:t> *</a:t>
            </a:r>
            <a:endParaRPr/>
          </a:p>
          <a:p>
            <a:pPr marL="457200" lvl="0" indent="-342900" algn="l" rtl="0">
              <a:spcBef>
                <a:spcPts val="0"/>
              </a:spcBef>
              <a:spcAft>
                <a:spcPts val="0"/>
              </a:spcAft>
              <a:buSzPts val="1800"/>
              <a:buChar char="●"/>
            </a:pPr>
            <a:r>
              <a:rPr lang="en" sz="1100" u="sng">
                <a:solidFill>
                  <a:schemeClr val="hlink"/>
                </a:solidFill>
                <a:hlinkClick r:id="rId7"/>
              </a:rPr>
              <a:t>https://medium.com/deep-systems/movix-ai-movie-recommendations-using-deep-learning-5903d6a31607</a:t>
            </a:r>
            <a:endParaRPr/>
          </a:p>
          <a:p>
            <a:pPr marL="457200" lvl="0" indent="-342900" algn="l" rtl="0">
              <a:spcBef>
                <a:spcPts val="0"/>
              </a:spcBef>
              <a:spcAft>
                <a:spcPts val="0"/>
              </a:spcAft>
              <a:buSzPts val="1800"/>
              <a:buChar char="●"/>
            </a:pPr>
            <a:r>
              <a:rPr lang="en" sz="1100" u="sng">
                <a:solidFill>
                  <a:schemeClr val="hlink"/>
                </a:solidFill>
                <a:hlinkClick r:id="rId8"/>
              </a:rPr>
              <a:t>https://www.sciencedirect.com/science/article/pii/S0957417417302968</a:t>
            </a:r>
            <a:endParaRPr/>
          </a:p>
          <a:p>
            <a:pPr marL="457200" lvl="0" indent="-342900" algn="l" rtl="0">
              <a:spcBef>
                <a:spcPts val="0"/>
              </a:spcBef>
              <a:spcAft>
                <a:spcPts val="0"/>
              </a:spcAft>
              <a:buSzPts val="1800"/>
              <a:buChar char="●"/>
            </a:pPr>
            <a:r>
              <a:rPr lang="en" sz="1100" u="sng">
                <a:solidFill>
                  <a:schemeClr val="hlink"/>
                </a:solidFill>
                <a:hlinkClick r:id="rId8"/>
              </a:rPr>
              <a:t>https://www.sciencedirect.com/science/article/pii/S0957417417302968</a:t>
            </a:r>
            <a:endParaRPr/>
          </a:p>
          <a:p>
            <a:pPr marL="457200" lvl="0" indent="-342900" algn="l" rtl="0">
              <a:spcBef>
                <a:spcPts val="0"/>
              </a:spcBef>
              <a:spcAft>
                <a:spcPts val="0"/>
              </a:spcAft>
              <a:buSzPts val="1800"/>
              <a:buChar char="●"/>
            </a:pPr>
            <a:r>
              <a:rPr lang="en" sz="1100" u="sng">
                <a:solidFill>
                  <a:schemeClr val="hlink"/>
                </a:solidFill>
                <a:hlinkClick r:id="rId9"/>
              </a:rPr>
              <a:t>https://towardsdatascience.com/collaborative-filtering-and-embeddings-part-1-63b00b9739ce</a:t>
            </a:r>
            <a:r>
              <a:rPr lang="en"/>
              <a:t> *</a:t>
            </a:r>
            <a:endParaRPr/>
          </a:p>
          <a:p>
            <a:pPr marL="457200" lvl="0" indent="-342900" algn="l" rtl="0">
              <a:spcBef>
                <a:spcPts val="0"/>
              </a:spcBef>
              <a:spcAft>
                <a:spcPts val="0"/>
              </a:spcAft>
              <a:buSzPts val="1800"/>
              <a:buChar char="●"/>
            </a:pPr>
            <a:r>
              <a:rPr lang="en" sz="1100" u="sng">
                <a:solidFill>
                  <a:schemeClr val="hlink"/>
                </a:solidFill>
                <a:hlinkClick r:id="rId10"/>
              </a:rPr>
              <a:t>https://towardsdatascience.com/various-implementations-of-collaborative-filtering-100385c6dfe0</a:t>
            </a:r>
            <a:endParaRPr/>
          </a:p>
          <a:p>
            <a:pPr marL="457200" lvl="0" indent="-342900" algn="l" rtl="0">
              <a:spcBef>
                <a:spcPts val="0"/>
              </a:spcBef>
              <a:spcAft>
                <a:spcPts val="0"/>
              </a:spcAft>
              <a:buSzPts val="1800"/>
              <a:buChar char="●"/>
            </a:pPr>
            <a:r>
              <a:rPr lang="en" sz="1100" u="sng">
                <a:solidFill>
                  <a:schemeClr val="hlink"/>
                </a:solidFill>
                <a:hlinkClick r:id="rId11"/>
              </a:rPr>
              <a:t>https://medium.com/analytics-vidhya/collaborative-filtering-a-sincere-perspicacity-ad034113878b</a:t>
            </a:r>
            <a:endParaRPr/>
          </a:p>
          <a:p>
            <a:pPr marL="457200" lvl="0" indent="-342900" algn="l" rtl="0">
              <a:spcBef>
                <a:spcPts val="0"/>
              </a:spcBef>
              <a:spcAft>
                <a:spcPts val="0"/>
              </a:spcAft>
              <a:buSzPts val="1800"/>
              <a:buChar char="●"/>
            </a:pPr>
            <a:r>
              <a:rPr lang="en" sz="1100" u="sng">
                <a:solidFill>
                  <a:schemeClr val="hlink"/>
                </a:solidFill>
                <a:hlinkClick r:id="rId10"/>
              </a:rPr>
              <a:t>https://towardsdatascience.com/various-implementations-of-collaborative-filtering-100385c6dfe0</a:t>
            </a:r>
            <a:r>
              <a:rPr lang="en"/>
              <a:t> *</a:t>
            </a:r>
            <a:endParaRPr/>
          </a:p>
          <a:p>
            <a:pPr marL="457200" lvl="0" indent="-342900" algn="l" rtl="0">
              <a:spcBef>
                <a:spcPts val="0"/>
              </a:spcBef>
              <a:spcAft>
                <a:spcPts val="0"/>
              </a:spcAft>
              <a:buSzPts val="1800"/>
              <a:buChar char="●"/>
            </a:pPr>
            <a:r>
              <a:rPr lang="en" sz="1100" u="sng">
                <a:solidFill>
                  <a:schemeClr val="hlink"/>
                </a:solidFill>
                <a:hlinkClick r:id="rId12"/>
              </a:rPr>
              <a:t>https://jovian.ml/aakashns/5bc23520933b4cc187cfe18e5dd7e2ed</a:t>
            </a:r>
            <a:r>
              <a:rPr lang="en"/>
              <a:t> *</a:t>
            </a:r>
            <a:endParaRPr/>
          </a:p>
          <a:p>
            <a:pPr marL="457200" lvl="0" indent="-342900" algn="l" rtl="0">
              <a:spcBef>
                <a:spcPts val="0"/>
              </a:spcBef>
              <a:spcAft>
                <a:spcPts val="0"/>
              </a:spcAft>
              <a:buSzPts val="1800"/>
              <a:buChar char="●"/>
            </a:pPr>
            <a:r>
              <a:rPr lang="en" sz="1100" u="sng">
                <a:solidFill>
                  <a:schemeClr val="hlink"/>
                </a:solidFill>
                <a:hlinkClick r:id="rId13"/>
              </a:rPr>
              <a:t>https://medium.com/ai-society/a-concise-recommender-systems-tutorial-fa40d5a9c0fa</a:t>
            </a:r>
            <a:endParaRPr/>
          </a:p>
          <a:p>
            <a:pPr marL="457200" lvl="0" indent="-342900" algn="l" rtl="0">
              <a:spcBef>
                <a:spcPts val="0"/>
              </a:spcBef>
              <a:spcAft>
                <a:spcPts val="0"/>
              </a:spcAft>
              <a:buSzPts val="1800"/>
              <a:buChar char="●"/>
            </a:pPr>
            <a:r>
              <a:rPr lang="en" sz="1100" u="sng">
                <a:solidFill>
                  <a:schemeClr val="hlink"/>
                </a:solidFill>
                <a:hlinkClick r:id="rId14"/>
              </a:rPr>
              <a:t>https://grouplens.org/datasets/movielens/</a:t>
            </a:r>
            <a:r>
              <a:rPr lang="en"/>
              <a:t> (dataset)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45E4-3D40-4D0D-BA3A-2F4FEE44AE19}"/>
              </a:ext>
            </a:extLst>
          </p:cNvPr>
          <p:cNvSpPr>
            <a:spLocks noGrp="1"/>
          </p:cNvSpPr>
          <p:nvPr>
            <p:ph type="title"/>
          </p:nvPr>
        </p:nvSpPr>
        <p:spPr>
          <a:xfrm>
            <a:off x="514351" y="457201"/>
            <a:ext cx="8055491" cy="3987208"/>
          </a:xfrm>
        </p:spPr>
        <p:txBody>
          <a:bodyPr/>
          <a:lstStyle/>
          <a:p>
            <a:r>
              <a:rPr lang="en-IN" dirty="0"/>
              <a:t>						</a:t>
            </a:r>
            <a:r>
              <a:rPr lang="en-IN" sz="5400" dirty="0"/>
              <a:t> </a:t>
            </a:r>
          </a:p>
        </p:txBody>
      </p:sp>
      <p:pic>
        <p:nvPicPr>
          <p:cNvPr id="6" name="Picture 5">
            <a:extLst>
              <a:ext uri="{FF2B5EF4-FFF2-40B4-BE49-F238E27FC236}">
                <a16:creationId xmlns:a16="http://schemas.microsoft.com/office/drawing/2014/main" id="{FABB11FD-0266-415A-B614-CE32F0D29BD0}"/>
              </a:ext>
            </a:extLst>
          </p:cNvPr>
          <p:cNvPicPr>
            <a:picLocks noChangeAspect="1"/>
          </p:cNvPicPr>
          <p:nvPr/>
        </p:nvPicPr>
        <p:blipFill rotWithShape="1">
          <a:blip r:embed="rId2"/>
          <a:srcRect l="3333" r="3333"/>
          <a:stretch/>
        </p:blipFill>
        <p:spPr>
          <a:xfrm>
            <a:off x="0" y="0"/>
            <a:ext cx="9144000" cy="5143500"/>
          </a:xfrm>
          <a:prstGeom prst="rect">
            <a:avLst/>
          </a:prstGeom>
        </p:spPr>
      </p:pic>
      <p:sp>
        <p:nvSpPr>
          <p:cNvPr id="9" name="Rectangle 8">
            <a:extLst>
              <a:ext uri="{FF2B5EF4-FFF2-40B4-BE49-F238E27FC236}">
                <a16:creationId xmlns:a16="http://schemas.microsoft.com/office/drawing/2014/main" id="{63F8F57F-D0CF-4D20-9FC4-19C80690DC80}"/>
              </a:ext>
            </a:extLst>
          </p:cNvPr>
          <p:cNvSpPr/>
          <p:nvPr/>
        </p:nvSpPr>
        <p:spPr>
          <a:xfrm>
            <a:off x="2756629" y="2110085"/>
            <a:ext cx="3630738" cy="923330"/>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a:t>
            </a:r>
            <a:r>
              <a:rPr lang="en-US" sz="5400" b="1" dirty="0">
                <a:ln w="9525">
                  <a:solidFill>
                    <a:schemeClr val="bg1"/>
                  </a:solidFill>
                  <a:prstDash val="solid"/>
                </a:ln>
                <a:effectLst>
                  <a:outerShdw blurRad="12700" dist="38100" dir="2700000" algn="tl" rotWithShape="0">
                    <a:schemeClr val="bg1">
                      <a:lumMod val="50000"/>
                    </a:schemeClr>
                  </a:outerShdw>
                </a:effectLst>
              </a:rPr>
              <a:t>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3191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Recommender System </a:t>
            </a:r>
            <a:endParaRPr sz="2800"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Recommender system is widely used in many online services, including E-commerce, online news and social media sites to increase their revenue  by recommending user what they may like depending on what they have purchased or searched for earlier.</a:t>
            </a:r>
            <a:endParaRPr sz="1800" dirty="0"/>
          </a:p>
          <a:p>
            <a:pPr marL="0" lvl="0" indent="0" algn="l" rtl="0">
              <a:spcBef>
                <a:spcPts val="1600"/>
              </a:spcBef>
              <a:spcAft>
                <a:spcPts val="0"/>
              </a:spcAft>
              <a:buNone/>
            </a:pPr>
            <a:r>
              <a:rPr lang="en" sz="1800" dirty="0"/>
              <a:t>In a very general way,recommender systems are algorithms aimed at suggesting relevant items to users (items being movies to watch,text to read,products to buy or anything else depending on industries).</a:t>
            </a:r>
            <a:endParaRPr sz="1800" dirty="0"/>
          </a:p>
          <a:p>
            <a:pPr marL="0" lvl="0" indent="0" algn="l" rtl="0">
              <a:spcBef>
                <a:spcPts val="1600"/>
              </a:spcBef>
              <a:spcAft>
                <a:spcPts val="1600"/>
              </a:spcAft>
              <a:buNone/>
            </a:pPr>
            <a:r>
              <a:rPr lang="en" sz="1800" dirty="0"/>
              <a:t> </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17"/>
          <p:cNvPicPr preferRelativeResize="0"/>
          <p:nvPr/>
        </p:nvPicPr>
        <p:blipFill>
          <a:blip r:embed="rId3">
            <a:alphaModFix/>
          </a:blip>
          <a:stretch>
            <a:fillRect/>
          </a:stretch>
        </p:blipFill>
        <p:spPr>
          <a:xfrm>
            <a:off x="152400" y="152400"/>
            <a:ext cx="8832112" cy="48555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534300" y="976725"/>
            <a:ext cx="8520600" cy="367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rPr>
              <a:t>There are two methods that can be adopted to implement recommender systems:</a:t>
            </a:r>
            <a:endParaRPr sz="2400" b="1" dirty="0">
              <a:solidFill>
                <a:srgbClr val="FFFFFF"/>
              </a:solidFill>
            </a:endParaRPr>
          </a:p>
          <a:p>
            <a:pPr marL="457200" lvl="0" indent="-381000" algn="l" rtl="0">
              <a:spcBef>
                <a:spcPts val="1600"/>
              </a:spcBef>
              <a:spcAft>
                <a:spcPts val="0"/>
              </a:spcAft>
              <a:buClr>
                <a:srgbClr val="FFFFFF"/>
              </a:buClr>
              <a:buSzPts val="2400"/>
              <a:buAutoNum type="arabicParenR"/>
            </a:pPr>
            <a:r>
              <a:rPr lang="en" sz="2400" b="1" dirty="0">
                <a:solidFill>
                  <a:srgbClr val="FFFFFF"/>
                </a:solidFill>
              </a:rPr>
              <a:t>Content based Recommendation</a:t>
            </a:r>
            <a:endParaRPr sz="2400" b="1" dirty="0">
              <a:solidFill>
                <a:srgbClr val="FFFFFF"/>
              </a:solidFill>
            </a:endParaRPr>
          </a:p>
          <a:p>
            <a:pPr marL="457200" lvl="0" indent="-381000" algn="l" rtl="0">
              <a:spcBef>
                <a:spcPts val="0"/>
              </a:spcBef>
              <a:spcAft>
                <a:spcPts val="1600"/>
              </a:spcAft>
              <a:buClr>
                <a:srgbClr val="FFFFFF"/>
              </a:buClr>
              <a:buSzPts val="2400"/>
              <a:buAutoNum type="arabicParenR"/>
            </a:pPr>
            <a:r>
              <a:rPr lang="en" sz="2400" b="1" dirty="0">
                <a:solidFill>
                  <a:srgbClr val="FFFFFF"/>
                </a:solidFill>
              </a:rPr>
              <a:t> Collaborative Filtering </a:t>
            </a:r>
            <a:r>
              <a:rPr lang="en-IN" sz="2400" b="1" dirty="0">
                <a:solidFill>
                  <a:srgbClr val="FFFFFF"/>
                </a:solidFill>
              </a:rPr>
              <a:t>Method</a:t>
            </a:r>
            <a:endParaRPr sz="2400" b="1"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99675" y="205275"/>
            <a:ext cx="8898300" cy="4818600"/>
          </a:xfrm>
          <a:prstGeom prst="rect">
            <a:avLst/>
          </a:prstGeom>
          <a:noFill/>
          <a:ln>
            <a:noFill/>
          </a:ln>
        </p:spPr>
        <p:txBody>
          <a:bodyPr spcFirstLastPara="1" wrap="square" lIns="91425" tIns="91425" rIns="91425" bIns="91425" anchor="t" anchorCtr="0">
            <a:noAutofit/>
          </a:bodyPr>
          <a:lstStyle/>
          <a:p>
            <a:pPr marL="114300" lvl="0" algn="l" rtl="0">
              <a:lnSpc>
                <a:spcPct val="115000"/>
              </a:lnSpc>
              <a:spcBef>
                <a:spcPts val="0"/>
              </a:spcBef>
              <a:spcAft>
                <a:spcPts val="0"/>
              </a:spcAft>
              <a:buClr>
                <a:srgbClr val="F3F3F3"/>
              </a:buClr>
              <a:buSzPts val="1800"/>
            </a:pPr>
            <a:r>
              <a:rPr lang="en" sz="2800" u="sng" dirty="0">
                <a:solidFill>
                  <a:srgbClr val="F3F3F3"/>
                </a:solidFill>
              </a:rPr>
              <a:t>1: Content based filtering:</a:t>
            </a:r>
            <a:endParaRPr sz="2800" u="sng" dirty="0">
              <a:solidFill>
                <a:srgbClr val="F3F3F3"/>
              </a:solidFill>
            </a:endParaRPr>
          </a:p>
          <a:p>
            <a:pPr marL="457200" lvl="0" indent="0" algn="l" rtl="0">
              <a:lnSpc>
                <a:spcPct val="115000"/>
              </a:lnSpc>
              <a:spcBef>
                <a:spcPts val="1600"/>
              </a:spcBef>
              <a:spcAft>
                <a:spcPts val="0"/>
              </a:spcAft>
              <a:buNone/>
            </a:pPr>
            <a:r>
              <a:rPr lang="en" sz="1800" dirty="0">
                <a:solidFill>
                  <a:srgbClr val="F3F3F3"/>
                </a:solidFill>
              </a:rPr>
              <a:t>In this we try to build a model ,based on the available “features “,that explain the observed user-movie interactions .</a:t>
            </a:r>
            <a:endParaRPr sz="1800" dirty="0">
              <a:solidFill>
                <a:srgbClr val="F3F3F3"/>
              </a:solidFill>
            </a:endParaRPr>
          </a:p>
          <a:p>
            <a:pPr marL="457200" lvl="0" indent="0" algn="l" rtl="0">
              <a:lnSpc>
                <a:spcPct val="115000"/>
              </a:lnSpc>
              <a:spcBef>
                <a:spcPts val="1600"/>
              </a:spcBef>
              <a:spcAft>
                <a:spcPts val="0"/>
              </a:spcAft>
              <a:buNone/>
            </a:pPr>
            <a:r>
              <a:rPr lang="en" sz="1800" dirty="0">
                <a:solidFill>
                  <a:srgbClr val="F3F3F3"/>
                </a:solidFill>
              </a:rPr>
              <a:t>This method is not very effective as this type of filtering compels the user to describe the features (mystery,action,romance) of the movie since only then the movie will be classified and thus way another movie can be recommended based on the users highest rating to a movie of a particular genre/feature.</a:t>
            </a:r>
            <a:endParaRPr sz="1800" dirty="0">
              <a:solidFill>
                <a:srgbClr val="F3F3F3"/>
              </a:solidFill>
            </a:endParaRPr>
          </a:p>
          <a:p>
            <a:pPr marL="457200" lvl="0" indent="0" algn="l" rtl="0">
              <a:lnSpc>
                <a:spcPct val="115000"/>
              </a:lnSpc>
              <a:spcBef>
                <a:spcPts val="1600"/>
              </a:spcBef>
              <a:spcAft>
                <a:spcPts val="1600"/>
              </a:spcAft>
              <a:buNone/>
            </a:pPr>
            <a:endParaRPr sz="1800" dirty="0">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52400" y="152400"/>
            <a:ext cx="8679275" cy="479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body" idx="1"/>
          </p:nvPr>
        </p:nvSpPr>
        <p:spPr>
          <a:xfrm>
            <a:off x="311700" y="235475"/>
            <a:ext cx="8520600" cy="43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F3F3F3"/>
                </a:solidFill>
              </a:rPr>
              <a:t>2: </a:t>
            </a:r>
            <a:r>
              <a:rPr lang="en" sz="2800" u="sng" dirty="0">
                <a:solidFill>
                  <a:srgbClr val="F3F3F3"/>
                </a:solidFill>
              </a:rPr>
              <a:t>Collaberative filtering :</a:t>
            </a:r>
            <a:endParaRPr sz="2800" u="sng" dirty="0">
              <a:solidFill>
                <a:srgbClr val="F3F3F3"/>
              </a:solidFill>
            </a:endParaRPr>
          </a:p>
          <a:p>
            <a:pPr marL="0" lvl="0" indent="0" algn="l" rtl="0">
              <a:spcBef>
                <a:spcPts val="1600"/>
              </a:spcBef>
              <a:spcAft>
                <a:spcPts val="0"/>
              </a:spcAft>
              <a:buNone/>
            </a:pPr>
            <a:r>
              <a:rPr lang="en" sz="1600" dirty="0">
                <a:solidFill>
                  <a:srgbClr val="F3F3F3"/>
                </a:solidFill>
              </a:rPr>
              <a:t>It is based only on the user-movie interaction matrix.</a:t>
            </a:r>
            <a:endParaRPr sz="1600" dirty="0">
              <a:solidFill>
                <a:srgbClr val="F3F3F3"/>
              </a:solidFill>
            </a:endParaRPr>
          </a:p>
          <a:p>
            <a:pPr marL="0" lvl="0" indent="0" algn="l" rtl="0">
              <a:spcBef>
                <a:spcPts val="1600"/>
              </a:spcBef>
              <a:spcAft>
                <a:spcPts val="0"/>
              </a:spcAft>
              <a:buNone/>
            </a:pPr>
            <a:r>
              <a:rPr lang="en" sz="1600" dirty="0">
                <a:solidFill>
                  <a:srgbClr val="F3F3F3"/>
                </a:solidFill>
              </a:rPr>
              <a:t>This method is effective because we can predict the features of the movie based on the ratings of the user or predict the ratings of the user given the feature of the movie.</a:t>
            </a:r>
            <a:endParaRPr sz="1600" dirty="0">
              <a:solidFill>
                <a:srgbClr val="F3F3F3"/>
              </a:solidFill>
            </a:endParaRPr>
          </a:p>
          <a:p>
            <a:pPr marL="0" lvl="0" indent="0" algn="l" rtl="0">
              <a:spcBef>
                <a:spcPts val="1600"/>
              </a:spcBef>
              <a:spcAft>
                <a:spcPts val="0"/>
              </a:spcAft>
              <a:buNone/>
            </a:pPr>
            <a:r>
              <a:rPr lang="en" sz="1600" dirty="0">
                <a:solidFill>
                  <a:srgbClr val="F3F3F3"/>
                </a:solidFill>
              </a:rPr>
              <a:t>Example: Ratings are given and we need to predict the feature of the movie.</a:t>
            </a:r>
            <a:endParaRPr sz="1600" dirty="0">
              <a:solidFill>
                <a:srgbClr val="F3F3F3"/>
              </a:solidFill>
            </a:endParaRPr>
          </a:p>
          <a:p>
            <a:pPr marL="0" lvl="0" indent="0" algn="l" rtl="0">
              <a:spcBef>
                <a:spcPts val="1600"/>
              </a:spcBef>
              <a:spcAft>
                <a:spcPts val="0"/>
              </a:spcAft>
              <a:buNone/>
            </a:pPr>
            <a:r>
              <a:rPr lang="en" sz="1600" dirty="0">
                <a:solidFill>
                  <a:srgbClr val="F3F3F3"/>
                </a:solidFill>
              </a:rPr>
              <a:t>It is mainly of two type :	1 : Memory based approch</a:t>
            </a:r>
            <a:endParaRPr sz="1600" dirty="0">
              <a:solidFill>
                <a:srgbClr val="F3F3F3"/>
              </a:solidFill>
            </a:endParaRPr>
          </a:p>
          <a:p>
            <a:pPr marL="0" lvl="0" indent="0" algn="l" rtl="0">
              <a:spcBef>
                <a:spcPts val="1600"/>
              </a:spcBef>
              <a:spcAft>
                <a:spcPts val="1600"/>
              </a:spcAft>
              <a:buNone/>
            </a:pPr>
            <a:r>
              <a:rPr lang="en" sz="1600" dirty="0">
                <a:solidFill>
                  <a:srgbClr val="F3F3F3"/>
                </a:solidFill>
              </a:rPr>
              <a:t>						2: Model based approch</a:t>
            </a:r>
            <a:endParaRPr sz="1600" dirty="0">
              <a:solidFill>
                <a:srgbClr val="F3F3F3"/>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70</TotalTime>
  <Words>902</Words>
  <Application>Microsoft Office PowerPoint</Application>
  <PresentationFormat>On-screen Show (16:9)</PresentationFormat>
  <Paragraphs>82</Paragraphs>
  <Slides>33</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Bahnschrift</vt:lpstr>
      <vt:lpstr>Calibri</vt:lpstr>
      <vt:lpstr>Calibri Light</vt:lpstr>
      <vt:lpstr>Georgia</vt:lpstr>
      <vt:lpstr>Celestial</vt:lpstr>
      <vt:lpstr>MOVIE RECOMMENDATION SYSTEM </vt:lpstr>
      <vt:lpstr>A RECOMMENDER SYSTEM PREDICTS THE LIKELIHOOD THAT A USER WOULD PREFER AN ITEM</vt:lpstr>
      <vt:lpstr>OUTLINE :</vt:lpstr>
      <vt:lpstr>Recommender System </vt:lpstr>
      <vt:lpstr>PowerPoint Presentation</vt:lpstr>
      <vt:lpstr>PowerPoint Presentation</vt:lpstr>
      <vt:lpstr>PowerPoint Presentation</vt:lpstr>
      <vt:lpstr>PowerPoint Presentation</vt:lpstr>
      <vt:lpstr>PowerPoint Presentation</vt:lpstr>
      <vt:lpstr>PowerPoint Presentation</vt:lpstr>
      <vt:lpstr>COLLABORATIVE FILTERING</vt:lpstr>
      <vt:lpstr>How Does Collaborative Filtering work?</vt:lpstr>
      <vt:lpstr>PowerPoint Presentation</vt:lpstr>
      <vt:lpstr>PowerPoint Presentation</vt:lpstr>
      <vt:lpstr>PowerPoint Presentation</vt:lpstr>
      <vt:lpstr>PowerPoint Presentation</vt:lpstr>
      <vt:lpstr>PowerPoint Presentation</vt:lpstr>
      <vt:lpstr>PowerPoint Presentation</vt:lpstr>
      <vt:lpstr>User - Movie Interaction Matrix: a</vt:lpstr>
      <vt:lpstr>Matrix factorisation</vt:lpstr>
      <vt:lpstr>NEURAL BASED COLLABORATIVE FILTER</vt:lpstr>
      <vt:lpstr>PowerPoint Presentation</vt:lpstr>
      <vt:lpstr>OVERVIEW MODEL OF THE SYSTEM :</vt:lpstr>
      <vt:lpstr>Generalized Matrix Factorization (GMF)</vt:lpstr>
      <vt:lpstr>TRAINING MODEL :</vt:lpstr>
      <vt:lpstr>PowerPoint Presentation</vt:lpstr>
      <vt:lpstr>PowerPoint Presentation</vt:lpstr>
      <vt:lpstr>PowerPoint Presentation</vt:lpstr>
      <vt:lpstr>PowerPoint Presentation</vt:lpstr>
      <vt:lpstr>Disadvantage of MF</vt:lpstr>
      <vt:lpstr>FURTHER ENHANCEMENT</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dc:title>
  <cp:lastModifiedBy>Shamitha S</cp:lastModifiedBy>
  <cp:revision>11</cp:revision>
  <dcterms:modified xsi:type="dcterms:W3CDTF">2019-11-27T13:58:49Z</dcterms:modified>
</cp:coreProperties>
</file>