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61" r:id="rId4"/>
    <p:sldId id="266" r:id="rId5"/>
    <p:sldId id="270" r:id="rId6"/>
    <p:sldId id="269" r:id="rId7"/>
    <p:sldId id="268" r:id="rId8"/>
    <p:sldId id="267" r:id="rId9"/>
    <p:sldId id="271" r:id="rId10"/>
    <p:sldId id="272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1" autoAdjust="0"/>
    <p:restoredTop sz="94660"/>
  </p:normalViewPr>
  <p:slideViewPr>
    <p:cSldViewPr snapToGrid="0">
      <p:cViewPr>
        <p:scale>
          <a:sx n="50" d="100"/>
          <a:sy n="50" d="100"/>
        </p:scale>
        <p:origin x="931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446C0F64696008/Desktop/Bank%20analytics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446C0F64696008/Desktop/Bank%20analytics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446C0F64696008/Desktop/Bank%20analytics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446C0F64696008/Desktop/Bank%20analytics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446C0F64696008/Desktop/Bank%20analytics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446C0F64696008/Desktop/Bank%20analytics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8446C0F64696008/Desktop/Bank%20analytics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[Bank analytics project.xlsx]Year Wise!PivotTable7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YEAR WISE LOAN AMOUNT</a:t>
            </a:r>
          </a:p>
        </c:rich>
      </c:tx>
      <c:layout>
        <c:manualLayout>
          <c:xMode val="edge"/>
          <c:yMode val="edge"/>
          <c:x val="0.1207019334507944"/>
          <c:y val="5.1613659907289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2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2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2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2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2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2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1750" cap="rnd">
            <a:solidFill>
              <a:schemeClr val="accent2"/>
            </a:solidFill>
            <a:round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'Year Wise'!$B$3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>
                <a:solidFill>
                  <a:schemeClr val="lt2"/>
                </a:solidFill>
                <a:round/>
              </a:ln>
              <a:effectLst/>
            </c:spPr>
          </c:marker>
          <c:dLbls>
            <c:numFmt formatCode="#,#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'Year Wise'!$A$4:$A$9</c:f>
              <c:strCache>
                <c:ptCount val="5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</c:strCache>
            </c:strRef>
          </c:cat>
          <c:val>
            <c:numRef>
              <c:f>'Year Wise'!$B$4:$B$9</c:f>
              <c:numCache>
                <c:formatCode>General</c:formatCode>
                <c:ptCount val="5"/>
                <c:pt idx="0">
                  <c:v>2219275</c:v>
                </c:pt>
                <c:pt idx="1">
                  <c:v>14390275</c:v>
                </c:pt>
                <c:pt idx="2">
                  <c:v>46436325</c:v>
                </c:pt>
                <c:pt idx="3">
                  <c:v>122050200</c:v>
                </c:pt>
                <c:pt idx="4">
                  <c:v>260506575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1E-45FA-A8C1-B217BBDEA8B2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26749375"/>
        <c:axId val="2026750335"/>
      </c:lineChart>
      <c:catAx>
        <c:axId val="20267493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750335"/>
        <c:crosses val="autoZero"/>
        <c:auto val="1"/>
        <c:lblAlgn val="ctr"/>
        <c:lblOffset val="100"/>
        <c:noMultiLvlLbl val="0"/>
      </c:catAx>
      <c:valAx>
        <c:axId val="2026750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6749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project.xlsx]Total!PivotTable9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PAYMENT FOR VERIFIED AND NOT VERIFIED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Total!$B$3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009-43A6-A132-2F2288AB4A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009-43A6-A132-2F2288AB4A7A}"/>
              </c:ext>
            </c:extLst>
          </c:dPt>
          <c:dLbls>
            <c:numFmt formatCode="#,#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Total!$A$4:$A$6</c:f>
              <c:strCache>
                <c:ptCount val="2"/>
                <c:pt idx="0">
                  <c:v>Not Verified</c:v>
                </c:pt>
                <c:pt idx="1">
                  <c:v>Verified</c:v>
                </c:pt>
              </c:strCache>
            </c:strRef>
          </c:cat>
          <c:val>
            <c:numRef>
              <c:f>Total!$B$4:$B$6</c:f>
              <c:numCache>
                <c:formatCode>General</c:formatCode>
                <c:ptCount val="2"/>
                <c:pt idx="0">
                  <c:v>153541418.21059886</c:v>
                </c:pt>
                <c:pt idx="1">
                  <c:v>219892307.51083627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09-43A6-A132-2F2288AB4A7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project.xlsx]Home vs last!PivotTable3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HOME OWNERSHIP VS LAST PAYMENT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'Home vs last'!$B$3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'Home vs last'!$A$4:$A$9</c:f>
              <c:strCache>
                <c:ptCount val="5"/>
                <c:pt idx="0">
                  <c:v>NONE</c:v>
                </c:pt>
                <c:pt idx="1">
                  <c:v>OTHER</c:v>
                </c:pt>
                <c:pt idx="2">
                  <c:v>OWN</c:v>
                </c:pt>
                <c:pt idx="3">
                  <c:v>MORTGAGE</c:v>
                </c:pt>
                <c:pt idx="4">
                  <c:v>RENT</c:v>
                </c:pt>
              </c:strCache>
            </c:strRef>
          </c:cat>
          <c:val>
            <c:numRef>
              <c:f>'Home vs last'!$B$4:$B$9</c:f>
              <c:numCache>
                <c:formatCode>General</c:formatCode>
                <c:ptCount val="5"/>
                <c:pt idx="0">
                  <c:v>3</c:v>
                </c:pt>
                <c:pt idx="1">
                  <c:v>98</c:v>
                </c:pt>
                <c:pt idx="2">
                  <c:v>3058</c:v>
                </c:pt>
                <c:pt idx="3">
                  <c:v>17659</c:v>
                </c:pt>
                <c:pt idx="4">
                  <c:v>18899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5C-4527-9D32-4B95B51795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86468527"/>
        <c:axId val="1386469007"/>
      </c:barChart>
      <c:catAx>
        <c:axId val="138646852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469007"/>
        <c:crosses val="autoZero"/>
        <c:auto val="1"/>
        <c:lblAlgn val="ctr"/>
        <c:lblOffset val="100"/>
        <c:noMultiLvlLbl val="0"/>
      </c:catAx>
      <c:valAx>
        <c:axId val="138646900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6468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project.xlsx]Top 5!PivotTable2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5</a:t>
            </a:r>
            <a:r>
              <a:rPr lang="en-US" baseline="0"/>
              <a:t> STATE WISE LOAN AMOUNT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5'!$B$3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'Top 5'!$A$4:$A$9</c:f>
              <c:strCache>
                <c:ptCount val="5"/>
                <c:pt idx="0">
                  <c:v>CA</c:v>
                </c:pt>
                <c:pt idx="1">
                  <c:v>FL</c:v>
                </c:pt>
                <c:pt idx="2">
                  <c:v>NJ</c:v>
                </c:pt>
                <c:pt idx="3">
                  <c:v>NY</c:v>
                </c:pt>
                <c:pt idx="4">
                  <c:v>TX</c:v>
                </c:pt>
              </c:strCache>
            </c:strRef>
          </c:cat>
          <c:val>
            <c:numRef>
              <c:f>'Top 5'!$B$4:$B$9</c:f>
              <c:numCache>
                <c:formatCode>General</c:formatCode>
                <c:ptCount val="5"/>
                <c:pt idx="0">
                  <c:v>80359325</c:v>
                </c:pt>
                <c:pt idx="1">
                  <c:v>30866175</c:v>
                </c:pt>
                <c:pt idx="2">
                  <c:v>21930050</c:v>
                </c:pt>
                <c:pt idx="3">
                  <c:v>42972850</c:v>
                </c:pt>
                <c:pt idx="4">
                  <c:v>31899450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76-4164-B5DB-9AB32D60151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6007151"/>
        <c:axId val="466010991"/>
      </c:barChart>
      <c:catAx>
        <c:axId val="466007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010991"/>
        <c:crosses val="autoZero"/>
        <c:auto val="1"/>
        <c:lblAlgn val="ctr"/>
        <c:lblOffset val="100"/>
        <c:noMultiLvlLbl val="0"/>
      </c:catAx>
      <c:valAx>
        <c:axId val="4660109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60071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project.xlsx]Bottom 5!PivotTable3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BOTTOM 5 STATE WISE LOAN AMOUNT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'Bottom 5'!$B$3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'Bottom 5'!$A$4:$A$9</c:f>
              <c:strCache>
                <c:ptCount val="5"/>
                <c:pt idx="0">
                  <c:v>IA</c:v>
                </c:pt>
                <c:pt idx="1">
                  <c:v>ID</c:v>
                </c:pt>
                <c:pt idx="2">
                  <c:v>IN</c:v>
                </c:pt>
                <c:pt idx="3">
                  <c:v>ME</c:v>
                </c:pt>
                <c:pt idx="4">
                  <c:v>NE</c:v>
                </c:pt>
              </c:strCache>
            </c:strRef>
          </c:cat>
          <c:val>
            <c:numRef>
              <c:f>'Bottom 5'!$B$4:$B$9</c:f>
              <c:numCache>
                <c:formatCode>General</c:formatCode>
                <c:ptCount val="5"/>
                <c:pt idx="0">
                  <c:v>56450</c:v>
                </c:pt>
                <c:pt idx="1">
                  <c:v>59750</c:v>
                </c:pt>
                <c:pt idx="2">
                  <c:v>86225</c:v>
                </c:pt>
                <c:pt idx="3">
                  <c:v>9200</c:v>
                </c:pt>
                <c:pt idx="4">
                  <c:v>31700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15-43C4-9245-E4310A5968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44530895"/>
        <c:axId val="2144531855"/>
      </c:barChart>
      <c:catAx>
        <c:axId val="2144530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531855"/>
        <c:crosses val="autoZero"/>
        <c:auto val="1"/>
        <c:lblAlgn val="ctr"/>
        <c:lblOffset val="100"/>
        <c:noMultiLvlLbl val="0"/>
      </c:catAx>
      <c:valAx>
        <c:axId val="2144531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44530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project.xlsx]State &amp; Month!PivotTable1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STATE</a:t>
            </a:r>
            <a:r>
              <a:rPr lang="en-IN" baseline="0"/>
              <a:t> WISE &amp; MONTH WISE LOAN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'State &amp; Month'!$B$3:$B$4</c:f>
              <c:strCache>
                <c:ptCount val="1"/>
                <c:pt idx="0">
                  <c:v>Charged Off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'State &amp; Month'!$A$5:$A$17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'State &amp; Month'!$B$5:$B$17</c:f>
              <c:numCache>
                <c:formatCode>General</c:formatCode>
                <c:ptCount val="12"/>
                <c:pt idx="0">
                  <c:v>321</c:v>
                </c:pt>
                <c:pt idx="1">
                  <c:v>290</c:v>
                </c:pt>
                <c:pt idx="2">
                  <c:v>347</c:v>
                </c:pt>
                <c:pt idx="3">
                  <c:v>370</c:v>
                </c:pt>
                <c:pt idx="4">
                  <c:v>466</c:v>
                </c:pt>
                <c:pt idx="5">
                  <c:v>483</c:v>
                </c:pt>
                <c:pt idx="6">
                  <c:v>479</c:v>
                </c:pt>
                <c:pt idx="7">
                  <c:v>468</c:v>
                </c:pt>
                <c:pt idx="8">
                  <c:v>547</c:v>
                </c:pt>
                <c:pt idx="9">
                  <c:v>580</c:v>
                </c:pt>
                <c:pt idx="10">
                  <c:v>598</c:v>
                </c:pt>
                <c:pt idx="11">
                  <c:v>678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06-494E-B8F1-20F4DD432459}"/>
            </c:ext>
          </c:extLst>
        </c:ser>
        <c:ser>
          <c:idx val="1"/>
          <c:order val="1"/>
          <c:tx>
            <c:strRef>
              <c:f>'State &amp; Month'!$C$3:$C$4</c:f>
              <c:strCache>
                <c:ptCount val="1"/>
                <c:pt idx="0">
                  <c:v>Current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'State &amp; Month'!$A$5:$A$17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'State &amp; Month'!$C$5:$C$17</c:f>
              <c:numCache>
                <c:formatCode>General</c:formatCode>
                <c:ptCount val="12"/>
                <c:pt idx="2">
                  <c:v>1</c:v>
                </c:pt>
                <c:pt idx="3">
                  <c:v>3</c:v>
                </c:pt>
                <c:pt idx="4">
                  <c:v>80</c:v>
                </c:pt>
                <c:pt idx="5">
                  <c:v>99</c:v>
                </c:pt>
                <c:pt idx="6">
                  <c:v>125</c:v>
                </c:pt>
                <c:pt idx="7">
                  <c:v>130</c:v>
                </c:pt>
                <c:pt idx="8">
                  <c:v>150</c:v>
                </c:pt>
                <c:pt idx="9">
                  <c:v>173</c:v>
                </c:pt>
                <c:pt idx="10">
                  <c:v>161</c:v>
                </c:pt>
                <c:pt idx="11">
                  <c:v>218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06-494E-B8F1-20F4DD432459}"/>
            </c:ext>
          </c:extLst>
        </c:ser>
        <c:ser>
          <c:idx val="2"/>
          <c:order val="2"/>
          <c:tx>
            <c:strRef>
              <c:f>'State &amp; Month'!$D$3:$D$4</c:f>
              <c:strCache>
                <c:ptCount val="1"/>
                <c:pt idx="0">
                  <c:v>Fully Paid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'State &amp; Month'!$A$5:$A$17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'State &amp; Month'!$D$5:$D$17</c:f>
              <c:numCache>
                <c:formatCode>General</c:formatCode>
                <c:ptCount val="12"/>
                <c:pt idx="0">
                  <c:v>2058</c:v>
                </c:pt>
                <c:pt idx="1">
                  <c:v>2068</c:v>
                </c:pt>
                <c:pt idx="2">
                  <c:v>2344</c:v>
                </c:pt>
                <c:pt idx="3">
                  <c:v>2461</c:v>
                </c:pt>
                <c:pt idx="4">
                  <c:v>2453</c:v>
                </c:pt>
                <c:pt idx="5">
                  <c:v>2697</c:v>
                </c:pt>
                <c:pt idx="6">
                  <c:v>2872</c:v>
                </c:pt>
                <c:pt idx="7">
                  <c:v>2920</c:v>
                </c:pt>
                <c:pt idx="8">
                  <c:v>2951</c:v>
                </c:pt>
                <c:pt idx="9">
                  <c:v>3181</c:v>
                </c:pt>
                <c:pt idx="10">
                  <c:v>3408</c:v>
                </c:pt>
                <c:pt idx="11">
                  <c:v>3537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06-494E-B8F1-20F4DD43245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8744143"/>
        <c:axId val="1028743663"/>
      </c:barChart>
      <c:catAx>
        <c:axId val="1028744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743663"/>
        <c:crosses val="autoZero"/>
        <c:auto val="1"/>
        <c:lblAlgn val="ctr"/>
        <c:lblOffset val="100"/>
        <c:noMultiLvlLbl val="0"/>
      </c:catAx>
      <c:valAx>
        <c:axId val="10287436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28744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[Bank analytics project.xlsx]Grade!PivotTable8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GRADE &amp; SUBGRADE WISE REVOL BALANCE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b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63500">
            <a:solidFill>
              <a:schemeClr val="bg2">
                <a:lumMod val="75000"/>
              </a:schemeClr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63500"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63500"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63500">
            <a:solidFill>
              <a:srgbClr val="92D05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63500">
            <a:solidFill>
              <a:srgbClr val="00206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63500"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b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63500"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3"/>
          </a:solidFill>
          <a:ln w="63500">
            <a:solidFill>
              <a:schemeClr val="bg2">
                <a:lumMod val="75000"/>
              </a:schemeClr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63500">
            <a:solidFill>
              <a:srgbClr val="0070C0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63500"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b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63500"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63500">
            <a:solidFill>
              <a:schemeClr val="bg2">
                <a:lumMod val="75000"/>
              </a:schemeClr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63500"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63500"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63500">
            <a:solidFill>
              <a:srgbClr val="92D05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63500">
            <a:solidFill>
              <a:srgbClr val="00206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63500"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b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63500"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63500">
            <a:solidFill>
              <a:schemeClr val="bg2">
                <a:lumMod val="75000"/>
              </a:schemeClr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63500"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63500"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63500">
            <a:solidFill>
              <a:srgbClr val="92D05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63500">
            <a:solidFill>
              <a:srgbClr val="00206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63500"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b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63500"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63500">
            <a:solidFill>
              <a:schemeClr val="bg2">
                <a:lumMod val="75000"/>
              </a:schemeClr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63500"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63500"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63500">
            <a:solidFill>
              <a:srgbClr val="92D05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63500">
            <a:solidFill>
              <a:srgbClr val="00206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63500">
            <a:solidFill>
              <a:srgbClr val="0070C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b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63500">
            <a:solidFill>
              <a:schemeClr val="accent2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63500">
            <a:solidFill>
              <a:schemeClr val="bg2">
                <a:lumMod val="75000"/>
              </a:schemeClr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63500">
            <a:solidFill>
              <a:srgbClr val="FFC00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63500">
            <a:solidFill>
              <a:srgbClr val="00B0F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63500">
            <a:solidFill>
              <a:srgbClr val="92D05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63500">
            <a:solidFill>
              <a:srgbClr val="002060"/>
            </a:solidFill>
          </a:ln>
          <a:effectLst/>
        </c:spPr>
        <c:marker>
          <c:symbol val="none"/>
        </c:marker>
        <c:dLbl>
          <c:idx val="0"/>
          <c:numFmt formatCode="#,##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Grade!$B$3:$B$4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1"/>
            </a:solidFill>
            <a:ln w="63500">
              <a:solidFill>
                <a:srgbClr val="0070C0"/>
              </a:solidFill>
            </a:ln>
            <a:effectLst/>
          </c:spPr>
          <c:invertIfNegative val="0"/>
          <c:dLbls>
            <c:numFmt formatCode="#,#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b" anchorCtr="0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Grade!$A$5:$A$40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Grade!$B$5:$B$40</c:f>
              <c:numCache>
                <c:formatCode>General</c:formatCode>
                <c:ptCount val="35"/>
                <c:pt idx="0">
                  <c:v>11365196</c:v>
                </c:pt>
                <c:pt idx="1">
                  <c:v>14004780</c:v>
                </c:pt>
                <c:pt idx="2">
                  <c:v>19543922</c:v>
                </c:pt>
                <c:pt idx="3">
                  <c:v>34557156</c:v>
                </c:pt>
                <c:pt idx="4">
                  <c:v>35303045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E4-4453-9A6A-48032695702A}"/>
            </c:ext>
          </c:extLst>
        </c:ser>
        <c:ser>
          <c:idx val="1"/>
          <c:order val="1"/>
          <c:tx>
            <c:strRef>
              <c:f>Grade!$C$3:$C$4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/>
            </a:solidFill>
            <a:ln w="63500">
              <a:solidFill>
                <a:schemeClr val="accent2"/>
              </a:solidFill>
            </a:ln>
            <a:effectLst/>
          </c:spPr>
          <c:invertIfNegative val="0"/>
          <c:dLbls>
            <c:numFmt formatCode="#,#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Grade!$A$5:$A$40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Grade!$C$5:$C$40</c:f>
              <c:numCache>
                <c:formatCode>General</c:formatCode>
                <c:ptCount val="35"/>
                <c:pt idx="5">
                  <c:v>21842079</c:v>
                </c:pt>
                <c:pt idx="6">
                  <c:v>26478439</c:v>
                </c:pt>
                <c:pt idx="7">
                  <c:v>39723554</c:v>
                </c:pt>
                <c:pt idx="8">
                  <c:v>35405811</c:v>
                </c:pt>
                <c:pt idx="9">
                  <c:v>37858666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E4-4453-9A6A-48032695702A}"/>
            </c:ext>
          </c:extLst>
        </c:ser>
        <c:ser>
          <c:idx val="2"/>
          <c:order val="2"/>
          <c:tx>
            <c:strRef>
              <c:f>Grade!$D$3:$D$4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3"/>
            </a:solidFill>
            <a:ln w="63500">
              <a:solidFill>
                <a:schemeClr val="bg2">
                  <a:lumMod val="75000"/>
                </a:schemeClr>
              </a:solidFill>
            </a:ln>
            <a:effectLst/>
          </c:spPr>
          <c:invertIfNegative val="0"/>
          <c:dLbls>
            <c:numFmt formatCode="#,#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Grade!$A$5:$A$40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Grade!$D$5:$D$40</c:f>
              <c:numCache>
                <c:formatCode>General</c:formatCode>
                <c:ptCount val="35"/>
                <c:pt idx="10">
                  <c:v>29384926</c:v>
                </c:pt>
                <c:pt idx="11">
                  <c:v>27321114</c:v>
                </c:pt>
                <c:pt idx="12">
                  <c:v>20531370</c:v>
                </c:pt>
                <c:pt idx="13">
                  <c:v>16867691</c:v>
                </c:pt>
                <c:pt idx="14">
                  <c:v>16015609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E4-4453-9A6A-48032695702A}"/>
            </c:ext>
          </c:extLst>
        </c:ser>
        <c:ser>
          <c:idx val="3"/>
          <c:order val="3"/>
          <c:tx>
            <c:strRef>
              <c:f>Grade!$E$3:$E$4</c:f>
              <c:strCache>
                <c:ptCount val="1"/>
                <c:pt idx="0">
                  <c:v>D</c:v>
                </c:pt>
              </c:strCache>
            </c:strRef>
          </c:tx>
          <c:spPr>
            <a:solidFill>
              <a:schemeClr val="accent4"/>
            </a:solidFill>
            <a:ln w="63500">
              <a:solidFill>
                <a:srgbClr val="FFC000"/>
              </a:solidFill>
            </a:ln>
            <a:effectLst/>
          </c:spPr>
          <c:invertIfNegative val="0"/>
          <c:dLbls>
            <c:numFmt formatCode="#,#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Grade!$A$5:$A$40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Grade!$E$5:$E$40</c:f>
              <c:numCache>
                <c:formatCode>General</c:formatCode>
                <c:ptCount val="35"/>
                <c:pt idx="15">
                  <c:v>12130255</c:v>
                </c:pt>
                <c:pt idx="16">
                  <c:v>18570972</c:v>
                </c:pt>
                <c:pt idx="17">
                  <c:v>16793781</c:v>
                </c:pt>
                <c:pt idx="18">
                  <c:v>13742947</c:v>
                </c:pt>
                <c:pt idx="19">
                  <c:v>13252474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E4-4453-9A6A-48032695702A}"/>
            </c:ext>
          </c:extLst>
        </c:ser>
        <c:ser>
          <c:idx val="4"/>
          <c:order val="4"/>
          <c:tx>
            <c:strRef>
              <c:f>Grade!$F$3:$F$4</c:f>
              <c:strCache>
                <c:ptCount val="1"/>
                <c:pt idx="0">
                  <c:v>E</c:v>
                </c:pt>
              </c:strCache>
            </c:strRef>
          </c:tx>
          <c:spPr>
            <a:solidFill>
              <a:schemeClr val="accent5"/>
            </a:solidFill>
            <a:ln w="63500">
              <a:solidFill>
                <a:srgbClr val="00B0F0"/>
              </a:solidFill>
            </a:ln>
            <a:effectLst/>
          </c:spPr>
          <c:invertIfNegative val="0"/>
          <c:dLbls>
            <c:numFmt formatCode="#,#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Grade!$A$5:$A$40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Grade!$F$5:$F$40</c:f>
              <c:numCache>
                <c:formatCode>General</c:formatCode>
                <c:ptCount val="35"/>
                <c:pt idx="20">
                  <c:v>11132588</c:v>
                </c:pt>
                <c:pt idx="21">
                  <c:v>10242033</c:v>
                </c:pt>
                <c:pt idx="22">
                  <c:v>9039059</c:v>
                </c:pt>
                <c:pt idx="23">
                  <c:v>7990991</c:v>
                </c:pt>
                <c:pt idx="24">
                  <c:v>7669868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E4-4453-9A6A-48032695702A}"/>
            </c:ext>
          </c:extLst>
        </c:ser>
        <c:ser>
          <c:idx val="5"/>
          <c:order val="5"/>
          <c:tx>
            <c:strRef>
              <c:f>Grade!$G$3:$G$4</c:f>
              <c:strCache>
                <c:ptCount val="1"/>
                <c:pt idx="0">
                  <c:v>F</c:v>
                </c:pt>
              </c:strCache>
            </c:strRef>
          </c:tx>
          <c:spPr>
            <a:solidFill>
              <a:schemeClr val="accent6"/>
            </a:solidFill>
            <a:ln w="63500">
              <a:solidFill>
                <a:srgbClr val="92D050"/>
              </a:solidFill>
            </a:ln>
            <a:effectLst/>
          </c:spPr>
          <c:invertIfNegative val="0"/>
          <c:dLbls>
            <c:numFmt formatCode="#,#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Grade!$A$5:$A$40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Grade!$G$5:$G$40</c:f>
              <c:numCache>
                <c:formatCode>General</c:formatCode>
                <c:ptCount val="35"/>
                <c:pt idx="25">
                  <c:v>5840746</c:v>
                </c:pt>
                <c:pt idx="26">
                  <c:v>4528248</c:v>
                </c:pt>
                <c:pt idx="27">
                  <c:v>3175435</c:v>
                </c:pt>
                <c:pt idx="28">
                  <c:v>2551064</c:v>
                </c:pt>
                <c:pt idx="29">
                  <c:v>2187323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E4-4453-9A6A-48032695702A}"/>
            </c:ext>
          </c:extLst>
        </c:ser>
        <c:ser>
          <c:idx val="6"/>
          <c:order val="6"/>
          <c:tx>
            <c:strRef>
              <c:f>Grade!$H$3:$H$4</c:f>
              <c:strCache>
                <c:ptCount val="1"/>
                <c:pt idx="0">
                  <c:v>G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 w="63500">
              <a:solidFill>
                <a:srgbClr val="002060"/>
              </a:solidFill>
            </a:ln>
            <a:effectLst/>
          </c:spPr>
          <c:invertIfNegative val="0"/>
          <c:dLbls>
            <c:numFmt formatCode="#,##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Grade!$A$5:$A$40</c:f>
              <c:strCache>
                <c:ptCount val="35"/>
                <c:pt idx="0">
                  <c:v>A1</c:v>
                </c:pt>
                <c:pt idx="1">
                  <c:v>A2</c:v>
                </c:pt>
                <c:pt idx="2">
                  <c:v>A3</c:v>
                </c:pt>
                <c:pt idx="3">
                  <c:v>A4</c:v>
                </c:pt>
                <c:pt idx="4">
                  <c:v>A5</c:v>
                </c:pt>
                <c:pt idx="5">
                  <c:v>B1</c:v>
                </c:pt>
                <c:pt idx="6">
                  <c:v>B2</c:v>
                </c:pt>
                <c:pt idx="7">
                  <c:v>B3</c:v>
                </c:pt>
                <c:pt idx="8">
                  <c:v>B4</c:v>
                </c:pt>
                <c:pt idx="9">
                  <c:v>B5</c:v>
                </c:pt>
                <c:pt idx="10">
                  <c:v>C1</c:v>
                </c:pt>
                <c:pt idx="11">
                  <c:v>C2</c:v>
                </c:pt>
                <c:pt idx="12">
                  <c:v>C3</c:v>
                </c:pt>
                <c:pt idx="13">
                  <c:v>C4</c:v>
                </c:pt>
                <c:pt idx="14">
                  <c:v>C5</c:v>
                </c:pt>
                <c:pt idx="15">
                  <c:v>D1</c:v>
                </c:pt>
                <c:pt idx="16">
                  <c:v>D2</c:v>
                </c:pt>
                <c:pt idx="17">
                  <c:v>D3</c:v>
                </c:pt>
                <c:pt idx="18">
                  <c:v>D4</c:v>
                </c:pt>
                <c:pt idx="19">
                  <c:v>D5</c:v>
                </c:pt>
                <c:pt idx="20">
                  <c:v>E1</c:v>
                </c:pt>
                <c:pt idx="21">
                  <c:v>E2</c:v>
                </c:pt>
                <c:pt idx="22">
                  <c:v>E3</c:v>
                </c:pt>
                <c:pt idx="23">
                  <c:v>E4</c:v>
                </c:pt>
                <c:pt idx="24">
                  <c:v>E5</c:v>
                </c:pt>
                <c:pt idx="25">
                  <c:v>F1</c:v>
                </c:pt>
                <c:pt idx="26">
                  <c:v>F2</c:v>
                </c:pt>
                <c:pt idx="27">
                  <c:v>F3</c:v>
                </c:pt>
                <c:pt idx="28">
                  <c:v>F4</c:v>
                </c:pt>
                <c:pt idx="29">
                  <c:v>F5</c:v>
                </c:pt>
                <c:pt idx="30">
                  <c:v>G1</c:v>
                </c:pt>
                <c:pt idx="31">
                  <c:v>G2</c:v>
                </c:pt>
                <c:pt idx="32">
                  <c:v>G3</c:v>
                </c:pt>
                <c:pt idx="33">
                  <c:v>G4</c:v>
                </c:pt>
                <c:pt idx="34">
                  <c:v>G5</c:v>
                </c:pt>
              </c:strCache>
            </c:strRef>
          </c:cat>
          <c:val>
            <c:numRef>
              <c:f>Grade!$H$5:$H$40</c:f>
              <c:numCache>
                <c:formatCode>General</c:formatCode>
                <c:ptCount val="35"/>
                <c:pt idx="30">
                  <c:v>1808763</c:v>
                </c:pt>
                <c:pt idx="31">
                  <c:v>1729627</c:v>
                </c:pt>
                <c:pt idx="32">
                  <c:v>832193</c:v>
                </c:pt>
                <c:pt idx="33">
                  <c:v>1390628</c:v>
                </c:pt>
                <c:pt idx="34">
                  <c:v>701515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E4-4453-9A6A-4803269570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8"/>
        <c:overlap val="-39"/>
        <c:axId val="1383168175"/>
        <c:axId val="1383162895"/>
      </c:barChart>
      <c:catAx>
        <c:axId val="138316817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162895"/>
        <c:crosses val="autoZero"/>
        <c:auto val="1"/>
        <c:lblAlgn val="ctr"/>
        <c:lblOffset val="100"/>
        <c:noMultiLvlLbl val="0"/>
      </c:catAx>
      <c:valAx>
        <c:axId val="1383162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,,\ &quot;M&quot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16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8B709-4CED-4176-A8AA-A80840ECED81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AE82-C73E-4EBD-B129-7EDDD42FEC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32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EAE82-C73E-4EBD-B129-7EDDD42FEC3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819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D51F-FDD6-5345-C918-39FA43891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7EA84-52BB-1C5D-7F41-4E91819D9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E3BA-B437-3DCF-7D62-2C711A9A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71F-50D5-4DB3-AB27-9ED70EBA868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34A38-11C1-98DA-435F-4DA91C73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AAFE-94CA-00DE-B917-B09EE5B3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C24-3BB9-4CC8-A5DB-8FFAB8F91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93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AD44-940A-1ECC-640B-272FA521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CAEE5-3ED1-C5BF-AF1C-A7EAD32BA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F322-E86B-502D-C2A3-E8B9822D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71F-50D5-4DB3-AB27-9ED70EBA868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11A1-70A2-7DDD-154F-61071068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D4418-8B18-6299-68A3-AC568AC7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C24-3BB9-4CC8-A5DB-8FFAB8F91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AB6F4-257D-32FF-E6F7-7082C4E0E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55282-3455-8C54-D433-142C018DC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5481-4EF3-10BA-D816-91D743A2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71F-50D5-4DB3-AB27-9ED70EBA868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F825-5022-1D8B-21FD-6F8DEDAA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6E94A-3FF2-1CC9-28E3-5853CC5A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C24-3BB9-4CC8-A5DB-8FFAB8F91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7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9EE6-8454-D7BF-A7CE-A944875A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C186-736C-E73F-37F4-61C372DC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DE17A-DAC9-60A0-4725-3899A822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71F-50D5-4DB3-AB27-9ED70EBA868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D1AA-62AC-F9C3-B30C-5A53A700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2E6EB-948E-6CF7-1705-204B7293A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C24-3BB9-4CC8-A5DB-8FFAB8F91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222ED-00CB-5B12-9433-79532EA5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50EF-F35D-A87F-8664-41D2EB54A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CEFEC-7D95-989E-6911-23954728E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71F-50D5-4DB3-AB27-9ED70EBA868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3FAC2-57BD-3107-0987-7A6E6E68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1941-4BF5-04D9-5984-99B51228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C24-3BB9-4CC8-A5DB-8FFAB8F91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00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9F40-F4E1-6852-FF51-64D77EAFB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6956-A8C1-2656-5FA2-623AFD259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ABAE1-FDA1-27A3-0EC2-9D5BF2CC2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B866B-13A0-245D-6435-69A9DF7D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71F-50D5-4DB3-AB27-9ED70EBA868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796DC-93C7-D02E-A411-7F8E3161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981E2-A8E6-BC08-A855-0F657E2C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C24-3BB9-4CC8-A5DB-8FFAB8F91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5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0F9E-3F1C-A79D-19B3-5F320628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EEF37-CC5D-D9FC-2BB5-149CD7F4C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01317-0D7B-D6A3-2AED-5A15D54CD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6C0F3-5C01-54F3-B697-949A35AD2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0033E-58DF-A9A7-CC8C-B25F30275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3D711-90E2-F821-D40A-AB6C72BD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71F-50D5-4DB3-AB27-9ED70EBA868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88E26-EA90-D66A-8C62-D7845FD9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4B00F-F68B-4407-E4E3-4FA0107C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C24-3BB9-4CC8-A5DB-8FFAB8F91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05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D7721-71F0-A700-7E85-1603709A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9E5A5-D83A-76ED-DAAC-E29D0867C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71F-50D5-4DB3-AB27-9ED70EBA868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4495F-1C48-BD7F-3096-2EB7B1F8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30FD0-C2AD-0CD0-06BD-F07A2F23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C24-3BB9-4CC8-A5DB-8FFAB8F91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2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31CEB-432B-0460-7199-2B7A0A23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71F-50D5-4DB3-AB27-9ED70EBA868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44FA9-CDE7-AEA6-C75C-26C0B549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BD3E7-B60B-6957-592A-69F89D9F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C24-3BB9-4CC8-A5DB-8FFAB8F91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6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EAE9-82F9-AAAE-EEC7-5C69C0934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4DB13-7138-A212-A71D-B8380BD21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C4C85-DFE7-C25F-54DE-CDFFEFEC2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D2233-388B-BB09-565A-B0455BAC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71F-50D5-4DB3-AB27-9ED70EBA868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DCC00-F590-3EFD-FE06-82BC104D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1329B-5D58-98FB-DD78-87894CEC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C24-3BB9-4CC8-A5DB-8FFAB8F91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2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63DF5-E5C6-AE32-58AC-183D02960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A05D7-2AC7-09FF-2D9E-1268EED34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AAA22-26C5-2728-D8E2-9B4C627E9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642B0-B835-94CC-B6A9-22AAF730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71F-50D5-4DB3-AB27-9ED70EBA868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C8039-B84A-EA81-3B29-D2F49C79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48F2E-BAEA-CFE0-3697-D8BBAD66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F1C24-3BB9-4CC8-A5DB-8FFAB8F91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8C603-E076-006C-8200-D308247C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CF43D-02BA-7FD7-929D-38F1621A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409A5-1847-83ED-AB9B-C49A81B8E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D71F-50D5-4DB3-AB27-9ED70EBA868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A4EE4-FFB4-BBCF-173E-56467C3E3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F5D21-9370-8626-0935-C6AD26F05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F1C24-3BB9-4CC8-A5DB-8FFAB8F915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66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93CB80-96F0-FBF1-397E-0EA56F0B0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813" y="138091"/>
            <a:ext cx="6823842" cy="4540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B64289-6171-8DE2-BE75-633CBB6B3129}"/>
              </a:ext>
            </a:extLst>
          </p:cNvPr>
          <p:cNvSpPr txBox="1"/>
          <p:nvPr/>
        </p:nvSpPr>
        <p:spPr>
          <a:xfrm>
            <a:off x="2268644" y="3842794"/>
            <a:ext cx="75929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/>
              <a:t>BANK LOAN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5FBB9-0B0E-AF16-F8E9-4669F3743B04}"/>
              </a:ext>
            </a:extLst>
          </p:cNvPr>
          <p:cNvSpPr txBox="1"/>
          <p:nvPr/>
        </p:nvSpPr>
        <p:spPr>
          <a:xfrm>
            <a:off x="4837253" y="5118890"/>
            <a:ext cx="25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By Group 3</a:t>
            </a:r>
          </a:p>
        </p:txBody>
      </p:sp>
    </p:spTree>
    <p:extLst>
      <p:ext uri="{BB962C8B-B14F-4D97-AF65-F5344CB8AC3E}">
        <p14:creationId xmlns:p14="http://schemas.microsoft.com/office/powerpoint/2010/main" val="127483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C952E-5C78-D2D4-EFC4-6BD0CE936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B2C526-2826-1C1D-2E00-A95B973042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21" y="774700"/>
            <a:ext cx="7318068" cy="4886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D336E0-426C-387E-9D1D-668A0CBF7265}"/>
              </a:ext>
            </a:extLst>
          </p:cNvPr>
          <p:cNvSpPr txBox="1"/>
          <p:nvPr/>
        </p:nvSpPr>
        <p:spPr>
          <a:xfrm>
            <a:off x="454688" y="189925"/>
            <a:ext cx="8066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Revolving Balance Analysis Across Loan Grades</a:t>
            </a:r>
            <a:endParaRPr lang="en-IN" sz="32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7D355A-9800-C1F9-DFE7-AB085A196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88" y="4375058"/>
            <a:ext cx="1129183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Revolving Balance Analysis Across Loan Grades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Substantial variations in revolving balances across loan grades and subgrades indicate differing risk profiles.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revolving balances in certain grades indicate potential risk and require close monitoring to prevent defaults.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stricter credit controls for these segments can mitigate potential losses.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6BACB65-A983-4D85-B795-37ED832CBC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9201527"/>
              </p:ext>
            </p:extLst>
          </p:nvPr>
        </p:nvGraphicFramePr>
        <p:xfrm>
          <a:off x="478432" y="886608"/>
          <a:ext cx="11291835" cy="33528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1544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AE58-8F6E-2908-6684-D4F541C9B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BFBD6A-EFBE-51C3-13F2-D14D0FC776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21" y="774700"/>
            <a:ext cx="7318068" cy="4886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5B4787-7305-D880-07AF-27AEBE1D61B1}"/>
              </a:ext>
            </a:extLst>
          </p:cNvPr>
          <p:cNvSpPr txBox="1"/>
          <p:nvPr/>
        </p:nvSpPr>
        <p:spPr>
          <a:xfrm>
            <a:off x="579120" y="474345"/>
            <a:ext cx="109423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b="1" dirty="0"/>
              <a:t>Actionable Insights and Recommendations</a:t>
            </a:r>
          </a:p>
          <a:p>
            <a:pPr algn="just">
              <a:buNone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Prioritize verification of unverified payments to mitigate risk and ensure data accuracy.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Develop targeted strategies for low-performing states to boost loan volumes and improve market penetration.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Implement stricter credit controls for high-risk loan grades based on revolving balances to minimize defaults.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Leverage home ownership data to refine loan approval processes and reduce risk.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These recommendations aim to improve operational efficiency and enhance the overall health of our loan portfolio.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Implementing these strategies will contribute to sustainable growth and risk mitigation.</a:t>
            </a:r>
          </a:p>
        </p:txBody>
      </p:sp>
    </p:spTree>
    <p:extLst>
      <p:ext uri="{BB962C8B-B14F-4D97-AF65-F5344CB8AC3E}">
        <p14:creationId xmlns:p14="http://schemas.microsoft.com/office/powerpoint/2010/main" val="364552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285F-0B01-C6DB-3534-E8F3DF63B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21399F-3742-725A-86A0-CAD409BD28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21" y="774700"/>
            <a:ext cx="6386299" cy="4264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2C2F9F-89AC-5AEB-6018-A080E649C1A5}"/>
              </a:ext>
            </a:extLst>
          </p:cNvPr>
          <p:cNvSpPr txBox="1"/>
          <p:nvPr/>
        </p:nvSpPr>
        <p:spPr>
          <a:xfrm>
            <a:off x="3139440" y="4368800"/>
            <a:ext cx="5262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125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40474-81C4-C9DC-C3AB-34B6C6B2E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F56DC1-C5A0-A4E9-DD15-1B115F81E7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21" y="774700"/>
            <a:ext cx="7318068" cy="488650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D76A0F8-BEC2-8BE0-5D07-050192A24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503" y="262364"/>
            <a:ext cx="8137003" cy="633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 Agenda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2400" b="1" dirty="0"/>
              <a:t>Overview of Key Metrics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Growth Trend Analysis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Verification &amp; Risk Assessment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Ownership and Payment Behavior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State-Wise Loan Performance: Top Performers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State-Wise Loan Performance: Bottom Performers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Status Across States and Months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Revolving Balance Analysis Across Loan Grades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74286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1A149-3CBE-2B8E-1D57-5A3C5EDA5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DB8244-709B-272B-E2A1-844ECD9D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21" y="774700"/>
            <a:ext cx="7318068" cy="4886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D8F852-F4C5-BC45-6DFD-BB2220E291F2}"/>
              </a:ext>
            </a:extLst>
          </p:cNvPr>
          <p:cNvSpPr txBox="1"/>
          <p:nvPr/>
        </p:nvSpPr>
        <p:spPr>
          <a:xfrm>
            <a:off x="616355" y="669434"/>
            <a:ext cx="108657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b="1" i="0" dirty="0">
                <a:effectLst/>
                <a:latin typeface="Google Sans"/>
              </a:rPr>
              <a:t>Introduction:</a:t>
            </a:r>
          </a:p>
          <a:p>
            <a:pPr algn="just">
              <a:buNone/>
            </a:pPr>
            <a:endParaRPr lang="en-US" b="1" i="0" dirty="0">
              <a:effectLst/>
              <a:latin typeface="Google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Google Sans"/>
              </a:rPr>
              <a:t>This presentation provides a focused analysis of loan portfolio, highlighting key performance indicators and trends.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oogle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Google Sans"/>
              </a:rPr>
              <a:t>This involves a thorough review of relevant metrics and indicators to gain a deeper understanding of the portfolio's behavior. The ultimate goal is to support strategic decision-making.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oogle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Google Sans"/>
              </a:rPr>
              <a:t>By leveraging data-driven insights, informed choices that align with business objectives can be made. Lending practices can then be optimized, and potential risks mitigated.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Google Sans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Google Sans"/>
              </a:rPr>
              <a:t>A key part of this presentation is to drive growth within the institution. Areas where lending activities can be expanded and overall performance improved will be identified.</a:t>
            </a:r>
          </a:p>
        </p:txBody>
      </p:sp>
    </p:spTree>
    <p:extLst>
      <p:ext uri="{BB962C8B-B14F-4D97-AF65-F5344CB8AC3E}">
        <p14:creationId xmlns:p14="http://schemas.microsoft.com/office/powerpoint/2010/main" val="155505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174EA-D8A6-ED75-8A8C-94AACB279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432E9B-D859-C518-9364-89B11C3DC8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21" y="774700"/>
            <a:ext cx="7318068" cy="4886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EFC97D-B66A-3599-4D2F-C3B7D94D5FF7}"/>
              </a:ext>
            </a:extLst>
          </p:cNvPr>
          <p:cNvSpPr txBox="1"/>
          <p:nvPr/>
        </p:nvSpPr>
        <p:spPr>
          <a:xfrm>
            <a:off x="419583" y="189925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Overview of Key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855F4-A332-8A8A-71DD-D9B19BE96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6" y="908063"/>
            <a:ext cx="11545748" cy="110553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42F2E0C-67CE-4225-EC32-356EF0DF3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82" y="2271900"/>
            <a:ext cx="11444471" cy="434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/>
              <a:t>Key Performance Indicators at a Glance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Loan Amount: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$446 Million - This figure represents the total value of all loans issued by the bank.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otal Fund Amount: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$435 Million - This indicates the total capital available for lending activities.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Revolving Amount: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$532 Million - This shows the total outstanding balance on revolving credit lines.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Customers: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39,717 - This represents the overall number of customers with active loan accounts.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Interest Rate: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12.02% - This reflects the average interest rate charged on all loans.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metrics provide a clear overview of our loan portfolio's scale and financial health.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are essential for understanding our current position and planning future strategies.</a:t>
            </a:r>
          </a:p>
        </p:txBody>
      </p:sp>
    </p:spTree>
    <p:extLst>
      <p:ext uri="{BB962C8B-B14F-4D97-AF65-F5344CB8AC3E}">
        <p14:creationId xmlns:p14="http://schemas.microsoft.com/office/powerpoint/2010/main" val="3699626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52B4E-F973-568D-867E-AE2E4A21C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61EB6D-64BD-BA26-EDA8-C926870A7A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21" y="774700"/>
            <a:ext cx="7318068" cy="4886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BDE599-DA85-66EE-A041-F56150C73F98}"/>
              </a:ext>
            </a:extLst>
          </p:cNvPr>
          <p:cNvSpPr txBox="1"/>
          <p:nvPr/>
        </p:nvSpPr>
        <p:spPr>
          <a:xfrm>
            <a:off x="444641" y="189925"/>
            <a:ext cx="60943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Loan Growth Trend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060D61-26B5-4233-A1EF-DB423FD1F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568142"/>
              </p:ext>
            </p:extLst>
          </p:nvPr>
        </p:nvGraphicFramePr>
        <p:xfrm>
          <a:off x="2949869" y="774700"/>
          <a:ext cx="6455388" cy="265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0858CFD6-F6D4-0B2D-F652-20479E214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41" y="3564732"/>
            <a:ext cx="1112101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Year-over-Year Loan Amount Growth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have observed a steady increase in loan amounts from 2007 to 2011, indicating consistent portfolio expansion.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rapid growth observed post-2011 suggests potential strategic shifts or market changes that require further analysis.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trend analysis helps us identify long-term growth patterns and understand market dynamics.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factors driving the post-2011 growth is crucial for future projections and risk management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48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752DB-F913-AB9F-1FE1-87979BD8B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0C135D-646F-A130-33D5-78DCB73B9A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21" y="774700"/>
            <a:ext cx="7318068" cy="4886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85BF41-A39B-9BFE-0974-5044CCC3ECA9}"/>
              </a:ext>
            </a:extLst>
          </p:cNvPr>
          <p:cNvSpPr txBox="1"/>
          <p:nvPr/>
        </p:nvSpPr>
        <p:spPr>
          <a:xfrm>
            <a:off x="464737" y="189925"/>
            <a:ext cx="7051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Payment Verification &amp; Risk Assessment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4DBAF0-DB65-A3CA-C383-FFDAC8791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246272"/>
              </p:ext>
            </p:extLst>
          </p:nvPr>
        </p:nvGraphicFramePr>
        <p:xfrm>
          <a:off x="3442065" y="834988"/>
          <a:ext cx="5370342" cy="3043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79EF5CF-62BA-2427-0932-7DE2DE9FD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737" y="3995678"/>
            <a:ext cx="111009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Verification Status and Potential Risks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significant proportion of payments, approximately 32%, are currently unverified.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highlights the need for improved verification processes to mitigate potential risks and ensure accurate reporting.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 unverified payments is essential for maintaining financial integrity and reducing risk.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robust verification procedures will enhance the reliability of our financial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71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6F859-96BF-D7C7-B1FD-C114CCE2C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A66066-08C0-1E99-3A90-7E501AF45F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21" y="774700"/>
            <a:ext cx="7318068" cy="4886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B1352F-7DBA-C70D-5469-72F64C25EAC2}"/>
              </a:ext>
            </a:extLst>
          </p:cNvPr>
          <p:cNvSpPr txBox="1"/>
          <p:nvPr/>
        </p:nvSpPr>
        <p:spPr>
          <a:xfrm>
            <a:off x="454687" y="189925"/>
            <a:ext cx="71820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Home Ownership and Payment Behavior</a:t>
            </a:r>
            <a:endParaRPr lang="en-IN" sz="32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5A1292-D23F-6F39-8C27-58BBCAC8E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687" y="3718618"/>
            <a:ext cx="1112101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Between Home Ownership and Payment Patterns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with home ownership show a higher likelihood of making the last payment on their loans.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a potential link between financial stability and reliable loan repayment.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this correlation can inform our loan approval processes and risk assessment models.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Leveraging this data allows us to identify more reliable borrower segments and reduce default rates.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D56BA0-67EF-9DEA-E3B3-815A452DC7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708208"/>
              </p:ext>
            </p:extLst>
          </p:nvPr>
        </p:nvGraphicFramePr>
        <p:xfrm>
          <a:off x="3232138" y="827434"/>
          <a:ext cx="5519978" cy="2838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5881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FB785-79C9-DE64-BD9E-0B4B26381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34AD5-29C0-F55F-6187-936FD2502F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21" y="774700"/>
            <a:ext cx="7318068" cy="4886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E5F067-A7CA-67BB-81F7-AFD95CDD6ED5}"/>
              </a:ext>
            </a:extLst>
          </p:cNvPr>
          <p:cNvSpPr txBox="1"/>
          <p:nvPr/>
        </p:nvSpPr>
        <p:spPr>
          <a:xfrm>
            <a:off x="484830" y="189925"/>
            <a:ext cx="79859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State-Wise Loan Performance</a:t>
            </a:r>
            <a:endParaRPr lang="en-IN" sz="32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EC8F27-BB96-5C13-8A65-2AECD112E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9" y="3710301"/>
            <a:ext cx="561117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Five States by Loan Amount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states represent key markets with significant loan activity and potential for further growth.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Focusing on these high-performing markets allows us to optimize our lending strategies.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market dynamics in these states is crucial for targeted growth initiatives.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951D87-E252-556E-9E29-7C0679D1F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055" y="3646845"/>
            <a:ext cx="552411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Bottom Five States by Loan Amount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states may require targeted strategies to stimulate loan growth or address specific challenges.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factors contributing to lower loan volumes in these states is essential.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tailored strategies can help improve market penetration and loan growth in these regions.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00D8911-4DC1-4A8A-AC08-F3D3C5CE17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743144"/>
              </p:ext>
            </p:extLst>
          </p:nvPr>
        </p:nvGraphicFramePr>
        <p:xfrm>
          <a:off x="658610" y="861162"/>
          <a:ext cx="4994326" cy="2675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5BF570-223B-4F73-871C-5826E5B97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155909"/>
              </p:ext>
            </p:extLst>
          </p:nvPr>
        </p:nvGraphicFramePr>
        <p:xfrm>
          <a:off x="6343540" y="846375"/>
          <a:ext cx="4858259" cy="2675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1424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59A20-6BB3-5055-3E46-DD451B48E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6E0EC-DFD7-3166-EC32-1DF74BE5F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21" y="774700"/>
            <a:ext cx="7318068" cy="4886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75C1B1-6714-18BE-4ECE-1C33C595A2C6}"/>
              </a:ext>
            </a:extLst>
          </p:cNvPr>
          <p:cNvSpPr txBox="1"/>
          <p:nvPr/>
        </p:nvSpPr>
        <p:spPr>
          <a:xfrm>
            <a:off x="474785" y="189925"/>
            <a:ext cx="6620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Loan Status Across States and Months</a:t>
            </a:r>
            <a:endParaRPr lang="en-IN" sz="3200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8A2C89-871D-451C-BA13-D7ABB8CCD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710749"/>
              </p:ext>
            </p:extLst>
          </p:nvPr>
        </p:nvGraphicFramePr>
        <p:xfrm>
          <a:off x="2898482" y="814892"/>
          <a:ext cx="6395036" cy="30147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D099773-8E16-EC9C-7B10-FAC9CEA89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85" y="4098141"/>
            <a:ext cx="1121144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Loan Status Variations by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status varies significantly across different states and months, indicating regional and temporal differences.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highlights the need for granular analysis and tailored risk management strategies at the regional level.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Tracking these variations allows us to identify trends and potential risks specific to each region.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region-specific strategies can enhance loan performance and mitigate risks.</a:t>
            </a:r>
          </a:p>
        </p:txBody>
      </p:sp>
    </p:spTree>
    <p:extLst>
      <p:ext uri="{BB962C8B-B14F-4D97-AF65-F5344CB8AC3E}">
        <p14:creationId xmlns:p14="http://schemas.microsoft.com/office/powerpoint/2010/main" val="27439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868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 B S</dc:creator>
  <cp:lastModifiedBy>Pradeep B S</cp:lastModifiedBy>
  <cp:revision>1</cp:revision>
  <dcterms:created xsi:type="dcterms:W3CDTF">2025-04-02T11:20:40Z</dcterms:created>
  <dcterms:modified xsi:type="dcterms:W3CDTF">2025-04-02T15:54:16Z</dcterms:modified>
</cp:coreProperties>
</file>