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4" r:id="rId6"/>
    <p:sldId id="265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45"/>
    <a:srgbClr val="FD6632"/>
    <a:srgbClr val="F2A16A"/>
    <a:srgbClr val="86DAD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5A69-F7FD-4FE1-BA4C-E2716A2B1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EB02B-F41B-4C8B-9CE6-4A5557A6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A13B-B99D-4AF6-A79A-44C90D12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37CB-5550-4B18-A3D0-5A0CC0C6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E59A-4907-41EC-BF24-2F84FF45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9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3E0D-A4A3-4952-ACA3-58EAC605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477F5-0C9A-46E8-8AD3-3B9D16F4E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709A-A33F-4A30-9A0B-5865F518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35AB-4340-4733-ABD7-CF0E866C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1C8F-4E6D-47A4-A7EB-B04F4986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4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A39F4-F0E6-4007-BAC6-A8D65692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C7294-58BC-43A8-B24A-0DEA9D95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518-41C6-4976-8398-1BF9A1A7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ED60-10E4-423A-ABF6-AAA3622B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02D1-E23B-432C-899D-C9DB04B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FFBF-CC4E-4A14-8F80-7B331F15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B250-1C2A-4B7D-9281-B750EBAF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D015-A79D-4920-AB1D-028AC0F5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66032-4A14-4FCF-8F75-B7524E81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F747-AFA3-4240-AD9F-6A126A93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0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89AF-C3DF-429C-B4E7-584B884F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F0C8-47DF-4B5B-8582-15E6BFDD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77D7-CF7E-4F28-83E4-E38BD0E6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F17E-FBEB-42DA-8F06-CDEF5A02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6565-C6B1-4587-A0B2-DD21585B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DE80-6E4E-4AC8-B416-A36FA16A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81C9-6117-4378-B254-AE56A5A9B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6CE9-51B7-4A22-966D-58822D80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3F20A-A93D-4A43-A714-1E50D20E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9F11-AD77-458A-A5FD-A678CCB9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2010A-1B89-4D5D-B20A-EE922B13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1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97D5-E384-4E3C-BEDA-6DDC687D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1A8D0-5FF3-41BD-8BC1-E0028BCC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618B6-5350-4AA6-A7C0-1CC58598A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9D923-1A04-4E01-A33F-23F74A965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5D70E-D668-4B5C-9D18-6514C1963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87A30-4843-476C-9AF4-B95D7447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8DB5C-C367-4D83-91A2-AD4C90D9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541F5-800D-40DC-BF5E-6EE444C7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A0DA-A609-4507-9883-DB1C3705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FF912-B2C5-4EC8-B544-C3292D7B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B0B6D-7342-4D7E-9673-641C1C47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1AE54-8412-4829-B149-EDD3C903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E8B95-7FE5-451D-972A-EEE688C7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8386B-62E8-4C6B-B252-B64681B2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C72A-A2D5-45E6-BEE6-448D9603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6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77B-2EAF-4454-96B9-707AA211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1534-8242-424A-8D2B-29059B18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35EFB-7AC5-43B0-9478-1E14BE04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256B-D938-46F5-BDCB-8A010F59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404CB-4AB2-45B4-98FE-0004CB0A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2EBC-F660-462F-B4DB-0BE654BF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20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506-EC4F-46AB-92B9-A57001B1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DF495-5342-452A-A6E7-10DC55B49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FF240-B2B0-4C67-8779-609B4BE76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663D0-CFF3-4AAF-B44A-3F573935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2CC3D-2498-4CD4-9D5D-0FC7290A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108C-BD81-4A02-88DC-D93FDD8E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C03F1-9304-4F29-99D8-0F453EE0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7F78-6431-4D3B-BDAB-EA2D66C8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C8D1-1558-426D-BAC1-D9C03DFC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9B17-FEE6-423E-B4FD-5E580A871CE8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A7CD-EDF7-419D-B609-140E579F5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96CC5-80A1-4F44-B7EB-49C400A3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D33E-FA87-4757-9AE7-B82099D9A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F4EA-1A4B-442B-BDA4-1DEEA9EA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Hunk Catalog fo</a:t>
            </a:r>
            <a:r>
              <a:rPr lang="en-US" dirty="0"/>
              <a:t>r Sitecore Commerce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DE868-15C8-471A-84AF-375647C3F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Easy way to create custom catalog import implementation.</a:t>
            </a:r>
            <a:endParaRPr lang="en-IN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colorful, room&#10;&#10;Description automatically generated">
            <a:extLst>
              <a:ext uri="{FF2B5EF4-FFF2-40B4-BE49-F238E27FC236}">
                <a16:creationId xmlns:a16="http://schemas.microsoft.com/office/drawing/2014/main" id="{1F50C702-EEEF-49F7-8332-791999FAC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" r="594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315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, room&#10;&#10;Description automatically generated">
            <a:extLst>
              <a:ext uri="{FF2B5EF4-FFF2-40B4-BE49-F238E27FC236}">
                <a16:creationId xmlns:a16="http://schemas.microsoft.com/office/drawing/2014/main" id="{B06AD5A6-A92E-4FCF-82EC-16A7A756E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2" y="568774"/>
            <a:ext cx="2994696" cy="29946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164EEC-49DB-4712-B138-179C44C1BB7A}"/>
              </a:ext>
            </a:extLst>
          </p:cNvPr>
          <p:cNvSpPr txBox="1">
            <a:spLocks/>
          </p:cNvSpPr>
          <p:nvPr/>
        </p:nvSpPr>
        <p:spPr>
          <a:xfrm>
            <a:off x="3941644" y="119757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hunk-catalog for Sitecore Commerce</a:t>
            </a:r>
            <a:endParaRPr lang="en-IN" sz="6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5797EC-BA2E-4322-A96B-B798C37B4993}"/>
              </a:ext>
            </a:extLst>
          </p:cNvPr>
          <p:cNvSpPr txBox="1">
            <a:spLocks/>
          </p:cNvSpPr>
          <p:nvPr/>
        </p:nvSpPr>
        <p:spPr>
          <a:xfrm>
            <a:off x="3941644" y="3008872"/>
            <a:ext cx="4645250" cy="698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Easy way to write custom catalog import implementation.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45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7F97667A-86DE-47B2-AEAD-2C3D5EAF0A11}"/>
              </a:ext>
            </a:extLst>
          </p:cNvPr>
          <p:cNvSpPr/>
          <p:nvPr/>
        </p:nvSpPr>
        <p:spPr>
          <a:xfrm>
            <a:off x="9403978" y="2846897"/>
            <a:ext cx="1476769" cy="149224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Sitecore Commerce Document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29E272-5EEF-429A-ABB2-6D347982F260}"/>
              </a:ext>
            </a:extLst>
          </p:cNvPr>
          <p:cNvSpPr/>
          <p:nvPr/>
        </p:nvSpPr>
        <p:spPr>
          <a:xfrm>
            <a:off x="838200" y="2232201"/>
            <a:ext cx="2675965" cy="2689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External PIM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937278-781A-4B81-AF8C-19AD977FBB6E}"/>
              </a:ext>
            </a:extLst>
          </p:cNvPr>
          <p:cNvSpPr/>
          <p:nvPr/>
        </p:nvSpPr>
        <p:spPr>
          <a:xfrm>
            <a:off x="8677837" y="2187376"/>
            <a:ext cx="2675965" cy="2734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Sitecore XC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B2E38F2-9EBD-4B79-B71E-D97B85E8A9C7}"/>
              </a:ext>
            </a:extLst>
          </p:cNvPr>
          <p:cNvSpPr/>
          <p:nvPr/>
        </p:nvSpPr>
        <p:spPr>
          <a:xfrm>
            <a:off x="4616825" y="2268060"/>
            <a:ext cx="2940842" cy="265356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Import Plugin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/>
              <a:t>Define source and target data structures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Read content from external source(s)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Transform and load documents</a:t>
            </a:r>
            <a:br>
              <a:rPr lang="en-US" sz="1400" dirty="0"/>
            </a:br>
            <a:r>
              <a:rPr lang="en-US" sz="1400" dirty="0"/>
              <a:t>(includes lots of Sitecore Commerce specific work such as componentization, persistence, versioning, localization etc.)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C4A276-68FD-4438-83DF-BA99D2D2D6E6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7557667" y="3593022"/>
            <a:ext cx="1846311" cy="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C3B832EE-B775-490B-BDD3-D43EF8BF35CF}"/>
              </a:ext>
            </a:extLst>
          </p:cNvPr>
          <p:cNvSpPr/>
          <p:nvPr/>
        </p:nvSpPr>
        <p:spPr>
          <a:xfrm>
            <a:off x="1420315" y="2846893"/>
            <a:ext cx="1476769" cy="1492249"/>
          </a:xfrm>
          <a:prstGeom prst="flowChartDocumen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System Document</a:t>
            </a:r>
            <a:endParaRPr lang="en-IN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20350D-A4ED-4B11-A24A-272E20DF69AB}"/>
              </a:ext>
            </a:extLst>
          </p:cNvPr>
          <p:cNvCxnSpPr>
            <a:cxnSpLocks/>
            <a:stCxn id="26" idx="1"/>
            <a:endCxn id="65" idx="3"/>
          </p:cNvCxnSpPr>
          <p:nvPr/>
        </p:nvCxnSpPr>
        <p:spPr>
          <a:xfrm flipH="1" flipV="1">
            <a:off x="2897084" y="3593018"/>
            <a:ext cx="1719741" cy="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:a16="http://schemas.microsoft.com/office/drawing/2014/main" id="{936EA877-689B-4681-9B49-D398BDE0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08"/>
            <a:ext cx="10515600" cy="1325563"/>
          </a:xfrm>
        </p:spPr>
        <p:txBody>
          <a:bodyPr/>
          <a:lstStyle/>
          <a:p>
            <a:r>
              <a:rPr lang="en-US" dirty="0"/>
              <a:t>Usual Catalog Import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32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B2E38F2-9EBD-4B79-B71E-D97B85E8A9C7}"/>
              </a:ext>
            </a:extLst>
          </p:cNvPr>
          <p:cNvSpPr/>
          <p:nvPr/>
        </p:nvSpPr>
        <p:spPr>
          <a:xfrm>
            <a:off x="4575925" y="2236573"/>
            <a:ext cx="3119714" cy="195477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Plugin1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2C8B-0C81-4F83-AFCC-DD4A8FFE1C96}"/>
              </a:ext>
            </a:extLst>
          </p:cNvPr>
          <p:cNvSpPr/>
          <p:nvPr/>
        </p:nvSpPr>
        <p:spPr>
          <a:xfrm>
            <a:off x="4181477" y="1833384"/>
            <a:ext cx="3908611" cy="477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Import Process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7AEAEA9-FA5F-45FC-B375-2605DAE0EE1A}"/>
              </a:ext>
            </a:extLst>
          </p:cNvPr>
          <p:cNvSpPr/>
          <p:nvPr/>
        </p:nvSpPr>
        <p:spPr>
          <a:xfrm>
            <a:off x="4580857" y="4462023"/>
            <a:ext cx="3114781" cy="195477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Plugin 2</a:t>
            </a:r>
            <a:endParaRPr lang="en-US" sz="20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5308610-9895-4B32-A1AA-06769DDC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08"/>
            <a:ext cx="10515600" cy="1325563"/>
          </a:xfrm>
        </p:spPr>
        <p:txBody>
          <a:bodyPr/>
          <a:lstStyle/>
          <a:p>
            <a:r>
              <a:rPr lang="en-US" dirty="0"/>
              <a:t>A high-level good catalog import design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13DB2C-750D-4B7F-B208-2F0B72333A86}"/>
              </a:ext>
            </a:extLst>
          </p:cNvPr>
          <p:cNvSpPr/>
          <p:nvPr/>
        </p:nvSpPr>
        <p:spPr>
          <a:xfrm>
            <a:off x="843243" y="1833384"/>
            <a:ext cx="2675965" cy="2689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External PIM System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CF672F6B-72EA-4880-A76A-9899C0D8BC72}"/>
              </a:ext>
            </a:extLst>
          </p:cNvPr>
          <p:cNvSpPr/>
          <p:nvPr/>
        </p:nvSpPr>
        <p:spPr>
          <a:xfrm>
            <a:off x="1425358" y="2448076"/>
            <a:ext cx="1476769" cy="1492249"/>
          </a:xfrm>
          <a:prstGeom prst="flowChartDocumen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System Document</a:t>
            </a:r>
            <a:endParaRPr lang="en-IN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6EA2407B-084C-4BB6-948F-8A09143EB08D}"/>
              </a:ext>
            </a:extLst>
          </p:cNvPr>
          <p:cNvSpPr/>
          <p:nvPr/>
        </p:nvSpPr>
        <p:spPr>
          <a:xfrm>
            <a:off x="9398933" y="2492905"/>
            <a:ext cx="1476769" cy="149224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Sitecore Commerce Document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2FA426-B567-4F59-B63A-9BDFEED6C175}"/>
              </a:ext>
            </a:extLst>
          </p:cNvPr>
          <p:cNvSpPr/>
          <p:nvPr/>
        </p:nvSpPr>
        <p:spPr>
          <a:xfrm>
            <a:off x="8672792" y="1833384"/>
            <a:ext cx="2675965" cy="2734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Sitecore XC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6DE6F9-9670-4700-95C4-65E008059A28}"/>
              </a:ext>
            </a:extLst>
          </p:cNvPr>
          <p:cNvSpPr/>
          <p:nvPr/>
        </p:nvSpPr>
        <p:spPr>
          <a:xfrm>
            <a:off x="4990625" y="4834749"/>
            <a:ext cx="2428229" cy="107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Sitecore Commerce Specific Import Implementation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4449B4-9CB7-4C7D-8279-D4C15BCE4237}"/>
              </a:ext>
            </a:extLst>
          </p:cNvPr>
          <p:cNvSpPr/>
          <p:nvPr/>
        </p:nvSpPr>
        <p:spPr>
          <a:xfrm>
            <a:off x="4990624" y="2829285"/>
            <a:ext cx="2428229" cy="107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  <a:p>
            <a:pPr algn="ctr"/>
            <a:r>
              <a:rPr lang="en-US" dirty="0"/>
              <a:t>Specific Import Implementation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34600BD-0647-4CD0-836E-EAE36B2B7790}"/>
              </a:ext>
            </a:extLst>
          </p:cNvPr>
          <p:cNvCxnSpPr>
            <a:stCxn id="145" idx="1"/>
            <a:endCxn id="20" idx="3"/>
          </p:cNvCxnSpPr>
          <p:nvPr/>
        </p:nvCxnSpPr>
        <p:spPr>
          <a:xfrm rot="10800000">
            <a:off x="2902128" y="3194202"/>
            <a:ext cx="2088497" cy="171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D68EC6FC-66B7-4ABA-A253-822BA16CB25D}"/>
              </a:ext>
            </a:extLst>
          </p:cNvPr>
          <p:cNvCxnSpPr>
            <a:endCxn id="32" idx="0"/>
          </p:cNvCxnSpPr>
          <p:nvPr/>
        </p:nvCxnSpPr>
        <p:spPr>
          <a:xfrm rot="16200000" flipH="1">
            <a:off x="5729756" y="4359765"/>
            <a:ext cx="932018" cy="17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7CD076A2-0E7E-453E-A60F-643077EB7CC4}"/>
              </a:ext>
            </a:extLst>
          </p:cNvPr>
          <p:cNvCxnSpPr>
            <a:stCxn id="32" idx="3"/>
            <a:endCxn id="21" idx="2"/>
          </p:cNvCxnSpPr>
          <p:nvPr/>
        </p:nvCxnSpPr>
        <p:spPr>
          <a:xfrm flipV="1">
            <a:off x="7418854" y="3886500"/>
            <a:ext cx="2718464" cy="1484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5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B2E38F2-9EBD-4B79-B71E-D97B85E8A9C7}"/>
              </a:ext>
            </a:extLst>
          </p:cNvPr>
          <p:cNvSpPr/>
          <p:nvPr/>
        </p:nvSpPr>
        <p:spPr>
          <a:xfrm>
            <a:off x="4575925" y="2160384"/>
            <a:ext cx="3119714" cy="203096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Import Plugin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2C8B-0C81-4F83-AFCC-DD4A8FFE1C96}"/>
              </a:ext>
            </a:extLst>
          </p:cNvPr>
          <p:cNvSpPr/>
          <p:nvPr/>
        </p:nvSpPr>
        <p:spPr>
          <a:xfrm>
            <a:off x="4181477" y="1833384"/>
            <a:ext cx="3908611" cy="477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Import Process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7AEAEA9-FA5F-45FC-B375-2605DAE0EE1A}"/>
              </a:ext>
            </a:extLst>
          </p:cNvPr>
          <p:cNvSpPr/>
          <p:nvPr/>
        </p:nvSpPr>
        <p:spPr>
          <a:xfrm>
            <a:off x="4580857" y="4375015"/>
            <a:ext cx="3114781" cy="204178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hunk-catalog Plugin</a:t>
            </a:r>
            <a:endParaRPr lang="en-US" sz="14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5308610-9895-4B32-A1AA-06769DDC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08"/>
            <a:ext cx="10515600" cy="1325563"/>
          </a:xfrm>
        </p:spPr>
        <p:txBody>
          <a:bodyPr/>
          <a:lstStyle/>
          <a:p>
            <a:r>
              <a:rPr lang="en-US" dirty="0"/>
              <a:t>Hunk Catalog Import Implementation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13DB2C-750D-4B7F-B208-2F0B72333A86}"/>
              </a:ext>
            </a:extLst>
          </p:cNvPr>
          <p:cNvSpPr/>
          <p:nvPr/>
        </p:nvSpPr>
        <p:spPr>
          <a:xfrm>
            <a:off x="843243" y="1833384"/>
            <a:ext cx="2675965" cy="2689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External PIM System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CF672F6B-72EA-4880-A76A-9899C0D8BC72}"/>
              </a:ext>
            </a:extLst>
          </p:cNvPr>
          <p:cNvSpPr/>
          <p:nvPr/>
        </p:nvSpPr>
        <p:spPr>
          <a:xfrm>
            <a:off x="1425358" y="2448076"/>
            <a:ext cx="1476769" cy="1492249"/>
          </a:xfrm>
          <a:prstGeom prst="flowChartDocumen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System Document</a:t>
            </a:r>
            <a:endParaRPr lang="en-IN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6EA2407B-084C-4BB6-948F-8A09143EB08D}"/>
              </a:ext>
            </a:extLst>
          </p:cNvPr>
          <p:cNvSpPr/>
          <p:nvPr/>
        </p:nvSpPr>
        <p:spPr>
          <a:xfrm>
            <a:off x="9398933" y="2492905"/>
            <a:ext cx="1476769" cy="149224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Sitecore Commerce Document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2FA426-B567-4F59-B63A-9BDFEED6C175}"/>
              </a:ext>
            </a:extLst>
          </p:cNvPr>
          <p:cNvSpPr/>
          <p:nvPr/>
        </p:nvSpPr>
        <p:spPr>
          <a:xfrm>
            <a:off x="8672792" y="1833384"/>
            <a:ext cx="2675965" cy="2734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Sitecore XC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272BC-A0AC-40B7-9A49-7276353110B6}"/>
              </a:ext>
            </a:extLst>
          </p:cNvPr>
          <p:cNvSpPr/>
          <p:nvPr/>
        </p:nvSpPr>
        <p:spPr>
          <a:xfrm>
            <a:off x="4820209" y="2541123"/>
            <a:ext cx="1136273" cy="60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Reader</a:t>
            </a:r>
            <a:endParaRPr lang="en-IN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F534A1-3197-4E32-85AA-72769FE133EB}"/>
              </a:ext>
            </a:extLst>
          </p:cNvPr>
          <p:cNvSpPr/>
          <p:nvPr/>
        </p:nvSpPr>
        <p:spPr>
          <a:xfrm>
            <a:off x="6267650" y="2547243"/>
            <a:ext cx="1160931" cy="60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</a:t>
            </a:r>
          </a:p>
          <a:p>
            <a:pPr algn="ctr"/>
            <a:r>
              <a:rPr lang="en-US" sz="1200" dirty="0"/>
              <a:t>Structures</a:t>
            </a:r>
            <a:endParaRPr lang="en-I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931424-6EB4-4842-BFBB-7573637B5A09}"/>
              </a:ext>
            </a:extLst>
          </p:cNvPr>
          <p:cNvSpPr/>
          <p:nvPr/>
        </p:nvSpPr>
        <p:spPr>
          <a:xfrm>
            <a:off x="6282580" y="3445226"/>
            <a:ext cx="1136274" cy="60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Transformation Blocks</a:t>
            </a:r>
            <a:endParaRPr lang="en-IN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003AE-95F4-455F-942A-DD28C2298007}"/>
              </a:ext>
            </a:extLst>
          </p:cNvPr>
          <p:cNvSpPr/>
          <p:nvPr/>
        </p:nvSpPr>
        <p:spPr>
          <a:xfrm>
            <a:off x="4820211" y="3452875"/>
            <a:ext cx="1136272" cy="60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</a:t>
            </a:r>
          </a:p>
          <a:p>
            <a:pPr algn="ctr"/>
            <a:r>
              <a:rPr lang="en-US" sz="1200" dirty="0"/>
              <a:t>Trigger</a:t>
            </a:r>
            <a:endParaRPr lang="en-IN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6DE6F9-9670-4700-95C4-65E008059A28}"/>
              </a:ext>
            </a:extLst>
          </p:cNvPr>
          <p:cNvSpPr/>
          <p:nvPr/>
        </p:nvSpPr>
        <p:spPr>
          <a:xfrm>
            <a:off x="4820209" y="4555633"/>
            <a:ext cx="1136273" cy="64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</a:t>
            </a:r>
          </a:p>
          <a:p>
            <a:pPr algn="ctr"/>
            <a:r>
              <a:rPr lang="en-US" sz="1200" dirty="0"/>
              <a:t>Command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7981AD-DF3B-4CFA-A0F2-77523118CD88}"/>
              </a:ext>
            </a:extLst>
          </p:cNvPr>
          <p:cNvSpPr/>
          <p:nvPr/>
        </p:nvSpPr>
        <p:spPr>
          <a:xfrm>
            <a:off x="6282580" y="5486463"/>
            <a:ext cx="1136273" cy="64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</a:t>
            </a:r>
          </a:p>
          <a:p>
            <a:pPr algn="ctr"/>
            <a:r>
              <a:rPr lang="en-US" sz="1200" dirty="0"/>
              <a:t>Policy</a:t>
            </a:r>
            <a:endParaRPr lang="en-IN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F4FB42-A2EF-4BE0-BE7C-9566BEA73577}"/>
              </a:ext>
            </a:extLst>
          </p:cNvPr>
          <p:cNvSpPr/>
          <p:nvPr/>
        </p:nvSpPr>
        <p:spPr>
          <a:xfrm>
            <a:off x="6283423" y="4564077"/>
            <a:ext cx="1136273" cy="64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</a:t>
            </a:r>
          </a:p>
          <a:p>
            <a:pPr algn="ctr"/>
            <a:r>
              <a:rPr lang="en-US" sz="1200" dirty="0"/>
              <a:t>Process</a:t>
            </a:r>
            <a:endParaRPr lang="en-IN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BCEBAC7-2151-4D5A-AC34-078C5F3F5A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rot="10800000" flipV="1">
            <a:off x="2902127" y="2841613"/>
            <a:ext cx="1918082" cy="352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CCCAD6-0694-4C2D-8082-9EFA8B18F11B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5388346" y="3142105"/>
            <a:ext cx="1" cy="31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C7450E8-9866-4B36-902E-D521F03BFF9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5137459" y="4304745"/>
            <a:ext cx="50177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9F993EA-238C-4743-80B5-769AF961AC1B}"/>
              </a:ext>
            </a:extLst>
          </p:cNvPr>
          <p:cNvCxnSpPr>
            <a:stCxn id="35" idx="3"/>
            <a:endCxn id="21" idx="2"/>
          </p:cNvCxnSpPr>
          <p:nvPr/>
        </p:nvCxnSpPr>
        <p:spPr>
          <a:xfrm flipV="1">
            <a:off x="7419696" y="3886500"/>
            <a:ext cx="2717622" cy="998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D539F8-D071-4E09-B4C6-5EFB4781A794}"/>
              </a:ext>
            </a:extLst>
          </p:cNvPr>
          <p:cNvCxnSpPr>
            <a:stCxn id="35" idx="0"/>
            <a:endCxn id="29" idx="2"/>
          </p:cNvCxnSpPr>
          <p:nvPr/>
        </p:nvCxnSpPr>
        <p:spPr>
          <a:xfrm flipH="1" flipV="1">
            <a:off x="6850717" y="4046208"/>
            <a:ext cx="843" cy="51786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1C82DB-9827-49AD-9E1F-B66077BC7CA5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5956482" y="4877037"/>
            <a:ext cx="326941" cy="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D8F3E0C0-4C7B-4750-B70E-2637474128AD}"/>
              </a:ext>
            </a:extLst>
          </p:cNvPr>
          <p:cNvSpPr/>
          <p:nvPr/>
        </p:nvSpPr>
        <p:spPr>
          <a:xfrm>
            <a:off x="1601690" y="5405636"/>
            <a:ext cx="1296046" cy="796444"/>
          </a:xfrm>
          <a:prstGeom prst="flowChartProcess">
            <a:avLst/>
          </a:prstGeom>
          <a:solidFill>
            <a:srgbClr val="FD75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Postman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FAC733-70C6-409B-88A6-76E96762BAFE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6850717" y="5206884"/>
            <a:ext cx="843" cy="2795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6BD4380-72AA-42EB-8589-7847A9FDF249}"/>
              </a:ext>
            </a:extLst>
          </p:cNvPr>
          <p:cNvSpPr/>
          <p:nvPr/>
        </p:nvSpPr>
        <p:spPr>
          <a:xfrm>
            <a:off x="4814347" y="5486217"/>
            <a:ext cx="1136273" cy="64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</a:t>
            </a:r>
          </a:p>
          <a:p>
            <a:pPr algn="ctr"/>
            <a:r>
              <a:rPr lang="en-US" sz="1200" dirty="0"/>
              <a:t>Endpoint</a:t>
            </a:r>
            <a:endParaRPr lang="en-IN" sz="1200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B772F3C-0B2C-4112-B9E1-8BF5CAA45909}"/>
              </a:ext>
            </a:extLst>
          </p:cNvPr>
          <p:cNvCxnSpPr>
            <a:stCxn id="107" idx="3"/>
            <a:endCxn id="35" idx="1"/>
          </p:cNvCxnSpPr>
          <p:nvPr/>
        </p:nvCxnSpPr>
        <p:spPr>
          <a:xfrm flipV="1">
            <a:off x="5950620" y="4885481"/>
            <a:ext cx="332803" cy="922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D72F19F-44B3-4D57-AE36-6C13BEB002C1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flipH="1" flipV="1">
            <a:off x="6848116" y="3148225"/>
            <a:ext cx="2601" cy="29700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A0725B0-A5EC-4BE3-A76E-AA7787D8CC4B}"/>
              </a:ext>
            </a:extLst>
          </p:cNvPr>
          <p:cNvCxnSpPr>
            <a:stCxn id="88" idx="3"/>
            <a:endCxn id="107" idx="1"/>
          </p:cNvCxnSpPr>
          <p:nvPr/>
        </p:nvCxnSpPr>
        <p:spPr>
          <a:xfrm>
            <a:off x="2897736" y="5803858"/>
            <a:ext cx="1916611" cy="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0BE390-4400-406A-A910-54770939F1E1}"/>
              </a:ext>
            </a:extLst>
          </p:cNvPr>
          <p:cNvCxnSpPr>
            <a:stCxn id="6" idx="3"/>
            <a:endCxn id="28" idx="1"/>
          </p:cNvCxnSpPr>
          <p:nvPr/>
        </p:nvCxnSpPr>
        <p:spPr>
          <a:xfrm>
            <a:off x="5956482" y="2841614"/>
            <a:ext cx="311168" cy="61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9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C5308610-9895-4B32-A1AA-06769DDC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1325563"/>
          </a:xfrm>
        </p:spPr>
        <p:txBody>
          <a:bodyPr/>
          <a:lstStyle/>
          <a:p>
            <a:r>
              <a:rPr lang="en-US" dirty="0"/>
              <a:t>Sitecore Commerce Entity Structure</a:t>
            </a:r>
            <a:endParaRPr lang="en-IN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FC2A7FD-1C19-40C2-B724-7A51E5B6F805}"/>
              </a:ext>
            </a:extLst>
          </p:cNvPr>
          <p:cNvSpPr/>
          <p:nvPr/>
        </p:nvSpPr>
        <p:spPr>
          <a:xfrm>
            <a:off x="838200" y="1618970"/>
            <a:ext cx="4262718" cy="5095595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Entity Data Structure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1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2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n</a:t>
            </a:r>
          </a:p>
          <a:p>
            <a:pPr marL="285750" indent="-2857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</a:rPr>
              <a:t>Components</a:t>
            </a:r>
          </a:p>
          <a:p>
            <a:pPr marL="742950" lvl="1" indent="-285750">
              <a:buFontTx/>
              <a:buChar char="-"/>
            </a:pPr>
            <a:r>
              <a:rPr lang="en-US" sz="1200" u="sng" dirty="0">
                <a:solidFill>
                  <a:schemeClr val="tx1"/>
                </a:solidFill>
              </a:rPr>
              <a:t>Component 1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1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…….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n</a:t>
            </a:r>
          </a:p>
          <a:p>
            <a:pPr marL="1200150" lvl="2" indent="-2857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</a:rPr>
              <a:t>Child Components</a:t>
            </a:r>
          </a:p>
          <a:p>
            <a:pPr marL="1657350" lvl="3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Child Component 1</a:t>
            </a:r>
          </a:p>
          <a:p>
            <a:pPr marL="2114550" lvl="4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1</a:t>
            </a:r>
          </a:p>
          <a:p>
            <a:pPr marL="2114550" lvl="4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pPr marL="2114550" lvl="4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n</a:t>
            </a:r>
          </a:p>
          <a:p>
            <a:pPr marL="742950" lvl="1" indent="-285750">
              <a:buFontTx/>
              <a:buChar char="-"/>
            </a:pPr>
            <a:r>
              <a:rPr lang="en-US" sz="1200" u="sng" dirty="0">
                <a:solidFill>
                  <a:schemeClr val="tx1"/>
                </a:solidFill>
              </a:rPr>
              <a:t>Component 2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1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n</a:t>
            </a:r>
          </a:p>
          <a:p>
            <a:pPr marL="1200150" lvl="2" indent="-2857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</a:rPr>
              <a:t>Child Components</a:t>
            </a:r>
          </a:p>
          <a:p>
            <a:pPr marL="1657350" lvl="3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Child Component 1</a:t>
            </a:r>
          </a:p>
          <a:p>
            <a:pPr marL="2114550" lvl="4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1</a:t>
            </a:r>
          </a:p>
          <a:p>
            <a:pPr marL="2114550" lvl="4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pPr marL="2114550" lvl="4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Attribute n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C868C979-9401-4B79-8B60-28FB5DB2E1DD}"/>
              </a:ext>
            </a:extLst>
          </p:cNvPr>
          <p:cNvSpPr/>
          <p:nvPr/>
        </p:nvSpPr>
        <p:spPr>
          <a:xfrm>
            <a:off x="6096000" y="1654827"/>
            <a:ext cx="4262718" cy="5095595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Sellable Item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…….</a:t>
            </a:r>
          </a:p>
          <a:p>
            <a:pPr marL="285750" indent="-285750">
              <a:buFontTx/>
              <a:buChar char="-"/>
            </a:pPr>
            <a:r>
              <a:rPr lang="en-US" sz="1200" u="sng" dirty="0">
                <a:solidFill>
                  <a:schemeClr val="tx1"/>
                </a:solidFill>
              </a:rPr>
              <a:t>Image Component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Image </a:t>
            </a:r>
            <a:r>
              <a:rPr lang="en-US" sz="1200" dirty="0" err="1">
                <a:solidFill>
                  <a:schemeClr val="tx1"/>
                </a:solidFill>
              </a:rPr>
              <a:t>Urls</a:t>
            </a:r>
            <a:endParaRPr lang="en-US" sz="12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…….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u="sng" dirty="0">
                <a:solidFill>
                  <a:schemeClr val="tx1"/>
                </a:solidFill>
              </a:rPr>
              <a:t>Item Variants Component</a:t>
            </a:r>
          </a:p>
          <a:p>
            <a:pPr marL="742950" lvl="1" indent="-285750">
              <a:buFontTx/>
              <a:buChar char="-"/>
            </a:pPr>
            <a:r>
              <a:rPr lang="en-US" sz="1200" u="sng" dirty="0">
                <a:solidFill>
                  <a:schemeClr val="tx1"/>
                </a:solidFill>
              </a:rPr>
              <a:t>Item Variant Component (Variant 1)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Id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…….</a:t>
            </a:r>
          </a:p>
          <a:p>
            <a:pPr marL="1200150" lvl="2" indent="-285750">
              <a:buFontTx/>
              <a:buChar char="-"/>
            </a:pPr>
            <a:r>
              <a:rPr lang="en-US" sz="1200" u="sng" dirty="0">
                <a:solidFill>
                  <a:schemeClr val="tx1"/>
                </a:solidFill>
              </a:rPr>
              <a:t>Image Component</a:t>
            </a:r>
          </a:p>
          <a:p>
            <a:pPr marL="1657350" lvl="3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Image </a:t>
            </a:r>
            <a:r>
              <a:rPr lang="en-US" sz="1200" dirty="0" err="1">
                <a:solidFill>
                  <a:schemeClr val="tx1"/>
                </a:solidFill>
              </a:rPr>
              <a:t>Urls</a:t>
            </a:r>
            <a:endParaRPr lang="en-US" sz="1200" dirty="0">
              <a:solidFill>
                <a:schemeClr val="tx1"/>
              </a:solidFill>
            </a:endParaRPr>
          </a:p>
          <a:p>
            <a:pPr marL="1657350" lvl="3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pPr lvl="3"/>
            <a:endParaRPr lang="en-US" sz="12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1200" u="sng" dirty="0">
                <a:solidFill>
                  <a:schemeClr val="tx1"/>
                </a:solidFill>
              </a:rPr>
              <a:t>Item Variant Component (Variant 2)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Id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marL="1200150" lvl="2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……. </a:t>
            </a:r>
          </a:p>
          <a:p>
            <a:pPr marL="1200150" lvl="2" indent="-285750">
              <a:buFontTx/>
              <a:buChar char="-"/>
            </a:pPr>
            <a:r>
              <a:rPr lang="en-US" sz="1200" u="sng" dirty="0">
                <a:solidFill>
                  <a:schemeClr val="tx1"/>
                </a:solidFill>
              </a:rPr>
              <a:t>Image Component</a:t>
            </a:r>
          </a:p>
          <a:p>
            <a:pPr marL="1657350" lvl="3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Image </a:t>
            </a:r>
            <a:r>
              <a:rPr lang="en-US" sz="1200" dirty="0" err="1">
                <a:solidFill>
                  <a:schemeClr val="tx1"/>
                </a:solidFill>
              </a:rPr>
              <a:t>Urls</a:t>
            </a:r>
            <a:endParaRPr lang="en-US" sz="1200" dirty="0">
              <a:solidFill>
                <a:schemeClr val="tx1"/>
              </a:solidFill>
            </a:endParaRPr>
          </a:p>
          <a:p>
            <a:pPr marL="1657350" lvl="3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7286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C5308610-9895-4B32-A1AA-06769DDC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1325563"/>
          </a:xfrm>
        </p:spPr>
        <p:txBody>
          <a:bodyPr/>
          <a:lstStyle/>
          <a:p>
            <a:r>
              <a:rPr lang="en-US" dirty="0"/>
              <a:t>Transformation</a:t>
            </a:r>
            <a:endParaRPr lang="en-IN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FC2A7FD-1C19-40C2-B724-7A51E5B6F805}"/>
              </a:ext>
            </a:extLst>
          </p:cNvPr>
          <p:cNvSpPr/>
          <p:nvPr/>
        </p:nvSpPr>
        <p:spPr>
          <a:xfrm>
            <a:off x="2250142" y="1690687"/>
            <a:ext cx="3079376" cy="290820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Source Data Structures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C868C979-9401-4B79-8B60-28FB5DB2E1DD}"/>
              </a:ext>
            </a:extLst>
          </p:cNvPr>
          <p:cNvSpPr/>
          <p:nvPr/>
        </p:nvSpPr>
        <p:spPr>
          <a:xfrm>
            <a:off x="6096000" y="1690687"/>
            <a:ext cx="4213412" cy="290820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Target Data Structures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F87422-B0D6-4CD7-9454-9BB04822A5E5}"/>
              </a:ext>
            </a:extLst>
          </p:cNvPr>
          <p:cNvSpPr/>
          <p:nvPr/>
        </p:nvSpPr>
        <p:spPr>
          <a:xfrm>
            <a:off x="3124201" y="2218765"/>
            <a:ext cx="1326776" cy="88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Product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196F4-A6DD-4F6B-B773-20F2F9253078}"/>
              </a:ext>
            </a:extLst>
          </p:cNvPr>
          <p:cNvSpPr/>
          <p:nvPr/>
        </p:nvSpPr>
        <p:spPr>
          <a:xfrm>
            <a:off x="3124201" y="3464857"/>
            <a:ext cx="1326776" cy="88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Product</a:t>
            </a:r>
          </a:p>
          <a:p>
            <a:pPr algn="ctr"/>
            <a:r>
              <a:rPr lang="en-US" sz="1400" dirty="0"/>
              <a:t>Variant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50B64-C342-4452-8058-29AA05FDFC87}"/>
              </a:ext>
            </a:extLst>
          </p:cNvPr>
          <p:cNvSpPr/>
          <p:nvPr/>
        </p:nvSpPr>
        <p:spPr>
          <a:xfrm>
            <a:off x="6580094" y="2218765"/>
            <a:ext cx="1326776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Sellable Item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386C9-A821-40A9-BAEC-0AED22C6E4AE}"/>
              </a:ext>
            </a:extLst>
          </p:cNvPr>
          <p:cNvSpPr/>
          <p:nvPr/>
        </p:nvSpPr>
        <p:spPr>
          <a:xfrm>
            <a:off x="6580094" y="3360928"/>
            <a:ext cx="1326776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Sellable Item Custom Component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DEBE93-AE70-4A68-81C9-861F43FA75CB}"/>
              </a:ext>
            </a:extLst>
          </p:cNvPr>
          <p:cNvSpPr/>
          <p:nvPr/>
        </p:nvSpPr>
        <p:spPr>
          <a:xfrm>
            <a:off x="8444753" y="2212609"/>
            <a:ext cx="1326776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Variant Component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F6982-A6B8-43B1-A96C-C19C231B3173}"/>
              </a:ext>
            </a:extLst>
          </p:cNvPr>
          <p:cNvSpPr/>
          <p:nvPr/>
        </p:nvSpPr>
        <p:spPr>
          <a:xfrm>
            <a:off x="8444753" y="3354772"/>
            <a:ext cx="1326776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Variant Custom Component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9979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347">
            <a:extLst>
              <a:ext uri="{FF2B5EF4-FFF2-40B4-BE49-F238E27FC236}">
                <a16:creationId xmlns:a16="http://schemas.microsoft.com/office/drawing/2014/main" id="{67C12D17-7E31-44AA-BBF8-A750F24C75FE}"/>
              </a:ext>
            </a:extLst>
          </p:cNvPr>
          <p:cNvGrpSpPr/>
          <p:nvPr/>
        </p:nvGrpSpPr>
        <p:grpSpPr>
          <a:xfrm>
            <a:off x="304802" y="26893"/>
            <a:ext cx="11051250" cy="6438896"/>
            <a:chOff x="304802" y="62752"/>
            <a:chExt cx="11051250" cy="643889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F319F0EA-B70F-477A-8F41-DA0F0326598D}"/>
                </a:ext>
              </a:extLst>
            </p:cNvPr>
            <p:cNvSpPr/>
            <p:nvPr/>
          </p:nvSpPr>
          <p:spPr>
            <a:xfrm>
              <a:off x="304802" y="62752"/>
              <a:ext cx="1443317" cy="60063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  <a:endParaRPr lang="en-IN" sz="1200" dirty="0"/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75ACFD99-C8F4-4D38-9242-773C87518132}"/>
                </a:ext>
              </a:extLst>
            </p:cNvPr>
            <p:cNvSpPr/>
            <p:nvPr/>
          </p:nvSpPr>
          <p:spPr>
            <a:xfrm>
              <a:off x="6158760" y="98612"/>
              <a:ext cx="1846728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Child Components for Commerce Entity</a:t>
              </a:r>
              <a:endParaRPr lang="en-IN" sz="1200" dirty="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B1ABC7B-CA93-41BD-ACF4-32D111DE1B46}"/>
                </a:ext>
              </a:extLst>
            </p:cNvPr>
            <p:cNvSpPr/>
            <p:nvPr/>
          </p:nvSpPr>
          <p:spPr>
            <a:xfrm>
              <a:off x="4220147" y="89646"/>
              <a:ext cx="1443317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Create/Update</a:t>
              </a:r>
            </a:p>
            <a:p>
              <a:pPr algn="ctr"/>
              <a:r>
                <a:rPr lang="en-US" sz="1200" dirty="0"/>
                <a:t> Commerce Entity</a:t>
              </a:r>
              <a:endParaRPr lang="en-IN" sz="1200" dirty="0"/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5530491E-3939-45DF-A57E-B6C0775A2399}"/>
                </a:ext>
              </a:extLst>
            </p:cNvPr>
            <p:cNvSpPr/>
            <p:nvPr/>
          </p:nvSpPr>
          <p:spPr>
            <a:xfrm>
              <a:off x="9500360" y="1732426"/>
              <a:ext cx="1846727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Item Variants for Commerce Entity</a:t>
              </a:r>
              <a:endParaRPr lang="en-IN" sz="1200" dirty="0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BA6F2CD0-001E-47AE-9F68-7E919AD66410}"/>
                </a:ext>
              </a:extLst>
            </p:cNvPr>
            <p:cNvSpPr/>
            <p:nvPr/>
          </p:nvSpPr>
          <p:spPr>
            <a:xfrm>
              <a:off x="9500360" y="2712951"/>
              <a:ext cx="1846726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Child Components for all Item Variants</a:t>
              </a:r>
              <a:endParaRPr lang="en-IN" sz="1200" dirty="0"/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1CE82C60-94F3-4520-B7D7-1F4F786A42E5}"/>
                </a:ext>
              </a:extLst>
            </p:cNvPr>
            <p:cNvSpPr/>
            <p:nvPr/>
          </p:nvSpPr>
          <p:spPr>
            <a:xfrm>
              <a:off x="3099557" y="3495119"/>
              <a:ext cx="2133600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Read Localized Content For Commerce Entity</a:t>
              </a:r>
              <a:endParaRPr lang="en-IN" sz="1200" dirty="0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E91BF524-1662-42C1-B06C-4351BB659F16}"/>
                </a:ext>
              </a:extLst>
            </p:cNvPr>
            <p:cNvSpPr/>
            <p:nvPr/>
          </p:nvSpPr>
          <p:spPr>
            <a:xfrm>
              <a:off x="5775518" y="3477185"/>
              <a:ext cx="2608729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Read Localized Content For Commerce Entity Components</a:t>
              </a:r>
              <a:endParaRPr lang="en-IN" sz="1200" dirty="0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EB89C889-A9C9-4843-A235-35A9ED06A6D9}"/>
                </a:ext>
              </a:extLst>
            </p:cNvPr>
            <p:cNvSpPr/>
            <p:nvPr/>
          </p:nvSpPr>
          <p:spPr>
            <a:xfrm>
              <a:off x="5260052" y="5047127"/>
              <a:ext cx="2644585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Read Localized Content for all Item Variants</a:t>
              </a:r>
              <a:endParaRPr lang="en-IN" sz="1200" dirty="0"/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E2FEAA7A-9E1C-48FF-999F-3BAED6ECFAED}"/>
                </a:ext>
              </a:extLst>
            </p:cNvPr>
            <p:cNvSpPr/>
            <p:nvPr/>
          </p:nvSpPr>
          <p:spPr>
            <a:xfrm>
              <a:off x="8366322" y="322731"/>
              <a:ext cx="1846726" cy="114748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Import Variants?</a:t>
              </a:r>
              <a:endParaRPr lang="en-IN" sz="1200" dirty="0"/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FBADDF54-91E0-4F53-87C7-6EBECC84723F}"/>
                </a:ext>
              </a:extLst>
            </p:cNvPr>
            <p:cNvSpPr/>
            <p:nvPr/>
          </p:nvSpPr>
          <p:spPr>
            <a:xfrm>
              <a:off x="607363" y="3276599"/>
              <a:ext cx="1846726" cy="114748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Import Localized Content?</a:t>
              </a:r>
              <a:endParaRPr lang="en-IN" sz="1200" dirty="0"/>
            </a:p>
          </p:txBody>
        </p:sp>
        <p:sp>
          <p:nvSpPr>
            <p:cNvPr id="18" name="Flowchart: Decision 17">
              <a:extLst>
                <a:ext uri="{FF2B5EF4-FFF2-40B4-BE49-F238E27FC236}">
                  <a16:creationId xmlns:a16="http://schemas.microsoft.com/office/drawing/2014/main" id="{5E98F59C-FBCB-444C-A075-35A9E234EBA3}"/>
                </a:ext>
              </a:extLst>
            </p:cNvPr>
            <p:cNvSpPr/>
            <p:nvPr/>
          </p:nvSpPr>
          <p:spPr>
            <a:xfrm>
              <a:off x="2519085" y="4518206"/>
              <a:ext cx="2066371" cy="133574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Import Localized Content for Variants?</a:t>
              </a:r>
              <a:endParaRPr lang="en-IN" sz="1200" dirty="0"/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51AE8E57-0E1E-4AFD-9D87-1AEAEFD5B202}"/>
                </a:ext>
              </a:extLst>
            </p:cNvPr>
            <p:cNvSpPr/>
            <p:nvPr/>
          </p:nvSpPr>
          <p:spPr>
            <a:xfrm>
              <a:off x="8402176" y="5047125"/>
              <a:ext cx="2953876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Read Localized Content for all Item Variant’s Child Components</a:t>
              </a:r>
              <a:endParaRPr lang="en-IN" sz="1200" dirty="0"/>
            </a:p>
          </p:txBody>
        </p:sp>
        <p:sp>
          <p:nvSpPr>
            <p:cNvPr id="20" name="Flowchart: Terminator 19">
              <a:extLst>
                <a:ext uri="{FF2B5EF4-FFF2-40B4-BE49-F238E27FC236}">
                  <a16:creationId xmlns:a16="http://schemas.microsoft.com/office/drawing/2014/main" id="{149848B2-8DBF-47D2-837D-003E260A9B20}"/>
                </a:ext>
              </a:extLst>
            </p:cNvPr>
            <p:cNvSpPr/>
            <p:nvPr/>
          </p:nvSpPr>
          <p:spPr>
            <a:xfrm>
              <a:off x="526680" y="5728447"/>
              <a:ext cx="1443317" cy="60063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End</a:t>
              </a:r>
              <a:endParaRPr lang="en-IN" sz="12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368716-9EEE-4196-96D2-00A88D2C843E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5663464" y="389964"/>
              <a:ext cx="495296" cy="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C06DB13-AF86-4CE3-B8D3-6F87D623D22A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233157" y="3777503"/>
              <a:ext cx="542361" cy="1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97A407F5-0344-41A1-A129-936EB9E781BC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5400000">
              <a:off x="5095884" y="2534207"/>
              <a:ext cx="440386" cy="35276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416BFA9-D824-43C3-AC7F-7DD217A229CB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7904637" y="5347443"/>
              <a:ext cx="497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B681A919-A3F7-4003-9710-9E6CFA68C2B9}"/>
                </a:ext>
              </a:extLst>
            </p:cNvPr>
            <p:cNvCxnSpPr>
              <a:cxnSpLocks/>
              <a:stCxn id="16" idx="1"/>
              <a:endCxn id="111" idx="0"/>
            </p:cNvCxnSpPr>
            <p:nvPr/>
          </p:nvCxnSpPr>
          <p:spPr>
            <a:xfrm rot="10800000" flipV="1">
              <a:off x="5142392" y="896472"/>
              <a:ext cx="3223931" cy="3404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E74EBAB8-2BCD-4110-A2CA-12679EEBF111}"/>
                </a:ext>
              </a:extLst>
            </p:cNvPr>
            <p:cNvCxnSpPr>
              <a:cxnSpLocks/>
              <a:stCxn id="19" idx="3"/>
              <a:endCxn id="97" idx="3"/>
            </p:cNvCxnSpPr>
            <p:nvPr/>
          </p:nvCxnSpPr>
          <p:spPr>
            <a:xfrm flipH="1">
              <a:off x="7841886" y="5347443"/>
              <a:ext cx="3514166" cy="853887"/>
            </a:xfrm>
            <a:prstGeom prst="bentConnector3">
              <a:avLst>
                <a:gd name="adj1" fmla="val -65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83B45883-F523-4183-8318-66B57C262747}"/>
                </a:ext>
              </a:extLst>
            </p:cNvPr>
            <p:cNvCxnSpPr>
              <a:cxnSpLocks/>
              <a:stCxn id="18" idx="2"/>
              <a:endCxn id="97" idx="1"/>
            </p:cNvCxnSpPr>
            <p:nvPr/>
          </p:nvCxnSpPr>
          <p:spPr>
            <a:xfrm rot="16200000" flipH="1">
              <a:off x="4201098" y="5205126"/>
              <a:ext cx="347377" cy="16450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6F0878A5-E85F-458B-851E-E79B7632ACCD}"/>
                </a:ext>
              </a:extLst>
            </p:cNvPr>
            <p:cNvSpPr/>
            <p:nvPr/>
          </p:nvSpPr>
          <p:spPr>
            <a:xfrm>
              <a:off x="5197301" y="5901012"/>
              <a:ext cx="2644585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Persist localized content</a:t>
              </a:r>
              <a:endParaRPr lang="en-IN" sz="1200" dirty="0"/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8330BC17-AF95-4320-B2B1-9F8950986086}"/>
                </a:ext>
              </a:extLst>
            </p:cNvPr>
            <p:cNvCxnSpPr>
              <a:stCxn id="97" idx="2"/>
              <a:endCxn id="20" idx="2"/>
            </p:cNvCxnSpPr>
            <p:nvPr/>
          </p:nvCxnSpPr>
          <p:spPr>
            <a:xfrm rot="5400000" flipH="1">
              <a:off x="3797684" y="3779738"/>
              <a:ext cx="172565" cy="5271255"/>
            </a:xfrm>
            <a:prstGeom prst="bentConnector3">
              <a:avLst>
                <a:gd name="adj1" fmla="val -1324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lowchart: Decision 107">
              <a:extLst>
                <a:ext uri="{FF2B5EF4-FFF2-40B4-BE49-F238E27FC236}">
                  <a16:creationId xmlns:a16="http://schemas.microsoft.com/office/drawing/2014/main" id="{1B8128F7-AC6A-48F1-88FC-36B88123AB30}"/>
                </a:ext>
              </a:extLst>
            </p:cNvPr>
            <p:cNvSpPr/>
            <p:nvPr/>
          </p:nvSpPr>
          <p:spPr>
            <a:xfrm>
              <a:off x="589433" y="1111610"/>
              <a:ext cx="2037226" cy="12909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Import Parents Or Relationships?</a:t>
              </a:r>
              <a:endParaRPr lang="en-IN" sz="1200" dirty="0"/>
            </a:p>
          </p:txBody>
        </p:sp>
        <p:sp>
          <p:nvSpPr>
            <p:cNvPr id="111" name="Flowchart: Process 110">
              <a:extLst>
                <a:ext uri="{FF2B5EF4-FFF2-40B4-BE49-F238E27FC236}">
                  <a16:creationId xmlns:a16="http://schemas.microsoft.com/office/drawing/2014/main" id="{47052518-4EAE-497F-A9D8-6968CFDD7644}"/>
                </a:ext>
              </a:extLst>
            </p:cNvPr>
            <p:cNvSpPr/>
            <p:nvPr/>
          </p:nvSpPr>
          <p:spPr>
            <a:xfrm>
              <a:off x="3820098" y="1236902"/>
              <a:ext cx="2644585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Persist commerce entity</a:t>
              </a:r>
              <a:endParaRPr lang="en-IN" sz="1200" dirty="0"/>
            </a:p>
          </p:txBody>
        </p: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193B37DB-6C6C-4A7C-BBE4-E63D6D20DF92}"/>
                </a:ext>
              </a:extLst>
            </p:cNvPr>
            <p:cNvCxnSpPr>
              <a:cxnSpLocks/>
              <a:stCxn id="10" idx="1"/>
              <a:endCxn id="111" idx="3"/>
            </p:cNvCxnSpPr>
            <p:nvPr/>
          </p:nvCxnSpPr>
          <p:spPr>
            <a:xfrm rot="10800000">
              <a:off x="6464684" y="1537221"/>
              <a:ext cx="3035677" cy="14760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FDB15209-2059-4820-8C77-07BD818D0AA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10423723" y="2333061"/>
              <a:ext cx="1" cy="379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Flowchart: Process 193">
              <a:extLst>
                <a:ext uri="{FF2B5EF4-FFF2-40B4-BE49-F238E27FC236}">
                  <a16:creationId xmlns:a16="http://schemas.microsoft.com/office/drawing/2014/main" id="{3BAF0229-D7C7-4C4C-BF57-CD0E71275FDF}"/>
                </a:ext>
              </a:extLst>
            </p:cNvPr>
            <p:cNvSpPr/>
            <p:nvPr/>
          </p:nvSpPr>
          <p:spPr>
            <a:xfrm>
              <a:off x="2355485" y="2222688"/>
              <a:ext cx="2270302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Parents for Commerce Entity</a:t>
              </a:r>
              <a:endParaRPr lang="en-IN" sz="1200" dirty="0"/>
            </a:p>
          </p:txBody>
        </p:sp>
        <p:cxnSp>
          <p:nvCxnSpPr>
            <p:cNvPr id="196" name="Connector: Elbow 195">
              <a:extLst>
                <a:ext uri="{FF2B5EF4-FFF2-40B4-BE49-F238E27FC236}">
                  <a16:creationId xmlns:a16="http://schemas.microsoft.com/office/drawing/2014/main" id="{6FC61219-D695-46BF-AC07-49A669AECFAA}"/>
                </a:ext>
              </a:extLst>
            </p:cNvPr>
            <p:cNvCxnSpPr>
              <a:cxnSpLocks/>
              <a:stCxn id="111" idx="1"/>
              <a:endCxn id="108" idx="3"/>
            </p:cNvCxnSpPr>
            <p:nvPr/>
          </p:nvCxnSpPr>
          <p:spPr>
            <a:xfrm rot="10800000" flipV="1">
              <a:off x="2626660" y="1537220"/>
              <a:ext cx="1193439" cy="2198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>
              <a:extLst>
                <a:ext uri="{FF2B5EF4-FFF2-40B4-BE49-F238E27FC236}">
                  <a16:creationId xmlns:a16="http://schemas.microsoft.com/office/drawing/2014/main" id="{4BB637B5-CA30-4FC1-BA5D-4D00108BF4E3}"/>
                </a:ext>
              </a:extLst>
            </p:cNvPr>
            <p:cNvCxnSpPr>
              <a:cxnSpLocks/>
              <a:stCxn id="108" idx="1"/>
              <a:endCxn id="17" idx="1"/>
            </p:cNvCxnSpPr>
            <p:nvPr/>
          </p:nvCxnSpPr>
          <p:spPr>
            <a:xfrm rot="10800000" flipH="1" flipV="1">
              <a:off x="589433" y="1757071"/>
              <a:ext cx="17930" cy="2093269"/>
            </a:xfrm>
            <a:prstGeom prst="bentConnector3">
              <a:avLst>
                <a:gd name="adj1" fmla="val -12749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Elbow 199">
              <a:extLst>
                <a:ext uri="{FF2B5EF4-FFF2-40B4-BE49-F238E27FC236}">
                  <a16:creationId xmlns:a16="http://schemas.microsoft.com/office/drawing/2014/main" id="{058D584D-8D4B-4B87-9151-FE23885D70A0}"/>
                </a:ext>
              </a:extLst>
            </p:cNvPr>
            <p:cNvCxnSpPr>
              <a:cxnSpLocks/>
              <a:stCxn id="108" idx="2"/>
              <a:endCxn id="194" idx="1"/>
            </p:cNvCxnSpPr>
            <p:nvPr/>
          </p:nvCxnSpPr>
          <p:spPr>
            <a:xfrm rot="16200000" flipH="1">
              <a:off x="1921529" y="2089050"/>
              <a:ext cx="120472" cy="7474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id="{BF51BEC4-8DF0-445C-A07E-1EAA85690FFA}"/>
                </a:ext>
              </a:extLst>
            </p:cNvPr>
            <p:cNvCxnSpPr>
              <a:cxnSpLocks/>
              <a:stCxn id="58" idx="2"/>
              <a:endCxn id="17" idx="0"/>
            </p:cNvCxnSpPr>
            <p:nvPr/>
          </p:nvCxnSpPr>
          <p:spPr>
            <a:xfrm rot="5400000">
              <a:off x="3684498" y="793378"/>
              <a:ext cx="329449" cy="46369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or: Elbow 214">
              <a:extLst>
                <a:ext uri="{FF2B5EF4-FFF2-40B4-BE49-F238E27FC236}">
                  <a16:creationId xmlns:a16="http://schemas.microsoft.com/office/drawing/2014/main" id="{310A652D-472A-4032-910A-65DF916CA828}"/>
                </a:ext>
              </a:extLst>
            </p:cNvPr>
            <p:cNvCxnSpPr>
              <a:cxnSpLocks/>
              <a:stCxn id="16" idx="3"/>
              <a:endCxn id="9" idx="0"/>
            </p:cNvCxnSpPr>
            <p:nvPr/>
          </p:nvCxnSpPr>
          <p:spPr>
            <a:xfrm>
              <a:off x="10213048" y="896473"/>
              <a:ext cx="210676" cy="8359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E0A98E9-E9CD-4ECE-A461-510E0C463673}"/>
                </a:ext>
              </a:extLst>
            </p:cNvPr>
            <p:cNvSpPr txBox="1"/>
            <p:nvPr/>
          </p:nvSpPr>
          <p:spPr>
            <a:xfrm>
              <a:off x="10118364" y="678403"/>
              <a:ext cx="31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0F22754-6998-41B7-8BB7-55D87235F337}"/>
                </a:ext>
              </a:extLst>
            </p:cNvPr>
            <p:cNvSpPr txBox="1"/>
            <p:nvPr/>
          </p:nvSpPr>
          <p:spPr>
            <a:xfrm>
              <a:off x="1591239" y="2307725"/>
              <a:ext cx="31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CFBC9D2-FC2A-4C34-B39E-5BF80FD3475A}"/>
                </a:ext>
              </a:extLst>
            </p:cNvPr>
            <p:cNvSpPr txBox="1"/>
            <p:nvPr/>
          </p:nvSpPr>
          <p:spPr>
            <a:xfrm>
              <a:off x="2396928" y="3635175"/>
              <a:ext cx="31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451CD0D-8691-49B1-9974-CD378E6EA5D8}"/>
                </a:ext>
              </a:extLst>
            </p:cNvPr>
            <p:cNvSpPr txBox="1"/>
            <p:nvPr/>
          </p:nvSpPr>
          <p:spPr>
            <a:xfrm>
              <a:off x="4568636" y="4958583"/>
              <a:ext cx="31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1D1813F-C892-4672-A51A-B9D7EC706DBD}"/>
                </a:ext>
              </a:extLst>
            </p:cNvPr>
            <p:cNvSpPr txBox="1"/>
            <p:nvPr/>
          </p:nvSpPr>
          <p:spPr>
            <a:xfrm>
              <a:off x="1304368" y="4403694"/>
              <a:ext cx="31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</a:t>
              </a:r>
              <a:endParaRPr lang="en-IN" sz="12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8ED9DF0-6F68-4413-88C9-F3A599EE501A}"/>
                </a:ext>
              </a:extLst>
            </p:cNvPr>
            <p:cNvSpPr txBox="1"/>
            <p:nvPr/>
          </p:nvSpPr>
          <p:spPr>
            <a:xfrm>
              <a:off x="337862" y="1473362"/>
              <a:ext cx="31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</a:t>
              </a:r>
              <a:endParaRPr lang="en-IN" sz="12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18A5C2C-E3D9-4494-BC40-14AA10226DCD}"/>
                </a:ext>
              </a:extLst>
            </p:cNvPr>
            <p:cNvSpPr txBox="1"/>
            <p:nvPr/>
          </p:nvSpPr>
          <p:spPr>
            <a:xfrm>
              <a:off x="8119222" y="673248"/>
              <a:ext cx="31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</a:t>
              </a:r>
              <a:endParaRPr lang="en-IN" sz="12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0914E2B-0EAD-48B0-A74F-DA3B80AAB9FB}"/>
                </a:ext>
              </a:extLst>
            </p:cNvPr>
            <p:cNvSpPr txBox="1"/>
            <p:nvPr/>
          </p:nvSpPr>
          <p:spPr>
            <a:xfrm>
              <a:off x="3328710" y="5818091"/>
              <a:ext cx="31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</a:t>
              </a:r>
              <a:endParaRPr lang="en-IN" sz="1200" dirty="0"/>
            </a:p>
          </p:txBody>
        </p:sp>
        <p:cxnSp>
          <p:nvCxnSpPr>
            <p:cNvPr id="330" name="Connector: Elbow 329">
              <a:extLst>
                <a:ext uri="{FF2B5EF4-FFF2-40B4-BE49-F238E27FC236}">
                  <a16:creationId xmlns:a16="http://schemas.microsoft.com/office/drawing/2014/main" id="{DC922B2E-0E4D-4C09-AB64-1C4E011DAACB}"/>
                </a:ext>
              </a:extLst>
            </p:cNvPr>
            <p:cNvCxnSpPr>
              <a:stCxn id="17" idx="3"/>
              <a:endCxn id="12" idx="1"/>
            </p:cNvCxnSpPr>
            <p:nvPr/>
          </p:nvCxnSpPr>
          <p:spPr>
            <a:xfrm flipV="1">
              <a:off x="2454089" y="3795437"/>
              <a:ext cx="645468" cy="549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or: Elbow 331">
              <a:extLst>
                <a:ext uri="{FF2B5EF4-FFF2-40B4-BE49-F238E27FC236}">
                  <a16:creationId xmlns:a16="http://schemas.microsoft.com/office/drawing/2014/main" id="{34008F4E-C53A-4C30-B04F-0EBF2FD618C8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 rot="5400000">
              <a:off x="737351" y="4935072"/>
              <a:ext cx="1304364" cy="2823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nector: Elbow 338">
              <a:extLst>
                <a:ext uri="{FF2B5EF4-FFF2-40B4-BE49-F238E27FC236}">
                  <a16:creationId xmlns:a16="http://schemas.microsoft.com/office/drawing/2014/main" id="{ED02E23A-87EA-4E3F-92F2-FEEECFE89143}"/>
                </a:ext>
              </a:extLst>
            </p:cNvPr>
            <p:cNvCxnSpPr>
              <a:stCxn id="18" idx="3"/>
              <a:endCxn id="14" idx="1"/>
            </p:cNvCxnSpPr>
            <p:nvPr/>
          </p:nvCxnSpPr>
          <p:spPr>
            <a:xfrm>
              <a:off x="4585456" y="5186080"/>
              <a:ext cx="674596" cy="1613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Process 57">
              <a:extLst>
                <a:ext uri="{FF2B5EF4-FFF2-40B4-BE49-F238E27FC236}">
                  <a16:creationId xmlns:a16="http://schemas.microsoft.com/office/drawing/2014/main" id="{D2F20497-C068-4BBB-A57B-6F48E83BCADC}"/>
                </a:ext>
              </a:extLst>
            </p:cNvPr>
            <p:cNvSpPr/>
            <p:nvPr/>
          </p:nvSpPr>
          <p:spPr>
            <a:xfrm>
              <a:off x="5244355" y="2346515"/>
              <a:ext cx="1846726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Create relationships</a:t>
              </a:r>
              <a:endParaRPr lang="en-IN" sz="1200" dirty="0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F80190AD-831E-4E5A-BAA4-0997C7AD2302}"/>
                </a:ext>
              </a:extLst>
            </p:cNvPr>
            <p:cNvCxnSpPr>
              <a:stCxn id="194" idx="3"/>
              <a:endCxn id="58" idx="1"/>
            </p:cNvCxnSpPr>
            <p:nvPr/>
          </p:nvCxnSpPr>
          <p:spPr>
            <a:xfrm>
              <a:off x="4625787" y="2523006"/>
              <a:ext cx="618568" cy="1238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Flowchart: Process 124">
              <a:extLst>
                <a:ext uri="{FF2B5EF4-FFF2-40B4-BE49-F238E27FC236}">
                  <a16:creationId xmlns:a16="http://schemas.microsoft.com/office/drawing/2014/main" id="{66E2F7F9-C8FA-4C6B-9C32-1DA8A68ADA67}"/>
                </a:ext>
              </a:extLst>
            </p:cNvPr>
            <p:cNvSpPr/>
            <p:nvPr/>
          </p:nvSpPr>
          <p:spPr>
            <a:xfrm>
              <a:off x="2376780" y="200775"/>
              <a:ext cx="1385054" cy="600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Identity Commerce Entity Version</a:t>
              </a:r>
              <a:endParaRPr lang="en-IN" sz="1200" dirty="0"/>
            </a:p>
          </p:txBody>
        </p:sp>
        <p:cxnSp>
          <p:nvCxnSpPr>
            <p:cNvPr id="334" name="Connector: Elbow 333">
              <a:extLst>
                <a:ext uri="{FF2B5EF4-FFF2-40B4-BE49-F238E27FC236}">
                  <a16:creationId xmlns:a16="http://schemas.microsoft.com/office/drawing/2014/main" id="{EFAB8814-546C-45F6-B597-282C147F9026}"/>
                </a:ext>
              </a:extLst>
            </p:cNvPr>
            <p:cNvCxnSpPr>
              <a:stCxn id="125" idx="3"/>
              <a:endCxn id="6" idx="1"/>
            </p:cNvCxnSpPr>
            <p:nvPr/>
          </p:nvCxnSpPr>
          <p:spPr>
            <a:xfrm flipV="1">
              <a:off x="3761834" y="389964"/>
              <a:ext cx="458313" cy="1111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or: Elbow 335">
              <a:extLst>
                <a:ext uri="{FF2B5EF4-FFF2-40B4-BE49-F238E27FC236}">
                  <a16:creationId xmlns:a16="http://schemas.microsoft.com/office/drawing/2014/main" id="{FD75515A-9E24-4CF8-8CF9-A996BEA91F2A}"/>
                </a:ext>
              </a:extLst>
            </p:cNvPr>
            <p:cNvCxnSpPr>
              <a:stCxn id="4" idx="3"/>
              <a:endCxn id="125" idx="1"/>
            </p:cNvCxnSpPr>
            <p:nvPr/>
          </p:nvCxnSpPr>
          <p:spPr>
            <a:xfrm>
              <a:off x="1748119" y="363070"/>
              <a:ext cx="628661" cy="1380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ctor: Elbow 337">
              <a:extLst>
                <a:ext uri="{FF2B5EF4-FFF2-40B4-BE49-F238E27FC236}">
                  <a16:creationId xmlns:a16="http://schemas.microsoft.com/office/drawing/2014/main" id="{FFE8382F-8319-4ABB-93BD-8A36783EA420}"/>
                </a:ext>
              </a:extLst>
            </p:cNvPr>
            <p:cNvCxnSpPr>
              <a:stCxn id="5" idx="3"/>
              <a:endCxn id="16" idx="0"/>
            </p:cNvCxnSpPr>
            <p:nvPr/>
          </p:nvCxnSpPr>
          <p:spPr>
            <a:xfrm flipV="1">
              <a:off x="8005488" y="322731"/>
              <a:ext cx="1284197" cy="76199"/>
            </a:xfrm>
            <a:prstGeom prst="bentConnector4">
              <a:avLst>
                <a:gd name="adj1" fmla="val 14049"/>
                <a:gd name="adj2" fmla="val 3882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47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5337</TotalTime>
  <Words>349</Words>
  <Application>Microsoft Office PowerPoint</Application>
  <PresentationFormat>Widescreen</PresentationFormat>
  <Paragraphs>142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Hunk Catalog for Sitecore Commerce</vt:lpstr>
      <vt:lpstr>PowerPoint Presentation</vt:lpstr>
      <vt:lpstr>Usual Catalog Import Implementation</vt:lpstr>
      <vt:lpstr>A high-level good catalog import design</vt:lpstr>
      <vt:lpstr>Hunk Catalog Import Implementation</vt:lpstr>
      <vt:lpstr>Sitecore Commerce Entity Structure</vt:lpstr>
      <vt:lpstr>Transformation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Hunk Catalog</dc:title>
  <dc:creator>Vipin Banka</dc:creator>
  <cp:lastModifiedBy>Vipin Banka</cp:lastModifiedBy>
  <cp:revision>49</cp:revision>
  <dcterms:created xsi:type="dcterms:W3CDTF">2019-10-14T13:58:50Z</dcterms:created>
  <dcterms:modified xsi:type="dcterms:W3CDTF">2019-10-22T08:44:27Z</dcterms:modified>
</cp:coreProperties>
</file>