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276076" y="2962655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29" h="913129">
                <a:moveTo>
                  <a:pt x="912876" y="0"/>
                </a:moveTo>
                <a:lnTo>
                  <a:pt x="0" y="91274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06483" y="3189732"/>
            <a:ext cx="2981960" cy="2981960"/>
          </a:xfrm>
          <a:custGeom>
            <a:avLst/>
            <a:gdLst/>
            <a:ahLst/>
            <a:cxnLst/>
            <a:rect l="l" t="t" r="r" b="b"/>
            <a:pathLst>
              <a:path w="2981959" h="2981960">
                <a:moveTo>
                  <a:pt x="2981832" y="0"/>
                </a:moveTo>
                <a:lnTo>
                  <a:pt x="0" y="298185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1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43209" y="3132582"/>
            <a:ext cx="1746250" cy="1746250"/>
          </a:xfrm>
          <a:custGeom>
            <a:avLst/>
            <a:gdLst/>
            <a:ahLst/>
            <a:cxnLst/>
            <a:rect l="l" t="t" r="r" b="b"/>
            <a:pathLst>
              <a:path w="1746250" h="1746250">
                <a:moveTo>
                  <a:pt x="1745742" y="0"/>
                </a:moveTo>
                <a:lnTo>
                  <a:pt x="0" y="1745742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920221" y="368427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270000" y="0"/>
                </a:moveTo>
                <a:lnTo>
                  <a:pt x="0" y="1269999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640835" y="89915"/>
            <a:ext cx="4887468" cy="6627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8527" y="545338"/>
            <a:ext cx="1085494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‹#›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453" y="6468186"/>
            <a:ext cx="750569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‹#›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49453" y="6468186"/>
            <a:ext cx="750569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‹#›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49453" y="6468186"/>
            <a:ext cx="750569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‹#›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49453" y="6468186"/>
            <a:ext cx="750569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‹#›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276076" y="2962655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29" h="913129">
                <a:moveTo>
                  <a:pt x="912876" y="0"/>
                </a:moveTo>
                <a:lnTo>
                  <a:pt x="0" y="91274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06483" y="3189732"/>
            <a:ext cx="2981960" cy="2981960"/>
          </a:xfrm>
          <a:custGeom>
            <a:avLst/>
            <a:gdLst/>
            <a:ahLst/>
            <a:cxnLst/>
            <a:rect l="l" t="t" r="r" b="b"/>
            <a:pathLst>
              <a:path w="2981959" h="2981960">
                <a:moveTo>
                  <a:pt x="2981832" y="0"/>
                </a:moveTo>
                <a:lnTo>
                  <a:pt x="0" y="298185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1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43209" y="3132582"/>
            <a:ext cx="1746250" cy="1746250"/>
          </a:xfrm>
          <a:custGeom>
            <a:avLst/>
            <a:gdLst/>
            <a:ahLst/>
            <a:cxnLst/>
            <a:rect l="l" t="t" r="r" b="b"/>
            <a:pathLst>
              <a:path w="1746250" h="1746250">
                <a:moveTo>
                  <a:pt x="1745742" y="0"/>
                </a:moveTo>
                <a:lnTo>
                  <a:pt x="0" y="1745742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920221" y="368427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270000" y="0"/>
                </a:moveTo>
                <a:lnTo>
                  <a:pt x="0" y="1269999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60020"/>
            <a:ext cx="117348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9916" y="2120645"/>
            <a:ext cx="62001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20302" y="6459331"/>
            <a:ext cx="3034665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‹#›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5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70.png"/><Relationship Id="rId2" Type="http://schemas.openxmlformats.org/officeDocument/2006/relationships/image" Target="../media/image5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10" Type="http://schemas.openxmlformats.org/officeDocument/2006/relationships/image" Target="../media/image3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7" Type="http://schemas.openxmlformats.org/officeDocument/2006/relationships/image" Target="../media/image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63.png"/><Relationship Id="rId9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52.png"/><Relationship Id="rId7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5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5.png"/><Relationship Id="rId4" Type="http://schemas.openxmlformats.org/officeDocument/2006/relationships/image" Target="../media/image1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31.png"/><Relationship Id="rId5" Type="http://schemas.openxmlformats.org/officeDocument/2006/relationships/image" Target="../media/image160.png"/><Relationship Id="rId10" Type="http://schemas.openxmlformats.org/officeDocument/2006/relationships/image" Target="../media/image164.png"/><Relationship Id="rId4" Type="http://schemas.openxmlformats.org/officeDocument/2006/relationships/image" Target="../media/image159.png"/><Relationship Id="rId9" Type="http://schemas.openxmlformats.org/officeDocument/2006/relationships/image" Target="../media/image1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5.png"/><Relationship Id="rId7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10" Type="http://schemas.openxmlformats.org/officeDocument/2006/relationships/image" Target="../media/image131.png"/><Relationship Id="rId4" Type="http://schemas.openxmlformats.org/officeDocument/2006/relationships/image" Target="../media/image41.png"/><Relationship Id="rId9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7.png"/><Relationship Id="rId5" Type="http://schemas.openxmlformats.org/officeDocument/2006/relationships/image" Target="../media/image182.png"/><Relationship Id="rId10" Type="http://schemas.openxmlformats.org/officeDocument/2006/relationships/image" Target="../media/image38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88.png"/><Relationship Id="rId7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89.png"/><Relationship Id="rId10" Type="http://schemas.openxmlformats.org/officeDocument/2006/relationships/image" Target="../media/image192.png"/><Relationship Id="rId4" Type="http://schemas.openxmlformats.org/officeDocument/2006/relationships/image" Target="../media/image151.png"/><Relationship Id="rId9" Type="http://schemas.openxmlformats.org/officeDocument/2006/relationships/image" Target="../media/image1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5.png"/><Relationship Id="rId4" Type="http://schemas.openxmlformats.org/officeDocument/2006/relationships/image" Target="../media/image20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7.png"/><Relationship Id="rId7" Type="http://schemas.openxmlformats.org/officeDocument/2006/relationships/image" Target="../media/image5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5.png"/><Relationship Id="rId4" Type="http://schemas.openxmlformats.org/officeDocument/2006/relationships/image" Target="../media/image2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5.png"/><Relationship Id="rId4" Type="http://schemas.openxmlformats.org/officeDocument/2006/relationships/image" Target="../media/image2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251.png"/><Relationship Id="rId2" Type="http://schemas.openxmlformats.org/officeDocument/2006/relationships/image" Target="../media/image236.png"/><Relationship Id="rId16" Type="http://schemas.openxmlformats.org/officeDocument/2006/relationships/image" Target="../media/image250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19" Type="http://schemas.openxmlformats.org/officeDocument/2006/relationships/image" Target="../media/image5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5.png"/><Relationship Id="rId4" Type="http://schemas.openxmlformats.org/officeDocument/2006/relationships/image" Target="../media/image2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5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545338"/>
            <a:ext cx="15481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30" dirty="0">
                <a:solidFill>
                  <a:srgbClr val="FFFFFF"/>
                </a:solidFill>
                <a:latin typeface="Trebuchet MS"/>
                <a:cs typeface="Trebuchet MS"/>
              </a:rPr>
              <a:t>Session:</a:t>
            </a:r>
            <a:r>
              <a:rPr sz="260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-204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2739"/>
            <a:ext cx="12192000" cy="63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5467" y="2816351"/>
            <a:ext cx="3939540" cy="853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887979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5">
                <a:moveTo>
                  <a:pt x="0" y="527303"/>
                </a:moveTo>
                <a:lnTo>
                  <a:pt x="12192000" y="527303"/>
                </a:lnTo>
                <a:lnTo>
                  <a:pt x="12192000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solidFill>
            <a:srgbClr val="E2F7FB">
              <a:alpha val="5764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0738" y="2903347"/>
            <a:ext cx="3430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Arial"/>
                <a:cs typeface="Arial"/>
              </a:rPr>
              <a:t>New Date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55" dirty="0">
                <a:latin typeface="Arial"/>
                <a:cs typeface="Arial"/>
              </a:rPr>
              <a:t>Time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API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36223" y="246888"/>
            <a:ext cx="553212" cy="1030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9" y="1763267"/>
            <a:ext cx="11903964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677" y="1812035"/>
            <a:ext cx="12021312" cy="1528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79" y="1783079"/>
            <a:ext cx="11818620" cy="1417320"/>
          </a:xfrm>
          <a:custGeom>
            <a:avLst/>
            <a:gdLst/>
            <a:ahLst/>
            <a:cxnLst/>
            <a:rect l="l" t="t" r="r" b="b"/>
            <a:pathLst>
              <a:path w="11818620" h="1417320">
                <a:moveTo>
                  <a:pt x="11706733" y="0"/>
                </a:moveTo>
                <a:lnTo>
                  <a:pt x="111861" y="0"/>
                </a:lnTo>
                <a:lnTo>
                  <a:pt x="68322" y="8784"/>
                </a:lnTo>
                <a:lnTo>
                  <a:pt x="32766" y="32750"/>
                </a:lnTo>
                <a:lnTo>
                  <a:pt x="8791" y="68312"/>
                </a:lnTo>
                <a:lnTo>
                  <a:pt x="0" y="111887"/>
                </a:lnTo>
                <a:lnTo>
                  <a:pt x="0" y="1305433"/>
                </a:lnTo>
                <a:lnTo>
                  <a:pt x="8791" y="1349007"/>
                </a:lnTo>
                <a:lnTo>
                  <a:pt x="32766" y="1384569"/>
                </a:lnTo>
                <a:lnTo>
                  <a:pt x="68322" y="1408535"/>
                </a:lnTo>
                <a:lnTo>
                  <a:pt x="111861" y="1417320"/>
                </a:lnTo>
                <a:lnTo>
                  <a:pt x="11706733" y="1417320"/>
                </a:lnTo>
                <a:lnTo>
                  <a:pt x="11750307" y="1408535"/>
                </a:lnTo>
                <a:lnTo>
                  <a:pt x="11785869" y="1384569"/>
                </a:lnTo>
                <a:lnTo>
                  <a:pt x="11809835" y="1349007"/>
                </a:lnTo>
                <a:lnTo>
                  <a:pt x="11818620" y="1305433"/>
                </a:lnTo>
                <a:lnTo>
                  <a:pt x="11818620" y="111887"/>
                </a:lnTo>
                <a:lnTo>
                  <a:pt x="11809835" y="68312"/>
                </a:lnTo>
                <a:lnTo>
                  <a:pt x="11785869" y="32750"/>
                </a:lnTo>
                <a:lnTo>
                  <a:pt x="11750307" y="8784"/>
                </a:lnTo>
                <a:lnTo>
                  <a:pt x="11706733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438" y="1878330"/>
            <a:ext cx="11673205" cy="1240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sz="2000" b="1" spc="-110" dirty="0">
                <a:latin typeface="Trebuchet MS"/>
                <a:cs typeface="Trebuchet MS"/>
              </a:rPr>
              <a:t>Generating </a:t>
            </a:r>
            <a:r>
              <a:rPr sz="2000" b="1" spc="-95" dirty="0">
                <a:latin typeface="Trebuchet MS"/>
                <a:cs typeface="Trebuchet MS"/>
              </a:rPr>
              <a:t>an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Instant: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360"/>
              </a:lnSpc>
            </a:pPr>
            <a:r>
              <a:rPr sz="2000" spc="-114" dirty="0">
                <a:latin typeface="Arial"/>
                <a:cs typeface="Arial"/>
              </a:rPr>
              <a:t>An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instance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an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Instant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generated</a:t>
            </a:r>
            <a:r>
              <a:rPr sz="2000" spc="-105" dirty="0">
                <a:latin typeface="Arial"/>
                <a:cs typeface="Arial"/>
              </a:rPr>
              <a:t> using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one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Instant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145" dirty="0">
                <a:latin typeface="Arial"/>
                <a:cs typeface="Arial"/>
              </a:rPr>
              <a:t>class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factory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methods.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5" dirty="0">
                <a:latin typeface="Arial"/>
                <a:cs typeface="Arial"/>
              </a:rPr>
              <a:t>Code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Snippet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shows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 </a:t>
            </a:r>
            <a:r>
              <a:rPr sz="1800" spc="-5" dirty="0">
                <a:latin typeface="Courier New"/>
                <a:cs typeface="Courier New"/>
              </a:rPr>
              <a:t>Instant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2000" spc="-45" dirty="0">
                <a:latin typeface="Arial"/>
                <a:cs typeface="Arial"/>
              </a:rPr>
              <a:t>object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representing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exact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moment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now,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using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method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Instant.now()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7/29</a:t>
            </a:r>
          </a:p>
        </p:txBody>
      </p:sp>
      <p:sp>
        <p:nvSpPr>
          <p:cNvPr id="9" name="object 9"/>
          <p:cNvSpPr/>
          <p:nvPr/>
        </p:nvSpPr>
        <p:spPr>
          <a:xfrm>
            <a:off x="245363" y="3474720"/>
            <a:ext cx="5603875" cy="341630"/>
          </a:xfrm>
          <a:custGeom>
            <a:avLst/>
            <a:gdLst/>
            <a:ahLst/>
            <a:cxnLst/>
            <a:rect l="l" t="t" r="r" b="b"/>
            <a:pathLst>
              <a:path w="5603875" h="341629">
                <a:moveTo>
                  <a:pt x="5598795" y="0"/>
                </a:moveTo>
                <a:lnTo>
                  <a:pt x="4991" y="0"/>
                </a:lnTo>
                <a:lnTo>
                  <a:pt x="0" y="4952"/>
                </a:lnTo>
                <a:lnTo>
                  <a:pt x="0" y="336422"/>
                </a:lnTo>
                <a:lnTo>
                  <a:pt x="4991" y="341375"/>
                </a:lnTo>
                <a:lnTo>
                  <a:pt x="5598795" y="341375"/>
                </a:lnTo>
                <a:lnTo>
                  <a:pt x="5603748" y="336422"/>
                </a:lnTo>
                <a:lnTo>
                  <a:pt x="5603748" y="4952"/>
                </a:lnTo>
                <a:lnTo>
                  <a:pt x="5598795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152" y="3445205"/>
            <a:ext cx="466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Instant sampleNow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Instant.now();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363" y="856488"/>
            <a:ext cx="3276600" cy="914400"/>
          </a:xfrm>
          <a:custGeom>
            <a:avLst/>
            <a:gdLst/>
            <a:ahLst/>
            <a:cxnLst/>
            <a:rect l="l" t="t" r="r" b="b"/>
            <a:pathLst>
              <a:path w="3276600" h="914400">
                <a:moveTo>
                  <a:pt x="31242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3124200" y="914400"/>
                </a:lnTo>
                <a:lnTo>
                  <a:pt x="3172382" y="906633"/>
                </a:lnTo>
                <a:lnTo>
                  <a:pt x="3214219" y="885005"/>
                </a:lnTo>
                <a:lnTo>
                  <a:pt x="3247205" y="852019"/>
                </a:lnTo>
                <a:lnTo>
                  <a:pt x="3268833" y="810182"/>
                </a:lnTo>
                <a:lnTo>
                  <a:pt x="3276600" y="762000"/>
                </a:lnTo>
                <a:lnTo>
                  <a:pt x="3276600" y="152400"/>
                </a:lnTo>
                <a:lnTo>
                  <a:pt x="3268833" y="104217"/>
                </a:lnTo>
                <a:lnTo>
                  <a:pt x="3247205" y="62380"/>
                </a:lnTo>
                <a:lnTo>
                  <a:pt x="3214219" y="29394"/>
                </a:lnTo>
                <a:lnTo>
                  <a:pt x="3172382" y="7766"/>
                </a:lnTo>
                <a:lnTo>
                  <a:pt x="3124200" y="0"/>
                </a:lnTo>
                <a:close/>
              </a:path>
            </a:pathLst>
          </a:custGeom>
          <a:solidFill>
            <a:srgbClr val="F9C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3125" y="999871"/>
            <a:ext cx="262128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1788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Courier New"/>
                <a:cs typeface="Courier New"/>
              </a:rPr>
              <a:t>Instant  </a:t>
            </a:r>
            <a:r>
              <a:rPr sz="1800" spc="-5" dirty="0">
                <a:latin typeface="Courier New"/>
                <a:cs typeface="Courier New"/>
              </a:rPr>
              <a:t>(j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.t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e.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3" name="object 13"/>
          <p:cNvSpPr/>
          <p:nvPr/>
        </p:nvSpPr>
        <p:spPr>
          <a:xfrm>
            <a:off x="3479291" y="972311"/>
            <a:ext cx="6458712" cy="809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2800" y="982980"/>
            <a:ext cx="5686044" cy="725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1964" y="992124"/>
            <a:ext cx="6373495" cy="723900"/>
          </a:xfrm>
          <a:custGeom>
            <a:avLst/>
            <a:gdLst/>
            <a:ahLst/>
            <a:cxnLst/>
            <a:rect l="l" t="t" r="r" b="b"/>
            <a:pathLst>
              <a:path w="6373495" h="723900">
                <a:moveTo>
                  <a:pt x="6334379" y="0"/>
                </a:moveTo>
                <a:lnTo>
                  <a:pt x="38989" y="0"/>
                </a:lnTo>
                <a:lnTo>
                  <a:pt x="23788" y="3055"/>
                </a:lnTo>
                <a:lnTo>
                  <a:pt x="11398" y="11398"/>
                </a:lnTo>
                <a:lnTo>
                  <a:pt x="3055" y="23788"/>
                </a:lnTo>
                <a:lnTo>
                  <a:pt x="0" y="38988"/>
                </a:lnTo>
                <a:lnTo>
                  <a:pt x="0" y="684910"/>
                </a:lnTo>
                <a:lnTo>
                  <a:pt x="3055" y="700111"/>
                </a:lnTo>
                <a:lnTo>
                  <a:pt x="11398" y="712501"/>
                </a:lnTo>
                <a:lnTo>
                  <a:pt x="23788" y="720844"/>
                </a:lnTo>
                <a:lnTo>
                  <a:pt x="38989" y="723899"/>
                </a:lnTo>
                <a:lnTo>
                  <a:pt x="6334379" y="723899"/>
                </a:lnTo>
                <a:lnTo>
                  <a:pt x="6349579" y="720844"/>
                </a:lnTo>
                <a:lnTo>
                  <a:pt x="6361969" y="712501"/>
                </a:lnTo>
                <a:lnTo>
                  <a:pt x="6370312" y="700111"/>
                </a:lnTo>
                <a:lnTo>
                  <a:pt x="6373368" y="684910"/>
                </a:lnTo>
                <a:lnTo>
                  <a:pt x="6373368" y="38988"/>
                </a:lnTo>
                <a:lnTo>
                  <a:pt x="6370312" y="23788"/>
                </a:lnTo>
                <a:lnTo>
                  <a:pt x="6361969" y="11398"/>
                </a:lnTo>
                <a:lnTo>
                  <a:pt x="6349579" y="3055"/>
                </a:lnTo>
                <a:lnTo>
                  <a:pt x="6334379" y="0"/>
                </a:lnTo>
                <a:close/>
              </a:path>
            </a:pathLst>
          </a:custGeom>
          <a:solidFill>
            <a:srgbClr val="7B0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20566" y="1062609"/>
            <a:ext cx="530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Instant</a:t>
            </a:r>
            <a:r>
              <a:rPr sz="1800" spc="-8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stamp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creation.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5363" y="4986528"/>
            <a:ext cx="8549640" cy="1209040"/>
          </a:xfrm>
          <a:custGeom>
            <a:avLst/>
            <a:gdLst/>
            <a:ahLst/>
            <a:cxnLst/>
            <a:rect l="l" t="t" r="r" b="b"/>
            <a:pathLst>
              <a:path w="8549640" h="1209039">
                <a:moveTo>
                  <a:pt x="8510143" y="0"/>
                </a:moveTo>
                <a:lnTo>
                  <a:pt x="39497" y="0"/>
                </a:lnTo>
                <a:lnTo>
                  <a:pt x="24120" y="3099"/>
                </a:lnTo>
                <a:lnTo>
                  <a:pt x="11566" y="11557"/>
                </a:lnTo>
                <a:lnTo>
                  <a:pt x="3103" y="24110"/>
                </a:lnTo>
                <a:lnTo>
                  <a:pt x="0" y="39497"/>
                </a:lnTo>
                <a:lnTo>
                  <a:pt x="0" y="1169035"/>
                </a:lnTo>
                <a:lnTo>
                  <a:pt x="3103" y="1184411"/>
                </a:lnTo>
                <a:lnTo>
                  <a:pt x="11566" y="1196965"/>
                </a:lnTo>
                <a:lnTo>
                  <a:pt x="24120" y="1205428"/>
                </a:lnTo>
                <a:lnTo>
                  <a:pt x="39497" y="1208532"/>
                </a:lnTo>
                <a:lnTo>
                  <a:pt x="8510143" y="1208532"/>
                </a:lnTo>
                <a:lnTo>
                  <a:pt x="8525529" y="1205428"/>
                </a:lnTo>
                <a:lnTo>
                  <a:pt x="8538083" y="1196965"/>
                </a:lnTo>
                <a:lnTo>
                  <a:pt x="8546540" y="1184411"/>
                </a:lnTo>
                <a:lnTo>
                  <a:pt x="8549640" y="1169035"/>
                </a:lnTo>
                <a:lnTo>
                  <a:pt x="8549640" y="39497"/>
                </a:lnTo>
                <a:lnTo>
                  <a:pt x="8546540" y="24110"/>
                </a:lnTo>
                <a:lnTo>
                  <a:pt x="8538083" y="11557"/>
                </a:lnTo>
                <a:lnTo>
                  <a:pt x="8525529" y="3099"/>
                </a:lnTo>
                <a:lnTo>
                  <a:pt x="8510143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928" y="4037076"/>
            <a:ext cx="8785860" cy="858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304" y="4072128"/>
            <a:ext cx="8356092" cy="929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4056888"/>
            <a:ext cx="8700770" cy="772795"/>
          </a:xfrm>
          <a:custGeom>
            <a:avLst/>
            <a:gdLst/>
            <a:ahLst/>
            <a:cxnLst/>
            <a:rect l="l" t="t" r="r" b="b"/>
            <a:pathLst>
              <a:path w="8700770" h="772795">
                <a:moveTo>
                  <a:pt x="8629777" y="0"/>
                </a:moveTo>
                <a:lnTo>
                  <a:pt x="70675" y="0"/>
                </a:lnTo>
                <a:lnTo>
                  <a:pt x="43167" y="5552"/>
                </a:lnTo>
                <a:lnTo>
                  <a:pt x="20702" y="20700"/>
                </a:lnTo>
                <a:lnTo>
                  <a:pt x="5554" y="43183"/>
                </a:lnTo>
                <a:lnTo>
                  <a:pt x="0" y="70738"/>
                </a:lnTo>
                <a:lnTo>
                  <a:pt x="0" y="701929"/>
                </a:lnTo>
                <a:lnTo>
                  <a:pt x="5554" y="729484"/>
                </a:lnTo>
                <a:lnTo>
                  <a:pt x="20702" y="751967"/>
                </a:lnTo>
                <a:lnTo>
                  <a:pt x="43167" y="767115"/>
                </a:lnTo>
                <a:lnTo>
                  <a:pt x="70675" y="772668"/>
                </a:lnTo>
                <a:lnTo>
                  <a:pt x="8629777" y="772668"/>
                </a:lnTo>
                <a:lnTo>
                  <a:pt x="8657332" y="767115"/>
                </a:lnTo>
                <a:lnTo>
                  <a:pt x="8679815" y="751967"/>
                </a:lnTo>
                <a:lnTo>
                  <a:pt x="8694963" y="729484"/>
                </a:lnTo>
                <a:lnTo>
                  <a:pt x="8700516" y="701929"/>
                </a:lnTo>
                <a:lnTo>
                  <a:pt x="8700516" y="70738"/>
                </a:lnTo>
                <a:lnTo>
                  <a:pt x="8694963" y="43183"/>
                </a:lnTo>
                <a:lnTo>
                  <a:pt x="8679815" y="20700"/>
                </a:lnTo>
                <a:lnTo>
                  <a:pt x="8657332" y="5552"/>
                </a:lnTo>
                <a:lnTo>
                  <a:pt x="8629777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8371" y="4139946"/>
            <a:ext cx="7992745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0"/>
              </a:spcBef>
            </a:pPr>
            <a:r>
              <a:rPr sz="2000" b="1" spc="-85" dirty="0">
                <a:latin typeface="Trebuchet MS"/>
                <a:cs typeface="Trebuchet MS"/>
              </a:rPr>
              <a:t>Instant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Calculations: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70"/>
              </a:lnSpc>
            </a:pPr>
            <a:r>
              <a:rPr sz="2000" spc="-160" dirty="0">
                <a:latin typeface="Arial"/>
                <a:cs typeface="Arial"/>
              </a:rPr>
              <a:t>Code </a:t>
            </a:r>
            <a:r>
              <a:rPr sz="2000" spc="-85" dirty="0">
                <a:latin typeface="Arial"/>
                <a:cs typeface="Arial"/>
              </a:rPr>
              <a:t>Snippet </a:t>
            </a:r>
            <a:r>
              <a:rPr sz="2000" spc="-100" dirty="0">
                <a:latin typeface="Arial"/>
                <a:cs typeface="Arial"/>
              </a:rPr>
              <a:t>displays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" dirty="0">
                <a:latin typeface="Courier New"/>
                <a:cs typeface="Courier New"/>
              </a:rPr>
              <a:t>Instant</a:t>
            </a:r>
            <a:r>
              <a:rPr sz="2000" spc="-97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14" dirty="0">
                <a:latin typeface="Arial"/>
                <a:cs typeface="Arial"/>
              </a:rPr>
              <a:t>nanoseconds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5" dirty="0">
                <a:latin typeface="Arial"/>
                <a:cs typeface="Arial"/>
              </a:rPr>
              <a:t>milliseconds.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Instant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sampleFuture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sampleNow.plusNanos(4);</a:t>
            </a:r>
            <a:endParaRPr sz="18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four nanoseconds in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future</a:t>
            </a:r>
            <a:endParaRPr sz="18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Instant samplePast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sampleNow.minusNanos(4);</a:t>
            </a:r>
            <a:endParaRPr sz="18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//four nanoseconds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 the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past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10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8/29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673608"/>
            <a:ext cx="9511284" cy="763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25" y="739140"/>
            <a:ext cx="7191756" cy="72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693419"/>
            <a:ext cx="9425940" cy="678180"/>
          </a:xfrm>
          <a:custGeom>
            <a:avLst/>
            <a:gdLst/>
            <a:ahLst/>
            <a:cxnLst/>
            <a:rect l="l" t="t" r="r" b="b"/>
            <a:pathLst>
              <a:path w="9425940" h="678180">
                <a:moveTo>
                  <a:pt x="9380855" y="0"/>
                </a:moveTo>
                <a:lnTo>
                  <a:pt x="45021" y="0"/>
                </a:lnTo>
                <a:lnTo>
                  <a:pt x="27496" y="3544"/>
                </a:lnTo>
                <a:lnTo>
                  <a:pt x="13185" y="13208"/>
                </a:lnTo>
                <a:lnTo>
                  <a:pt x="3537" y="27539"/>
                </a:lnTo>
                <a:lnTo>
                  <a:pt x="0" y="45085"/>
                </a:lnTo>
                <a:lnTo>
                  <a:pt x="0" y="633095"/>
                </a:lnTo>
                <a:lnTo>
                  <a:pt x="3537" y="650640"/>
                </a:lnTo>
                <a:lnTo>
                  <a:pt x="13185" y="664972"/>
                </a:lnTo>
                <a:lnTo>
                  <a:pt x="27496" y="674635"/>
                </a:lnTo>
                <a:lnTo>
                  <a:pt x="45021" y="678180"/>
                </a:lnTo>
                <a:lnTo>
                  <a:pt x="9380855" y="678180"/>
                </a:lnTo>
                <a:lnTo>
                  <a:pt x="9398400" y="674635"/>
                </a:lnTo>
                <a:lnTo>
                  <a:pt x="9412732" y="664972"/>
                </a:lnTo>
                <a:lnTo>
                  <a:pt x="9422395" y="650640"/>
                </a:lnTo>
                <a:lnTo>
                  <a:pt x="9425940" y="633095"/>
                </a:lnTo>
                <a:lnTo>
                  <a:pt x="9425940" y="45085"/>
                </a:lnTo>
                <a:lnTo>
                  <a:pt x="9422395" y="27539"/>
                </a:lnTo>
                <a:lnTo>
                  <a:pt x="9412732" y="13208"/>
                </a:lnTo>
                <a:lnTo>
                  <a:pt x="9398400" y="3544"/>
                </a:lnTo>
                <a:lnTo>
                  <a:pt x="9380855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651" y="816940"/>
            <a:ext cx="6811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LocalDate</a:t>
            </a:r>
            <a:r>
              <a:rPr sz="1800" spc="-595" dirty="0">
                <a:latin typeface="Courier New"/>
                <a:cs typeface="Courier New"/>
              </a:rPr>
              <a:t> </a:t>
            </a:r>
            <a:r>
              <a:rPr sz="2400" spc="-175" dirty="0">
                <a:latin typeface="Arial"/>
                <a:cs typeface="Arial"/>
              </a:rPr>
              <a:t>class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bundled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java.time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2400" spc="-150" dirty="0">
                <a:latin typeface="Arial"/>
                <a:cs typeface="Arial"/>
              </a:rPr>
              <a:t>package.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436" y="4693920"/>
            <a:ext cx="4921250" cy="1277620"/>
          </a:xfrm>
          <a:prstGeom prst="rect">
            <a:avLst/>
          </a:prstGeom>
          <a:solidFill>
            <a:srgbClr val="052E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 sampleLocDaA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LocalDate.now();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1052" y="4693920"/>
            <a:ext cx="4768850" cy="1277620"/>
          </a:xfrm>
          <a:prstGeom prst="rect">
            <a:avLst/>
          </a:prstGeom>
          <a:solidFill>
            <a:srgbClr val="052E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739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 sampleLocDaB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LocalDate.of(2016, 07,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04);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191" y="1650492"/>
            <a:ext cx="5015484" cy="2907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804" y="1620011"/>
            <a:ext cx="4977384" cy="3003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436" y="1677923"/>
            <a:ext cx="4920996" cy="2813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436" y="1677923"/>
            <a:ext cx="4921250" cy="2813685"/>
          </a:xfrm>
          <a:prstGeom prst="rect">
            <a:avLst/>
          </a:prstGeom>
          <a:ln w="9144">
            <a:solidFill>
              <a:srgbClr val="10957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000" b="1" spc="-120" dirty="0">
                <a:latin typeface="Trebuchet MS"/>
                <a:cs typeface="Trebuchet MS"/>
              </a:rPr>
              <a:t>Creating </a:t>
            </a:r>
            <a:r>
              <a:rPr sz="2000" b="1" spc="-80" dirty="0">
                <a:latin typeface="Trebuchet MS"/>
                <a:cs typeface="Trebuchet MS"/>
              </a:rPr>
              <a:t>a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LocalDate</a:t>
            </a:r>
            <a:r>
              <a:rPr sz="1800" b="1" spc="-2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0805" marR="326390">
              <a:lnSpc>
                <a:spcPct val="109000"/>
              </a:lnSpc>
              <a:spcBef>
                <a:spcPts val="565"/>
              </a:spcBef>
            </a:pPr>
            <a:r>
              <a:rPr sz="2000" spc="-5" dirty="0">
                <a:latin typeface="Courier New"/>
                <a:cs typeface="Courier New"/>
              </a:rPr>
              <a:t>LocalDate </a:t>
            </a:r>
            <a:r>
              <a:rPr sz="2000" spc="-70" dirty="0">
                <a:latin typeface="Arial"/>
                <a:cs typeface="Arial"/>
              </a:rPr>
              <a:t>objects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65" dirty="0">
                <a:latin typeface="Arial"/>
                <a:cs typeface="Arial"/>
              </a:rPr>
              <a:t>created </a:t>
            </a:r>
            <a:r>
              <a:rPr sz="2000" spc="-105" dirty="0">
                <a:latin typeface="Arial"/>
                <a:cs typeface="Arial"/>
              </a:rPr>
              <a:t>using  </a:t>
            </a:r>
            <a:r>
              <a:rPr sz="2000" spc="-100" dirty="0">
                <a:latin typeface="Arial"/>
                <a:cs typeface="Arial"/>
              </a:rPr>
              <a:t>several </a:t>
            </a:r>
            <a:r>
              <a:rPr sz="2000" spc="-95" dirty="0">
                <a:latin typeface="Arial"/>
                <a:cs typeface="Arial"/>
              </a:rPr>
              <a:t>approaches.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first </a:t>
            </a:r>
            <a:r>
              <a:rPr sz="2000" spc="-85" dirty="0">
                <a:latin typeface="Arial"/>
                <a:cs typeface="Arial"/>
              </a:rPr>
              <a:t>approach </a:t>
            </a:r>
            <a:r>
              <a:rPr sz="2000" spc="-110" dirty="0">
                <a:latin typeface="Arial"/>
                <a:cs typeface="Arial"/>
              </a:rPr>
              <a:t>is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90805" marR="487680">
              <a:lnSpc>
                <a:spcPct val="109000"/>
              </a:lnSpc>
              <a:spcBef>
                <a:spcPts val="530"/>
              </a:spcBef>
            </a:pPr>
            <a:r>
              <a:rPr sz="2000" spc="-60" dirty="0">
                <a:latin typeface="Arial"/>
                <a:cs typeface="Arial"/>
              </a:rPr>
              <a:t>get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LocalDate</a:t>
            </a:r>
            <a:r>
              <a:rPr sz="2000" spc="-850" dirty="0">
                <a:latin typeface="Courier New"/>
                <a:cs typeface="Courier New"/>
              </a:rPr>
              <a:t> </a:t>
            </a:r>
            <a:r>
              <a:rPr sz="2000" spc="-55" dirty="0">
                <a:latin typeface="Arial"/>
                <a:cs typeface="Arial"/>
              </a:rPr>
              <a:t>equivalent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local  </a:t>
            </a:r>
            <a:r>
              <a:rPr sz="2000" spc="-60" dirty="0">
                <a:latin typeface="Arial"/>
                <a:cs typeface="Arial"/>
              </a:rPr>
              <a:t>date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today.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spc="-155" dirty="0">
                <a:latin typeface="Arial"/>
                <a:cs typeface="Arial"/>
              </a:rPr>
              <a:t>Code </a:t>
            </a:r>
            <a:r>
              <a:rPr sz="2000" spc="-90" dirty="0">
                <a:latin typeface="Arial"/>
                <a:cs typeface="Arial"/>
              </a:rPr>
              <a:t>Snippet </a:t>
            </a:r>
            <a:r>
              <a:rPr sz="2000" spc="-114" dirty="0">
                <a:latin typeface="Arial"/>
                <a:cs typeface="Arial"/>
              </a:rPr>
              <a:t>shows </a:t>
            </a:r>
            <a:r>
              <a:rPr sz="2000" spc="-65" dirty="0">
                <a:latin typeface="Arial"/>
                <a:cs typeface="Arial"/>
              </a:rPr>
              <a:t>creating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LocalDate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Arial"/>
                <a:cs typeface="Arial"/>
              </a:rPr>
              <a:t>object </a:t>
            </a:r>
            <a:r>
              <a:rPr sz="2000" spc="-105" dirty="0">
                <a:latin typeface="Arial"/>
                <a:cs typeface="Arial"/>
              </a:rPr>
              <a:t>using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now()</a:t>
            </a:r>
            <a:r>
              <a:rPr sz="2000" spc="-1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68567" y="1650492"/>
            <a:ext cx="4878324" cy="2759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2179" y="1620011"/>
            <a:ext cx="4951476" cy="275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5811" y="1677923"/>
            <a:ext cx="4783836" cy="2665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15811" y="1677923"/>
            <a:ext cx="4784090" cy="2665730"/>
          </a:xfrm>
          <a:prstGeom prst="rect">
            <a:avLst/>
          </a:prstGeom>
          <a:ln w="9144">
            <a:solidFill>
              <a:srgbClr val="10957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sz="2000" b="1" spc="-95" dirty="0">
                <a:latin typeface="Trebuchet MS"/>
                <a:cs typeface="Trebuchet MS"/>
              </a:rPr>
              <a:t>Obtain </a:t>
            </a:r>
            <a:r>
              <a:rPr sz="2000" b="1" spc="-80" dirty="0">
                <a:latin typeface="Trebuchet MS"/>
                <a:cs typeface="Trebuchet MS"/>
              </a:rPr>
              <a:t>a</a:t>
            </a:r>
            <a:r>
              <a:rPr sz="2000" b="1" spc="-24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LocalDate</a:t>
            </a:r>
            <a:r>
              <a:rPr sz="1800" b="1" spc="-25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92075" marR="425450">
              <a:lnSpc>
                <a:spcPct val="101800"/>
              </a:lnSpc>
            </a:pPr>
            <a:r>
              <a:rPr sz="2000" spc="-155" dirty="0">
                <a:latin typeface="Arial"/>
                <a:cs typeface="Arial"/>
              </a:rPr>
              <a:t>To </a:t>
            </a:r>
            <a:r>
              <a:rPr sz="2000" spc="-40" dirty="0">
                <a:latin typeface="Arial"/>
                <a:cs typeface="Arial"/>
              </a:rPr>
              <a:t>obtain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0" dirty="0">
                <a:latin typeface="Courier New"/>
                <a:cs typeface="Courier New"/>
              </a:rPr>
              <a:t>LocalDate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spc="-70" dirty="0">
                <a:latin typeface="Arial"/>
                <a:cs typeface="Arial"/>
              </a:rPr>
              <a:t>you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05" dirty="0">
                <a:latin typeface="Arial"/>
                <a:cs typeface="Arial"/>
              </a:rPr>
              <a:t>also  </a:t>
            </a:r>
            <a:r>
              <a:rPr sz="2000" spc="-65" dirty="0">
                <a:latin typeface="Arial"/>
                <a:cs typeface="Arial"/>
              </a:rPr>
              <a:t>create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specific </a:t>
            </a:r>
            <a:r>
              <a:rPr sz="2000" spc="-80" dirty="0">
                <a:latin typeface="Arial"/>
                <a:cs typeface="Arial"/>
              </a:rPr>
              <a:t>year, </a:t>
            </a:r>
            <a:r>
              <a:rPr sz="2000" spc="-35" dirty="0">
                <a:latin typeface="Arial"/>
                <a:cs typeface="Arial"/>
              </a:rPr>
              <a:t>month,</a:t>
            </a:r>
            <a:r>
              <a:rPr sz="2000" spc="-4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  </a:t>
            </a:r>
            <a:r>
              <a:rPr sz="2000" spc="-105" dirty="0">
                <a:latin typeface="Arial"/>
                <a:cs typeface="Arial"/>
              </a:rPr>
              <a:t>day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information.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390"/>
              </a:lnSpc>
            </a:pPr>
            <a:r>
              <a:rPr sz="2000" spc="-160" dirty="0">
                <a:latin typeface="Arial"/>
                <a:cs typeface="Arial"/>
              </a:rPr>
              <a:t>Code </a:t>
            </a:r>
            <a:r>
              <a:rPr sz="2000" spc="-85" dirty="0">
                <a:latin typeface="Arial"/>
                <a:cs typeface="Arial"/>
              </a:rPr>
              <a:t>Snippet </a:t>
            </a:r>
            <a:r>
              <a:rPr sz="2000" spc="-120" dirty="0">
                <a:latin typeface="Arial"/>
                <a:cs typeface="Arial"/>
              </a:rPr>
              <a:t>shows </a:t>
            </a:r>
            <a:r>
              <a:rPr sz="2000" spc="-65" dirty="0">
                <a:latin typeface="Arial"/>
                <a:cs typeface="Arial"/>
              </a:rPr>
              <a:t>creating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LocalDate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ts val="2390"/>
              </a:lnSpc>
            </a:pPr>
            <a:r>
              <a:rPr sz="1800" spc="-95" dirty="0">
                <a:latin typeface="Arial"/>
                <a:cs typeface="Arial"/>
              </a:rPr>
              <a:t>using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of()</a:t>
            </a:r>
            <a:r>
              <a:rPr sz="1800" spc="-5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11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4" y="1002791"/>
            <a:ext cx="1184452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3055" y="1063752"/>
            <a:ext cx="9732264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215" y="1022603"/>
            <a:ext cx="11759565" cy="1061085"/>
          </a:xfrm>
          <a:custGeom>
            <a:avLst/>
            <a:gdLst/>
            <a:ahLst/>
            <a:cxnLst/>
            <a:rect l="l" t="t" r="r" b="b"/>
            <a:pathLst>
              <a:path w="11759565" h="1061085">
                <a:moveTo>
                  <a:pt x="11688699" y="0"/>
                </a:moveTo>
                <a:lnTo>
                  <a:pt x="70434" y="0"/>
                </a:lnTo>
                <a:lnTo>
                  <a:pt x="43017" y="5530"/>
                </a:lnTo>
                <a:lnTo>
                  <a:pt x="20629" y="20621"/>
                </a:lnTo>
                <a:lnTo>
                  <a:pt x="5535" y="43023"/>
                </a:lnTo>
                <a:lnTo>
                  <a:pt x="0" y="70485"/>
                </a:lnTo>
                <a:lnTo>
                  <a:pt x="0" y="990219"/>
                </a:lnTo>
                <a:lnTo>
                  <a:pt x="5535" y="1017680"/>
                </a:lnTo>
                <a:lnTo>
                  <a:pt x="20629" y="1040082"/>
                </a:lnTo>
                <a:lnTo>
                  <a:pt x="43017" y="1055173"/>
                </a:lnTo>
                <a:lnTo>
                  <a:pt x="70434" y="1060704"/>
                </a:lnTo>
                <a:lnTo>
                  <a:pt x="11688699" y="1060704"/>
                </a:lnTo>
                <a:lnTo>
                  <a:pt x="11716160" y="1055173"/>
                </a:lnTo>
                <a:lnTo>
                  <a:pt x="11738562" y="1040082"/>
                </a:lnTo>
                <a:lnTo>
                  <a:pt x="11753653" y="1017680"/>
                </a:lnTo>
                <a:lnTo>
                  <a:pt x="11759184" y="990219"/>
                </a:lnTo>
                <a:lnTo>
                  <a:pt x="11759184" y="70485"/>
                </a:lnTo>
                <a:lnTo>
                  <a:pt x="11753653" y="43023"/>
                </a:lnTo>
                <a:lnTo>
                  <a:pt x="11738562" y="20621"/>
                </a:lnTo>
                <a:lnTo>
                  <a:pt x="11716160" y="5530"/>
                </a:lnTo>
                <a:lnTo>
                  <a:pt x="11688699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6161" y="1141933"/>
            <a:ext cx="924052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"/>
                <a:cs typeface="Arial"/>
              </a:rPr>
              <a:t>Date </a:t>
            </a:r>
            <a:r>
              <a:rPr sz="2400" spc="-30" dirty="0">
                <a:latin typeface="Arial"/>
                <a:cs typeface="Arial"/>
              </a:rPr>
              <a:t>information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LocalDate</a:t>
            </a:r>
            <a:r>
              <a:rPr sz="2400" spc="-1105" dirty="0">
                <a:latin typeface="Courier New"/>
                <a:cs typeface="Courier New"/>
              </a:rPr>
              <a:t> </a:t>
            </a:r>
            <a:r>
              <a:rPr sz="2400" spc="-55" dirty="0">
                <a:latin typeface="Arial"/>
                <a:cs typeface="Arial"/>
              </a:rPr>
              <a:t>object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80" dirty="0">
                <a:latin typeface="Arial"/>
                <a:cs typeface="Arial"/>
              </a:rPr>
              <a:t>accessed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40" dirty="0">
                <a:latin typeface="Arial"/>
                <a:cs typeface="Arial"/>
              </a:rPr>
              <a:t>following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methods: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5715" y="1982723"/>
            <a:ext cx="2319528" cy="1661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2959" y="2010155"/>
            <a:ext cx="2225040" cy="1566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2959" y="2010155"/>
            <a:ext cx="2225040" cy="1567180"/>
          </a:xfrm>
          <a:custGeom>
            <a:avLst/>
            <a:gdLst/>
            <a:ahLst/>
            <a:cxnLst/>
            <a:rect l="l" t="t" r="r" b="b"/>
            <a:pathLst>
              <a:path w="2225040" h="1567179">
                <a:moveTo>
                  <a:pt x="1112520" y="0"/>
                </a:moveTo>
                <a:lnTo>
                  <a:pt x="2225040" y="391668"/>
                </a:lnTo>
                <a:lnTo>
                  <a:pt x="2225040" y="1175004"/>
                </a:lnTo>
                <a:lnTo>
                  <a:pt x="1112520" y="1566672"/>
                </a:lnTo>
                <a:lnTo>
                  <a:pt x="0" y="1175004"/>
                </a:lnTo>
                <a:lnTo>
                  <a:pt x="0" y="391668"/>
                </a:lnTo>
                <a:lnTo>
                  <a:pt x="1112520" y="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8652" y="2604896"/>
            <a:ext cx="207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getDayOfYear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44240" y="3224783"/>
            <a:ext cx="2319528" cy="1661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1484" y="3252215"/>
            <a:ext cx="2225040" cy="1566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4" y="3252215"/>
            <a:ext cx="2225040" cy="1567180"/>
          </a:xfrm>
          <a:custGeom>
            <a:avLst/>
            <a:gdLst/>
            <a:ahLst/>
            <a:cxnLst/>
            <a:rect l="l" t="t" r="r" b="b"/>
            <a:pathLst>
              <a:path w="2225040" h="1567179">
                <a:moveTo>
                  <a:pt x="1112520" y="0"/>
                </a:moveTo>
                <a:lnTo>
                  <a:pt x="2225040" y="391668"/>
                </a:lnTo>
                <a:lnTo>
                  <a:pt x="2225040" y="1175004"/>
                </a:lnTo>
                <a:lnTo>
                  <a:pt x="1112520" y="1566672"/>
                </a:lnTo>
                <a:lnTo>
                  <a:pt x="0" y="1175004"/>
                </a:lnTo>
                <a:lnTo>
                  <a:pt x="0" y="391668"/>
                </a:lnTo>
                <a:lnTo>
                  <a:pt x="1112520" y="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08805" y="3853637"/>
            <a:ext cx="1392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getYear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54623" y="3224783"/>
            <a:ext cx="2319528" cy="1661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1867" y="3252215"/>
            <a:ext cx="2225040" cy="1566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1867" y="3252215"/>
            <a:ext cx="2225040" cy="1567180"/>
          </a:xfrm>
          <a:custGeom>
            <a:avLst/>
            <a:gdLst/>
            <a:ahLst/>
            <a:cxnLst/>
            <a:rect l="l" t="t" r="r" b="b"/>
            <a:pathLst>
              <a:path w="2225040" h="1567179">
                <a:moveTo>
                  <a:pt x="1112520" y="0"/>
                </a:moveTo>
                <a:lnTo>
                  <a:pt x="2225040" y="391668"/>
                </a:lnTo>
                <a:lnTo>
                  <a:pt x="2225040" y="1175004"/>
                </a:lnTo>
                <a:lnTo>
                  <a:pt x="1112520" y="1566672"/>
                </a:lnTo>
                <a:lnTo>
                  <a:pt x="0" y="1175004"/>
                </a:lnTo>
                <a:lnTo>
                  <a:pt x="0" y="391668"/>
                </a:lnTo>
                <a:lnTo>
                  <a:pt x="1112520" y="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80886" y="3722878"/>
            <a:ext cx="1668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getDayOfWeek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3807" y="4447032"/>
            <a:ext cx="2321051" cy="1661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1051" y="4474464"/>
            <a:ext cx="2226564" cy="1566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1051" y="4474464"/>
            <a:ext cx="2226945" cy="1567180"/>
          </a:xfrm>
          <a:custGeom>
            <a:avLst/>
            <a:gdLst/>
            <a:ahLst/>
            <a:cxnLst/>
            <a:rect l="l" t="t" r="r" b="b"/>
            <a:pathLst>
              <a:path w="2226945" h="1567179">
                <a:moveTo>
                  <a:pt x="1113282" y="0"/>
                </a:moveTo>
                <a:lnTo>
                  <a:pt x="2226564" y="391668"/>
                </a:lnTo>
                <a:lnTo>
                  <a:pt x="2226564" y="1175004"/>
                </a:lnTo>
                <a:lnTo>
                  <a:pt x="1113282" y="1566672"/>
                </a:lnTo>
                <a:lnTo>
                  <a:pt x="0" y="1175004"/>
                </a:lnTo>
                <a:lnTo>
                  <a:pt x="0" y="391668"/>
                </a:lnTo>
                <a:lnTo>
                  <a:pt x="1113282" y="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07004" y="5082285"/>
            <a:ext cx="1455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getMonth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25056" y="4457700"/>
            <a:ext cx="2319528" cy="1661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72300" y="4485132"/>
            <a:ext cx="2225040" cy="1566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2300" y="4485132"/>
            <a:ext cx="2225040" cy="1567180"/>
          </a:xfrm>
          <a:custGeom>
            <a:avLst/>
            <a:gdLst/>
            <a:ahLst/>
            <a:cxnLst/>
            <a:rect l="l" t="t" r="r" b="b"/>
            <a:pathLst>
              <a:path w="2225040" h="1567179">
                <a:moveTo>
                  <a:pt x="1112520" y="0"/>
                </a:moveTo>
                <a:lnTo>
                  <a:pt x="2225040" y="391668"/>
                </a:lnTo>
                <a:lnTo>
                  <a:pt x="2225040" y="1175004"/>
                </a:lnTo>
                <a:lnTo>
                  <a:pt x="1112520" y="1566672"/>
                </a:lnTo>
                <a:lnTo>
                  <a:pt x="0" y="1175004"/>
                </a:lnTo>
                <a:lnTo>
                  <a:pt x="0" y="391668"/>
                </a:lnTo>
                <a:lnTo>
                  <a:pt x="1112520" y="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16622" y="5092700"/>
            <a:ext cx="2138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getDayOfMonth</a:t>
            </a:r>
            <a:r>
              <a:rPr sz="1800" spc="-6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6324" y="1068324"/>
            <a:ext cx="2282952" cy="1008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795" y="1327403"/>
            <a:ext cx="1588008" cy="565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568" y="1095755"/>
            <a:ext cx="2188464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3568" y="1095755"/>
            <a:ext cx="2188845" cy="914400"/>
          </a:xfrm>
          <a:custGeom>
            <a:avLst/>
            <a:gdLst/>
            <a:ahLst/>
            <a:cxnLst/>
            <a:rect l="l" t="t" r="r" b="b"/>
            <a:pathLst>
              <a:path w="2188845" h="914400">
                <a:moveTo>
                  <a:pt x="0" y="457200"/>
                </a:moveTo>
                <a:lnTo>
                  <a:pt x="7911" y="401944"/>
                </a:lnTo>
                <a:lnTo>
                  <a:pt x="31036" y="348643"/>
                </a:lnTo>
                <a:lnTo>
                  <a:pt x="68457" y="297679"/>
                </a:lnTo>
                <a:lnTo>
                  <a:pt x="119260" y="249436"/>
                </a:lnTo>
                <a:lnTo>
                  <a:pt x="182529" y="204297"/>
                </a:lnTo>
                <a:lnTo>
                  <a:pt x="218552" y="183010"/>
                </a:lnTo>
                <a:lnTo>
                  <a:pt x="257349" y="162643"/>
                </a:lnTo>
                <a:lnTo>
                  <a:pt x="298803" y="143243"/>
                </a:lnTo>
                <a:lnTo>
                  <a:pt x="342802" y="124858"/>
                </a:lnTo>
                <a:lnTo>
                  <a:pt x="389231" y="107537"/>
                </a:lnTo>
                <a:lnTo>
                  <a:pt x="437975" y="91326"/>
                </a:lnTo>
                <a:lnTo>
                  <a:pt x="488920" y="76273"/>
                </a:lnTo>
                <a:lnTo>
                  <a:pt x="541951" y="62427"/>
                </a:lnTo>
                <a:lnTo>
                  <a:pt x="596954" y="49835"/>
                </a:lnTo>
                <a:lnTo>
                  <a:pt x="653814" y="38546"/>
                </a:lnTo>
                <a:lnTo>
                  <a:pt x="712418" y="28606"/>
                </a:lnTo>
                <a:lnTo>
                  <a:pt x="772650" y="20065"/>
                </a:lnTo>
                <a:lnTo>
                  <a:pt x="834396" y="12969"/>
                </a:lnTo>
                <a:lnTo>
                  <a:pt x="897541" y="7367"/>
                </a:lnTo>
                <a:lnTo>
                  <a:pt x="961972" y="3306"/>
                </a:lnTo>
                <a:lnTo>
                  <a:pt x="1027574" y="834"/>
                </a:lnTo>
                <a:lnTo>
                  <a:pt x="1094232" y="0"/>
                </a:lnTo>
                <a:lnTo>
                  <a:pt x="1160883" y="834"/>
                </a:lnTo>
                <a:lnTo>
                  <a:pt x="1226479" y="3306"/>
                </a:lnTo>
                <a:lnTo>
                  <a:pt x="1290905" y="7367"/>
                </a:lnTo>
                <a:lnTo>
                  <a:pt x="1354047" y="12969"/>
                </a:lnTo>
                <a:lnTo>
                  <a:pt x="1415790" y="20065"/>
                </a:lnTo>
                <a:lnTo>
                  <a:pt x="1476020" y="28606"/>
                </a:lnTo>
                <a:lnTo>
                  <a:pt x="1534622" y="38546"/>
                </a:lnTo>
                <a:lnTo>
                  <a:pt x="1591481" y="49835"/>
                </a:lnTo>
                <a:lnTo>
                  <a:pt x="1646484" y="62427"/>
                </a:lnTo>
                <a:lnTo>
                  <a:pt x="1699515" y="76273"/>
                </a:lnTo>
                <a:lnTo>
                  <a:pt x="1750461" y="91326"/>
                </a:lnTo>
                <a:lnTo>
                  <a:pt x="1799206" y="107537"/>
                </a:lnTo>
                <a:lnTo>
                  <a:pt x="1845636" y="124858"/>
                </a:lnTo>
                <a:lnTo>
                  <a:pt x="1889637" y="143243"/>
                </a:lnTo>
                <a:lnTo>
                  <a:pt x="1931094" y="162643"/>
                </a:lnTo>
                <a:lnTo>
                  <a:pt x="1969892" y="183010"/>
                </a:lnTo>
                <a:lnTo>
                  <a:pt x="2005917" y="204297"/>
                </a:lnTo>
                <a:lnTo>
                  <a:pt x="2039055" y="226455"/>
                </a:lnTo>
                <a:lnTo>
                  <a:pt x="2096210" y="273194"/>
                </a:lnTo>
                <a:lnTo>
                  <a:pt x="2140441" y="322845"/>
                </a:lnTo>
                <a:lnTo>
                  <a:pt x="2170832" y="375025"/>
                </a:lnTo>
                <a:lnTo>
                  <a:pt x="2186466" y="429351"/>
                </a:lnTo>
                <a:lnTo>
                  <a:pt x="2188464" y="457200"/>
                </a:lnTo>
                <a:lnTo>
                  <a:pt x="2186466" y="485048"/>
                </a:lnTo>
                <a:lnTo>
                  <a:pt x="2170832" y="539374"/>
                </a:lnTo>
                <a:lnTo>
                  <a:pt x="2140441" y="591554"/>
                </a:lnTo>
                <a:lnTo>
                  <a:pt x="2096210" y="641205"/>
                </a:lnTo>
                <a:lnTo>
                  <a:pt x="2039055" y="687944"/>
                </a:lnTo>
                <a:lnTo>
                  <a:pt x="2005917" y="710102"/>
                </a:lnTo>
                <a:lnTo>
                  <a:pt x="1969892" y="731389"/>
                </a:lnTo>
                <a:lnTo>
                  <a:pt x="1931094" y="751756"/>
                </a:lnTo>
                <a:lnTo>
                  <a:pt x="1889637" y="771156"/>
                </a:lnTo>
                <a:lnTo>
                  <a:pt x="1845636" y="789541"/>
                </a:lnTo>
                <a:lnTo>
                  <a:pt x="1799206" y="806862"/>
                </a:lnTo>
                <a:lnTo>
                  <a:pt x="1750461" y="823073"/>
                </a:lnTo>
                <a:lnTo>
                  <a:pt x="1699515" y="838126"/>
                </a:lnTo>
                <a:lnTo>
                  <a:pt x="1646484" y="851972"/>
                </a:lnTo>
                <a:lnTo>
                  <a:pt x="1591481" y="864564"/>
                </a:lnTo>
                <a:lnTo>
                  <a:pt x="1534622" y="875853"/>
                </a:lnTo>
                <a:lnTo>
                  <a:pt x="1476020" y="885793"/>
                </a:lnTo>
                <a:lnTo>
                  <a:pt x="1415790" y="894334"/>
                </a:lnTo>
                <a:lnTo>
                  <a:pt x="1354047" y="901430"/>
                </a:lnTo>
                <a:lnTo>
                  <a:pt x="1290905" y="907032"/>
                </a:lnTo>
                <a:lnTo>
                  <a:pt x="1226479" y="911093"/>
                </a:lnTo>
                <a:lnTo>
                  <a:pt x="1160883" y="913565"/>
                </a:lnTo>
                <a:lnTo>
                  <a:pt x="1094232" y="914400"/>
                </a:lnTo>
                <a:lnTo>
                  <a:pt x="1027574" y="913565"/>
                </a:lnTo>
                <a:lnTo>
                  <a:pt x="961972" y="911093"/>
                </a:lnTo>
                <a:lnTo>
                  <a:pt x="897541" y="907032"/>
                </a:lnTo>
                <a:lnTo>
                  <a:pt x="834396" y="901430"/>
                </a:lnTo>
                <a:lnTo>
                  <a:pt x="772650" y="894334"/>
                </a:lnTo>
                <a:lnTo>
                  <a:pt x="712418" y="885793"/>
                </a:lnTo>
                <a:lnTo>
                  <a:pt x="653814" y="875853"/>
                </a:lnTo>
                <a:lnTo>
                  <a:pt x="596954" y="864564"/>
                </a:lnTo>
                <a:lnTo>
                  <a:pt x="541951" y="851972"/>
                </a:lnTo>
                <a:lnTo>
                  <a:pt x="488920" y="838126"/>
                </a:lnTo>
                <a:lnTo>
                  <a:pt x="437975" y="823073"/>
                </a:lnTo>
                <a:lnTo>
                  <a:pt x="389231" y="806862"/>
                </a:lnTo>
                <a:lnTo>
                  <a:pt x="342802" y="789541"/>
                </a:lnTo>
                <a:lnTo>
                  <a:pt x="298803" y="771156"/>
                </a:lnTo>
                <a:lnTo>
                  <a:pt x="257349" y="751756"/>
                </a:lnTo>
                <a:lnTo>
                  <a:pt x="218552" y="731389"/>
                </a:lnTo>
                <a:lnTo>
                  <a:pt x="182529" y="710102"/>
                </a:lnTo>
                <a:lnTo>
                  <a:pt x="149394" y="687944"/>
                </a:lnTo>
                <a:lnTo>
                  <a:pt x="92243" y="641205"/>
                </a:lnTo>
                <a:lnTo>
                  <a:pt x="48016" y="591554"/>
                </a:lnTo>
                <a:lnTo>
                  <a:pt x="17629" y="539374"/>
                </a:lnTo>
                <a:lnTo>
                  <a:pt x="1996" y="485048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0623" y="1378711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LocalDate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9/29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12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10/29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0" y="2162555"/>
            <a:ext cx="8216265" cy="2382520"/>
          </a:xfrm>
          <a:prstGeom prst="rect">
            <a:avLst/>
          </a:prstGeom>
          <a:solidFill>
            <a:srgbClr val="052E6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year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localDate.getYear();</a:t>
            </a:r>
            <a:endParaRPr sz="1800">
              <a:latin typeface="Courier New"/>
              <a:cs typeface="Courier New"/>
            </a:endParaRPr>
          </a:p>
          <a:p>
            <a:pPr marL="91440" marR="22472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dayOfMonth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localDate.getDayOfMonth();  Month month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localDate.getMonth();</a:t>
            </a:r>
            <a:endParaRPr sz="1800">
              <a:latin typeface="Courier New"/>
              <a:cs typeface="Courier New"/>
            </a:endParaRPr>
          </a:p>
          <a:p>
            <a:pPr marL="91440" marR="16986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dayOfYear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localDate.getDayOfYear();  DayOfWeek dayOfWeek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localDate.getDayOfWeek();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monthvalue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month.getValue();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355" y="5103876"/>
            <a:ext cx="11388852" cy="1054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9" y="5073396"/>
            <a:ext cx="10637520" cy="931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5131308"/>
            <a:ext cx="11294364" cy="960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600" y="5131308"/>
            <a:ext cx="11294745" cy="960119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ts val="2375"/>
              </a:lnSpc>
              <a:spcBef>
                <a:spcPts val="200"/>
              </a:spcBef>
            </a:pPr>
            <a:r>
              <a:rPr sz="2000" spc="-60" dirty="0">
                <a:latin typeface="Arial"/>
                <a:cs typeface="Arial"/>
              </a:rPr>
              <a:t>Notice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how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getMonth()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getDayOfWeek()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2000" spc="-70" dirty="0">
                <a:latin typeface="Arial"/>
                <a:cs typeface="Arial"/>
              </a:rPr>
              <a:t>methods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return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enum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instead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int</a:t>
            </a:r>
            <a:r>
              <a:rPr sz="1800" spc="-15" dirty="0">
                <a:latin typeface="Arial"/>
                <a:cs typeface="Arial"/>
              </a:rPr>
              <a:t>.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These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ts val="2375"/>
              </a:lnSpc>
            </a:pPr>
            <a:r>
              <a:rPr sz="1800" spc="-5" dirty="0">
                <a:latin typeface="Courier New"/>
                <a:cs typeface="Courier New"/>
              </a:rPr>
              <a:t>enums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provide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data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110" dirty="0">
                <a:latin typeface="Arial"/>
                <a:cs typeface="Arial"/>
              </a:rPr>
              <a:t>values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calling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getValue()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2000" spc="-65" dirty="0"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544" y="1002791"/>
            <a:ext cx="11844528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3" y="955547"/>
            <a:ext cx="9137904" cy="740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4215" y="1022603"/>
            <a:ext cx="11759565" cy="591820"/>
          </a:xfrm>
          <a:custGeom>
            <a:avLst/>
            <a:gdLst/>
            <a:ahLst/>
            <a:cxnLst/>
            <a:rect l="l" t="t" r="r" b="b"/>
            <a:pathLst>
              <a:path w="11759565" h="591819">
                <a:moveTo>
                  <a:pt x="11719941" y="0"/>
                </a:moveTo>
                <a:lnTo>
                  <a:pt x="39255" y="0"/>
                </a:lnTo>
                <a:lnTo>
                  <a:pt x="23976" y="3077"/>
                </a:lnTo>
                <a:lnTo>
                  <a:pt x="11498" y="11477"/>
                </a:lnTo>
                <a:lnTo>
                  <a:pt x="3085" y="23949"/>
                </a:lnTo>
                <a:lnTo>
                  <a:pt x="0" y="39242"/>
                </a:lnTo>
                <a:lnTo>
                  <a:pt x="0" y="552068"/>
                </a:lnTo>
                <a:lnTo>
                  <a:pt x="3085" y="567362"/>
                </a:lnTo>
                <a:lnTo>
                  <a:pt x="11498" y="579834"/>
                </a:lnTo>
                <a:lnTo>
                  <a:pt x="23976" y="588234"/>
                </a:lnTo>
                <a:lnTo>
                  <a:pt x="39255" y="591311"/>
                </a:lnTo>
                <a:lnTo>
                  <a:pt x="11719941" y="591311"/>
                </a:lnTo>
                <a:lnTo>
                  <a:pt x="11735234" y="588234"/>
                </a:lnTo>
                <a:lnTo>
                  <a:pt x="11747706" y="579834"/>
                </a:lnTo>
                <a:lnTo>
                  <a:pt x="11756106" y="567362"/>
                </a:lnTo>
                <a:lnTo>
                  <a:pt x="11759184" y="552068"/>
                </a:lnTo>
                <a:lnTo>
                  <a:pt x="11759184" y="39242"/>
                </a:lnTo>
                <a:lnTo>
                  <a:pt x="11756106" y="23949"/>
                </a:lnTo>
                <a:lnTo>
                  <a:pt x="11747706" y="11477"/>
                </a:lnTo>
                <a:lnTo>
                  <a:pt x="11735234" y="3077"/>
                </a:lnTo>
                <a:lnTo>
                  <a:pt x="11719941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828" y="1034922"/>
            <a:ext cx="8714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55" dirty="0">
                <a:latin typeface="Arial"/>
                <a:cs typeface="Arial"/>
              </a:rPr>
              <a:t>illustrates </a:t>
            </a:r>
            <a:r>
              <a:rPr sz="2400" spc="-70" dirty="0">
                <a:latin typeface="Arial"/>
                <a:cs typeface="Arial"/>
              </a:rPr>
              <a:t>date </a:t>
            </a:r>
            <a:r>
              <a:rPr sz="2400" spc="-30" dirty="0">
                <a:latin typeface="Arial"/>
                <a:cs typeface="Arial"/>
              </a:rPr>
              <a:t>information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LocalDate</a:t>
            </a:r>
            <a:r>
              <a:rPr sz="2400" spc="-1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13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11/29</a:t>
            </a:r>
          </a:p>
        </p:txBody>
      </p:sp>
      <p:sp>
        <p:nvSpPr>
          <p:cNvPr id="5" name="object 5"/>
          <p:cNvSpPr/>
          <p:nvPr/>
        </p:nvSpPr>
        <p:spPr>
          <a:xfrm>
            <a:off x="1118616" y="2991611"/>
            <a:ext cx="2250948" cy="707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3688" y="3096767"/>
            <a:ext cx="1860804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60" y="3019044"/>
            <a:ext cx="2156460" cy="612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860" y="3019044"/>
            <a:ext cx="2156460" cy="612775"/>
          </a:xfrm>
          <a:custGeom>
            <a:avLst/>
            <a:gdLst/>
            <a:ahLst/>
            <a:cxnLst/>
            <a:rect l="l" t="t" r="r" b="b"/>
            <a:pathLst>
              <a:path w="2156460" h="612775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4352" y="0"/>
                </a:lnTo>
                <a:lnTo>
                  <a:pt x="2094095" y="8024"/>
                </a:lnTo>
                <a:lnTo>
                  <a:pt x="2126551" y="29908"/>
                </a:lnTo>
                <a:lnTo>
                  <a:pt x="2148435" y="62364"/>
                </a:lnTo>
                <a:lnTo>
                  <a:pt x="2156460" y="102108"/>
                </a:lnTo>
                <a:lnTo>
                  <a:pt x="2156460" y="510540"/>
                </a:lnTo>
                <a:lnTo>
                  <a:pt x="2148435" y="550283"/>
                </a:lnTo>
                <a:lnTo>
                  <a:pt x="2126551" y="582739"/>
                </a:lnTo>
                <a:lnTo>
                  <a:pt x="2094095" y="604623"/>
                </a:lnTo>
                <a:lnTo>
                  <a:pt x="2054352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40"/>
                </a:lnTo>
                <a:lnTo>
                  <a:pt x="0" y="102108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1074" y="3148965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plusDays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5032" y="2991611"/>
            <a:ext cx="2249424" cy="707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3096767"/>
            <a:ext cx="1997964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2276" y="3019044"/>
            <a:ext cx="2154936" cy="612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2276" y="3019044"/>
            <a:ext cx="2155190" cy="612775"/>
          </a:xfrm>
          <a:custGeom>
            <a:avLst/>
            <a:gdLst/>
            <a:ahLst/>
            <a:cxnLst/>
            <a:rect l="l" t="t" r="r" b="b"/>
            <a:pathLst>
              <a:path w="2155190" h="612775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2827" y="0"/>
                </a:lnTo>
                <a:lnTo>
                  <a:pt x="2092571" y="8024"/>
                </a:lnTo>
                <a:lnTo>
                  <a:pt x="2125027" y="29908"/>
                </a:lnTo>
                <a:lnTo>
                  <a:pt x="2146911" y="62364"/>
                </a:lnTo>
                <a:lnTo>
                  <a:pt x="2154936" y="102108"/>
                </a:lnTo>
                <a:lnTo>
                  <a:pt x="2154936" y="510540"/>
                </a:lnTo>
                <a:lnTo>
                  <a:pt x="2146911" y="550283"/>
                </a:lnTo>
                <a:lnTo>
                  <a:pt x="2125027" y="582739"/>
                </a:lnTo>
                <a:lnTo>
                  <a:pt x="2092571" y="604623"/>
                </a:lnTo>
                <a:lnTo>
                  <a:pt x="2052827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40"/>
                </a:lnTo>
                <a:lnTo>
                  <a:pt x="0" y="102108"/>
                </a:lnTo>
                <a:close/>
              </a:path>
            </a:pathLst>
          </a:custGeom>
          <a:ln w="9144">
            <a:solidFill>
              <a:srgbClr val="C5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8402" y="3148965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minusDays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9923" y="2991611"/>
            <a:ext cx="2250948" cy="707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6415" y="3096767"/>
            <a:ext cx="1997964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7167" y="3019044"/>
            <a:ext cx="2156460" cy="612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7167" y="3019044"/>
            <a:ext cx="2156460" cy="612775"/>
          </a:xfrm>
          <a:custGeom>
            <a:avLst/>
            <a:gdLst/>
            <a:ahLst/>
            <a:cxnLst/>
            <a:rect l="l" t="t" r="r" b="b"/>
            <a:pathLst>
              <a:path w="2156459" h="612775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4352" y="0"/>
                </a:lnTo>
                <a:lnTo>
                  <a:pt x="2094095" y="8024"/>
                </a:lnTo>
                <a:lnTo>
                  <a:pt x="2126551" y="29908"/>
                </a:lnTo>
                <a:lnTo>
                  <a:pt x="2148435" y="62364"/>
                </a:lnTo>
                <a:lnTo>
                  <a:pt x="2156460" y="102108"/>
                </a:lnTo>
                <a:lnTo>
                  <a:pt x="2156460" y="510540"/>
                </a:lnTo>
                <a:lnTo>
                  <a:pt x="2148435" y="550283"/>
                </a:lnTo>
                <a:lnTo>
                  <a:pt x="2126551" y="582739"/>
                </a:lnTo>
                <a:lnTo>
                  <a:pt x="2094095" y="604623"/>
                </a:lnTo>
                <a:lnTo>
                  <a:pt x="2054352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40"/>
                </a:lnTo>
                <a:lnTo>
                  <a:pt x="0" y="102108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4182" y="3148965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plusWeeks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14816" y="2991611"/>
            <a:ext cx="2250948" cy="707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2728" y="3096767"/>
            <a:ext cx="2133600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62059" y="3019044"/>
            <a:ext cx="2156459" cy="612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62059" y="3019044"/>
            <a:ext cx="2156460" cy="612775"/>
          </a:xfrm>
          <a:custGeom>
            <a:avLst/>
            <a:gdLst/>
            <a:ahLst/>
            <a:cxnLst/>
            <a:rect l="l" t="t" r="r" b="b"/>
            <a:pathLst>
              <a:path w="2156459" h="612775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4352" y="0"/>
                </a:lnTo>
                <a:lnTo>
                  <a:pt x="2094095" y="8024"/>
                </a:lnTo>
                <a:lnTo>
                  <a:pt x="2126551" y="29908"/>
                </a:lnTo>
                <a:lnTo>
                  <a:pt x="2148435" y="62364"/>
                </a:lnTo>
                <a:lnTo>
                  <a:pt x="2156460" y="102108"/>
                </a:lnTo>
                <a:lnTo>
                  <a:pt x="2156460" y="510540"/>
                </a:lnTo>
                <a:lnTo>
                  <a:pt x="2148435" y="550283"/>
                </a:lnTo>
                <a:lnTo>
                  <a:pt x="2126551" y="582739"/>
                </a:lnTo>
                <a:lnTo>
                  <a:pt x="2094095" y="604623"/>
                </a:lnTo>
                <a:lnTo>
                  <a:pt x="2054352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40"/>
                </a:lnTo>
                <a:lnTo>
                  <a:pt x="0" y="102108"/>
                </a:lnTo>
                <a:close/>
              </a:path>
            </a:pathLst>
          </a:custGeom>
          <a:ln w="9144">
            <a:solidFill>
              <a:srgbClr val="C5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41383" y="3148965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minusWeeks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89632" y="3954779"/>
            <a:ext cx="2249423" cy="707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2595" y="4066032"/>
            <a:ext cx="2061972" cy="565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6876" y="3982211"/>
            <a:ext cx="2154936" cy="612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6876" y="3982211"/>
            <a:ext cx="2155190" cy="612775"/>
          </a:xfrm>
          <a:custGeom>
            <a:avLst/>
            <a:gdLst/>
            <a:ahLst/>
            <a:cxnLst/>
            <a:rect l="l" t="t" r="r" b="b"/>
            <a:pathLst>
              <a:path w="2155190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2827" y="0"/>
                </a:lnTo>
                <a:lnTo>
                  <a:pt x="2092571" y="8024"/>
                </a:lnTo>
                <a:lnTo>
                  <a:pt x="2125027" y="29908"/>
                </a:lnTo>
                <a:lnTo>
                  <a:pt x="2146911" y="62364"/>
                </a:lnTo>
                <a:lnTo>
                  <a:pt x="2154936" y="102107"/>
                </a:lnTo>
                <a:lnTo>
                  <a:pt x="2154936" y="510539"/>
                </a:lnTo>
                <a:lnTo>
                  <a:pt x="2146911" y="550283"/>
                </a:lnTo>
                <a:lnTo>
                  <a:pt x="2125027" y="582739"/>
                </a:lnTo>
                <a:lnTo>
                  <a:pt x="2092571" y="604623"/>
                </a:lnTo>
                <a:lnTo>
                  <a:pt x="2052827" y="612647"/>
                </a:lnTo>
                <a:lnTo>
                  <a:pt x="102107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50998" y="4118609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plusMonths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54523" y="3954779"/>
            <a:ext cx="2250948" cy="707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3855" y="4059935"/>
            <a:ext cx="2270759" cy="565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1767" y="3982211"/>
            <a:ext cx="2156460" cy="612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01767" y="3982211"/>
            <a:ext cx="2156460" cy="612775"/>
          </a:xfrm>
          <a:custGeom>
            <a:avLst/>
            <a:gdLst/>
            <a:ahLst/>
            <a:cxnLst/>
            <a:rect l="l" t="t" r="r" b="b"/>
            <a:pathLst>
              <a:path w="2156459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4352" y="0"/>
                </a:lnTo>
                <a:lnTo>
                  <a:pt x="2094095" y="8024"/>
                </a:lnTo>
                <a:lnTo>
                  <a:pt x="2126551" y="29908"/>
                </a:lnTo>
                <a:lnTo>
                  <a:pt x="2148435" y="62364"/>
                </a:lnTo>
                <a:lnTo>
                  <a:pt x="2156460" y="102107"/>
                </a:lnTo>
                <a:lnTo>
                  <a:pt x="2156460" y="510539"/>
                </a:lnTo>
                <a:lnTo>
                  <a:pt x="2148435" y="550283"/>
                </a:lnTo>
                <a:lnTo>
                  <a:pt x="2126551" y="582739"/>
                </a:lnTo>
                <a:lnTo>
                  <a:pt x="2094095" y="604623"/>
                </a:lnTo>
                <a:lnTo>
                  <a:pt x="2054352" y="612647"/>
                </a:lnTo>
                <a:lnTo>
                  <a:pt x="102107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11241" y="4112514"/>
            <a:ext cx="1938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minusMonths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19416" y="3954779"/>
            <a:ext cx="2250948" cy="707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5907" y="4059935"/>
            <a:ext cx="1997963" cy="565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6659" y="3982211"/>
            <a:ext cx="2156459" cy="612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66659" y="3982211"/>
            <a:ext cx="2156460" cy="612775"/>
          </a:xfrm>
          <a:custGeom>
            <a:avLst/>
            <a:gdLst/>
            <a:ahLst/>
            <a:cxnLst/>
            <a:rect l="l" t="t" r="r" b="b"/>
            <a:pathLst>
              <a:path w="2156459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4352" y="0"/>
                </a:lnTo>
                <a:lnTo>
                  <a:pt x="2094095" y="8024"/>
                </a:lnTo>
                <a:lnTo>
                  <a:pt x="2126551" y="29908"/>
                </a:lnTo>
                <a:lnTo>
                  <a:pt x="2148435" y="62364"/>
                </a:lnTo>
                <a:lnTo>
                  <a:pt x="2156460" y="102107"/>
                </a:lnTo>
                <a:lnTo>
                  <a:pt x="2156460" y="510539"/>
                </a:lnTo>
                <a:lnTo>
                  <a:pt x="2148435" y="550283"/>
                </a:lnTo>
                <a:lnTo>
                  <a:pt x="2126551" y="582739"/>
                </a:lnTo>
                <a:lnTo>
                  <a:pt x="2094095" y="604623"/>
                </a:lnTo>
                <a:lnTo>
                  <a:pt x="2054352" y="612647"/>
                </a:lnTo>
                <a:lnTo>
                  <a:pt x="102107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14309" y="4112514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plusYears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42332" y="4966715"/>
            <a:ext cx="2249423" cy="7071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5296" y="5077967"/>
            <a:ext cx="2061972" cy="565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89576" y="4994147"/>
            <a:ext cx="2154935" cy="6126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89576" y="4994147"/>
            <a:ext cx="2155190" cy="612775"/>
          </a:xfrm>
          <a:custGeom>
            <a:avLst/>
            <a:gdLst/>
            <a:ahLst/>
            <a:cxnLst/>
            <a:rect l="l" t="t" r="r" b="b"/>
            <a:pathLst>
              <a:path w="2155190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052827" y="0"/>
                </a:lnTo>
                <a:lnTo>
                  <a:pt x="2092571" y="8024"/>
                </a:lnTo>
                <a:lnTo>
                  <a:pt x="2125027" y="29908"/>
                </a:lnTo>
                <a:lnTo>
                  <a:pt x="2146911" y="62364"/>
                </a:lnTo>
                <a:lnTo>
                  <a:pt x="2154936" y="102107"/>
                </a:lnTo>
                <a:lnTo>
                  <a:pt x="2154936" y="510539"/>
                </a:lnTo>
                <a:lnTo>
                  <a:pt x="2146911" y="550283"/>
                </a:lnTo>
                <a:lnTo>
                  <a:pt x="2125027" y="582739"/>
                </a:lnTo>
                <a:lnTo>
                  <a:pt x="2092571" y="604623"/>
                </a:lnTo>
                <a:lnTo>
                  <a:pt x="2052827" y="612647"/>
                </a:lnTo>
                <a:lnTo>
                  <a:pt x="102107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9144">
            <a:solidFill>
              <a:srgbClr val="032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203952" y="5129910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minusYears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1544" y="1002791"/>
            <a:ext cx="11844528" cy="13228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56104" y="981455"/>
            <a:ext cx="9139428" cy="14569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4215" y="1022603"/>
            <a:ext cx="11759565" cy="1237615"/>
          </a:xfrm>
          <a:custGeom>
            <a:avLst/>
            <a:gdLst/>
            <a:ahLst/>
            <a:cxnLst/>
            <a:rect l="l" t="t" r="r" b="b"/>
            <a:pathLst>
              <a:path w="11759565" h="1237614">
                <a:moveTo>
                  <a:pt x="11677015" y="0"/>
                </a:moveTo>
                <a:lnTo>
                  <a:pt x="82156" y="0"/>
                </a:lnTo>
                <a:lnTo>
                  <a:pt x="50175" y="6463"/>
                </a:lnTo>
                <a:lnTo>
                  <a:pt x="24061" y="24082"/>
                </a:lnTo>
                <a:lnTo>
                  <a:pt x="6455" y="50202"/>
                </a:lnTo>
                <a:lnTo>
                  <a:pt x="0" y="82169"/>
                </a:lnTo>
                <a:lnTo>
                  <a:pt x="0" y="1155319"/>
                </a:lnTo>
                <a:lnTo>
                  <a:pt x="6455" y="1187285"/>
                </a:lnTo>
                <a:lnTo>
                  <a:pt x="24061" y="1213405"/>
                </a:lnTo>
                <a:lnTo>
                  <a:pt x="50175" y="1231024"/>
                </a:lnTo>
                <a:lnTo>
                  <a:pt x="82156" y="1237488"/>
                </a:lnTo>
                <a:lnTo>
                  <a:pt x="11677015" y="1237488"/>
                </a:lnTo>
                <a:lnTo>
                  <a:pt x="11708981" y="1231024"/>
                </a:lnTo>
                <a:lnTo>
                  <a:pt x="11735101" y="1213405"/>
                </a:lnTo>
                <a:lnTo>
                  <a:pt x="11752720" y="1187285"/>
                </a:lnTo>
                <a:lnTo>
                  <a:pt x="11759184" y="1155319"/>
                </a:lnTo>
                <a:lnTo>
                  <a:pt x="11759184" y="82169"/>
                </a:lnTo>
                <a:lnTo>
                  <a:pt x="11752720" y="50202"/>
                </a:lnTo>
                <a:lnTo>
                  <a:pt x="11735101" y="24082"/>
                </a:lnTo>
                <a:lnTo>
                  <a:pt x="11708981" y="6463"/>
                </a:lnTo>
                <a:lnTo>
                  <a:pt x="11677015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69845" y="1060450"/>
            <a:ext cx="8648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b="1" spc="-140" dirty="0">
                <a:latin typeface="Trebuchet MS"/>
                <a:cs typeface="Trebuchet MS"/>
              </a:rPr>
              <a:t>LocalDate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Calculations</a:t>
            </a:r>
            <a:r>
              <a:rPr sz="2400" spc="-12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30"/>
              </a:lnSpc>
            </a:pPr>
            <a:r>
              <a:rPr sz="2400" spc="-215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calculations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achieved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LocalDate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spc="-175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65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following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methods: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6324" y="1156716"/>
            <a:ext cx="2177796" cy="1008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980" y="1415796"/>
            <a:ext cx="1588008" cy="565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568" y="1184147"/>
            <a:ext cx="2083308" cy="914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568" y="1184147"/>
            <a:ext cx="2083435" cy="914400"/>
          </a:xfrm>
          <a:custGeom>
            <a:avLst/>
            <a:gdLst/>
            <a:ahLst/>
            <a:cxnLst/>
            <a:rect l="l" t="t" r="r" b="b"/>
            <a:pathLst>
              <a:path w="2083435" h="914400">
                <a:moveTo>
                  <a:pt x="0" y="457200"/>
                </a:moveTo>
                <a:lnTo>
                  <a:pt x="8116" y="399855"/>
                </a:lnTo>
                <a:lnTo>
                  <a:pt x="31813" y="344634"/>
                </a:lnTo>
                <a:lnTo>
                  <a:pt x="70115" y="291967"/>
                </a:lnTo>
                <a:lnTo>
                  <a:pt x="122047" y="242280"/>
                </a:lnTo>
                <a:lnTo>
                  <a:pt x="152818" y="218689"/>
                </a:lnTo>
                <a:lnTo>
                  <a:pt x="186631" y="196004"/>
                </a:lnTo>
                <a:lnTo>
                  <a:pt x="223362" y="174278"/>
                </a:lnTo>
                <a:lnTo>
                  <a:pt x="262891" y="153566"/>
                </a:lnTo>
                <a:lnTo>
                  <a:pt x="305095" y="133921"/>
                </a:lnTo>
                <a:lnTo>
                  <a:pt x="349852" y="115396"/>
                </a:lnTo>
                <a:lnTo>
                  <a:pt x="397040" y="98045"/>
                </a:lnTo>
                <a:lnTo>
                  <a:pt x="446536" y="81922"/>
                </a:lnTo>
                <a:lnTo>
                  <a:pt x="498220" y="67080"/>
                </a:lnTo>
                <a:lnTo>
                  <a:pt x="551969" y="53573"/>
                </a:lnTo>
                <a:lnTo>
                  <a:pt x="607661" y="41455"/>
                </a:lnTo>
                <a:lnTo>
                  <a:pt x="665173" y="30778"/>
                </a:lnTo>
                <a:lnTo>
                  <a:pt x="724385" y="21597"/>
                </a:lnTo>
                <a:lnTo>
                  <a:pt x="785173" y="13965"/>
                </a:lnTo>
                <a:lnTo>
                  <a:pt x="847416" y="7935"/>
                </a:lnTo>
                <a:lnTo>
                  <a:pt x="910992" y="3562"/>
                </a:lnTo>
                <a:lnTo>
                  <a:pt x="975778" y="899"/>
                </a:lnTo>
                <a:lnTo>
                  <a:pt x="1041654" y="0"/>
                </a:lnTo>
                <a:lnTo>
                  <a:pt x="1107532" y="899"/>
                </a:lnTo>
                <a:lnTo>
                  <a:pt x="1172320" y="3562"/>
                </a:lnTo>
                <a:lnTo>
                  <a:pt x="1235898" y="7935"/>
                </a:lnTo>
                <a:lnTo>
                  <a:pt x="1298143" y="13965"/>
                </a:lnTo>
                <a:lnTo>
                  <a:pt x="1358932" y="21597"/>
                </a:lnTo>
                <a:lnTo>
                  <a:pt x="1418144" y="30778"/>
                </a:lnTo>
                <a:lnTo>
                  <a:pt x="1475657" y="41455"/>
                </a:lnTo>
                <a:lnTo>
                  <a:pt x="1531349" y="53573"/>
                </a:lnTo>
                <a:lnTo>
                  <a:pt x="1585098" y="67080"/>
                </a:lnTo>
                <a:lnTo>
                  <a:pt x="1636782" y="81922"/>
                </a:lnTo>
                <a:lnTo>
                  <a:pt x="1686278" y="98045"/>
                </a:lnTo>
                <a:lnTo>
                  <a:pt x="1733466" y="115396"/>
                </a:lnTo>
                <a:lnTo>
                  <a:pt x="1778222" y="133921"/>
                </a:lnTo>
                <a:lnTo>
                  <a:pt x="1820425" y="153566"/>
                </a:lnTo>
                <a:lnTo>
                  <a:pt x="1859953" y="174278"/>
                </a:lnTo>
                <a:lnTo>
                  <a:pt x="1896683" y="196004"/>
                </a:lnTo>
                <a:lnTo>
                  <a:pt x="1930495" y="218689"/>
                </a:lnTo>
                <a:lnTo>
                  <a:pt x="1961265" y="242280"/>
                </a:lnTo>
                <a:lnTo>
                  <a:pt x="2013195" y="291967"/>
                </a:lnTo>
                <a:lnTo>
                  <a:pt x="2051496" y="344634"/>
                </a:lnTo>
                <a:lnTo>
                  <a:pt x="2075192" y="399855"/>
                </a:lnTo>
                <a:lnTo>
                  <a:pt x="2083308" y="457200"/>
                </a:lnTo>
                <a:lnTo>
                  <a:pt x="2081258" y="486110"/>
                </a:lnTo>
                <a:lnTo>
                  <a:pt x="2065230" y="542447"/>
                </a:lnTo>
                <a:lnTo>
                  <a:pt x="2034110" y="596444"/>
                </a:lnTo>
                <a:lnTo>
                  <a:pt x="1988873" y="647675"/>
                </a:lnTo>
                <a:lnTo>
                  <a:pt x="1930495" y="695710"/>
                </a:lnTo>
                <a:lnTo>
                  <a:pt x="1896683" y="718395"/>
                </a:lnTo>
                <a:lnTo>
                  <a:pt x="1859953" y="740121"/>
                </a:lnTo>
                <a:lnTo>
                  <a:pt x="1820425" y="760833"/>
                </a:lnTo>
                <a:lnTo>
                  <a:pt x="1778222" y="780478"/>
                </a:lnTo>
                <a:lnTo>
                  <a:pt x="1733466" y="799003"/>
                </a:lnTo>
                <a:lnTo>
                  <a:pt x="1686278" y="816354"/>
                </a:lnTo>
                <a:lnTo>
                  <a:pt x="1636782" y="832477"/>
                </a:lnTo>
                <a:lnTo>
                  <a:pt x="1585098" y="847319"/>
                </a:lnTo>
                <a:lnTo>
                  <a:pt x="1531349" y="860826"/>
                </a:lnTo>
                <a:lnTo>
                  <a:pt x="1475657" y="872944"/>
                </a:lnTo>
                <a:lnTo>
                  <a:pt x="1418144" y="883621"/>
                </a:lnTo>
                <a:lnTo>
                  <a:pt x="1358932" y="892802"/>
                </a:lnTo>
                <a:lnTo>
                  <a:pt x="1298143" y="900434"/>
                </a:lnTo>
                <a:lnTo>
                  <a:pt x="1235898" y="906464"/>
                </a:lnTo>
                <a:lnTo>
                  <a:pt x="1172320" y="910837"/>
                </a:lnTo>
                <a:lnTo>
                  <a:pt x="1107532" y="913500"/>
                </a:lnTo>
                <a:lnTo>
                  <a:pt x="1041654" y="914400"/>
                </a:lnTo>
                <a:lnTo>
                  <a:pt x="975778" y="913500"/>
                </a:lnTo>
                <a:lnTo>
                  <a:pt x="910992" y="910837"/>
                </a:lnTo>
                <a:lnTo>
                  <a:pt x="847416" y="906464"/>
                </a:lnTo>
                <a:lnTo>
                  <a:pt x="785173" y="900434"/>
                </a:lnTo>
                <a:lnTo>
                  <a:pt x="724385" y="892802"/>
                </a:lnTo>
                <a:lnTo>
                  <a:pt x="665173" y="883621"/>
                </a:lnTo>
                <a:lnTo>
                  <a:pt x="607661" y="872944"/>
                </a:lnTo>
                <a:lnTo>
                  <a:pt x="551969" y="860826"/>
                </a:lnTo>
                <a:lnTo>
                  <a:pt x="498220" y="847319"/>
                </a:lnTo>
                <a:lnTo>
                  <a:pt x="446536" y="832477"/>
                </a:lnTo>
                <a:lnTo>
                  <a:pt x="397040" y="816354"/>
                </a:lnTo>
                <a:lnTo>
                  <a:pt x="349852" y="799003"/>
                </a:lnTo>
                <a:lnTo>
                  <a:pt x="305095" y="780478"/>
                </a:lnTo>
                <a:lnTo>
                  <a:pt x="262891" y="760833"/>
                </a:lnTo>
                <a:lnTo>
                  <a:pt x="223362" y="740121"/>
                </a:lnTo>
                <a:lnTo>
                  <a:pt x="186631" y="718395"/>
                </a:lnTo>
                <a:lnTo>
                  <a:pt x="152818" y="695710"/>
                </a:lnTo>
                <a:lnTo>
                  <a:pt x="122047" y="672119"/>
                </a:lnTo>
                <a:lnTo>
                  <a:pt x="70115" y="622432"/>
                </a:lnTo>
                <a:lnTo>
                  <a:pt x="31813" y="569765"/>
                </a:lnTo>
                <a:lnTo>
                  <a:pt x="8116" y="514544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8502" y="1467053"/>
            <a:ext cx="1256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LocalDate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14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097" y="3201161"/>
            <a:ext cx="6152515" cy="2047239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 marR="32194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 sampleLocDa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LocalDate.of(2016,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04,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30);</a:t>
            </a:r>
            <a:endParaRPr sz="1800">
              <a:latin typeface="Courier New"/>
              <a:cs typeface="Courier New"/>
            </a:endParaRPr>
          </a:p>
          <a:p>
            <a:pPr marL="90170" marR="25050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 sampleLocDaA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sampleLocDa.plusYears(4);  LocalDate sampleLocDaB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Da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.m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sY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rs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(4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61047" y="2755392"/>
            <a:ext cx="4939284" cy="3179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4659" y="3002279"/>
            <a:ext cx="5088636" cy="2756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8292" y="2782823"/>
            <a:ext cx="4844796" cy="3084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8292" y="2782823"/>
            <a:ext cx="4845050" cy="308483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" marR="102870">
              <a:lnSpc>
                <a:spcPct val="100200"/>
              </a:lnSpc>
              <a:spcBef>
                <a:spcPts val="5"/>
              </a:spcBef>
            </a:pP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code, </a:t>
            </a:r>
            <a:r>
              <a:rPr sz="1800" spc="-15" dirty="0">
                <a:latin typeface="Courier New"/>
                <a:cs typeface="Courier New"/>
              </a:rPr>
              <a:t>sampleLocDa</a:t>
            </a:r>
            <a:r>
              <a:rPr sz="2000" spc="-15" dirty="0">
                <a:latin typeface="Arial"/>
                <a:cs typeface="Arial"/>
              </a:rPr>
              <a:t>,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new </a:t>
            </a:r>
            <a:r>
              <a:rPr sz="2000" spc="-80" dirty="0">
                <a:latin typeface="Arial"/>
                <a:cs typeface="Arial"/>
              </a:rPr>
              <a:t>instance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Courier New"/>
                <a:cs typeface="Courier New"/>
              </a:rPr>
              <a:t>LocalDate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65" dirty="0">
                <a:latin typeface="Arial"/>
                <a:cs typeface="Arial"/>
              </a:rPr>
              <a:t>created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1800" spc="-5" dirty="0">
                <a:latin typeface="Courier New"/>
                <a:cs typeface="Courier New"/>
              </a:rPr>
              <a:t>of()  </a:t>
            </a:r>
            <a:r>
              <a:rPr sz="2000" spc="-45" dirty="0">
                <a:latin typeface="Arial"/>
                <a:cs typeface="Arial"/>
              </a:rPr>
              <a:t>method. </a:t>
            </a:r>
            <a:r>
              <a:rPr sz="2000" spc="-114" dirty="0">
                <a:latin typeface="Arial"/>
                <a:cs typeface="Arial"/>
              </a:rPr>
              <a:t>Then,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code </a:t>
            </a:r>
            <a:r>
              <a:rPr sz="2000" spc="-65" dirty="0">
                <a:latin typeface="Arial"/>
                <a:cs typeface="Arial"/>
              </a:rPr>
              <a:t>builds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new  </a:t>
            </a:r>
            <a:r>
              <a:rPr sz="1800" spc="-5" dirty="0">
                <a:latin typeface="Courier New"/>
                <a:cs typeface="Courier New"/>
              </a:rPr>
              <a:t>LocalDate </a:t>
            </a:r>
            <a:r>
              <a:rPr sz="2000" spc="-80" dirty="0">
                <a:latin typeface="Arial"/>
                <a:cs typeface="Arial"/>
              </a:rPr>
              <a:t>instance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75" dirty="0">
                <a:latin typeface="Arial"/>
                <a:cs typeface="Arial"/>
              </a:rPr>
              <a:t>represents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60" dirty="0">
                <a:latin typeface="Arial"/>
                <a:cs typeface="Arial"/>
              </a:rPr>
              <a:t>date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four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years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later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from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specified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date.  </a:t>
            </a:r>
            <a:r>
              <a:rPr sz="2000" spc="-80" dirty="0">
                <a:latin typeface="Arial"/>
                <a:cs typeface="Arial"/>
              </a:rPr>
              <a:t>Finally,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code </a:t>
            </a:r>
            <a:r>
              <a:rPr sz="2000" spc="-90" dirty="0">
                <a:latin typeface="Arial"/>
                <a:cs typeface="Arial"/>
              </a:rPr>
              <a:t>generates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new  </a:t>
            </a:r>
            <a:r>
              <a:rPr sz="1800" spc="-5" dirty="0">
                <a:latin typeface="Courier New"/>
                <a:cs typeface="Courier New"/>
              </a:rPr>
              <a:t>LocalDate </a:t>
            </a:r>
            <a:r>
              <a:rPr sz="2000" spc="-80" dirty="0">
                <a:latin typeface="Arial"/>
                <a:cs typeface="Arial"/>
              </a:rPr>
              <a:t>instance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denotes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date  </a:t>
            </a:r>
            <a:r>
              <a:rPr sz="2000" spc="-15" dirty="0">
                <a:latin typeface="Arial"/>
                <a:cs typeface="Arial"/>
              </a:rPr>
              <a:t>four </a:t>
            </a:r>
            <a:r>
              <a:rPr sz="2000" spc="-110" dirty="0">
                <a:latin typeface="Arial"/>
                <a:cs typeface="Arial"/>
              </a:rPr>
              <a:t>years </a:t>
            </a:r>
            <a:r>
              <a:rPr sz="2000" spc="-45" dirty="0">
                <a:latin typeface="Arial"/>
                <a:cs typeface="Arial"/>
              </a:rPr>
              <a:t>earlier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specified </a:t>
            </a:r>
            <a:r>
              <a:rPr sz="2000" spc="-60" dirty="0">
                <a:latin typeface="Arial"/>
                <a:cs typeface="Arial"/>
              </a:rPr>
              <a:t>date.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663" y="1002791"/>
            <a:ext cx="11646408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" y="1075944"/>
            <a:ext cx="9197340" cy="1094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336" y="1022603"/>
            <a:ext cx="11561445" cy="1061085"/>
          </a:xfrm>
          <a:custGeom>
            <a:avLst/>
            <a:gdLst/>
            <a:ahLst/>
            <a:cxnLst/>
            <a:rect l="l" t="t" r="r" b="b"/>
            <a:pathLst>
              <a:path w="11561445" h="1061085">
                <a:moveTo>
                  <a:pt x="11490579" y="0"/>
                </a:moveTo>
                <a:lnTo>
                  <a:pt x="70434" y="0"/>
                </a:lnTo>
                <a:lnTo>
                  <a:pt x="43017" y="5530"/>
                </a:lnTo>
                <a:lnTo>
                  <a:pt x="20629" y="20621"/>
                </a:lnTo>
                <a:lnTo>
                  <a:pt x="5535" y="43023"/>
                </a:lnTo>
                <a:lnTo>
                  <a:pt x="0" y="70485"/>
                </a:lnTo>
                <a:lnTo>
                  <a:pt x="0" y="990219"/>
                </a:lnTo>
                <a:lnTo>
                  <a:pt x="5535" y="1017680"/>
                </a:lnTo>
                <a:lnTo>
                  <a:pt x="20629" y="1040082"/>
                </a:lnTo>
                <a:lnTo>
                  <a:pt x="43017" y="1055173"/>
                </a:lnTo>
                <a:lnTo>
                  <a:pt x="70434" y="1060704"/>
                </a:lnTo>
                <a:lnTo>
                  <a:pt x="11490579" y="1060704"/>
                </a:lnTo>
                <a:lnTo>
                  <a:pt x="11518040" y="1055173"/>
                </a:lnTo>
                <a:lnTo>
                  <a:pt x="11540442" y="1040082"/>
                </a:lnTo>
                <a:lnTo>
                  <a:pt x="11555533" y="1017680"/>
                </a:lnTo>
                <a:lnTo>
                  <a:pt x="11561064" y="990219"/>
                </a:lnTo>
                <a:lnTo>
                  <a:pt x="11561064" y="70485"/>
                </a:lnTo>
                <a:lnTo>
                  <a:pt x="11555533" y="43023"/>
                </a:lnTo>
                <a:lnTo>
                  <a:pt x="11540442" y="20621"/>
                </a:lnTo>
                <a:lnTo>
                  <a:pt x="11518040" y="5530"/>
                </a:lnTo>
                <a:lnTo>
                  <a:pt x="11490579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362" y="1154125"/>
            <a:ext cx="877443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-140" dirty="0">
                <a:latin typeface="Trebuchet MS"/>
                <a:cs typeface="Trebuchet MS"/>
              </a:rPr>
              <a:t>LocalDate </a:t>
            </a:r>
            <a:r>
              <a:rPr sz="2400" b="1" spc="-135" dirty="0">
                <a:latin typeface="Trebuchet MS"/>
                <a:cs typeface="Trebuchet MS"/>
              </a:rPr>
              <a:t>Calculation</a:t>
            </a:r>
            <a:r>
              <a:rPr sz="2400" b="1" spc="-26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Method:</a:t>
            </a:r>
            <a:endParaRPr sz="2400">
              <a:latin typeface="Trebuchet MS"/>
              <a:cs typeface="Trebuchet MS"/>
            </a:endParaRPr>
          </a:p>
          <a:p>
            <a:pPr marL="66040">
              <a:lnSpc>
                <a:spcPts val="2835"/>
              </a:lnSpc>
            </a:pP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25" dirty="0">
                <a:latin typeface="Arial"/>
                <a:cs typeface="Arial"/>
              </a:rPr>
              <a:t>displays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LocalDate</a:t>
            </a:r>
            <a:r>
              <a:rPr sz="2400" spc="-1000" dirty="0">
                <a:latin typeface="Courier New"/>
                <a:cs typeface="Courier New"/>
              </a:rPr>
              <a:t> </a:t>
            </a:r>
            <a:r>
              <a:rPr sz="2400" spc="-70" dirty="0">
                <a:latin typeface="Arial"/>
                <a:cs typeface="Arial"/>
              </a:rPr>
              <a:t>calculation </a:t>
            </a:r>
            <a:r>
              <a:rPr sz="2400" spc="-85" dirty="0">
                <a:latin typeface="Arial"/>
                <a:cs typeface="Arial"/>
              </a:rPr>
              <a:t>methods works.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12/29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15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894588"/>
            <a:ext cx="9134856" cy="2465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460" y="856488"/>
            <a:ext cx="9148572" cy="2683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6664" y="914400"/>
            <a:ext cx="9050020" cy="2380615"/>
          </a:xfrm>
          <a:custGeom>
            <a:avLst/>
            <a:gdLst/>
            <a:ahLst/>
            <a:cxnLst/>
            <a:rect l="l" t="t" r="r" b="b"/>
            <a:pathLst>
              <a:path w="9050020" h="2380615">
                <a:moveTo>
                  <a:pt x="8891397" y="0"/>
                </a:moveTo>
                <a:lnTo>
                  <a:pt x="158115" y="0"/>
                </a:lnTo>
                <a:lnTo>
                  <a:pt x="108118" y="8055"/>
                </a:lnTo>
                <a:lnTo>
                  <a:pt x="64712" y="30492"/>
                </a:lnTo>
                <a:lnTo>
                  <a:pt x="30492" y="64712"/>
                </a:lnTo>
                <a:lnTo>
                  <a:pt x="8055" y="108118"/>
                </a:lnTo>
                <a:lnTo>
                  <a:pt x="0" y="158114"/>
                </a:lnTo>
                <a:lnTo>
                  <a:pt x="0" y="2222372"/>
                </a:lnTo>
                <a:lnTo>
                  <a:pt x="8055" y="2272369"/>
                </a:lnTo>
                <a:lnTo>
                  <a:pt x="30492" y="2315775"/>
                </a:lnTo>
                <a:lnTo>
                  <a:pt x="64712" y="2349995"/>
                </a:lnTo>
                <a:lnTo>
                  <a:pt x="108118" y="2372432"/>
                </a:lnTo>
                <a:lnTo>
                  <a:pt x="158115" y="2380488"/>
                </a:lnTo>
                <a:lnTo>
                  <a:pt x="8891397" y="2380488"/>
                </a:lnTo>
                <a:lnTo>
                  <a:pt x="8941393" y="2372432"/>
                </a:lnTo>
                <a:lnTo>
                  <a:pt x="8984799" y="2349995"/>
                </a:lnTo>
                <a:lnTo>
                  <a:pt x="9019019" y="2315775"/>
                </a:lnTo>
                <a:lnTo>
                  <a:pt x="9041456" y="2272369"/>
                </a:lnTo>
                <a:lnTo>
                  <a:pt x="9049512" y="2222372"/>
                </a:lnTo>
                <a:lnTo>
                  <a:pt x="9049512" y="158114"/>
                </a:lnTo>
                <a:lnTo>
                  <a:pt x="9041456" y="108118"/>
                </a:lnTo>
                <a:lnTo>
                  <a:pt x="9019019" y="64712"/>
                </a:lnTo>
                <a:lnTo>
                  <a:pt x="8984799" y="30492"/>
                </a:lnTo>
                <a:lnTo>
                  <a:pt x="8941393" y="8055"/>
                </a:lnTo>
                <a:lnTo>
                  <a:pt x="8891397" y="0"/>
                </a:lnTo>
                <a:close/>
              </a:path>
            </a:pathLst>
          </a:custGeom>
          <a:solidFill>
            <a:srgbClr val="C7F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7342" y="931544"/>
            <a:ext cx="7012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0" dirty="0">
                <a:latin typeface="Arial"/>
                <a:cs typeface="Arial"/>
              </a:rPr>
              <a:t>Represents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0" dirty="0">
                <a:latin typeface="Arial"/>
                <a:cs typeface="Arial"/>
              </a:rPr>
              <a:t>local </a:t>
            </a:r>
            <a:r>
              <a:rPr sz="2200" spc="-70" dirty="0">
                <a:latin typeface="Arial"/>
                <a:cs typeface="Arial"/>
              </a:rPr>
              <a:t>date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20" dirty="0">
                <a:latin typeface="Arial"/>
                <a:cs typeface="Arial"/>
              </a:rPr>
              <a:t>time </a:t>
            </a:r>
            <a:r>
              <a:rPr sz="2200" spc="5" dirty="0">
                <a:latin typeface="Arial"/>
                <a:cs typeface="Arial"/>
              </a:rPr>
              <a:t>without </a:t>
            </a:r>
            <a:r>
              <a:rPr sz="2200" spc="-120" dirty="0">
                <a:latin typeface="Arial"/>
                <a:cs typeface="Arial"/>
              </a:rPr>
              <a:t>any </a:t>
            </a:r>
            <a:r>
              <a:rPr sz="2200" spc="-75" dirty="0">
                <a:latin typeface="Arial"/>
                <a:cs typeface="Arial"/>
              </a:rPr>
              <a:t>time-zone</a:t>
            </a:r>
            <a:r>
              <a:rPr sz="2200" spc="-27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7342" y="1589608"/>
            <a:ext cx="869061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latin typeface="Arial"/>
                <a:cs typeface="Arial"/>
              </a:rPr>
              <a:t>Date-Time </a:t>
            </a:r>
            <a:r>
              <a:rPr sz="2200" spc="-25" dirty="0">
                <a:latin typeface="Arial"/>
                <a:cs typeface="Arial"/>
              </a:rPr>
              <a:t>information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5" dirty="0">
                <a:latin typeface="Courier New"/>
                <a:cs typeface="Courier New"/>
              </a:rPr>
              <a:t>LocalDateTime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Arial"/>
                <a:cs typeface="Arial"/>
              </a:rPr>
              <a:t>object </a:t>
            </a:r>
            <a:r>
              <a:rPr sz="2200" spc="-140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70" dirty="0">
                <a:latin typeface="Arial"/>
                <a:cs typeface="Arial"/>
              </a:rPr>
              <a:t>accessed </a:t>
            </a:r>
            <a:r>
              <a:rPr sz="2200" spc="-114" dirty="0"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getValue()</a:t>
            </a:r>
            <a:r>
              <a:rPr sz="2200" spc="-775" dirty="0">
                <a:latin typeface="Courier New"/>
                <a:cs typeface="Courier New"/>
              </a:rPr>
              <a:t> </a:t>
            </a:r>
            <a:r>
              <a:rPr sz="2200" spc="-55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7342" y="2596133"/>
            <a:ext cx="8625840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Various </a:t>
            </a:r>
            <a:r>
              <a:rPr sz="2200" spc="-70" dirty="0">
                <a:latin typeface="Arial"/>
                <a:cs typeface="Arial"/>
              </a:rPr>
              <a:t>date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20" dirty="0">
                <a:latin typeface="Arial"/>
                <a:cs typeface="Arial"/>
              </a:rPr>
              <a:t>time </a:t>
            </a:r>
            <a:r>
              <a:rPr sz="2200" spc="-85" dirty="0">
                <a:latin typeface="Arial"/>
                <a:cs typeface="Arial"/>
              </a:rPr>
              <a:t>calculations </a:t>
            </a:r>
            <a:r>
              <a:rPr sz="2200" spc="-140" dirty="0">
                <a:latin typeface="Arial"/>
                <a:cs typeface="Arial"/>
              </a:rPr>
              <a:t>can </a:t>
            </a:r>
            <a:r>
              <a:rPr sz="2200" spc="-110" dirty="0">
                <a:latin typeface="Arial"/>
                <a:cs typeface="Arial"/>
              </a:rPr>
              <a:t>be </a:t>
            </a:r>
            <a:r>
              <a:rPr sz="2200" spc="-50" dirty="0">
                <a:latin typeface="Arial"/>
                <a:cs typeface="Arial"/>
              </a:rPr>
              <a:t>performed </a:t>
            </a:r>
            <a:r>
              <a:rPr sz="2200" spc="-70" dirty="0">
                <a:latin typeface="Arial"/>
                <a:cs typeface="Arial"/>
              </a:rPr>
              <a:t>on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LocalDateTime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Arial"/>
                <a:cs typeface="Arial"/>
              </a:rPr>
              <a:t>object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95" dirty="0">
                <a:latin typeface="Arial"/>
                <a:cs typeface="Arial"/>
              </a:rPr>
              <a:t>plus </a:t>
            </a:r>
            <a:r>
              <a:rPr sz="2200" spc="-20" dirty="0">
                <a:latin typeface="Arial"/>
                <a:cs typeface="Arial"/>
              </a:rPr>
              <a:t>or </a:t>
            </a:r>
            <a:r>
              <a:rPr sz="2200" spc="-90" dirty="0">
                <a:latin typeface="Arial"/>
                <a:cs typeface="Arial"/>
              </a:rPr>
              <a:t>minus</a:t>
            </a:r>
            <a:r>
              <a:rPr sz="2200" spc="-43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methods.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158" y="4434078"/>
            <a:ext cx="11238230" cy="685800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0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LocalDateTime sampleLocDaTiB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LocalDateTime.of (2016,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05,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07, 12, 06,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16,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054);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420" y="5285232"/>
            <a:ext cx="11698224" cy="72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131" y="5202935"/>
            <a:ext cx="11231880" cy="937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9663" y="5312664"/>
            <a:ext cx="11603990" cy="632460"/>
          </a:xfrm>
          <a:prstGeom prst="rect">
            <a:avLst/>
          </a:prstGeom>
          <a:solidFill>
            <a:srgbClr val="FFFFC5"/>
          </a:solidFill>
          <a:ln w="9144">
            <a:solidFill>
              <a:srgbClr val="689D1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2200"/>
              </a:lnSpc>
            </a:pPr>
            <a:r>
              <a:rPr sz="2000" spc="-100" dirty="0">
                <a:latin typeface="Arial"/>
                <a:cs typeface="Arial"/>
              </a:rPr>
              <a:t>Parameters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passed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of()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year</a:t>
            </a:r>
            <a:r>
              <a:rPr sz="2000" spc="-15" dirty="0">
                <a:latin typeface="Arial"/>
                <a:cs typeface="Arial"/>
              </a:rPr>
              <a:t>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month</a:t>
            </a:r>
            <a:r>
              <a:rPr sz="2000" spc="-15" dirty="0">
                <a:latin typeface="Arial"/>
                <a:cs typeface="Arial"/>
              </a:rPr>
              <a:t>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day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(of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month)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hours</a:t>
            </a:r>
            <a:r>
              <a:rPr sz="2000" spc="-15" dirty="0">
                <a:latin typeface="Arial"/>
                <a:cs typeface="Arial"/>
              </a:rPr>
              <a:t>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minutes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seconds</a:t>
            </a:r>
            <a:r>
              <a:rPr sz="2000" spc="-15" dirty="0">
                <a:latin typeface="Arial"/>
                <a:cs typeface="Arial"/>
              </a:rPr>
              <a:t>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nanoseconds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70" dirty="0">
                <a:latin typeface="Arial"/>
                <a:cs typeface="Arial"/>
              </a:rPr>
              <a:t>respectively.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13/29</a:t>
            </a:r>
          </a:p>
        </p:txBody>
      </p:sp>
      <p:sp>
        <p:nvSpPr>
          <p:cNvPr id="15" name="object 15"/>
          <p:cNvSpPr/>
          <p:nvPr/>
        </p:nvSpPr>
        <p:spPr>
          <a:xfrm>
            <a:off x="134112" y="1542288"/>
            <a:ext cx="2798445" cy="914400"/>
          </a:xfrm>
          <a:custGeom>
            <a:avLst/>
            <a:gdLst/>
            <a:ahLst/>
            <a:cxnLst/>
            <a:rect l="l" t="t" r="r" b="b"/>
            <a:pathLst>
              <a:path w="2798445" h="914400">
                <a:moveTo>
                  <a:pt x="2645664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2645664" y="914400"/>
                </a:lnTo>
                <a:lnTo>
                  <a:pt x="2693846" y="906633"/>
                </a:lnTo>
                <a:lnTo>
                  <a:pt x="2735683" y="885005"/>
                </a:lnTo>
                <a:lnTo>
                  <a:pt x="2768669" y="852019"/>
                </a:lnTo>
                <a:lnTo>
                  <a:pt x="2790297" y="810182"/>
                </a:lnTo>
                <a:lnTo>
                  <a:pt x="2798064" y="762000"/>
                </a:lnTo>
                <a:lnTo>
                  <a:pt x="2798064" y="152400"/>
                </a:lnTo>
                <a:lnTo>
                  <a:pt x="2790297" y="104217"/>
                </a:lnTo>
                <a:lnTo>
                  <a:pt x="2768669" y="62380"/>
                </a:lnTo>
                <a:lnTo>
                  <a:pt x="2735683" y="29394"/>
                </a:lnTo>
                <a:lnTo>
                  <a:pt x="2693846" y="7766"/>
                </a:lnTo>
                <a:lnTo>
                  <a:pt x="2645664" y="0"/>
                </a:lnTo>
                <a:close/>
              </a:path>
            </a:pathLst>
          </a:custGeom>
          <a:solidFill>
            <a:srgbClr val="E2F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467" y="1775205"/>
            <a:ext cx="2400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LocalDateTime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16</a:t>
            </a:fld>
            <a:endParaRPr spc="-5" dirty="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395" y="3811523"/>
            <a:ext cx="10041890" cy="462280"/>
          </a:xfrm>
          <a:prstGeom prst="rect">
            <a:avLst/>
          </a:prstGeom>
          <a:solidFill>
            <a:srgbClr val="4AE7C7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spc="-110" dirty="0">
                <a:solidFill>
                  <a:srgbClr val="211E1F"/>
                </a:solidFill>
                <a:latin typeface="Arial"/>
                <a:cs typeface="Arial"/>
              </a:rPr>
              <a:t>Creating </a:t>
            </a:r>
            <a:r>
              <a:rPr sz="2400" spc="-190" dirty="0">
                <a:solidFill>
                  <a:srgbClr val="211E1F"/>
                </a:solidFill>
                <a:latin typeface="Arial"/>
                <a:cs typeface="Arial"/>
              </a:rPr>
              <a:t>a </a:t>
            </a:r>
            <a:r>
              <a:rPr sz="2400" spc="-135" dirty="0">
                <a:solidFill>
                  <a:srgbClr val="211E1F"/>
                </a:solidFill>
                <a:latin typeface="Arial"/>
                <a:cs typeface="Arial"/>
              </a:rPr>
              <a:t>LocalDateTime </a:t>
            </a:r>
            <a:r>
              <a:rPr sz="2400" spc="-55" dirty="0">
                <a:solidFill>
                  <a:srgbClr val="211E1F"/>
                </a:solidFill>
                <a:latin typeface="Arial"/>
                <a:cs typeface="Arial"/>
              </a:rPr>
              <a:t>object </a:t>
            </a:r>
            <a:r>
              <a:rPr sz="2400" spc="-150" dirty="0">
                <a:solidFill>
                  <a:srgbClr val="211E1F"/>
                </a:solidFill>
                <a:latin typeface="Arial"/>
                <a:cs typeface="Arial"/>
              </a:rPr>
              <a:t>based </a:t>
            </a:r>
            <a:r>
              <a:rPr sz="2400" spc="-75" dirty="0">
                <a:solidFill>
                  <a:srgbClr val="211E1F"/>
                </a:solidFill>
                <a:latin typeface="Arial"/>
                <a:cs typeface="Arial"/>
              </a:rPr>
              <a:t>on </a:t>
            </a:r>
            <a:r>
              <a:rPr sz="2400" spc="-190" dirty="0">
                <a:solidFill>
                  <a:srgbClr val="211E1F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211E1F"/>
                </a:solidFill>
                <a:latin typeface="Arial"/>
                <a:cs typeface="Arial"/>
              </a:rPr>
              <a:t>specific </a:t>
            </a:r>
            <a:r>
              <a:rPr sz="2400" spc="-95" dirty="0">
                <a:solidFill>
                  <a:srgbClr val="211E1F"/>
                </a:solidFill>
                <a:latin typeface="Arial"/>
                <a:cs typeface="Arial"/>
              </a:rPr>
              <a:t>year, </a:t>
            </a:r>
            <a:r>
              <a:rPr sz="2400" spc="-40" dirty="0">
                <a:solidFill>
                  <a:srgbClr val="211E1F"/>
                </a:solidFill>
                <a:latin typeface="Arial"/>
                <a:cs typeface="Arial"/>
              </a:rPr>
              <a:t>month, </a:t>
            </a:r>
            <a:r>
              <a:rPr sz="2400" spc="-114" dirty="0">
                <a:solidFill>
                  <a:srgbClr val="211E1F"/>
                </a:solidFill>
                <a:latin typeface="Arial"/>
                <a:cs typeface="Arial"/>
              </a:rPr>
              <a:t>and</a:t>
            </a:r>
            <a:r>
              <a:rPr sz="2400" spc="-290" dirty="0">
                <a:solidFill>
                  <a:srgbClr val="211E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211E1F"/>
                </a:solidFill>
                <a:latin typeface="Arial"/>
                <a:cs typeface="Arial"/>
              </a:rPr>
              <a:t>day: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15240"/>
            <a:ext cx="6342888" cy="853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14/29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8422" y="2149601"/>
            <a:ext cx="9851390" cy="931544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0170" marR="17018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LocalDateTime sampleLocDaTi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LocalDateTime.now();  LocalDateTime sampleLocDaTiA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sampleLocDaTi.plusYears(4);  LocalDateTime sampleLocDaTiB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sampleLocDaTi.minusYears(4);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415" y="3404615"/>
            <a:ext cx="11062716" cy="1933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027" y="3374135"/>
            <a:ext cx="10634472" cy="1837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3432047"/>
            <a:ext cx="10968228" cy="1839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659" y="3432047"/>
            <a:ext cx="10968355" cy="1839595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000" spc="-14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code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first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creates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LocalDateTime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2000" spc="-80" dirty="0">
                <a:latin typeface="Arial"/>
                <a:cs typeface="Arial"/>
              </a:rPr>
              <a:t>instance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sampleLocDaTi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2000" spc="-70" dirty="0">
                <a:latin typeface="Arial"/>
                <a:cs typeface="Arial"/>
              </a:rPr>
              <a:t>signifying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current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moment.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spc="-110" dirty="0">
                <a:latin typeface="Arial"/>
                <a:cs typeface="Arial"/>
              </a:rPr>
              <a:t>Then,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creates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LocalDateTime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2000" spc="-45" dirty="0">
                <a:latin typeface="Arial"/>
                <a:cs typeface="Arial"/>
              </a:rPr>
              <a:t>object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that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denotes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date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time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four</a:t>
            </a:r>
            <a:r>
              <a:rPr sz="2000" spc="-110" dirty="0">
                <a:latin typeface="Arial"/>
                <a:cs typeface="Arial"/>
              </a:rPr>
              <a:t> years </a:t>
            </a:r>
            <a:r>
              <a:rPr sz="2000" spc="-30" dirty="0">
                <a:latin typeface="Arial"/>
                <a:cs typeface="Arial"/>
              </a:rPr>
              <a:t>later.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Finally,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code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builds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LocalDateTime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2000" spc="-45" dirty="0">
                <a:latin typeface="Arial"/>
                <a:cs typeface="Arial"/>
              </a:rPr>
              <a:t>object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denotes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date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" dirty="0">
                <a:latin typeface="Arial"/>
                <a:cs typeface="Arial"/>
              </a:rPr>
              <a:t>time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four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years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prior.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928" y="995172"/>
            <a:ext cx="11820144" cy="7345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1" y="1033272"/>
            <a:ext cx="9221724" cy="740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014983"/>
            <a:ext cx="11734800" cy="649605"/>
          </a:xfrm>
          <a:custGeom>
            <a:avLst/>
            <a:gdLst/>
            <a:ahLst/>
            <a:cxnLst/>
            <a:rect l="l" t="t" r="r" b="b"/>
            <a:pathLst>
              <a:path w="11734800" h="649605">
                <a:moveTo>
                  <a:pt x="11691747" y="0"/>
                </a:moveTo>
                <a:lnTo>
                  <a:pt x="43103" y="0"/>
                </a:lnTo>
                <a:lnTo>
                  <a:pt x="26328" y="3387"/>
                </a:lnTo>
                <a:lnTo>
                  <a:pt x="12626" y="12620"/>
                </a:lnTo>
                <a:lnTo>
                  <a:pt x="3388" y="26306"/>
                </a:lnTo>
                <a:lnTo>
                  <a:pt x="0" y="43052"/>
                </a:lnTo>
                <a:lnTo>
                  <a:pt x="0" y="606170"/>
                </a:lnTo>
                <a:lnTo>
                  <a:pt x="3388" y="622917"/>
                </a:lnTo>
                <a:lnTo>
                  <a:pt x="12626" y="636603"/>
                </a:lnTo>
                <a:lnTo>
                  <a:pt x="26328" y="645836"/>
                </a:lnTo>
                <a:lnTo>
                  <a:pt x="43103" y="649223"/>
                </a:lnTo>
                <a:lnTo>
                  <a:pt x="11691747" y="649223"/>
                </a:lnTo>
                <a:lnTo>
                  <a:pt x="11708493" y="645836"/>
                </a:lnTo>
                <a:lnTo>
                  <a:pt x="11722179" y="636603"/>
                </a:lnTo>
                <a:lnTo>
                  <a:pt x="11731412" y="622917"/>
                </a:lnTo>
                <a:lnTo>
                  <a:pt x="11734800" y="606170"/>
                </a:lnTo>
                <a:lnTo>
                  <a:pt x="11734800" y="43052"/>
                </a:lnTo>
                <a:lnTo>
                  <a:pt x="11731412" y="26306"/>
                </a:lnTo>
                <a:lnTo>
                  <a:pt x="11722179" y="12620"/>
                </a:lnTo>
                <a:lnTo>
                  <a:pt x="11708493" y="3387"/>
                </a:lnTo>
                <a:lnTo>
                  <a:pt x="11691747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041" y="1112265"/>
            <a:ext cx="879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55" dirty="0">
                <a:latin typeface="Arial"/>
                <a:cs typeface="Arial"/>
              </a:rPr>
              <a:t>illustrates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1800" spc="-10" dirty="0">
                <a:latin typeface="Courier New"/>
                <a:cs typeface="Courier New"/>
              </a:rPr>
              <a:t>LocalDateTim</a:t>
            </a:r>
            <a:r>
              <a:rPr sz="2400" spc="-10" dirty="0">
                <a:latin typeface="Courier New"/>
                <a:cs typeface="Courier New"/>
              </a:rPr>
              <a:t>e</a:t>
            </a:r>
            <a:r>
              <a:rPr sz="2400" spc="-1125" dirty="0">
                <a:latin typeface="Courier New"/>
                <a:cs typeface="Courier New"/>
              </a:rPr>
              <a:t> </a:t>
            </a:r>
            <a:r>
              <a:rPr sz="2400" spc="-70" dirty="0">
                <a:latin typeface="Arial"/>
                <a:cs typeface="Arial"/>
              </a:rPr>
              <a:t>calculation </a:t>
            </a:r>
            <a:r>
              <a:rPr sz="2400" spc="-85" dirty="0">
                <a:latin typeface="Arial"/>
                <a:cs typeface="Arial"/>
              </a:rPr>
              <a:t>methods </a:t>
            </a:r>
            <a:r>
              <a:rPr sz="2400" spc="-50" dirty="0"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17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15/29</a:t>
            </a:r>
          </a:p>
        </p:txBody>
      </p:sp>
      <p:sp>
        <p:nvSpPr>
          <p:cNvPr id="5" name="object 5"/>
          <p:cNvSpPr/>
          <p:nvPr/>
        </p:nvSpPr>
        <p:spPr>
          <a:xfrm>
            <a:off x="161544" y="1002791"/>
            <a:ext cx="11844528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916" y="1075944"/>
            <a:ext cx="9343644" cy="1091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215" y="1022603"/>
            <a:ext cx="11759565" cy="1061085"/>
          </a:xfrm>
          <a:custGeom>
            <a:avLst/>
            <a:gdLst/>
            <a:ahLst/>
            <a:cxnLst/>
            <a:rect l="l" t="t" r="r" b="b"/>
            <a:pathLst>
              <a:path w="11759565" h="1061085">
                <a:moveTo>
                  <a:pt x="11688699" y="0"/>
                </a:moveTo>
                <a:lnTo>
                  <a:pt x="70434" y="0"/>
                </a:lnTo>
                <a:lnTo>
                  <a:pt x="43017" y="5530"/>
                </a:lnTo>
                <a:lnTo>
                  <a:pt x="20629" y="20621"/>
                </a:lnTo>
                <a:lnTo>
                  <a:pt x="5535" y="43023"/>
                </a:lnTo>
                <a:lnTo>
                  <a:pt x="0" y="70485"/>
                </a:lnTo>
                <a:lnTo>
                  <a:pt x="0" y="990219"/>
                </a:lnTo>
                <a:lnTo>
                  <a:pt x="5535" y="1017680"/>
                </a:lnTo>
                <a:lnTo>
                  <a:pt x="20629" y="1040082"/>
                </a:lnTo>
                <a:lnTo>
                  <a:pt x="43017" y="1055173"/>
                </a:lnTo>
                <a:lnTo>
                  <a:pt x="70434" y="1060704"/>
                </a:lnTo>
                <a:lnTo>
                  <a:pt x="11688699" y="1060704"/>
                </a:lnTo>
                <a:lnTo>
                  <a:pt x="11716160" y="1055173"/>
                </a:lnTo>
                <a:lnTo>
                  <a:pt x="11738562" y="1040082"/>
                </a:lnTo>
                <a:lnTo>
                  <a:pt x="11753653" y="1017680"/>
                </a:lnTo>
                <a:lnTo>
                  <a:pt x="11759184" y="990219"/>
                </a:lnTo>
                <a:lnTo>
                  <a:pt x="11759184" y="70485"/>
                </a:lnTo>
                <a:lnTo>
                  <a:pt x="11753653" y="43023"/>
                </a:lnTo>
                <a:lnTo>
                  <a:pt x="11738562" y="20621"/>
                </a:lnTo>
                <a:lnTo>
                  <a:pt x="11716160" y="5530"/>
                </a:lnTo>
                <a:lnTo>
                  <a:pt x="11688699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9402" y="1154125"/>
            <a:ext cx="8848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LocalTime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2400" spc="-175" dirty="0">
                <a:latin typeface="Arial"/>
                <a:cs typeface="Arial"/>
              </a:rPr>
              <a:t>class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Date-Time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API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signifies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exact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day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without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80" dirty="0">
                <a:latin typeface="Arial"/>
                <a:cs typeface="Arial"/>
              </a:rPr>
              <a:t>time-zone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355" y="1068324"/>
            <a:ext cx="2389632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" y="1149096"/>
            <a:ext cx="1914144" cy="923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095755"/>
            <a:ext cx="229514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095755"/>
            <a:ext cx="2295525" cy="914400"/>
          </a:xfrm>
          <a:custGeom>
            <a:avLst/>
            <a:gdLst/>
            <a:ahLst/>
            <a:cxnLst/>
            <a:rect l="l" t="t" r="r" b="b"/>
            <a:pathLst>
              <a:path w="2295525" h="914400">
                <a:moveTo>
                  <a:pt x="0" y="457200"/>
                </a:moveTo>
                <a:lnTo>
                  <a:pt x="7720" y="403886"/>
                </a:lnTo>
                <a:lnTo>
                  <a:pt x="30308" y="352377"/>
                </a:lnTo>
                <a:lnTo>
                  <a:pt x="66902" y="303016"/>
                </a:lnTo>
                <a:lnTo>
                  <a:pt x="116641" y="256147"/>
                </a:lnTo>
                <a:lnTo>
                  <a:pt x="178664" y="212113"/>
                </a:lnTo>
                <a:lnTo>
                  <a:pt x="214013" y="191266"/>
                </a:lnTo>
                <a:lnTo>
                  <a:pt x="252110" y="171256"/>
                </a:lnTo>
                <a:lnTo>
                  <a:pt x="292847" y="152127"/>
                </a:lnTo>
                <a:lnTo>
                  <a:pt x="336118" y="133921"/>
                </a:lnTo>
                <a:lnTo>
                  <a:pt x="381813" y="116681"/>
                </a:lnTo>
                <a:lnTo>
                  <a:pt x="429826" y="100450"/>
                </a:lnTo>
                <a:lnTo>
                  <a:pt x="480049" y="85271"/>
                </a:lnTo>
                <a:lnTo>
                  <a:pt x="532374" y="71187"/>
                </a:lnTo>
                <a:lnTo>
                  <a:pt x="586694" y="58241"/>
                </a:lnTo>
                <a:lnTo>
                  <a:pt x="642901" y="46475"/>
                </a:lnTo>
                <a:lnTo>
                  <a:pt x="700887" y="35933"/>
                </a:lnTo>
                <a:lnTo>
                  <a:pt x="760545" y="26657"/>
                </a:lnTo>
                <a:lnTo>
                  <a:pt x="821767" y="18690"/>
                </a:lnTo>
                <a:lnTo>
                  <a:pt x="884446" y="12076"/>
                </a:lnTo>
                <a:lnTo>
                  <a:pt x="948473" y="6857"/>
                </a:lnTo>
                <a:lnTo>
                  <a:pt x="1013741" y="3076"/>
                </a:lnTo>
                <a:lnTo>
                  <a:pt x="1080143" y="776"/>
                </a:lnTo>
                <a:lnTo>
                  <a:pt x="1147572" y="0"/>
                </a:lnTo>
                <a:lnTo>
                  <a:pt x="1214994" y="776"/>
                </a:lnTo>
                <a:lnTo>
                  <a:pt x="1281392" y="3076"/>
                </a:lnTo>
                <a:lnTo>
                  <a:pt x="1346657" y="6857"/>
                </a:lnTo>
                <a:lnTo>
                  <a:pt x="1410681" y="12076"/>
                </a:lnTo>
                <a:lnTo>
                  <a:pt x="1473358" y="18690"/>
                </a:lnTo>
                <a:lnTo>
                  <a:pt x="1534578" y="26657"/>
                </a:lnTo>
                <a:lnTo>
                  <a:pt x="1594234" y="35933"/>
                </a:lnTo>
                <a:lnTo>
                  <a:pt x="1652220" y="46475"/>
                </a:lnTo>
                <a:lnTo>
                  <a:pt x="1708426" y="58241"/>
                </a:lnTo>
                <a:lnTo>
                  <a:pt x="1762746" y="71187"/>
                </a:lnTo>
                <a:lnTo>
                  <a:pt x="1815072" y="85271"/>
                </a:lnTo>
                <a:lnTo>
                  <a:pt x="1865296" y="100450"/>
                </a:lnTo>
                <a:lnTo>
                  <a:pt x="1913310" y="116681"/>
                </a:lnTo>
                <a:lnTo>
                  <a:pt x="1959006" y="133921"/>
                </a:lnTo>
                <a:lnTo>
                  <a:pt x="2002278" y="152127"/>
                </a:lnTo>
                <a:lnTo>
                  <a:pt x="2043017" y="171256"/>
                </a:lnTo>
                <a:lnTo>
                  <a:pt x="2081116" y="191266"/>
                </a:lnTo>
                <a:lnTo>
                  <a:pt x="2116466" y="212113"/>
                </a:lnTo>
                <a:lnTo>
                  <a:pt x="2148961" y="233754"/>
                </a:lnTo>
                <a:lnTo>
                  <a:pt x="2204954" y="279249"/>
                </a:lnTo>
                <a:lnTo>
                  <a:pt x="2248231" y="327406"/>
                </a:lnTo>
                <a:lnTo>
                  <a:pt x="2277932" y="377884"/>
                </a:lnTo>
                <a:lnTo>
                  <a:pt x="2293195" y="430338"/>
                </a:lnTo>
                <a:lnTo>
                  <a:pt x="2295144" y="457200"/>
                </a:lnTo>
                <a:lnTo>
                  <a:pt x="2293195" y="484061"/>
                </a:lnTo>
                <a:lnTo>
                  <a:pt x="2277932" y="536515"/>
                </a:lnTo>
                <a:lnTo>
                  <a:pt x="2248231" y="586993"/>
                </a:lnTo>
                <a:lnTo>
                  <a:pt x="2204954" y="635150"/>
                </a:lnTo>
                <a:lnTo>
                  <a:pt x="2148961" y="680645"/>
                </a:lnTo>
                <a:lnTo>
                  <a:pt x="2116466" y="702286"/>
                </a:lnTo>
                <a:lnTo>
                  <a:pt x="2081116" y="723133"/>
                </a:lnTo>
                <a:lnTo>
                  <a:pt x="2043017" y="743143"/>
                </a:lnTo>
                <a:lnTo>
                  <a:pt x="2002278" y="762272"/>
                </a:lnTo>
                <a:lnTo>
                  <a:pt x="1959006" y="780478"/>
                </a:lnTo>
                <a:lnTo>
                  <a:pt x="1913310" y="797718"/>
                </a:lnTo>
                <a:lnTo>
                  <a:pt x="1865296" y="813949"/>
                </a:lnTo>
                <a:lnTo>
                  <a:pt x="1815072" y="829128"/>
                </a:lnTo>
                <a:lnTo>
                  <a:pt x="1762746" y="843212"/>
                </a:lnTo>
                <a:lnTo>
                  <a:pt x="1708426" y="856158"/>
                </a:lnTo>
                <a:lnTo>
                  <a:pt x="1652220" y="867924"/>
                </a:lnTo>
                <a:lnTo>
                  <a:pt x="1594234" y="878466"/>
                </a:lnTo>
                <a:lnTo>
                  <a:pt x="1534578" y="887742"/>
                </a:lnTo>
                <a:lnTo>
                  <a:pt x="1473358" y="895709"/>
                </a:lnTo>
                <a:lnTo>
                  <a:pt x="1410681" y="902323"/>
                </a:lnTo>
                <a:lnTo>
                  <a:pt x="1346657" y="907542"/>
                </a:lnTo>
                <a:lnTo>
                  <a:pt x="1281392" y="911323"/>
                </a:lnTo>
                <a:lnTo>
                  <a:pt x="1214994" y="913623"/>
                </a:lnTo>
                <a:lnTo>
                  <a:pt x="1147572" y="914400"/>
                </a:lnTo>
                <a:lnTo>
                  <a:pt x="1080143" y="913623"/>
                </a:lnTo>
                <a:lnTo>
                  <a:pt x="1013741" y="911323"/>
                </a:lnTo>
                <a:lnTo>
                  <a:pt x="948473" y="907542"/>
                </a:lnTo>
                <a:lnTo>
                  <a:pt x="884446" y="902323"/>
                </a:lnTo>
                <a:lnTo>
                  <a:pt x="821767" y="895709"/>
                </a:lnTo>
                <a:lnTo>
                  <a:pt x="760545" y="887742"/>
                </a:lnTo>
                <a:lnTo>
                  <a:pt x="700887" y="878466"/>
                </a:lnTo>
                <a:lnTo>
                  <a:pt x="642901" y="867924"/>
                </a:lnTo>
                <a:lnTo>
                  <a:pt x="586694" y="856158"/>
                </a:lnTo>
                <a:lnTo>
                  <a:pt x="532374" y="843212"/>
                </a:lnTo>
                <a:lnTo>
                  <a:pt x="480049" y="829128"/>
                </a:lnTo>
                <a:lnTo>
                  <a:pt x="429826" y="813949"/>
                </a:lnTo>
                <a:lnTo>
                  <a:pt x="381813" y="797718"/>
                </a:lnTo>
                <a:lnTo>
                  <a:pt x="336118" y="780478"/>
                </a:lnTo>
                <a:lnTo>
                  <a:pt x="292847" y="762272"/>
                </a:lnTo>
                <a:lnTo>
                  <a:pt x="252110" y="743143"/>
                </a:lnTo>
                <a:lnTo>
                  <a:pt x="214013" y="723133"/>
                </a:lnTo>
                <a:lnTo>
                  <a:pt x="178664" y="702286"/>
                </a:lnTo>
                <a:lnTo>
                  <a:pt x="146171" y="680645"/>
                </a:lnTo>
                <a:lnTo>
                  <a:pt x="90182" y="635150"/>
                </a:lnTo>
                <a:lnTo>
                  <a:pt x="46908" y="586993"/>
                </a:lnTo>
                <a:lnTo>
                  <a:pt x="17209" y="536515"/>
                </a:lnTo>
                <a:lnTo>
                  <a:pt x="1948" y="484061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C5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7367" y="1204417"/>
            <a:ext cx="1397000" cy="650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LocalTime</a:t>
            </a:r>
            <a:endParaRPr sz="2000">
              <a:latin typeface="Courier New"/>
              <a:cs typeface="Courier New"/>
            </a:endParaRPr>
          </a:p>
          <a:p>
            <a:pPr marL="1905" algn="ctr">
              <a:lnSpc>
                <a:spcPct val="100000"/>
              </a:lnSpc>
              <a:spcBef>
                <a:spcPts val="110"/>
              </a:spcBef>
            </a:pPr>
            <a:r>
              <a:rPr sz="2000" spc="-195" dirty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6152" y="5408676"/>
            <a:ext cx="4622800" cy="954405"/>
          </a:xfrm>
          <a:custGeom>
            <a:avLst/>
            <a:gdLst/>
            <a:ahLst/>
            <a:cxnLst/>
            <a:rect l="l" t="t" r="r" b="b"/>
            <a:pathLst>
              <a:path w="4622800" h="954404">
                <a:moveTo>
                  <a:pt x="0" y="954024"/>
                </a:moveTo>
                <a:lnTo>
                  <a:pt x="4622292" y="954024"/>
                </a:lnTo>
                <a:lnTo>
                  <a:pt x="4622292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05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6152" y="5426455"/>
            <a:ext cx="462280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355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11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LocalTime sampleLocTiA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LocalTime.now();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8908" y="2958083"/>
            <a:ext cx="4716780" cy="2517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2519" y="3232404"/>
            <a:ext cx="4660391" cy="2150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6152" y="2985516"/>
            <a:ext cx="4622292" cy="2423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16152" y="2985516"/>
            <a:ext cx="4622800" cy="2423160"/>
          </a:xfrm>
          <a:prstGeom prst="rect">
            <a:avLst/>
          </a:prstGeom>
          <a:ln w="9144">
            <a:solidFill>
              <a:srgbClr val="10957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92075" marR="303530">
              <a:lnSpc>
                <a:spcPct val="100800"/>
              </a:lnSpc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LocalTime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2000" spc="-80" dirty="0">
                <a:latin typeface="Arial"/>
                <a:cs typeface="Arial"/>
              </a:rPr>
              <a:t>instance </a:t>
            </a:r>
            <a:r>
              <a:rPr sz="2000" spc="-12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75" dirty="0">
                <a:latin typeface="Arial"/>
                <a:cs typeface="Arial"/>
              </a:rPr>
              <a:t>generated 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00" dirty="0">
                <a:latin typeface="Arial"/>
                <a:cs typeface="Arial"/>
              </a:rPr>
              <a:t>several </a:t>
            </a:r>
            <a:r>
              <a:rPr sz="2000" spc="-95" dirty="0">
                <a:latin typeface="Arial"/>
                <a:cs typeface="Arial"/>
              </a:rPr>
              <a:t>approaches.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foremost  </a:t>
            </a:r>
            <a:r>
              <a:rPr sz="2000" spc="-85" dirty="0">
                <a:latin typeface="Arial"/>
                <a:cs typeface="Arial"/>
              </a:rPr>
              <a:t>approach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create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365"/>
              </a:lnSpc>
            </a:pPr>
            <a:r>
              <a:rPr sz="2000" spc="-155" dirty="0">
                <a:latin typeface="Arial"/>
                <a:cs typeface="Arial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LocalTime</a:t>
            </a:r>
            <a:r>
              <a:rPr sz="1800" spc="-755" dirty="0">
                <a:latin typeface="Courier New"/>
                <a:cs typeface="Courier New"/>
              </a:rPr>
              <a:t> </a:t>
            </a:r>
            <a:r>
              <a:rPr sz="2000" spc="-80" dirty="0">
                <a:latin typeface="Arial"/>
                <a:cs typeface="Arial"/>
              </a:rPr>
              <a:t>instance </a:t>
            </a:r>
            <a:r>
              <a:rPr sz="2000" spc="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denotes </a:t>
            </a:r>
            <a:r>
              <a:rPr sz="2000" spc="-2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92075" marR="463550">
              <a:lnSpc>
                <a:spcPts val="2320"/>
              </a:lnSpc>
              <a:spcBef>
                <a:spcPts val="180"/>
              </a:spcBef>
            </a:pPr>
            <a:r>
              <a:rPr sz="2000" spc="-90" dirty="0">
                <a:latin typeface="Arial"/>
                <a:cs typeface="Arial"/>
              </a:rPr>
              <a:t>exact </a:t>
            </a:r>
            <a:r>
              <a:rPr sz="2000" spc="-15" dirty="0">
                <a:latin typeface="Arial"/>
                <a:cs typeface="Arial"/>
              </a:rPr>
              <a:t>time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0" dirty="0">
                <a:latin typeface="Arial"/>
                <a:cs typeface="Arial"/>
              </a:rPr>
              <a:t>now. </a:t>
            </a:r>
            <a:r>
              <a:rPr sz="2000" spc="-160" dirty="0">
                <a:latin typeface="Arial"/>
                <a:cs typeface="Arial"/>
              </a:rPr>
              <a:t>Code </a:t>
            </a:r>
            <a:r>
              <a:rPr sz="2000" spc="-85" dirty="0">
                <a:latin typeface="Arial"/>
                <a:cs typeface="Arial"/>
              </a:rPr>
              <a:t>Snippet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shows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now()</a:t>
            </a:r>
            <a:r>
              <a:rPr sz="2000" spc="-844" dirty="0">
                <a:latin typeface="Courier New"/>
                <a:cs typeface="Courier New"/>
              </a:rPr>
              <a:t> </a:t>
            </a:r>
            <a:r>
              <a:rPr sz="2000" spc="-45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81928" y="2958083"/>
            <a:ext cx="4716780" cy="2517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25540" y="3236976"/>
            <a:ext cx="4623816" cy="18409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9171" y="2985516"/>
            <a:ext cx="4622291" cy="2423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29171" y="2985516"/>
            <a:ext cx="4622800" cy="2423160"/>
          </a:xfrm>
          <a:prstGeom prst="rect">
            <a:avLst/>
          </a:prstGeom>
          <a:ln w="9144">
            <a:solidFill>
              <a:srgbClr val="10957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92075" marR="621665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Arial"/>
                <a:cs typeface="Arial"/>
              </a:rPr>
              <a:t>Another </a:t>
            </a:r>
            <a:r>
              <a:rPr sz="2000" spc="-85" dirty="0">
                <a:latin typeface="Arial"/>
                <a:cs typeface="Arial"/>
              </a:rPr>
              <a:t>approach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produce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1800" spc="-5" dirty="0">
                <a:latin typeface="Courier New"/>
                <a:cs typeface="Courier New"/>
              </a:rPr>
              <a:t>LocalTime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2000" spc="-45" dirty="0">
                <a:latin typeface="Arial"/>
                <a:cs typeface="Arial"/>
              </a:rPr>
              <a:t>object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create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from  </a:t>
            </a:r>
            <a:r>
              <a:rPr sz="2000" spc="-85" dirty="0">
                <a:latin typeface="Arial"/>
                <a:cs typeface="Arial"/>
              </a:rPr>
              <a:t>specific </a:t>
            </a:r>
            <a:r>
              <a:rPr sz="2000" spc="-75" dirty="0">
                <a:latin typeface="Arial"/>
                <a:cs typeface="Arial"/>
              </a:rPr>
              <a:t>hours, </a:t>
            </a:r>
            <a:r>
              <a:rPr sz="2000" spc="-60" dirty="0">
                <a:latin typeface="Arial"/>
                <a:cs typeface="Arial"/>
              </a:rPr>
              <a:t>minutes,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seconds,</a:t>
            </a:r>
            <a:endParaRPr sz="2000">
              <a:latin typeface="Arial"/>
              <a:cs typeface="Arial"/>
            </a:endParaRPr>
          </a:p>
          <a:p>
            <a:pPr marL="92075" marR="347980">
              <a:lnSpc>
                <a:spcPts val="2320"/>
              </a:lnSpc>
              <a:spcBef>
                <a:spcPts val="145"/>
              </a:spcBef>
            </a:pP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nanoseconds. </a:t>
            </a:r>
            <a:r>
              <a:rPr sz="2000" spc="-160" dirty="0">
                <a:latin typeface="Arial"/>
                <a:cs typeface="Arial"/>
              </a:rPr>
              <a:t>Code </a:t>
            </a:r>
            <a:r>
              <a:rPr sz="2000" spc="-85" dirty="0">
                <a:latin typeface="Arial"/>
                <a:cs typeface="Arial"/>
              </a:rPr>
              <a:t>Snippet </a:t>
            </a:r>
            <a:r>
              <a:rPr sz="2000" spc="-105" dirty="0">
                <a:latin typeface="Arial"/>
                <a:cs typeface="Arial"/>
              </a:rPr>
              <a:t>displays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of</a:t>
            </a:r>
            <a:r>
              <a:rPr sz="2000" spc="-5" dirty="0">
                <a:latin typeface="Courier New"/>
                <a:cs typeface="Courier New"/>
              </a:rPr>
              <a:t>()</a:t>
            </a:r>
            <a:r>
              <a:rPr sz="2000" spc="-860" dirty="0">
                <a:latin typeface="Courier New"/>
                <a:cs typeface="Courier New"/>
              </a:rPr>
              <a:t> </a:t>
            </a:r>
            <a:r>
              <a:rPr sz="2000" spc="-45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29171" y="5408676"/>
            <a:ext cx="4622800" cy="954405"/>
          </a:xfrm>
          <a:custGeom>
            <a:avLst/>
            <a:gdLst/>
            <a:ahLst/>
            <a:cxnLst/>
            <a:rect l="l" t="t" r="r" b="b"/>
            <a:pathLst>
              <a:path w="4622800" h="954404">
                <a:moveTo>
                  <a:pt x="0" y="954024"/>
                </a:moveTo>
                <a:lnTo>
                  <a:pt x="4622291" y="954024"/>
                </a:lnTo>
                <a:lnTo>
                  <a:pt x="4622291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05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29171" y="5426455"/>
            <a:ext cx="4622800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355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11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LocalTime sampleLocTiB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LocalTime.of(12, 24, 33,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00135);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18</a:t>
            </a:fld>
            <a:endParaRPr spc="-5" dirty="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4403" y="2180844"/>
            <a:ext cx="5177155" cy="523240"/>
          </a:xfrm>
          <a:prstGeom prst="rect">
            <a:avLst/>
          </a:prstGeom>
          <a:solidFill>
            <a:srgbClr val="FFFFC5"/>
          </a:solidFill>
        </p:spPr>
        <p:txBody>
          <a:bodyPr vert="horz" wrap="square" lIns="0" tIns="114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"/>
              </a:spcBef>
            </a:pPr>
            <a:r>
              <a:rPr sz="2800" spc="-135" dirty="0">
                <a:latin typeface="Arial"/>
                <a:cs typeface="Arial"/>
              </a:rPr>
              <a:t>Creating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5" dirty="0">
                <a:latin typeface="Courier New"/>
                <a:cs typeface="Courier New"/>
              </a:rPr>
              <a:t>LocalTime</a:t>
            </a:r>
            <a:r>
              <a:rPr sz="2800" spc="-1015" dirty="0">
                <a:latin typeface="Courier New"/>
                <a:cs typeface="Courier New"/>
              </a:rPr>
              <a:t> </a:t>
            </a:r>
            <a:r>
              <a:rPr sz="2800" spc="-235" dirty="0">
                <a:latin typeface="Arial"/>
                <a:cs typeface="Arial"/>
              </a:rPr>
              <a:t>Class: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16/29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999744"/>
            <a:ext cx="11820144" cy="2871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7479" y="1203960"/>
            <a:ext cx="9384792" cy="2554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019555"/>
            <a:ext cx="11734800" cy="2786380"/>
          </a:xfrm>
          <a:custGeom>
            <a:avLst/>
            <a:gdLst/>
            <a:ahLst/>
            <a:cxnLst/>
            <a:rect l="l" t="t" r="r" b="b"/>
            <a:pathLst>
              <a:path w="11734800" h="2786379">
                <a:moveTo>
                  <a:pt x="11549761" y="0"/>
                </a:moveTo>
                <a:lnTo>
                  <a:pt x="184975" y="0"/>
                </a:lnTo>
                <a:lnTo>
                  <a:pt x="135801" y="6606"/>
                </a:lnTo>
                <a:lnTo>
                  <a:pt x="91614" y="25254"/>
                </a:lnTo>
                <a:lnTo>
                  <a:pt x="54178" y="54181"/>
                </a:lnTo>
                <a:lnTo>
                  <a:pt x="25254" y="91628"/>
                </a:lnTo>
                <a:lnTo>
                  <a:pt x="6607" y="135834"/>
                </a:lnTo>
                <a:lnTo>
                  <a:pt x="0" y="185038"/>
                </a:lnTo>
                <a:lnTo>
                  <a:pt x="0" y="2600833"/>
                </a:lnTo>
                <a:lnTo>
                  <a:pt x="6607" y="2650037"/>
                </a:lnTo>
                <a:lnTo>
                  <a:pt x="25254" y="2694243"/>
                </a:lnTo>
                <a:lnTo>
                  <a:pt x="54178" y="2731690"/>
                </a:lnTo>
                <a:lnTo>
                  <a:pt x="91614" y="2760617"/>
                </a:lnTo>
                <a:lnTo>
                  <a:pt x="135801" y="2779265"/>
                </a:lnTo>
                <a:lnTo>
                  <a:pt x="184975" y="2785872"/>
                </a:lnTo>
                <a:lnTo>
                  <a:pt x="11549761" y="2785872"/>
                </a:lnTo>
                <a:lnTo>
                  <a:pt x="11598965" y="2779265"/>
                </a:lnTo>
                <a:lnTo>
                  <a:pt x="11643171" y="2760617"/>
                </a:lnTo>
                <a:lnTo>
                  <a:pt x="11680618" y="2731690"/>
                </a:lnTo>
                <a:lnTo>
                  <a:pt x="11709545" y="2694243"/>
                </a:lnTo>
                <a:lnTo>
                  <a:pt x="11728193" y="2650037"/>
                </a:lnTo>
                <a:lnTo>
                  <a:pt x="11734800" y="2600833"/>
                </a:lnTo>
                <a:lnTo>
                  <a:pt x="11734800" y="185038"/>
                </a:lnTo>
                <a:lnTo>
                  <a:pt x="11728193" y="135834"/>
                </a:lnTo>
                <a:lnTo>
                  <a:pt x="11709545" y="91628"/>
                </a:lnTo>
                <a:lnTo>
                  <a:pt x="11680618" y="54181"/>
                </a:lnTo>
                <a:lnTo>
                  <a:pt x="11643171" y="25254"/>
                </a:lnTo>
                <a:lnTo>
                  <a:pt x="11598965" y="6606"/>
                </a:lnTo>
                <a:lnTo>
                  <a:pt x="11549761" y="0"/>
                </a:lnTo>
                <a:close/>
              </a:path>
            </a:pathLst>
          </a:custGeom>
          <a:solidFill>
            <a:srgbClr val="C7F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05505" y="1283334"/>
            <a:ext cx="89007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352425" indent="-336550">
              <a:lnSpc>
                <a:spcPct val="100000"/>
              </a:lnSpc>
              <a:spcBef>
                <a:spcPts val="100"/>
              </a:spcBef>
              <a:buSzPct val="138888"/>
              <a:buFont typeface="Wingdings"/>
              <a:buChar char=""/>
              <a:tabLst>
                <a:tab pos="349885" algn="l"/>
              </a:tabLst>
            </a:pPr>
            <a:r>
              <a:rPr sz="1800" spc="-5" dirty="0">
                <a:latin typeface="Courier New"/>
                <a:cs typeface="Courier New"/>
              </a:rPr>
              <a:t>LocalTime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2400" spc="-180" dirty="0">
                <a:latin typeface="Arial"/>
                <a:cs typeface="Arial"/>
              </a:rPr>
              <a:t>class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consists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methods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perform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local 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calculations.</a:t>
            </a:r>
            <a:endParaRPr sz="24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buFont typeface="Wingdings"/>
              <a:buChar char=""/>
              <a:tabLst>
                <a:tab pos="349885" algn="l"/>
              </a:tabLst>
            </a:pPr>
            <a:r>
              <a:rPr sz="2400" spc="-135" dirty="0">
                <a:latin typeface="Arial"/>
                <a:cs typeface="Arial"/>
              </a:rPr>
              <a:t>For </a:t>
            </a:r>
            <a:r>
              <a:rPr sz="2400" spc="-105" dirty="0">
                <a:latin typeface="Arial"/>
                <a:cs typeface="Arial"/>
              </a:rPr>
              <a:t>example, </a:t>
            </a:r>
            <a:r>
              <a:rPr sz="1800" spc="-10" dirty="0">
                <a:latin typeface="Courier New"/>
                <a:cs typeface="Courier New"/>
              </a:rPr>
              <a:t>plusMinutes()</a:t>
            </a:r>
            <a:r>
              <a:rPr sz="1800" spc="-869" dirty="0">
                <a:latin typeface="Courier New"/>
                <a:cs typeface="Courier New"/>
              </a:rPr>
              <a:t> </a:t>
            </a:r>
            <a:r>
              <a:rPr sz="2400" spc="-55" dirty="0">
                <a:latin typeface="Arial"/>
                <a:cs typeface="Arial"/>
              </a:rPr>
              <a:t>method </a:t>
            </a:r>
            <a:r>
              <a:rPr sz="2400" spc="-150" dirty="0">
                <a:latin typeface="Arial"/>
                <a:cs typeface="Arial"/>
              </a:rPr>
              <a:t>adds </a:t>
            </a:r>
            <a:r>
              <a:rPr sz="2400" spc="-70" dirty="0">
                <a:latin typeface="Arial"/>
                <a:cs typeface="Arial"/>
              </a:rPr>
              <a:t>minutes </a:t>
            </a:r>
            <a:r>
              <a:rPr sz="2400" spc="-114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minusMinutes()</a:t>
            </a:r>
            <a:r>
              <a:rPr sz="1800" spc="-935" dirty="0">
                <a:latin typeface="Courier New"/>
                <a:cs typeface="Courier New"/>
              </a:rPr>
              <a:t> </a:t>
            </a:r>
            <a:r>
              <a:rPr sz="2400" spc="-85" dirty="0">
                <a:latin typeface="Arial"/>
                <a:cs typeface="Arial"/>
              </a:rPr>
              <a:t>subtracts </a:t>
            </a:r>
            <a:r>
              <a:rPr sz="2400" spc="-70" dirty="0">
                <a:latin typeface="Arial"/>
                <a:cs typeface="Arial"/>
              </a:rPr>
              <a:t>minutes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given </a:t>
            </a:r>
            <a:r>
              <a:rPr sz="2400" spc="-100" dirty="0">
                <a:latin typeface="Arial"/>
                <a:cs typeface="Arial"/>
              </a:rPr>
              <a:t>value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calculation.</a:t>
            </a:r>
            <a:endParaRPr sz="24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buFont typeface="Wingdings"/>
              <a:buChar char=""/>
              <a:tabLst>
                <a:tab pos="349885" algn="l"/>
              </a:tabLst>
            </a:pPr>
            <a:r>
              <a:rPr sz="2400" spc="-170" dirty="0">
                <a:latin typeface="Arial"/>
                <a:cs typeface="Arial"/>
              </a:rPr>
              <a:t>Plus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95" dirty="0">
                <a:latin typeface="Arial"/>
                <a:cs typeface="Arial"/>
              </a:rPr>
              <a:t>minus </a:t>
            </a:r>
            <a:r>
              <a:rPr sz="2400" spc="-85" dirty="0">
                <a:latin typeface="Arial"/>
                <a:cs typeface="Arial"/>
              </a:rPr>
              <a:t>methods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1800" spc="-10" dirty="0">
                <a:latin typeface="Courier New"/>
                <a:cs typeface="Courier New"/>
              </a:rPr>
              <a:t>LocalDateTime</a:t>
            </a:r>
            <a:r>
              <a:rPr sz="1800" spc="-880" dirty="0">
                <a:latin typeface="Courier New"/>
                <a:cs typeface="Courier New"/>
              </a:rPr>
              <a:t> </a:t>
            </a:r>
            <a:r>
              <a:rPr sz="2400" spc="-6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buFont typeface="Wingdings"/>
              <a:buChar char=""/>
              <a:tabLst>
                <a:tab pos="349885" algn="l"/>
              </a:tabLst>
            </a:pP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10" dirty="0">
                <a:latin typeface="Arial"/>
                <a:cs typeface="Arial"/>
              </a:rPr>
              <a:t>explains </a:t>
            </a:r>
            <a:r>
              <a:rPr sz="1800" spc="-5" dirty="0">
                <a:latin typeface="Courier New"/>
                <a:cs typeface="Courier New"/>
              </a:rPr>
              <a:t>LocalTime</a:t>
            </a:r>
            <a:r>
              <a:rPr sz="1800" spc="-715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Arial"/>
                <a:cs typeface="Arial"/>
              </a:rPr>
              <a:t>calculations.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845" y="4187190"/>
            <a:ext cx="10328275" cy="2095500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77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LocalTime sampleLocTi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LocalTime.of(12, 24, 33,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00135);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current local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800">
              <a:latin typeface="Courier New"/>
              <a:cs typeface="Courier New"/>
            </a:endParaRPr>
          </a:p>
          <a:p>
            <a:pPr marL="90170" marR="14966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LocalTime sampleLocTiFuture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sampleLocTi.plusHours(4);// future  LocalTime sampleLocTiPast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sampleLocTi.minusHours(4);//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past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355" y="1580388"/>
            <a:ext cx="2618232" cy="1363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027" y="1877567"/>
            <a:ext cx="1815084" cy="839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607819"/>
            <a:ext cx="2523744" cy="1269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1607819"/>
            <a:ext cx="2524125" cy="1270000"/>
          </a:xfrm>
          <a:custGeom>
            <a:avLst/>
            <a:gdLst/>
            <a:ahLst/>
            <a:cxnLst/>
            <a:rect l="l" t="t" r="r" b="b"/>
            <a:pathLst>
              <a:path w="2524125" h="1270000">
                <a:moveTo>
                  <a:pt x="0" y="634746"/>
                </a:moveTo>
                <a:lnTo>
                  <a:pt x="6129" y="571794"/>
                </a:lnTo>
                <a:lnTo>
                  <a:pt x="24130" y="510594"/>
                </a:lnTo>
                <a:lnTo>
                  <a:pt x="53426" y="451437"/>
                </a:lnTo>
                <a:lnTo>
                  <a:pt x="93438" y="394615"/>
                </a:lnTo>
                <a:lnTo>
                  <a:pt x="143587" y="340418"/>
                </a:lnTo>
                <a:lnTo>
                  <a:pt x="172282" y="314395"/>
                </a:lnTo>
                <a:lnTo>
                  <a:pt x="203295" y="289138"/>
                </a:lnTo>
                <a:lnTo>
                  <a:pt x="236553" y="264682"/>
                </a:lnTo>
                <a:lnTo>
                  <a:pt x="271984" y="241065"/>
                </a:lnTo>
                <a:lnTo>
                  <a:pt x="309515" y="218322"/>
                </a:lnTo>
                <a:lnTo>
                  <a:pt x="349075" y="196490"/>
                </a:lnTo>
                <a:lnTo>
                  <a:pt x="390591" y="175606"/>
                </a:lnTo>
                <a:lnTo>
                  <a:pt x="433991" y="155706"/>
                </a:lnTo>
                <a:lnTo>
                  <a:pt x="479202" y="136825"/>
                </a:lnTo>
                <a:lnTo>
                  <a:pt x="526152" y="119002"/>
                </a:lnTo>
                <a:lnTo>
                  <a:pt x="574769" y="102271"/>
                </a:lnTo>
                <a:lnTo>
                  <a:pt x="624981" y="86670"/>
                </a:lnTo>
                <a:lnTo>
                  <a:pt x="676714" y="72234"/>
                </a:lnTo>
                <a:lnTo>
                  <a:pt x="729898" y="59001"/>
                </a:lnTo>
                <a:lnTo>
                  <a:pt x="784460" y="47006"/>
                </a:lnTo>
                <a:lnTo>
                  <a:pt x="840326" y="36286"/>
                </a:lnTo>
                <a:lnTo>
                  <a:pt x="897426" y="26877"/>
                </a:lnTo>
                <a:lnTo>
                  <a:pt x="955687" y="18816"/>
                </a:lnTo>
                <a:lnTo>
                  <a:pt x="1015036" y="12139"/>
                </a:lnTo>
                <a:lnTo>
                  <a:pt x="1075401" y="6883"/>
                </a:lnTo>
                <a:lnTo>
                  <a:pt x="1136711" y="3083"/>
                </a:lnTo>
                <a:lnTo>
                  <a:pt x="1198891" y="776"/>
                </a:lnTo>
                <a:lnTo>
                  <a:pt x="1261872" y="0"/>
                </a:lnTo>
                <a:lnTo>
                  <a:pt x="1324857" y="776"/>
                </a:lnTo>
                <a:lnTo>
                  <a:pt x="1387043" y="3083"/>
                </a:lnTo>
                <a:lnTo>
                  <a:pt x="1448356" y="6883"/>
                </a:lnTo>
                <a:lnTo>
                  <a:pt x="1508725" y="12139"/>
                </a:lnTo>
                <a:lnTo>
                  <a:pt x="1568077" y="18816"/>
                </a:lnTo>
                <a:lnTo>
                  <a:pt x="1626340" y="26877"/>
                </a:lnTo>
                <a:lnTo>
                  <a:pt x="1683442" y="36286"/>
                </a:lnTo>
                <a:lnTo>
                  <a:pt x="1739310" y="47006"/>
                </a:lnTo>
                <a:lnTo>
                  <a:pt x="1793872" y="59001"/>
                </a:lnTo>
                <a:lnTo>
                  <a:pt x="1847057" y="72234"/>
                </a:lnTo>
                <a:lnTo>
                  <a:pt x="1898791" y="86670"/>
                </a:lnTo>
                <a:lnTo>
                  <a:pt x="1949002" y="102271"/>
                </a:lnTo>
                <a:lnTo>
                  <a:pt x="1997619" y="119002"/>
                </a:lnTo>
                <a:lnTo>
                  <a:pt x="2044568" y="136825"/>
                </a:lnTo>
                <a:lnTo>
                  <a:pt x="2089778" y="155706"/>
                </a:lnTo>
                <a:lnTo>
                  <a:pt x="2133176" y="175606"/>
                </a:lnTo>
                <a:lnTo>
                  <a:pt x="2174691" y="196490"/>
                </a:lnTo>
                <a:lnTo>
                  <a:pt x="2214249" y="218322"/>
                </a:lnTo>
                <a:lnTo>
                  <a:pt x="2251779" y="241065"/>
                </a:lnTo>
                <a:lnTo>
                  <a:pt x="2287208" y="264682"/>
                </a:lnTo>
                <a:lnTo>
                  <a:pt x="2320464" y="289138"/>
                </a:lnTo>
                <a:lnTo>
                  <a:pt x="2351475" y="314395"/>
                </a:lnTo>
                <a:lnTo>
                  <a:pt x="2380169" y="340418"/>
                </a:lnTo>
                <a:lnTo>
                  <a:pt x="2430314" y="394615"/>
                </a:lnTo>
                <a:lnTo>
                  <a:pt x="2470322" y="451437"/>
                </a:lnTo>
                <a:lnTo>
                  <a:pt x="2499615" y="510594"/>
                </a:lnTo>
                <a:lnTo>
                  <a:pt x="2517615" y="571794"/>
                </a:lnTo>
                <a:lnTo>
                  <a:pt x="2523744" y="634746"/>
                </a:lnTo>
                <a:lnTo>
                  <a:pt x="2522199" y="666422"/>
                </a:lnTo>
                <a:lnTo>
                  <a:pt x="2510063" y="728534"/>
                </a:lnTo>
                <a:lnTo>
                  <a:pt x="2486344" y="788749"/>
                </a:lnTo>
                <a:lnTo>
                  <a:pt x="2451621" y="846775"/>
                </a:lnTo>
                <a:lnTo>
                  <a:pt x="2406472" y="902321"/>
                </a:lnTo>
                <a:lnTo>
                  <a:pt x="2351475" y="955096"/>
                </a:lnTo>
                <a:lnTo>
                  <a:pt x="2320464" y="980353"/>
                </a:lnTo>
                <a:lnTo>
                  <a:pt x="2287208" y="1004809"/>
                </a:lnTo>
                <a:lnTo>
                  <a:pt x="2251779" y="1028426"/>
                </a:lnTo>
                <a:lnTo>
                  <a:pt x="2214249" y="1051169"/>
                </a:lnTo>
                <a:lnTo>
                  <a:pt x="2174691" y="1073001"/>
                </a:lnTo>
                <a:lnTo>
                  <a:pt x="2133176" y="1093885"/>
                </a:lnTo>
                <a:lnTo>
                  <a:pt x="2089778" y="1113785"/>
                </a:lnTo>
                <a:lnTo>
                  <a:pt x="2044568" y="1132666"/>
                </a:lnTo>
                <a:lnTo>
                  <a:pt x="1997619" y="1150489"/>
                </a:lnTo>
                <a:lnTo>
                  <a:pt x="1949002" y="1167220"/>
                </a:lnTo>
                <a:lnTo>
                  <a:pt x="1898791" y="1182821"/>
                </a:lnTo>
                <a:lnTo>
                  <a:pt x="1847057" y="1197257"/>
                </a:lnTo>
                <a:lnTo>
                  <a:pt x="1793872" y="1210490"/>
                </a:lnTo>
                <a:lnTo>
                  <a:pt x="1739310" y="1222485"/>
                </a:lnTo>
                <a:lnTo>
                  <a:pt x="1683442" y="1233205"/>
                </a:lnTo>
                <a:lnTo>
                  <a:pt x="1626340" y="1242614"/>
                </a:lnTo>
                <a:lnTo>
                  <a:pt x="1568077" y="1250675"/>
                </a:lnTo>
                <a:lnTo>
                  <a:pt x="1508725" y="1257352"/>
                </a:lnTo>
                <a:lnTo>
                  <a:pt x="1448356" y="1262608"/>
                </a:lnTo>
                <a:lnTo>
                  <a:pt x="1387043" y="1266408"/>
                </a:lnTo>
                <a:lnTo>
                  <a:pt x="1324857" y="1268715"/>
                </a:lnTo>
                <a:lnTo>
                  <a:pt x="1261872" y="1269492"/>
                </a:lnTo>
                <a:lnTo>
                  <a:pt x="1198891" y="1268715"/>
                </a:lnTo>
                <a:lnTo>
                  <a:pt x="1136711" y="1266408"/>
                </a:lnTo>
                <a:lnTo>
                  <a:pt x="1075401" y="1262608"/>
                </a:lnTo>
                <a:lnTo>
                  <a:pt x="1015036" y="1257352"/>
                </a:lnTo>
                <a:lnTo>
                  <a:pt x="955687" y="1250675"/>
                </a:lnTo>
                <a:lnTo>
                  <a:pt x="897426" y="1242614"/>
                </a:lnTo>
                <a:lnTo>
                  <a:pt x="840326" y="1233205"/>
                </a:lnTo>
                <a:lnTo>
                  <a:pt x="784460" y="1222485"/>
                </a:lnTo>
                <a:lnTo>
                  <a:pt x="729898" y="1210490"/>
                </a:lnTo>
                <a:lnTo>
                  <a:pt x="676714" y="1197257"/>
                </a:lnTo>
                <a:lnTo>
                  <a:pt x="624981" y="1182821"/>
                </a:lnTo>
                <a:lnTo>
                  <a:pt x="574769" y="1167220"/>
                </a:lnTo>
                <a:lnTo>
                  <a:pt x="526152" y="1150489"/>
                </a:lnTo>
                <a:lnTo>
                  <a:pt x="479202" y="1132666"/>
                </a:lnTo>
                <a:lnTo>
                  <a:pt x="433991" y="1113785"/>
                </a:lnTo>
                <a:lnTo>
                  <a:pt x="390591" y="1093885"/>
                </a:lnTo>
                <a:lnTo>
                  <a:pt x="349075" y="1073001"/>
                </a:lnTo>
                <a:lnTo>
                  <a:pt x="309515" y="1051169"/>
                </a:lnTo>
                <a:lnTo>
                  <a:pt x="271984" y="1028426"/>
                </a:lnTo>
                <a:lnTo>
                  <a:pt x="236553" y="1004809"/>
                </a:lnTo>
                <a:lnTo>
                  <a:pt x="203295" y="980353"/>
                </a:lnTo>
                <a:lnTo>
                  <a:pt x="172282" y="955096"/>
                </a:lnTo>
                <a:lnTo>
                  <a:pt x="143587" y="929073"/>
                </a:lnTo>
                <a:lnTo>
                  <a:pt x="93438" y="874876"/>
                </a:lnTo>
                <a:lnTo>
                  <a:pt x="53426" y="818054"/>
                </a:lnTo>
                <a:lnTo>
                  <a:pt x="24130" y="758897"/>
                </a:lnTo>
                <a:lnTo>
                  <a:pt x="6129" y="697697"/>
                </a:lnTo>
                <a:lnTo>
                  <a:pt x="0" y="634746"/>
                </a:lnTo>
                <a:close/>
              </a:path>
            </a:pathLst>
          </a:custGeom>
          <a:ln w="9144">
            <a:solidFill>
              <a:srgbClr val="032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2464" y="1928876"/>
            <a:ext cx="144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 indent="895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LocalTime  </a:t>
            </a:r>
            <a:r>
              <a:rPr sz="1800" spc="-160" dirty="0">
                <a:latin typeface="Courier New"/>
                <a:cs typeface="Courier New"/>
              </a:rPr>
              <a:t>Calculations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19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5503" y="42671"/>
            <a:ext cx="1837944" cy="772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840"/>
              </a:lnSpc>
            </a:pPr>
            <a:r>
              <a:rPr sz="2500" spc="-105" dirty="0"/>
              <a:t>Objectives</a:t>
            </a:r>
            <a:endParaRPr sz="2500"/>
          </a:p>
        </p:txBody>
      </p:sp>
      <p:sp>
        <p:nvSpPr>
          <p:cNvPr id="5" name="object 5"/>
          <p:cNvSpPr/>
          <p:nvPr/>
        </p:nvSpPr>
        <p:spPr>
          <a:xfrm>
            <a:off x="8848343" y="2497835"/>
            <a:ext cx="3115310" cy="1828800"/>
          </a:xfrm>
          <a:custGeom>
            <a:avLst/>
            <a:gdLst/>
            <a:ahLst/>
            <a:cxnLst/>
            <a:rect l="l" t="t" r="r" b="b"/>
            <a:pathLst>
              <a:path w="3115309" h="1828800">
                <a:moveTo>
                  <a:pt x="2957830" y="0"/>
                </a:moveTo>
                <a:lnTo>
                  <a:pt x="157226" y="0"/>
                </a:lnTo>
                <a:lnTo>
                  <a:pt x="107517" y="8012"/>
                </a:lnTo>
                <a:lnTo>
                  <a:pt x="64355" y="30325"/>
                </a:lnTo>
                <a:lnTo>
                  <a:pt x="30325" y="64355"/>
                </a:lnTo>
                <a:lnTo>
                  <a:pt x="8012" y="107517"/>
                </a:lnTo>
                <a:lnTo>
                  <a:pt x="0" y="157225"/>
                </a:lnTo>
                <a:lnTo>
                  <a:pt x="0" y="1671574"/>
                </a:lnTo>
                <a:lnTo>
                  <a:pt x="8012" y="1721282"/>
                </a:lnTo>
                <a:lnTo>
                  <a:pt x="30325" y="1764444"/>
                </a:lnTo>
                <a:lnTo>
                  <a:pt x="64355" y="1798474"/>
                </a:lnTo>
                <a:lnTo>
                  <a:pt x="107517" y="1820787"/>
                </a:lnTo>
                <a:lnTo>
                  <a:pt x="157226" y="1828800"/>
                </a:lnTo>
                <a:lnTo>
                  <a:pt x="2957830" y="1828800"/>
                </a:lnTo>
                <a:lnTo>
                  <a:pt x="3007538" y="1820787"/>
                </a:lnTo>
                <a:lnTo>
                  <a:pt x="3050700" y="1798474"/>
                </a:lnTo>
                <a:lnTo>
                  <a:pt x="3084730" y="1764444"/>
                </a:lnTo>
                <a:lnTo>
                  <a:pt x="3107043" y="1721282"/>
                </a:lnTo>
                <a:lnTo>
                  <a:pt x="3115056" y="1671574"/>
                </a:lnTo>
                <a:lnTo>
                  <a:pt x="3115056" y="157225"/>
                </a:lnTo>
                <a:lnTo>
                  <a:pt x="3107043" y="107517"/>
                </a:lnTo>
                <a:lnTo>
                  <a:pt x="3084730" y="64355"/>
                </a:lnTo>
                <a:lnTo>
                  <a:pt x="3050700" y="30325"/>
                </a:lnTo>
                <a:lnTo>
                  <a:pt x="3007538" y="8012"/>
                </a:lnTo>
                <a:lnTo>
                  <a:pt x="29578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8343" y="2497835"/>
            <a:ext cx="3115055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904" y="1972055"/>
            <a:ext cx="7938770" cy="2880360"/>
          </a:xfrm>
          <a:custGeom>
            <a:avLst/>
            <a:gdLst/>
            <a:ahLst/>
            <a:cxnLst/>
            <a:rect l="l" t="t" r="r" b="b"/>
            <a:pathLst>
              <a:path w="7938770" h="2880360">
                <a:moveTo>
                  <a:pt x="7660640" y="0"/>
                </a:moveTo>
                <a:lnTo>
                  <a:pt x="277926" y="0"/>
                </a:lnTo>
                <a:lnTo>
                  <a:pt x="232846" y="3638"/>
                </a:lnTo>
                <a:lnTo>
                  <a:pt x="190081" y="14171"/>
                </a:lnTo>
                <a:lnTo>
                  <a:pt x="150204" y="31025"/>
                </a:lnTo>
                <a:lnTo>
                  <a:pt x="113787" y="53628"/>
                </a:lnTo>
                <a:lnTo>
                  <a:pt x="81403" y="81406"/>
                </a:lnTo>
                <a:lnTo>
                  <a:pt x="53624" y="113787"/>
                </a:lnTo>
                <a:lnTo>
                  <a:pt x="31022" y="150198"/>
                </a:lnTo>
                <a:lnTo>
                  <a:pt x="14169" y="190065"/>
                </a:lnTo>
                <a:lnTo>
                  <a:pt x="3637" y="232815"/>
                </a:lnTo>
                <a:lnTo>
                  <a:pt x="0" y="277875"/>
                </a:lnTo>
                <a:lnTo>
                  <a:pt x="0" y="2602484"/>
                </a:lnTo>
                <a:lnTo>
                  <a:pt x="3637" y="2647544"/>
                </a:lnTo>
                <a:lnTo>
                  <a:pt x="14169" y="2690294"/>
                </a:lnTo>
                <a:lnTo>
                  <a:pt x="31022" y="2730161"/>
                </a:lnTo>
                <a:lnTo>
                  <a:pt x="53624" y="2766572"/>
                </a:lnTo>
                <a:lnTo>
                  <a:pt x="81403" y="2798953"/>
                </a:lnTo>
                <a:lnTo>
                  <a:pt x="113787" y="2826731"/>
                </a:lnTo>
                <a:lnTo>
                  <a:pt x="150204" y="2849334"/>
                </a:lnTo>
                <a:lnTo>
                  <a:pt x="190081" y="2866188"/>
                </a:lnTo>
                <a:lnTo>
                  <a:pt x="232846" y="2876721"/>
                </a:lnTo>
                <a:lnTo>
                  <a:pt x="277926" y="2880360"/>
                </a:lnTo>
                <a:lnTo>
                  <a:pt x="7660640" y="2880360"/>
                </a:lnTo>
                <a:lnTo>
                  <a:pt x="7705700" y="2876721"/>
                </a:lnTo>
                <a:lnTo>
                  <a:pt x="7748450" y="2866188"/>
                </a:lnTo>
                <a:lnTo>
                  <a:pt x="7788317" y="2849334"/>
                </a:lnTo>
                <a:lnTo>
                  <a:pt x="7824728" y="2826731"/>
                </a:lnTo>
                <a:lnTo>
                  <a:pt x="7857109" y="2798953"/>
                </a:lnTo>
                <a:lnTo>
                  <a:pt x="7884887" y="2766572"/>
                </a:lnTo>
                <a:lnTo>
                  <a:pt x="7907490" y="2730161"/>
                </a:lnTo>
                <a:lnTo>
                  <a:pt x="7924344" y="2690294"/>
                </a:lnTo>
                <a:lnTo>
                  <a:pt x="7934877" y="2647544"/>
                </a:lnTo>
                <a:lnTo>
                  <a:pt x="7938516" y="2602484"/>
                </a:lnTo>
                <a:lnTo>
                  <a:pt x="7938516" y="277875"/>
                </a:lnTo>
                <a:lnTo>
                  <a:pt x="7934877" y="232815"/>
                </a:lnTo>
                <a:lnTo>
                  <a:pt x="7924344" y="190065"/>
                </a:lnTo>
                <a:lnTo>
                  <a:pt x="7907490" y="150198"/>
                </a:lnTo>
                <a:lnTo>
                  <a:pt x="7884887" y="113787"/>
                </a:lnTo>
                <a:lnTo>
                  <a:pt x="7857109" y="81406"/>
                </a:lnTo>
                <a:lnTo>
                  <a:pt x="7824728" y="53628"/>
                </a:lnTo>
                <a:lnTo>
                  <a:pt x="7788317" y="31025"/>
                </a:lnTo>
                <a:lnTo>
                  <a:pt x="7748450" y="14171"/>
                </a:lnTo>
                <a:lnTo>
                  <a:pt x="7705700" y="3638"/>
                </a:lnTo>
                <a:lnTo>
                  <a:pt x="7660640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635" y="2494660"/>
            <a:ext cx="7592695" cy="179323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695"/>
              </a:spcBef>
              <a:buFont typeface="DejaVu Sans"/>
              <a:buChar char="❖"/>
              <a:tabLst>
                <a:tab pos="409575" algn="l"/>
              </a:tabLst>
            </a:pPr>
            <a:r>
              <a:rPr sz="2400" spc="-130" dirty="0">
                <a:latin typeface="Arial"/>
                <a:cs typeface="Arial"/>
              </a:rPr>
              <a:t>Explain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185" dirty="0">
                <a:latin typeface="Arial"/>
                <a:cs typeface="Arial"/>
              </a:rPr>
              <a:t>classes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Date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Time </a:t>
            </a:r>
            <a:r>
              <a:rPr sz="2400" spc="-215" dirty="0">
                <a:latin typeface="Arial"/>
                <a:cs typeface="Arial"/>
              </a:rPr>
              <a:t>API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235" dirty="0">
                <a:latin typeface="Arial"/>
                <a:cs typeface="Arial"/>
              </a:rPr>
              <a:t>Java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8</a:t>
            </a:r>
            <a:endParaRPr sz="2400" dirty="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spcBef>
                <a:spcPts val="600"/>
              </a:spcBef>
              <a:buFont typeface="DejaVu Sans"/>
              <a:buChar char="❖"/>
              <a:tabLst>
                <a:tab pos="409575" algn="l"/>
              </a:tabLst>
            </a:pPr>
            <a:r>
              <a:rPr sz="2400" spc="-130" dirty="0">
                <a:latin typeface="Arial"/>
                <a:cs typeface="Arial"/>
              </a:rPr>
              <a:t>Explain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Enum</a:t>
            </a:r>
            <a:r>
              <a:rPr sz="1800" spc="-570" dirty="0">
                <a:latin typeface="Courier New"/>
                <a:cs typeface="Courier New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Clock</a:t>
            </a:r>
            <a:r>
              <a:rPr sz="1800" spc="-570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spcBef>
                <a:spcPts val="605"/>
              </a:spcBef>
              <a:buFont typeface="DejaVu Sans"/>
              <a:buChar char="❖"/>
              <a:tabLst>
                <a:tab pos="409575" algn="l"/>
              </a:tabLst>
            </a:pPr>
            <a:r>
              <a:rPr sz="2400" spc="-130" dirty="0">
                <a:latin typeface="Arial"/>
                <a:cs typeface="Arial"/>
              </a:rPr>
              <a:t>Describe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role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time-zones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Java </a:t>
            </a:r>
            <a:r>
              <a:rPr sz="2400" spc="-120" dirty="0">
                <a:latin typeface="Arial"/>
                <a:cs typeface="Arial"/>
              </a:rPr>
              <a:t>8</a:t>
            </a:r>
            <a:endParaRPr sz="2400" dirty="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spcBef>
                <a:spcPts val="600"/>
              </a:spcBef>
              <a:buFont typeface="DejaVu Sans"/>
              <a:buChar char="❖"/>
              <a:tabLst>
                <a:tab pos="409575" algn="l"/>
              </a:tabLst>
            </a:pPr>
            <a:r>
              <a:rPr sz="2400" spc="-130" dirty="0">
                <a:latin typeface="Arial"/>
                <a:cs typeface="Arial"/>
              </a:rPr>
              <a:t>Explain </a:t>
            </a:r>
            <a:r>
              <a:rPr sz="2400" spc="-60" dirty="0">
                <a:latin typeface="Arial"/>
                <a:cs typeface="Arial"/>
              </a:rPr>
              <a:t>support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backward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compatibility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API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17/29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996696"/>
            <a:ext cx="11820144" cy="1997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0864" y="935736"/>
            <a:ext cx="9454896" cy="2200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019555"/>
            <a:ext cx="11734800" cy="1912620"/>
          </a:xfrm>
          <a:custGeom>
            <a:avLst/>
            <a:gdLst/>
            <a:ahLst/>
            <a:cxnLst/>
            <a:rect l="l" t="t" r="r" b="b"/>
            <a:pathLst>
              <a:path w="11734800" h="1912620">
                <a:moveTo>
                  <a:pt x="11607800" y="0"/>
                </a:moveTo>
                <a:lnTo>
                  <a:pt x="127000" y="0"/>
                </a:lnTo>
                <a:lnTo>
                  <a:pt x="77565" y="9985"/>
                </a:lnTo>
                <a:lnTo>
                  <a:pt x="37196" y="37211"/>
                </a:lnTo>
                <a:lnTo>
                  <a:pt x="9980" y="77581"/>
                </a:lnTo>
                <a:lnTo>
                  <a:pt x="0" y="127000"/>
                </a:lnTo>
                <a:lnTo>
                  <a:pt x="0" y="1785620"/>
                </a:lnTo>
                <a:lnTo>
                  <a:pt x="9980" y="1835038"/>
                </a:lnTo>
                <a:lnTo>
                  <a:pt x="37196" y="1875409"/>
                </a:lnTo>
                <a:lnTo>
                  <a:pt x="77565" y="1902634"/>
                </a:lnTo>
                <a:lnTo>
                  <a:pt x="127000" y="1912620"/>
                </a:lnTo>
                <a:lnTo>
                  <a:pt x="11607800" y="1912620"/>
                </a:lnTo>
                <a:lnTo>
                  <a:pt x="11657218" y="1902634"/>
                </a:lnTo>
                <a:lnTo>
                  <a:pt x="11697589" y="1875409"/>
                </a:lnTo>
                <a:lnTo>
                  <a:pt x="11724814" y="1835038"/>
                </a:lnTo>
                <a:lnTo>
                  <a:pt x="11734800" y="1785620"/>
                </a:lnTo>
                <a:lnTo>
                  <a:pt x="11734800" y="127000"/>
                </a:lnTo>
                <a:lnTo>
                  <a:pt x="11724814" y="77581"/>
                </a:lnTo>
                <a:lnTo>
                  <a:pt x="11697589" y="37211"/>
                </a:lnTo>
                <a:lnTo>
                  <a:pt x="11657218" y="9985"/>
                </a:lnTo>
                <a:lnTo>
                  <a:pt x="11607800" y="0"/>
                </a:lnTo>
                <a:close/>
              </a:path>
            </a:pathLst>
          </a:custGeom>
          <a:solidFill>
            <a:srgbClr val="C7F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39745" y="1017270"/>
            <a:ext cx="8975090" cy="7696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9085" marR="5080" indent="-286385">
              <a:lnSpc>
                <a:spcPct val="103299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latin typeface="Courier New"/>
                <a:cs typeface="Courier New"/>
              </a:rPr>
              <a:t>MonthDay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immutable </a:t>
            </a:r>
            <a:r>
              <a:rPr sz="2400" spc="-120" dirty="0">
                <a:latin typeface="Arial"/>
                <a:cs typeface="Arial"/>
              </a:rPr>
              <a:t>Date-Time </a:t>
            </a:r>
            <a:r>
              <a:rPr sz="2400" spc="-5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represents </a:t>
            </a:r>
            <a:r>
              <a:rPr sz="2400" spc="-35" dirty="0">
                <a:latin typeface="Arial"/>
                <a:cs typeface="Arial"/>
              </a:rPr>
              <a:t>month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35" dirty="0">
                <a:latin typeface="Arial"/>
                <a:cs typeface="Arial"/>
              </a:rPr>
              <a:t>well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day-of-month.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322" y="3077717"/>
            <a:ext cx="10810240" cy="3339465"/>
          </a:xfrm>
          <a:custGeom>
            <a:avLst/>
            <a:gdLst/>
            <a:ahLst/>
            <a:cxnLst/>
            <a:rect l="l" t="t" r="r" b="b"/>
            <a:pathLst>
              <a:path w="10810240" h="3339465">
                <a:moveTo>
                  <a:pt x="0" y="3339084"/>
                </a:moveTo>
                <a:lnTo>
                  <a:pt x="10809732" y="3339084"/>
                </a:lnTo>
                <a:lnTo>
                  <a:pt x="10809732" y="0"/>
                </a:lnTo>
                <a:lnTo>
                  <a:pt x="0" y="0"/>
                </a:lnTo>
                <a:lnTo>
                  <a:pt x="0" y="3339084"/>
                </a:lnTo>
                <a:close/>
              </a:path>
            </a:pathLst>
          </a:custGeom>
          <a:solidFill>
            <a:srgbClr val="05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322" y="3077717"/>
            <a:ext cx="10810240" cy="3339465"/>
          </a:xfrm>
          <a:custGeom>
            <a:avLst/>
            <a:gdLst/>
            <a:ahLst/>
            <a:cxnLst/>
            <a:rect l="l" t="t" r="r" b="b"/>
            <a:pathLst>
              <a:path w="10810240" h="3339465">
                <a:moveTo>
                  <a:pt x="0" y="3339084"/>
                </a:moveTo>
                <a:lnTo>
                  <a:pt x="10809732" y="3339084"/>
                </a:lnTo>
                <a:lnTo>
                  <a:pt x="10809732" y="0"/>
                </a:lnTo>
                <a:lnTo>
                  <a:pt x="0" y="0"/>
                </a:lnTo>
                <a:lnTo>
                  <a:pt x="0" y="3339084"/>
                </a:lnTo>
                <a:close/>
              </a:path>
            </a:pathLst>
          </a:custGeom>
          <a:ln w="25908">
            <a:solidFill>
              <a:srgbClr val="031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8690" y="2126996"/>
            <a:ext cx="10277475" cy="425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3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146935" algn="l"/>
              </a:tabLst>
            </a:pPr>
            <a:r>
              <a:rPr sz="2400" spc="-190" dirty="0">
                <a:latin typeface="Arial"/>
                <a:cs typeface="Arial"/>
              </a:rPr>
              <a:t>Code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Snippet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depicts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how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MonthDay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2400" spc="-180" dirty="0">
                <a:latin typeface="Arial"/>
                <a:cs typeface="Arial"/>
              </a:rPr>
              <a:t>class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20" dirty="0">
                <a:latin typeface="Arial"/>
                <a:cs typeface="Arial"/>
              </a:rPr>
              <a:t> checking  </a:t>
            </a:r>
            <a:r>
              <a:rPr sz="2400" spc="-60" dirty="0">
                <a:latin typeface="Arial"/>
                <a:cs typeface="Arial"/>
              </a:rPr>
              <a:t>recurring </a:t>
            </a:r>
            <a:r>
              <a:rPr sz="2400" spc="-50" dirty="0">
                <a:latin typeface="Arial"/>
                <a:cs typeface="Arial"/>
              </a:rPr>
              <a:t>date-time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events.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Code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display Birthday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wishes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 dateOfBirth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LocalDate.of(2006, 02,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24);</a:t>
            </a:r>
            <a:endParaRPr sz="1800">
              <a:latin typeface="Courier New"/>
              <a:cs typeface="Courier New"/>
            </a:endParaRPr>
          </a:p>
          <a:p>
            <a:pPr marL="12700" marR="15233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MonthDay bday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MonthDay.of(dateOfBirth.getMonth(), dateOfBirth.  getDayOfMonth());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MonthDay currentMonthDay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MonthDay.from(today); //assume today is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defined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if(currentMonthDay.equals(bday)){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System.out.println("**Colorful Joyful Birthday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Buddy**");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else{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System.out.println("Nope, today is not your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B'day");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6324" y="1491996"/>
            <a:ext cx="2054352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076" y="1610867"/>
            <a:ext cx="1452372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568" y="1519427"/>
            <a:ext cx="195986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568" y="1519427"/>
            <a:ext cx="1960245" cy="914400"/>
          </a:xfrm>
          <a:custGeom>
            <a:avLst/>
            <a:gdLst/>
            <a:ahLst/>
            <a:cxnLst/>
            <a:rect l="l" t="t" r="r" b="b"/>
            <a:pathLst>
              <a:path w="1960245" h="914400">
                <a:moveTo>
                  <a:pt x="0" y="457200"/>
                </a:moveTo>
                <a:lnTo>
                  <a:pt x="8251" y="397602"/>
                </a:lnTo>
                <a:lnTo>
                  <a:pt x="32317" y="340321"/>
                </a:lnTo>
                <a:lnTo>
                  <a:pt x="71164" y="285838"/>
                </a:lnTo>
                <a:lnTo>
                  <a:pt x="123760" y="234636"/>
                </a:lnTo>
                <a:lnTo>
                  <a:pt x="154890" y="210415"/>
                </a:lnTo>
                <a:lnTo>
                  <a:pt x="189071" y="187195"/>
                </a:lnTo>
                <a:lnTo>
                  <a:pt x="226171" y="165037"/>
                </a:lnTo>
                <a:lnTo>
                  <a:pt x="266064" y="144000"/>
                </a:lnTo>
                <a:lnTo>
                  <a:pt x="308618" y="124145"/>
                </a:lnTo>
                <a:lnTo>
                  <a:pt x="353706" y="105532"/>
                </a:lnTo>
                <a:lnTo>
                  <a:pt x="401198" y="88221"/>
                </a:lnTo>
                <a:lnTo>
                  <a:pt x="450965" y="72273"/>
                </a:lnTo>
                <a:lnTo>
                  <a:pt x="502877" y="57747"/>
                </a:lnTo>
                <a:lnTo>
                  <a:pt x="556807" y="44705"/>
                </a:lnTo>
                <a:lnTo>
                  <a:pt x="612623" y="33206"/>
                </a:lnTo>
                <a:lnTo>
                  <a:pt x="670199" y="23311"/>
                </a:lnTo>
                <a:lnTo>
                  <a:pt x="729403" y="15079"/>
                </a:lnTo>
                <a:lnTo>
                  <a:pt x="790108" y="8572"/>
                </a:lnTo>
                <a:lnTo>
                  <a:pt x="852183" y="3850"/>
                </a:lnTo>
                <a:lnTo>
                  <a:pt x="915501" y="972"/>
                </a:lnTo>
                <a:lnTo>
                  <a:pt x="979932" y="0"/>
                </a:lnTo>
                <a:lnTo>
                  <a:pt x="1044356" y="972"/>
                </a:lnTo>
                <a:lnTo>
                  <a:pt x="1107669" y="3850"/>
                </a:lnTo>
                <a:lnTo>
                  <a:pt x="1169741" y="8572"/>
                </a:lnTo>
                <a:lnTo>
                  <a:pt x="1230443" y="15079"/>
                </a:lnTo>
                <a:lnTo>
                  <a:pt x="1289645" y="23311"/>
                </a:lnTo>
                <a:lnTo>
                  <a:pt x="1347218" y="33206"/>
                </a:lnTo>
                <a:lnTo>
                  <a:pt x="1403034" y="44705"/>
                </a:lnTo>
                <a:lnTo>
                  <a:pt x="1456963" y="57747"/>
                </a:lnTo>
                <a:lnTo>
                  <a:pt x="1508876" y="72273"/>
                </a:lnTo>
                <a:lnTo>
                  <a:pt x="1558643" y="88221"/>
                </a:lnTo>
                <a:lnTo>
                  <a:pt x="1606136" y="105532"/>
                </a:lnTo>
                <a:lnTo>
                  <a:pt x="1651225" y="124145"/>
                </a:lnTo>
                <a:lnTo>
                  <a:pt x="1693781" y="144000"/>
                </a:lnTo>
                <a:lnTo>
                  <a:pt x="1733675" y="165037"/>
                </a:lnTo>
                <a:lnTo>
                  <a:pt x="1770778" y="187195"/>
                </a:lnTo>
                <a:lnTo>
                  <a:pt x="1804960" y="210415"/>
                </a:lnTo>
                <a:lnTo>
                  <a:pt x="1836093" y="234636"/>
                </a:lnTo>
                <a:lnTo>
                  <a:pt x="1888692" y="285838"/>
                </a:lnTo>
                <a:lnTo>
                  <a:pt x="1927543" y="340321"/>
                </a:lnTo>
                <a:lnTo>
                  <a:pt x="1951611" y="397602"/>
                </a:lnTo>
                <a:lnTo>
                  <a:pt x="1959864" y="457200"/>
                </a:lnTo>
                <a:lnTo>
                  <a:pt x="1957779" y="487257"/>
                </a:lnTo>
                <a:lnTo>
                  <a:pt x="1941489" y="545757"/>
                </a:lnTo>
                <a:lnTo>
                  <a:pt x="1909901" y="601699"/>
                </a:lnTo>
                <a:lnTo>
                  <a:pt x="1864046" y="654602"/>
                </a:lnTo>
                <a:lnTo>
                  <a:pt x="1804960" y="703984"/>
                </a:lnTo>
                <a:lnTo>
                  <a:pt x="1770778" y="727204"/>
                </a:lnTo>
                <a:lnTo>
                  <a:pt x="1733675" y="749362"/>
                </a:lnTo>
                <a:lnTo>
                  <a:pt x="1693781" y="770399"/>
                </a:lnTo>
                <a:lnTo>
                  <a:pt x="1651225" y="790254"/>
                </a:lnTo>
                <a:lnTo>
                  <a:pt x="1606136" y="808867"/>
                </a:lnTo>
                <a:lnTo>
                  <a:pt x="1558643" y="826178"/>
                </a:lnTo>
                <a:lnTo>
                  <a:pt x="1508876" y="842126"/>
                </a:lnTo>
                <a:lnTo>
                  <a:pt x="1456963" y="856652"/>
                </a:lnTo>
                <a:lnTo>
                  <a:pt x="1403034" y="869694"/>
                </a:lnTo>
                <a:lnTo>
                  <a:pt x="1347218" y="881193"/>
                </a:lnTo>
                <a:lnTo>
                  <a:pt x="1289645" y="891088"/>
                </a:lnTo>
                <a:lnTo>
                  <a:pt x="1230443" y="899320"/>
                </a:lnTo>
                <a:lnTo>
                  <a:pt x="1169741" y="905827"/>
                </a:lnTo>
                <a:lnTo>
                  <a:pt x="1107669" y="910549"/>
                </a:lnTo>
                <a:lnTo>
                  <a:pt x="1044356" y="913427"/>
                </a:lnTo>
                <a:lnTo>
                  <a:pt x="979932" y="914400"/>
                </a:lnTo>
                <a:lnTo>
                  <a:pt x="915501" y="913427"/>
                </a:lnTo>
                <a:lnTo>
                  <a:pt x="852183" y="910549"/>
                </a:lnTo>
                <a:lnTo>
                  <a:pt x="790108" y="905827"/>
                </a:lnTo>
                <a:lnTo>
                  <a:pt x="729403" y="899320"/>
                </a:lnTo>
                <a:lnTo>
                  <a:pt x="670199" y="891088"/>
                </a:lnTo>
                <a:lnTo>
                  <a:pt x="612623" y="881193"/>
                </a:lnTo>
                <a:lnTo>
                  <a:pt x="556807" y="869694"/>
                </a:lnTo>
                <a:lnTo>
                  <a:pt x="502877" y="856652"/>
                </a:lnTo>
                <a:lnTo>
                  <a:pt x="450965" y="842126"/>
                </a:lnTo>
                <a:lnTo>
                  <a:pt x="401198" y="826178"/>
                </a:lnTo>
                <a:lnTo>
                  <a:pt x="353706" y="808867"/>
                </a:lnTo>
                <a:lnTo>
                  <a:pt x="308618" y="790254"/>
                </a:lnTo>
                <a:lnTo>
                  <a:pt x="266064" y="770399"/>
                </a:lnTo>
                <a:lnTo>
                  <a:pt x="226171" y="749362"/>
                </a:lnTo>
                <a:lnTo>
                  <a:pt x="189071" y="727204"/>
                </a:lnTo>
                <a:lnTo>
                  <a:pt x="154890" y="703984"/>
                </a:lnTo>
                <a:lnTo>
                  <a:pt x="123760" y="679763"/>
                </a:lnTo>
                <a:lnTo>
                  <a:pt x="71164" y="628561"/>
                </a:lnTo>
                <a:lnTo>
                  <a:pt x="32317" y="574078"/>
                </a:lnTo>
                <a:lnTo>
                  <a:pt x="8251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903" y="1661921"/>
            <a:ext cx="111950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Mo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spc="-5" dirty="0">
                <a:latin typeface="Courier New"/>
                <a:cs typeface="Courier New"/>
              </a:rPr>
              <a:t>Day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17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20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18/29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993647"/>
            <a:ext cx="11820144" cy="2766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8900" y="1022603"/>
            <a:ext cx="9418320" cy="2775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013460"/>
            <a:ext cx="11734800" cy="2680970"/>
          </a:xfrm>
          <a:custGeom>
            <a:avLst/>
            <a:gdLst/>
            <a:ahLst/>
            <a:cxnLst/>
            <a:rect l="l" t="t" r="r" b="b"/>
            <a:pathLst>
              <a:path w="11734800" h="2680970">
                <a:moveTo>
                  <a:pt x="11556746" y="0"/>
                </a:moveTo>
                <a:lnTo>
                  <a:pt x="178003" y="0"/>
                </a:lnTo>
                <a:lnTo>
                  <a:pt x="130682" y="6362"/>
                </a:lnTo>
                <a:lnTo>
                  <a:pt x="88160" y="24318"/>
                </a:lnTo>
                <a:lnTo>
                  <a:pt x="52135" y="52165"/>
                </a:lnTo>
                <a:lnTo>
                  <a:pt x="24302" y="88203"/>
                </a:lnTo>
                <a:lnTo>
                  <a:pt x="6358" y="130733"/>
                </a:lnTo>
                <a:lnTo>
                  <a:pt x="0" y="178053"/>
                </a:lnTo>
                <a:lnTo>
                  <a:pt x="0" y="2502661"/>
                </a:lnTo>
                <a:lnTo>
                  <a:pt x="6358" y="2549982"/>
                </a:lnTo>
                <a:lnTo>
                  <a:pt x="24302" y="2592512"/>
                </a:lnTo>
                <a:lnTo>
                  <a:pt x="52135" y="2628550"/>
                </a:lnTo>
                <a:lnTo>
                  <a:pt x="88160" y="2656397"/>
                </a:lnTo>
                <a:lnTo>
                  <a:pt x="130682" y="2674353"/>
                </a:lnTo>
                <a:lnTo>
                  <a:pt x="178003" y="2680716"/>
                </a:lnTo>
                <a:lnTo>
                  <a:pt x="11556746" y="2680716"/>
                </a:lnTo>
                <a:lnTo>
                  <a:pt x="11604066" y="2674353"/>
                </a:lnTo>
                <a:lnTo>
                  <a:pt x="11646596" y="2656397"/>
                </a:lnTo>
                <a:lnTo>
                  <a:pt x="11682634" y="2628550"/>
                </a:lnTo>
                <a:lnTo>
                  <a:pt x="11710481" y="2592512"/>
                </a:lnTo>
                <a:lnTo>
                  <a:pt x="11728437" y="2549982"/>
                </a:lnTo>
                <a:lnTo>
                  <a:pt x="11734800" y="2502661"/>
                </a:lnTo>
                <a:lnTo>
                  <a:pt x="11734800" y="178053"/>
                </a:lnTo>
                <a:lnTo>
                  <a:pt x="11728437" y="130733"/>
                </a:lnTo>
                <a:lnTo>
                  <a:pt x="11710481" y="88203"/>
                </a:lnTo>
                <a:lnTo>
                  <a:pt x="11682634" y="52165"/>
                </a:lnTo>
                <a:lnTo>
                  <a:pt x="11646596" y="24318"/>
                </a:lnTo>
                <a:lnTo>
                  <a:pt x="11604066" y="6362"/>
                </a:lnTo>
                <a:lnTo>
                  <a:pt x="11556746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6545" y="1127201"/>
            <a:ext cx="8949690" cy="2433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95"/>
              </a:spcBef>
              <a:buSzPct val="138888"/>
              <a:buFont typeface="Wingdings"/>
              <a:buChar char=""/>
              <a:tabLst>
                <a:tab pos="363220" algn="l"/>
              </a:tabLst>
            </a:pPr>
            <a:r>
              <a:rPr sz="1800" spc="-5" dirty="0">
                <a:latin typeface="Courier New"/>
                <a:cs typeface="Courier New"/>
              </a:rPr>
              <a:t>OffsetDateTime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20" dirty="0">
                <a:latin typeface="Arial"/>
                <a:cs typeface="Arial"/>
              </a:rPr>
              <a:t>an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immutable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illustration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date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time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with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  <a:spcBef>
                <a:spcPts val="65"/>
              </a:spcBef>
            </a:pPr>
            <a:r>
              <a:rPr sz="2200" spc="-40" dirty="0">
                <a:latin typeface="Arial"/>
                <a:cs typeface="Arial"/>
              </a:rPr>
              <a:t>offset.</a:t>
            </a:r>
            <a:endParaRPr sz="22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buFont typeface="Wingdings"/>
              <a:buChar char=""/>
              <a:tabLst>
                <a:tab pos="363220" algn="l"/>
              </a:tabLst>
            </a:pPr>
            <a:r>
              <a:rPr sz="2200" spc="-175" dirty="0">
                <a:latin typeface="Arial"/>
                <a:cs typeface="Arial"/>
              </a:rPr>
              <a:t>Code </a:t>
            </a:r>
            <a:r>
              <a:rPr sz="2200" spc="-100" dirty="0">
                <a:latin typeface="Arial"/>
                <a:cs typeface="Arial"/>
              </a:rPr>
              <a:t>Snippet </a:t>
            </a:r>
            <a:r>
              <a:rPr sz="2200" spc="-114" dirty="0">
                <a:latin typeface="Arial"/>
                <a:cs typeface="Arial"/>
              </a:rPr>
              <a:t>displays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105" dirty="0">
                <a:latin typeface="Arial"/>
                <a:cs typeface="Arial"/>
              </a:rPr>
              <a:t>example </a:t>
            </a:r>
            <a:r>
              <a:rPr sz="2200" spc="-65" dirty="0">
                <a:latin typeface="Arial"/>
                <a:cs typeface="Arial"/>
              </a:rPr>
              <a:t>stating </a:t>
            </a:r>
            <a:r>
              <a:rPr sz="2200" spc="-75" dirty="0">
                <a:latin typeface="Arial"/>
                <a:cs typeface="Arial"/>
              </a:rPr>
              <a:t>California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90" dirty="0">
                <a:latin typeface="Arial"/>
                <a:cs typeface="Arial"/>
              </a:rPr>
              <a:t>GMT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</a:pPr>
            <a:r>
              <a:rPr sz="2200" spc="-165" dirty="0">
                <a:latin typeface="Arial"/>
                <a:cs typeface="Arial"/>
              </a:rPr>
              <a:t>UTC–07:00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70" dirty="0">
                <a:latin typeface="Arial"/>
                <a:cs typeface="Arial"/>
              </a:rPr>
              <a:t>get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60" dirty="0">
                <a:latin typeface="Arial"/>
                <a:cs typeface="Arial"/>
              </a:rPr>
              <a:t>similar </a:t>
            </a:r>
            <a:r>
              <a:rPr sz="2200" spc="-75" dirty="0">
                <a:latin typeface="Arial"/>
                <a:cs typeface="Arial"/>
              </a:rPr>
              <a:t>time-zone, </a:t>
            </a:r>
            <a:r>
              <a:rPr sz="2200" spc="-60" dirty="0">
                <a:latin typeface="Arial"/>
                <a:cs typeface="Arial"/>
              </a:rPr>
              <a:t>static </a:t>
            </a:r>
            <a:r>
              <a:rPr sz="2200" spc="-55" dirty="0">
                <a:latin typeface="Arial"/>
                <a:cs typeface="Arial"/>
              </a:rPr>
              <a:t>method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ZoneOffset.of()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be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180"/>
              </a:spcBef>
              <a:buFont typeface="Wingdings"/>
              <a:buChar char=""/>
              <a:tabLst>
                <a:tab pos="363220" algn="l"/>
              </a:tabLst>
            </a:pPr>
            <a:r>
              <a:rPr sz="2200" spc="-25" dirty="0">
                <a:latin typeface="Arial"/>
                <a:cs typeface="Arial"/>
              </a:rPr>
              <a:t>After </a:t>
            </a:r>
            <a:r>
              <a:rPr sz="2200" spc="-60" dirty="0">
                <a:latin typeface="Arial"/>
                <a:cs typeface="Arial"/>
              </a:rPr>
              <a:t>fetching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offset </a:t>
            </a:r>
            <a:r>
              <a:rPr sz="2200" spc="-90" dirty="0">
                <a:latin typeface="Arial"/>
                <a:cs typeface="Arial"/>
              </a:rPr>
              <a:t>value, </a:t>
            </a:r>
            <a:r>
              <a:rPr sz="1800" spc="-10" dirty="0">
                <a:latin typeface="Courier New"/>
                <a:cs typeface="Courier New"/>
              </a:rPr>
              <a:t>OffSetDateTime</a:t>
            </a:r>
            <a:r>
              <a:rPr sz="1800" spc="-900" dirty="0">
                <a:latin typeface="Courier New"/>
                <a:cs typeface="Courier New"/>
              </a:rPr>
              <a:t> </a:t>
            </a:r>
            <a:r>
              <a:rPr sz="2200" spc="-140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30" dirty="0">
                <a:latin typeface="Arial"/>
                <a:cs typeface="Arial"/>
              </a:rPr>
              <a:t>shaped </a:t>
            </a:r>
            <a:r>
              <a:rPr sz="2200" spc="-95" dirty="0">
                <a:latin typeface="Arial"/>
                <a:cs typeface="Arial"/>
              </a:rPr>
              <a:t>by </a:t>
            </a:r>
            <a:r>
              <a:rPr sz="2200" spc="-140" dirty="0">
                <a:latin typeface="Arial"/>
                <a:cs typeface="Arial"/>
              </a:rPr>
              <a:t>passing </a:t>
            </a:r>
            <a:r>
              <a:rPr sz="2200" spc="-175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ourier New"/>
                <a:cs typeface="Courier New"/>
              </a:rPr>
              <a:t>LocalDateTime</a:t>
            </a:r>
            <a:r>
              <a:rPr sz="1800" spc="-790" dirty="0">
                <a:latin typeface="Courier New"/>
                <a:cs typeface="Courier New"/>
              </a:rPr>
              <a:t>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35" dirty="0">
                <a:latin typeface="Arial"/>
                <a:cs typeface="Arial"/>
              </a:rPr>
              <a:t>offset </a:t>
            </a:r>
            <a:r>
              <a:rPr sz="2200" spc="25" dirty="0">
                <a:latin typeface="Arial"/>
                <a:cs typeface="Arial"/>
              </a:rPr>
              <a:t>to it.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1105" y="3786378"/>
            <a:ext cx="9359265" cy="2609215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90805" marR="11811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LocalDateTime datetime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LocalDateTime.of(2016, Month.FEBRUARY, 15,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18,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20);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display the result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Offset</a:t>
            </a:r>
            <a:endParaRPr sz="1800">
              <a:latin typeface="Courier New"/>
              <a:cs typeface="Courier New"/>
            </a:endParaRPr>
          </a:p>
          <a:p>
            <a:pPr marL="90805" marR="5264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ZoneOffset sampleoffset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ZoneOffset.of("-07:00");  OffsetDateTime date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OffsetDateTime.of(datetime,</a:t>
            </a:r>
            <a:r>
              <a:rPr sz="18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sampleoffset);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System.out.println("Sample display of Date and Time using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time-zone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offset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 " +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date);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324" y="1868423"/>
            <a:ext cx="2604516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759" y="1987295"/>
            <a:ext cx="1725167" cy="842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568" y="1895855"/>
            <a:ext cx="2510028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568" y="1895855"/>
            <a:ext cx="2510155" cy="914400"/>
          </a:xfrm>
          <a:custGeom>
            <a:avLst/>
            <a:gdLst/>
            <a:ahLst/>
            <a:cxnLst/>
            <a:rect l="l" t="t" r="r" b="b"/>
            <a:pathLst>
              <a:path w="2510155" h="914400">
                <a:moveTo>
                  <a:pt x="0" y="457200"/>
                </a:moveTo>
                <a:lnTo>
                  <a:pt x="7364" y="407388"/>
                </a:lnTo>
                <a:lnTo>
                  <a:pt x="28946" y="359128"/>
                </a:lnTo>
                <a:lnTo>
                  <a:pt x="63981" y="312700"/>
                </a:lnTo>
                <a:lnTo>
                  <a:pt x="111702" y="268382"/>
                </a:lnTo>
                <a:lnTo>
                  <a:pt x="171345" y="226455"/>
                </a:lnTo>
                <a:lnTo>
                  <a:pt x="205398" y="206474"/>
                </a:lnTo>
                <a:lnTo>
                  <a:pt x="242144" y="187195"/>
                </a:lnTo>
                <a:lnTo>
                  <a:pt x="281487" y="168654"/>
                </a:lnTo>
                <a:lnTo>
                  <a:pt x="323332" y="150884"/>
                </a:lnTo>
                <a:lnTo>
                  <a:pt x="367584" y="133921"/>
                </a:lnTo>
                <a:lnTo>
                  <a:pt x="414145" y="117800"/>
                </a:lnTo>
                <a:lnTo>
                  <a:pt x="462922" y="102554"/>
                </a:lnTo>
                <a:lnTo>
                  <a:pt x="513817" y="88221"/>
                </a:lnTo>
                <a:lnTo>
                  <a:pt x="566736" y="74833"/>
                </a:lnTo>
                <a:lnTo>
                  <a:pt x="621583" y="62427"/>
                </a:lnTo>
                <a:lnTo>
                  <a:pt x="678261" y="51037"/>
                </a:lnTo>
                <a:lnTo>
                  <a:pt x="736676" y="40697"/>
                </a:lnTo>
                <a:lnTo>
                  <a:pt x="796731" y="31444"/>
                </a:lnTo>
                <a:lnTo>
                  <a:pt x="858331" y="23311"/>
                </a:lnTo>
                <a:lnTo>
                  <a:pt x="921380" y="16333"/>
                </a:lnTo>
                <a:lnTo>
                  <a:pt x="985783" y="10546"/>
                </a:lnTo>
                <a:lnTo>
                  <a:pt x="1051443" y="5984"/>
                </a:lnTo>
                <a:lnTo>
                  <a:pt x="1118265" y="2683"/>
                </a:lnTo>
                <a:lnTo>
                  <a:pt x="1186154" y="676"/>
                </a:lnTo>
                <a:lnTo>
                  <a:pt x="1255014" y="0"/>
                </a:lnTo>
                <a:lnTo>
                  <a:pt x="1323876" y="676"/>
                </a:lnTo>
                <a:lnTo>
                  <a:pt x="1391768" y="2683"/>
                </a:lnTo>
                <a:lnTo>
                  <a:pt x="1458593" y="5984"/>
                </a:lnTo>
                <a:lnTo>
                  <a:pt x="1524256" y="10546"/>
                </a:lnTo>
                <a:lnTo>
                  <a:pt x="1588660" y="16333"/>
                </a:lnTo>
                <a:lnTo>
                  <a:pt x="1651711" y="23311"/>
                </a:lnTo>
                <a:lnTo>
                  <a:pt x="1713312" y="31444"/>
                </a:lnTo>
                <a:lnTo>
                  <a:pt x="1773368" y="40697"/>
                </a:lnTo>
                <a:lnTo>
                  <a:pt x="1831783" y="51037"/>
                </a:lnTo>
                <a:lnTo>
                  <a:pt x="1888461" y="62427"/>
                </a:lnTo>
                <a:lnTo>
                  <a:pt x="1943308" y="74833"/>
                </a:lnTo>
                <a:lnTo>
                  <a:pt x="1996226" y="88221"/>
                </a:lnTo>
                <a:lnTo>
                  <a:pt x="2047121" y="102554"/>
                </a:lnTo>
                <a:lnTo>
                  <a:pt x="2095897" y="117800"/>
                </a:lnTo>
                <a:lnTo>
                  <a:pt x="2142458" y="133921"/>
                </a:lnTo>
                <a:lnTo>
                  <a:pt x="2186708" y="150884"/>
                </a:lnTo>
                <a:lnTo>
                  <a:pt x="2228552" y="168654"/>
                </a:lnTo>
                <a:lnTo>
                  <a:pt x="2267894" y="187195"/>
                </a:lnTo>
                <a:lnTo>
                  <a:pt x="2304639" y="206474"/>
                </a:lnTo>
                <a:lnTo>
                  <a:pt x="2338690" y="226455"/>
                </a:lnTo>
                <a:lnTo>
                  <a:pt x="2398331" y="268382"/>
                </a:lnTo>
                <a:lnTo>
                  <a:pt x="2446050" y="312700"/>
                </a:lnTo>
                <a:lnTo>
                  <a:pt x="2481083" y="359128"/>
                </a:lnTo>
                <a:lnTo>
                  <a:pt x="2502664" y="407388"/>
                </a:lnTo>
                <a:lnTo>
                  <a:pt x="2510028" y="457200"/>
                </a:lnTo>
                <a:lnTo>
                  <a:pt x="2508171" y="482282"/>
                </a:lnTo>
                <a:lnTo>
                  <a:pt x="2493603" y="531353"/>
                </a:lnTo>
                <a:lnTo>
                  <a:pt x="2465200" y="578731"/>
                </a:lnTo>
                <a:lnTo>
                  <a:pt x="2423728" y="624139"/>
                </a:lnTo>
                <a:lnTo>
                  <a:pt x="2369953" y="667297"/>
                </a:lnTo>
                <a:lnTo>
                  <a:pt x="2304639" y="707925"/>
                </a:lnTo>
                <a:lnTo>
                  <a:pt x="2267894" y="727204"/>
                </a:lnTo>
                <a:lnTo>
                  <a:pt x="2228552" y="745745"/>
                </a:lnTo>
                <a:lnTo>
                  <a:pt x="2186708" y="763515"/>
                </a:lnTo>
                <a:lnTo>
                  <a:pt x="2142458" y="780478"/>
                </a:lnTo>
                <a:lnTo>
                  <a:pt x="2095897" y="796599"/>
                </a:lnTo>
                <a:lnTo>
                  <a:pt x="2047121" y="811845"/>
                </a:lnTo>
                <a:lnTo>
                  <a:pt x="1996226" y="826178"/>
                </a:lnTo>
                <a:lnTo>
                  <a:pt x="1943308" y="839566"/>
                </a:lnTo>
                <a:lnTo>
                  <a:pt x="1888461" y="851972"/>
                </a:lnTo>
                <a:lnTo>
                  <a:pt x="1831783" y="863362"/>
                </a:lnTo>
                <a:lnTo>
                  <a:pt x="1773368" y="873702"/>
                </a:lnTo>
                <a:lnTo>
                  <a:pt x="1713312" y="882955"/>
                </a:lnTo>
                <a:lnTo>
                  <a:pt x="1651711" y="891088"/>
                </a:lnTo>
                <a:lnTo>
                  <a:pt x="1588660" y="898066"/>
                </a:lnTo>
                <a:lnTo>
                  <a:pt x="1524256" y="903853"/>
                </a:lnTo>
                <a:lnTo>
                  <a:pt x="1458593" y="908415"/>
                </a:lnTo>
                <a:lnTo>
                  <a:pt x="1391768" y="911716"/>
                </a:lnTo>
                <a:lnTo>
                  <a:pt x="1323876" y="913723"/>
                </a:lnTo>
                <a:lnTo>
                  <a:pt x="1255014" y="914400"/>
                </a:lnTo>
                <a:lnTo>
                  <a:pt x="1186154" y="913723"/>
                </a:lnTo>
                <a:lnTo>
                  <a:pt x="1118265" y="911716"/>
                </a:lnTo>
                <a:lnTo>
                  <a:pt x="1051443" y="908415"/>
                </a:lnTo>
                <a:lnTo>
                  <a:pt x="985783" y="903853"/>
                </a:lnTo>
                <a:lnTo>
                  <a:pt x="921380" y="898066"/>
                </a:lnTo>
                <a:lnTo>
                  <a:pt x="858331" y="891088"/>
                </a:lnTo>
                <a:lnTo>
                  <a:pt x="796731" y="882955"/>
                </a:lnTo>
                <a:lnTo>
                  <a:pt x="736676" y="873702"/>
                </a:lnTo>
                <a:lnTo>
                  <a:pt x="678261" y="863362"/>
                </a:lnTo>
                <a:lnTo>
                  <a:pt x="621583" y="851972"/>
                </a:lnTo>
                <a:lnTo>
                  <a:pt x="566736" y="839566"/>
                </a:lnTo>
                <a:lnTo>
                  <a:pt x="513817" y="826178"/>
                </a:lnTo>
                <a:lnTo>
                  <a:pt x="462922" y="811845"/>
                </a:lnTo>
                <a:lnTo>
                  <a:pt x="414145" y="796599"/>
                </a:lnTo>
                <a:lnTo>
                  <a:pt x="367584" y="780478"/>
                </a:lnTo>
                <a:lnTo>
                  <a:pt x="323332" y="763515"/>
                </a:lnTo>
                <a:lnTo>
                  <a:pt x="281487" y="745745"/>
                </a:lnTo>
                <a:lnTo>
                  <a:pt x="242144" y="727204"/>
                </a:lnTo>
                <a:lnTo>
                  <a:pt x="205398" y="707925"/>
                </a:lnTo>
                <a:lnTo>
                  <a:pt x="171345" y="687944"/>
                </a:lnTo>
                <a:lnTo>
                  <a:pt x="111702" y="646017"/>
                </a:lnTo>
                <a:lnTo>
                  <a:pt x="63981" y="601699"/>
                </a:lnTo>
                <a:lnTo>
                  <a:pt x="28946" y="555271"/>
                </a:lnTo>
                <a:lnTo>
                  <a:pt x="7364" y="507011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3891" y="2039239"/>
            <a:ext cx="139573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marR="5080" indent="-151765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ourier New"/>
                <a:cs typeface="Courier New"/>
              </a:rPr>
              <a:t>Offs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tDate  Time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17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21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19/29</a:t>
            </a:r>
          </a:p>
        </p:txBody>
      </p:sp>
      <p:sp>
        <p:nvSpPr>
          <p:cNvPr id="5" name="object 5"/>
          <p:cNvSpPr/>
          <p:nvPr/>
        </p:nvSpPr>
        <p:spPr>
          <a:xfrm>
            <a:off x="42673" y="813816"/>
            <a:ext cx="11820144" cy="2281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0279" y="768095"/>
            <a:ext cx="9648444" cy="2188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3" y="833627"/>
            <a:ext cx="11734800" cy="2196465"/>
          </a:xfrm>
          <a:custGeom>
            <a:avLst/>
            <a:gdLst/>
            <a:ahLst/>
            <a:cxnLst/>
            <a:rect l="l" t="t" r="r" b="b"/>
            <a:pathLst>
              <a:path w="11734800" h="2196465">
                <a:moveTo>
                  <a:pt x="11589004" y="0"/>
                </a:moveTo>
                <a:lnTo>
                  <a:pt x="145821" y="0"/>
                </a:lnTo>
                <a:lnTo>
                  <a:pt x="99732" y="7433"/>
                </a:lnTo>
                <a:lnTo>
                  <a:pt x="59703" y="28131"/>
                </a:lnTo>
                <a:lnTo>
                  <a:pt x="28136" y="59692"/>
                </a:lnTo>
                <a:lnTo>
                  <a:pt x="7434" y="99714"/>
                </a:lnTo>
                <a:lnTo>
                  <a:pt x="0" y="145796"/>
                </a:lnTo>
                <a:lnTo>
                  <a:pt x="0" y="2050288"/>
                </a:lnTo>
                <a:lnTo>
                  <a:pt x="7434" y="2096369"/>
                </a:lnTo>
                <a:lnTo>
                  <a:pt x="28136" y="2136391"/>
                </a:lnTo>
                <a:lnTo>
                  <a:pt x="59703" y="2167952"/>
                </a:lnTo>
                <a:lnTo>
                  <a:pt x="99732" y="2188650"/>
                </a:lnTo>
                <a:lnTo>
                  <a:pt x="145821" y="2196084"/>
                </a:lnTo>
                <a:lnTo>
                  <a:pt x="11589004" y="2196084"/>
                </a:lnTo>
                <a:lnTo>
                  <a:pt x="11635085" y="2188650"/>
                </a:lnTo>
                <a:lnTo>
                  <a:pt x="11675107" y="2167952"/>
                </a:lnTo>
                <a:lnTo>
                  <a:pt x="11706668" y="2136391"/>
                </a:lnTo>
                <a:lnTo>
                  <a:pt x="11727366" y="2096369"/>
                </a:lnTo>
                <a:lnTo>
                  <a:pt x="11734800" y="2050288"/>
                </a:lnTo>
                <a:lnTo>
                  <a:pt x="11734800" y="145796"/>
                </a:lnTo>
                <a:lnTo>
                  <a:pt x="11727366" y="99714"/>
                </a:lnTo>
                <a:lnTo>
                  <a:pt x="11706668" y="59692"/>
                </a:lnTo>
                <a:lnTo>
                  <a:pt x="11675107" y="28131"/>
                </a:lnTo>
                <a:lnTo>
                  <a:pt x="11635085" y="7433"/>
                </a:lnTo>
                <a:lnTo>
                  <a:pt x="11589004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7670" y="847166"/>
            <a:ext cx="915987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ts val="2990"/>
              </a:lnSpc>
              <a:buSzPct val="133333"/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latin typeface="Courier New"/>
                <a:cs typeface="Courier New"/>
              </a:rPr>
              <a:t>OffsetTime</a:t>
            </a:r>
            <a:r>
              <a:rPr sz="1800" spc="-810" dirty="0">
                <a:latin typeface="Courier New"/>
                <a:cs typeface="Courier New"/>
              </a:rPr>
              <a:t> </a:t>
            </a:r>
            <a:r>
              <a:rPr sz="2400" spc="-175" dirty="0">
                <a:latin typeface="Arial"/>
                <a:cs typeface="Arial"/>
              </a:rPr>
              <a:t>class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immutable </a:t>
            </a:r>
            <a:r>
              <a:rPr sz="2400" spc="-120" dirty="0">
                <a:latin typeface="Arial"/>
                <a:cs typeface="Arial"/>
              </a:rPr>
              <a:t>Date-Time </a:t>
            </a:r>
            <a:r>
              <a:rPr sz="2400" spc="-5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denotes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time,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ts val="2870"/>
              </a:lnSpc>
            </a:pPr>
            <a:r>
              <a:rPr sz="2400" spc="-40" dirty="0">
                <a:latin typeface="Arial"/>
                <a:cs typeface="Arial"/>
              </a:rPr>
              <a:t>frequently </a:t>
            </a:r>
            <a:r>
              <a:rPr sz="2400" spc="-110" dirty="0">
                <a:latin typeface="Arial"/>
                <a:cs typeface="Arial"/>
              </a:rPr>
              <a:t>observed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70" dirty="0">
                <a:latin typeface="Arial"/>
                <a:cs typeface="Arial"/>
              </a:rPr>
              <a:t>hour-minute-second-offset.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7670" y="1944700"/>
            <a:ext cx="84905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40" dirty="0">
                <a:latin typeface="Arial"/>
                <a:cs typeface="Arial"/>
              </a:rPr>
              <a:t>shows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complete </a:t>
            </a:r>
            <a:r>
              <a:rPr sz="2400" spc="-85" dirty="0">
                <a:latin typeface="Arial"/>
                <a:cs typeface="Arial"/>
              </a:rPr>
              <a:t>program </a:t>
            </a:r>
            <a:r>
              <a:rPr sz="2400" spc="35" dirty="0">
                <a:latin typeface="Arial"/>
                <a:cs typeface="Arial"/>
              </a:rPr>
              <a:t>to </a:t>
            </a:r>
            <a:r>
              <a:rPr sz="2400" spc="-45" dirty="0">
                <a:latin typeface="Arial"/>
                <a:cs typeface="Arial"/>
              </a:rPr>
              <a:t>fetch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60" dirty="0">
                <a:latin typeface="Arial"/>
                <a:cs typeface="Arial"/>
              </a:rPr>
              <a:t>seconds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OffsetTime</a:t>
            </a:r>
            <a:r>
              <a:rPr sz="1800" spc="-655" dirty="0">
                <a:latin typeface="Courier New"/>
                <a:cs typeface="Courier New"/>
              </a:rPr>
              <a:t> </a:t>
            </a:r>
            <a:r>
              <a:rPr sz="2400" spc="-155" dirty="0">
                <a:latin typeface="Arial"/>
                <a:cs typeface="Arial"/>
              </a:rPr>
              <a:t>class: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361" y="3030473"/>
            <a:ext cx="8973820" cy="3061970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 java.time.OffsetTime;// Class to show the result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using</a:t>
            </a:r>
            <a:endParaRPr sz="1800">
              <a:latin typeface="Courier New"/>
              <a:cs typeface="Courier New"/>
            </a:endParaRPr>
          </a:p>
          <a:p>
            <a:pPr marL="90805" marR="51885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OffsetTime class method  public class MinuteOffset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0805" marR="3415029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public static void main(String[] args)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OffsetTime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 =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OffsetTime.now();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 =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d.getMinute();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System.out.println("Minutes: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" +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1764" y="3201923"/>
            <a:ext cx="2325624" cy="1289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54895" y="3160776"/>
            <a:ext cx="1661159" cy="1274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89007" y="3229355"/>
            <a:ext cx="2231136" cy="1194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89007" y="3229355"/>
            <a:ext cx="2231390" cy="119507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4"/>
              </a:spcBef>
            </a:pPr>
            <a:r>
              <a:rPr sz="2400" b="1" spc="-135" dirty="0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Arial"/>
                <a:cs typeface="Arial"/>
              </a:rPr>
              <a:t>Minutes: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49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6324" y="1296924"/>
            <a:ext cx="2350008" cy="10835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744" y="1452372"/>
            <a:ext cx="1860804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68" y="1324355"/>
            <a:ext cx="2255520" cy="9890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568" y="1324355"/>
            <a:ext cx="2255520" cy="989330"/>
          </a:xfrm>
          <a:custGeom>
            <a:avLst/>
            <a:gdLst/>
            <a:ahLst/>
            <a:cxnLst/>
            <a:rect l="l" t="t" r="r" b="b"/>
            <a:pathLst>
              <a:path w="2255520" h="989330">
                <a:moveTo>
                  <a:pt x="0" y="494538"/>
                </a:moveTo>
                <a:lnTo>
                  <a:pt x="7587" y="436854"/>
                </a:lnTo>
                <a:lnTo>
                  <a:pt x="29784" y="381128"/>
                </a:lnTo>
                <a:lnTo>
                  <a:pt x="65746" y="327730"/>
                </a:lnTo>
                <a:lnTo>
                  <a:pt x="114626" y="277030"/>
                </a:lnTo>
                <a:lnTo>
                  <a:pt x="175578" y="229399"/>
                </a:lnTo>
                <a:lnTo>
                  <a:pt x="210316" y="206850"/>
                </a:lnTo>
                <a:lnTo>
                  <a:pt x="247755" y="185208"/>
                </a:lnTo>
                <a:lnTo>
                  <a:pt x="287789" y="164518"/>
                </a:lnTo>
                <a:lnTo>
                  <a:pt x="330312" y="144827"/>
                </a:lnTo>
                <a:lnTo>
                  <a:pt x="375219" y="126182"/>
                </a:lnTo>
                <a:lnTo>
                  <a:pt x="422403" y="108628"/>
                </a:lnTo>
                <a:lnTo>
                  <a:pt x="471758" y="92212"/>
                </a:lnTo>
                <a:lnTo>
                  <a:pt x="523180" y="76981"/>
                </a:lnTo>
                <a:lnTo>
                  <a:pt x="576562" y="62980"/>
                </a:lnTo>
                <a:lnTo>
                  <a:pt x="631799" y="50256"/>
                </a:lnTo>
                <a:lnTo>
                  <a:pt x="688784" y="38856"/>
                </a:lnTo>
                <a:lnTo>
                  <a:pt x="747412" y="28825"/>
                </a:lnTo>
                <a:lnTo>
                  <a:pt x="807577" y="20210"/>
                </a:lnTo>
                <a:lnTo>
                  <a:pt x="869174" y="13058"/>
                </a:lnTo>
                <a:lnTo>
                  <a:pt x="932096" y="7414"/>
                </a:lnTo>
                <a:lnTo>
                  <a:pt x="996239" y="3326"/>
                </a:lnTo>
                <a:lnTo>
                  <a:pt x="1061495" y="839"/>
                </a:lnTo>
                <a:lnTo>
                  <a:pt x="1127760" y="0"/>
                </a:lnTo>
                <a:lnTo>
                  <a:pt x="1194020" y="839"/>
                </a:lnTo>
                <a:lnTo>
                  <a:pt x="1259273" y="3326"/>
                </a:lnTo>
                <a:lnTo>
                  <a:pt x="1323413" y="7414"/>
                </a:lnTo>
                <a:lnTo>
                  <a:pt x="1386333" y="13058"/>
                </a:lnTo>
                <a:lnTo>
                  <a:pt x="1447928" y="20210"/>
                </a:lnTo>
                <a:lnTo>
                  <a:pt x="1508092" y="28825"/>
                </a:lnTo>
                <a:lnTo>
                  <a:pt x="1566719" y="38856"/>
                </a:lnTo>
                <a:lnTo>
                  <a:pt x="1623704" y="50256"/>
                </a:lnTo>
                <a:lnTo>
                  <a:pt x="1678940" y="62980"/>
                </a:lnTo>
                <a:lnTo>
                  <a:pt x="1732322" y="76981"/>
                </a:lnTo>
                <a:lnTo>
                  <a:pt x="1783744" y="92212"/>
                </a:lnTo>
                <a:lnTo>
                  <a:pt x="1833100" y="108628"/>
                </a:lnTo>
                <a:lnTo>
                  <a:pt x="1880285" y="126182"/>
                </a:lnTo>
                <a:lnTo>
                  <a:pt x="1925192" y="144827"/>
                </a:lnTo>
                <a:lnTo>
                  <a:pt x="1967717" y="164518"/>
                </a:lnTo>
                <a:lnTo>
                  <a:pt x="2007752" y="185208"/>
                </a:lnTo>
                <a:lnTo>
                  <a:pt x="2045192" y="206850"/>
                </a:lnTo>
                <a:lnTo>
                  <a:pt x="2079932" y="229399"/>
                </a:lnTo>
                <a:lnTo>
                  <a:pt x="2111865" y="252808"/>
                </a:lnTo>
                <a:lnTo>
                  <a:pt x="2166889" y="302019"/>
                </a:lnTo>
                <a:lnTo>
                  <a:pt x="2209418" y="354115"/>
                </a:lnTo>
                <a:lnTo>
                  <a:pt x="2238606" y="408724"/>
                </a:lnTo>
                <a:lnTo>
                  <a:pt x="2253605" y="465475"/>
                </a:lnTo>
                <a:lnTo>
                  <a:pt x="2255520" y="494538"/>
                </a:lnTo>
                <a:lnTo>
                  <a:pt x="2253605" y="523600"/>
                </a:lnTo>
                <a:lnTo>
                  <a:pt x="2238606" y="580351"/>
                </a:lnTo>
                <a:lnTo>
                  <a:pt x="2209418" y="634960"/>
                </a:lnTo>
                <a:lnTo>
                  <a:pt x="2166889" y="687056"/>
                </a:lnTo>
                <a:lnTo>
                  <a:pt x="2111865" y="736267"/>
                </a:lnTo>
                <a:lnTo>
                  <a:pt x="2079932" y="759676"/>
                </a:lnTo>
                <a:lnTo>
                  <a:pt x="2045192" y="782225"/>
                </a:lnTo>
                <a:lnTo>
                  <a:pt x="2007752" y="803867"/>
                </a:lnTo>
                <a:lnTo>
                  <a:pt x="1967717" y="824557"/>
                </a:lnTo>
                <a:lnTo>
                  <a:pt x="1925193" y="844248"/>
                </a:lnTo>
                <a:lnTo>
                  <a:pt x="1880285" y="862893"/>
                </a:lnTo>
                <a:lnTo>
                  <a:pt x="1833100" y="880447"/>
                </a:lnTo>
                <a:lnTo>
                  <a:pt x="1783744" y="896863"/>
                </a:lnTo>
                <a:lnTo>
                  <a:pt x="1732322" y="912094"/>
                </a:lnTo>
                <a:lnTo>
                  <a:pt x="1678940" y="926095"/>
                </a:lnTo>
                <a:lnTo>
                  <a:pt x="1623704" y="938819"/>
                </a:lnTo>
                <a:lnTo>
                  <a:pt x="1566719" y="950219"/>
                </a:lnTo>
                <a:lnTo>
                  <a:pt x="1508092" y="960250"/>
                </a:lnTo>
                <a:lnTo>
                  <a:pt x="1447928" y="968865"/>
                </a:lnTo>
                <a:lnTo>
                  <a:pt x="1386333" y="976017"/>
                </a:lnTo>
                <a:lnTo>
                  <a:pt x="1323413" y="981661"/>
                </a:lnTo>
                <a:lnTo>
                  <a:pt x="1259273" y="985749"/>
                </a:lnTo>
                <a:lnTo>
                  <a:pt x="1194020" y="988236"/>
                </a:lnTo>
                <a:lnTo>
                  <a:pt x="1127760" y="989076"/>
                </a:lnTo>
                <a:lnTo>
                  <a:pt x="1061495" y="988236"/>
                </a:lnTo>
                <a:lnTo>
                  <a:pt x="996239" y="985749"/>
                </a:lnTo>
                <a:lnTo>
                  <a:pt x="932096" y="981661"/>
                </a:lnTo>
                <a:lnTo>
                  <a:pt x="869174" y="976017"/>
                </a:lnTo>
                <a:lnTo>
                  <a:pt x="807577" y="968865"/>
                </a:lnTo>
                <a:lnTo>
                  <a:pt x="747412" y="960250"/>
                </a:lnTo>
                <a:lnTo>
                  <a:pt x="688784" y="950219"/>
                </a:lnTo>
                <a:lnTo>
                  <a:pt x="631799" y="938819"/>
                </a:lnTo>
                <a:lnTo>
                  <a:pt x="576562" y="926095"/>
                </a:lnTo>
                <a:lnTo>
                  <a:pt x="523180" y="912094"/>
                </a:lnTo>
                <a:lnTo>
                  <a:pt x="471758" y="896863"/>
                </a:lnTo>
                <a:lnTo>
                  <a:pt x="422403" y="880447"/>
                </a:lnTo>
                <a:lnTo>
                  <a:pt x="375219" y="862893"/>
                </a:lnTo>
                <a:lnTo>
                  <a:pt x="330312" y="844248"/>
                </a:lnTo>
                <a:lnTo>
                  <a:pt x="287789" y="824557"/>
                </a:lnTo>
                <a:lnTo>
                  <a:pt x="247755" y="803867"/>
                </a:lnTo>
                <a:lnTo>
                  <a:pt x="210316" y="782225"/>
                </a:lnTo>
                <a:lnTo>
                  <a:pt x="175578" y="759676"/>
                </a:lnTo>
                <a:lnTo>
                  <a:pt x="143646" y="736267"/>
                </a:lnTo>
                <a:lnTo>
                  <a:pt x="88624" y="687056"/>
                </a:lnTo>
                <a:lnTo>
                  <a:pt x="46098" y="634960"/>
                </a:lnTo>
                <a:lnTo>
                  <a:pt x="16912" y="580351"/>
                </a:lnTo>
                <a:lnTo>
                  <a:pt x="1914" y="523600"/>
                </a:lnTo>
                <a:lnTo>
                  <a:pt x="0" y="494538"/>
                </a:lnTo>
                <a:close/>
              </a:path>
            </a:pathLst>
          </a:custGeom>
          <a:ln w="9144">
            <a:solidFill>
              <a:srgbClr val="A409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6180" y="1504569"/>
            <a:ext cx="139255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OffsetTime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17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22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20/29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992124"/>
            <a:ext cx="11820144" cy="2804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6104" y="1162811"/>
            <a:ext cx="9339072" cy="2554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011936"/>
            <a:ext cx="11734800" cy="2719070"/>
          </a:xfrm>
          <a:custGeom>
            <a:avLst/>
            <a:gdLst/>
            <a:ahLst/>
            <a:cxnLst/>
            <a:rect l="l" t="t" r="r" b="b"/>
            <a:pathLst>
              <a:path w="11734800" h="2719070">
                <a:moveTo>
                  <a:pt x="11554333" y="0"/>
                </a:moveTo>
                <a:lnTo>
                  <a:pt x="180530" y="0"/>
                </a:lnTo>
                <a:lnTo>
                  <a:pt x="132537" y="6444"/>
                </a:lnTo>
                <a:lnTo>
                  <a:pt x="89411" y="24633"/>
                </a:lnTo>
                <a:lnTo>
                  <a:pt x="52874" y="52847"/>
                </a:lnTo>
                <a:lnTo>
                  <a:pt x="24646" y="89370"/>
                </a:lnTo>
                <a:lnTo>
                  <a:pt x="6448" y="132482"/>
                </a:lnTo>
                <a:lnTo>
                  <a:pt x="0" y="180466"/>
                </a:lnTo>
                <a:lnTo>
                  <a:pt x="0" y="2538348"/>
                </a:lnTo>
                <a:lnTo>
                  <a:pt x="6448" y="2586333"/>
                </a:lnTo>
                <a:lnTo>
                  <a:pt x="24646" y="2629445"/>
                </a:lnTo>
                <a:lnTo>
                  <a:pt x="52874" y="2665968"/>
                </a:lnTo>
                <a:lnTo>
                  <a:pt x="89411" y="2694182"/>
                </a:lnTo>
                <a:lnTo>
                  <a:pt x="132537" y="2712371"/>
                </a:lnTo>
                <a:lnTo>
                  <a:pt x="180530" y="2718816"/>
                </a:lnTo>
                <a:lnTo>
                  <a:pt x="11554333" y="2718816"/>
                </a:lnTo>
                <a:lnTo>
                  <a:pt x="11602317" y="2712371"/>
                </a:lnTo>
                <a:lnTo>
                  <a:pt x="11645429" y="2694182"/>
                </a:lnTo>
                <a:lnTo>
                  <a:pt x="11681952" y="2665968"/>
                </a:lnTo>
                <a:lnTo>
                  <a:pt x="11710166" y="2629445"/>
                </a:lnTo>
                <a:lnTo>
                  <a:pt x="11728355" y="2586333"/>
                </a:lnTo>
                <a:lnTo>
                  <a:pt x="11734800" y="2538348"/>
                </a:lnTo>
                <a:lnTo>
                  <a:pt x="11734800" y="180466"/>
                </a:lnTo>
                <a:lnTo>
                  <a:pt x="11728355" y="132482"/>
                </a:lnTo>
                <a:lnTo>
                  <a:pt x="11710166" y="89370"/>
                </a:lnTo>
                <a:lnTo>
                  <a:pt x="11681952" y="52847"/>
                </a:lnTo>
                <a:lnTo>
                  <a:pt x="11645429" y="24633"/>
                </a:lnTo>
                <a:lnTo>
                  <a:pt x="11602317" y="6444"/>
                </a:lnTo>
                <a:lnTo>
                  <a:pt x="11554333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5239" y="1241501"/>
            <a:ext cx="88588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latin typeface="Courier New"/>
                <a:cs typeface="Courier New"/>
              </a:rPr>
              <a:t>Period</a:t>
            </a:r>
            <a:r>
              <a:rPr sz="1800" spc="-2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(java.time.Period)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Arial"/>
                <a:cs typeface="Arial"/>
              </a:rPr>
              <a:t>represents</a:t>
            </a:r>
            <a:r>
              <a:rPr sz="2400" spc="-130" dirty="0">
                <a:latin typeface="Arial"/>
                <a:cs typeface="Arial"/>
              </a:rPr>
              <a:t> an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amount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terms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145" dirty="0">
                <a:latin typeface="Arial"/>
                <a:cs typeface="Arial"/>
              </a:rPr>
              <a:t>days, </a:t>
            </a:r>
            <a:r>
              <a:rPr sz="2400" spc="-75" dirty="0">
                <a:latin typeface="Arial"/>
                <a:cs typeface="Arial"/>
              </a:rPr>
              <a:t>months,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239" y="2339466"/>
            <a:ext cx="87306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65" dirty="0">
                <a:latin typeface="Arial"/>
                <a:cs typeface="Arial"/>
              </a:rPr>
              <a:t>Duration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Period are </a:t>
            </a:r>
            <a:r>
              <a:rPr sz="2400" spc="-90" dirty="0">
                <a:latin typeface="Arial"/>
                <a:cs typeface="Arial"/>
              </a:rPr>
              <a:t>somewhat </a:t>
            </a:r>
            <a:r>
              <a:rPr sz="2400" spc="-65" dirty="0">
                <a:latin typeface="Arial"/>
                <a:cs typeface="Arial"/>
              </a:rPr>
              <a:t>similar; </a:t>
            </a:r>
            <a:r>
              <a:rPr sz="2400" spc="-80" dirty="0">
                <a:latin typeface="Arial"/>
                <a:cs typeface="Arial"/>
              </a:rPr>
              <a:t>however,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difference 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60" dirty="0">
                <a:latin typeface="Arial"/>
                <a:cs typeface="Arial"/>
              </a:rPr>
              <a:t>seen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their </a:t>
            </a:r>
            <a:r>
              <a:rPr sz="2400" spc="-100" dirty="0">
                <a:latin typeface="Arial"/>
                <a:cs typeface="Arial"/>
              </a:rPr>
              <a:t>approach </a:t>
            </a:r>
            <a:r>
              <a:rPr sz="2400" spc="-65" dirty="0">
                <a:latin typeface="Arial"/>
                <a:cs typeface="Arial"/>
              </a:rPr>
              <a:t>towards </a:t>
            </a:r>
            <a:r>
              <a:rPr sz="2400" spc="-90" dirty="0">
                <a:latin typeface="Arial"/>
                <a:cs typeface="Arial"/>
              </a:rPr>
              <a:t>Daylight  </a:t>
            </a:r>
            <a:r>
              <a:rPr sz="2400" spc="-195" dirty="0">
                <a:latin typeface="Arial"/>
                <a:cs typeface="Arial"/>
              </a:rPr>
              <a:t>Savings </a:t>
            </a:r>
            <a:r>
              <a:rPr sz="2400" spc="-130" dirty="0">
                <a:latin typeface="Arial"/>
                <a:cs typeface="Arial"/>
              </a:rPr>
              <a:t>Time </a:t>
            </a:r>
            <a:r>
              <a:rPr sz="2400" spc="-245" dirty="0">
                <a:latin typeface="Arial"/>
                <a:cs typeface="Arial"/>
              </a:rPr>
              <a:t>(DST)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50" dirty="0">
                <a:latin typeface="Arial"/>
                <a:cs typeface="Arial"/>
              </a:rPr>
              <a:t>they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0" dirty="0">
                <a:latin typeface="Arial"/>
                <a:cs typeface="Arial"/>
              </a:rPr>
              <a:t>added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ZonedDateTime.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324" y="1886711"/>
            <a:ext cx="2054352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227" y="1967483"/>
            <a:ext cx="1304544" cy="92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568" y="1914144"/>
            <a:ext cx="195986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568" y="1914144"/>
            <a:ext cx="1960245" cy="914400"/>
          </a:xfrm>
          <a:custGeom>
            <a:avLst/>
            <a:gdLst/>
            <a:ahLst/>
            <a:cxnLst/>
            <a:rect l="l" t="t" r="r" b="b"/>
            <a:pathLst>
              <a:path w="1960245" h="914400">
                <a:moveTo>
                  <a:pt x="0" y="457200"/>
                </a:moveTo>
                <a:lnTo>
                  <a:pt x="8251" y="397602"/>
                </a:lnTo>
                <a:lnTo>
                  <a:pt x="32317" y="340321"/>
                </a:lnTo>
                <a:lnTo>
                  <a:pt x="71164" y="285838"/>
                </a:lnTo>
                <a:lnTo>
                  <a:pt x="123760" y="234636"/>
                </a:lnTo>
                <a:lnTo>
                  <a:pt x="154890" y="210415"/>
                </a:lnTo>
                <a:lnTo>
                  <a:pt x="189071" y="187195"/>
                </a:lnTo>
                <a:lnTo>
                  <a:pt x="226171" y="165037"/>
                </a:lnTo>
                <a:lnTo>
                  <a:pt x="266064" y="144000"/>
                </a:lnTo>
                <a:lnTo>
                  <a:pt x="308618" y="124145"/>
                </a:lnTo>
                <a:lnTo>
                  <a:pt x="353706" y="105532"/>
                </a:lnTo>
                <a:lnTo>
                  <a:pt x="401198" y="88221"/>
                </a:lnTo>
                <a:lnTo>
                  <a:pt x="450965" y="72273"/>
                </a:lnTo>
                <a:lnTo>
                  <a:pt x="502877" y="57747"/>
                </a:lnTo>
                <a:lnTo>
                  <a:pt x="556807" y="44705"/>
                </a:lnTo>
                <a:lnTo>
                  <a:pt x="612623" y="33206"/>
                </a:lnTo>
                <a:lnTo>
                  <a:pt x="670199" y="23311"/>
                </a:lnTo>
                <a:lnTo>
                  <a:pt x="729403" y="15079"/>
                </a:lnTo>
                <a:lnTo>
                  <a:pt x="790108" y="8572"/>
                </a:lnTo>
                <a:lnTo>
                  <a:pt x="852183" y="3850"/>
                </a:lnTo>
                <a:lnTo>
                  <a:pt x="915501" y="972"/>
                </a:lnTo>
                <a:lnTo>
                  <a:pt x="979932" y="0"/>
                </a:lnTo>
                <a:lnTo>
                  <a:pt x="1044356" y="972"/>
                </a:lnTo>
                <a:lnTo>
                  <a:pt x="1107669" y="3850"/>
                </a:lnTo>
                <a:lnTo>
                  <a:pt x="1169741" y="8572"/>
                </a:lnTo>
                <a:lnTo>
                  <a:pt x="1230443" y="15079"/>
                </a:lnTo>
                <a:lnTo>
                  <a:pt x="1289645" y="23311"/>
                </a:lnTo>
                <a:lnTo>
                  <a:pt x="1347218" y="33206"/>
                </a:lnTo>
                <a:lnTo>
                  <a:pt x="1403034" y="44705"/>
                </a:lnTo>
                <a:lnTo>
                  <a:pt x="1456963" y="57747"/>
                </a:lnTo>
                <a:lnTo>
                  <a:pt x="1508876" y="72273"/>
                </a:lnTo>
                <a:lnTo>
                  <a:pt x="1558643" y="88221"/>
                </a:lnTo>
                <a:lnTo>
                  <a:pt x="1606136" y="105532"/>
                </a:lnTo>
                <a:lnTo>
                  <a:pt x="1651225" y="124145"/>
                </a:lnTo>
                <a:lnTo>
                  <a:pt x="1693781" y="144000"/>
                </a:lnTo>
                <a:lnTo>
                  <a:pt x="1733675" y="165037"/>
                </a:lnTo>
                <a:lnTo>
                  <a:pt x="1770778" y="187195"/>
                </a:lnTo>
                <a:lnTo>
                  <a:pt x="1804960" y="210415"/>
                </a:lnTo>
                <a:lnTo>
                  <a:pt x="1836093" y="234636"/>
                </a:lnTo>
                <a:lnTo>
                  <a:pt x="1888692" y="285838"/>
                </a:lnTo>
                <a:lnTo>
                  <a:pt x="1927543" y="340321"/>
                </a:lnTo>
                <a:lnTo>
                  <a:pt x="1951611" y="397602"/>
                </a:lnTo>
                <a:lnTo>
                  <a:pt x="1959864" y="457200"/>
                </a:lnTo>
                <a:lnTo>
                  <a:pt x="1957779" y="487257"/>
                </a:lnTo>
                <a:lnTo>
                  <a:pt x="1941489" y="545757"/>
                </a:lnTo>
                <a:lnTo>
                  <a:pt x="1909901" y="601699"/>
                </a:lnTo>
                <a:lnTo>
                  <a:pt x="1864046" y="654602"/>
                </a:lnTo>
                <a:lnTo>
                  <a:pt x="1804960" y="703984"/>
                </a:lnTo>
                <a:lnTo>
                  <a:pt x="1770778" y="727204"/>
                </a:lnTo>
                <a:lnTo>
                  <a:pt x="1733675" y="749362"/>
                </a:lnTo>
                <a:lnTo>
                  <a:pt x="1693781" y="770399"/>
                </a:lnTo>
                <a:lnTo>
                  <a:pt x="1651225" y="790254"/>
                </a:lnTo>
                <a:lnTo>
                  <a:pt x="1606136" y="808867"/>
                </a:lnTo>
                <a:lnTo>
                  <a:pt x="1558643" y="826178"/>
                </a:lnTo>
                <a:lnTo>
                  <a:pt x="1508876" y="842126"/>
                </a:lnTo>
                <a:lnTo>
                  <a:pt x="1456963" y="856652"/>
                </a:lnTo>
                <a:lnTo>
                  <a:pt x="1403034" y="869694"/>
                </a:lnTo>
                <a:lnTo>
                  <a:pt x="1347218" y="881193"/>
                </a:lnTo>
                <a:lnTo>
                  <a:pt x="1289645" y="891088"/>
                </a:lnTo>
                <a:lnTo>
                  <a:pt x="1230443" y="899320"/>
                </a:lnTo>
                <a:lnTo>
                  <a:pt x="1169741" y="905827"/>
                </a:lnTo>
                <a:lnTo>
                  <a:pt x="1107669" y="910549"/>
                </a:lnTo>
                <a:lnTo>
                  <a:pt x="1044356" y="913427"/>
                </a:lnTo>
                <a:lnTo>
                  <a:pt x="979932" y="914400"/>
                </a:lnTo>
                <a:lnTo>
                  <a:pt x="915501" y="913427"/>
                </a:lnTo>
                <a:lnTo>
                  <a:pt x="852183" y="910549"/>
                </a:lnTo>
                <a:lnTo>
                  <a:pt x="790108" y="905827"/>
                </a:lnTo>
                <a:lnTo>
                  <a:pt x="729403" y="899320"/>
                </a:lnTo>
                <a:lnTo>
                  <a:pt x="670199" y="891088"/>
                </a:lnTo>
                <a:lnTo>
                  <a:pt x="612623" y="881193"/>
                </a:lnTo>
                <a:lnTo>
                  <a:pt x="556807" y="869694"/>
                </a:lnTo>
                <a:lnTo>
                  <a:pt x="502877" y="856652"/>
                </a:lnTo>
                <a:lnTo>
                  <a:pt x="450965" y="842126"/>
                </a:lnTo>
                <a:lnTo>
                  <a:pt x="401198" y="826178"/>
                </a:lnTo>
                <a:lnTo>
                  <a:pt x="353706" y="808867"/>
                </a:lnTo>
                <a:lnTo>
                  <a:pt x="308618" y="790254"/>
                </a:lnTo>
                <a:lnTo>
                  <a:pt x="266064" y="770399"/>
                </a:lnTo>
                <a:lnTo>
                  <a:pt x="226171" y="749362"/>
                </a:lnTo>
                <a:lnTo>
                  <a:pt x="189071" y="727204"/>
                </a:lnTo>
                <a:lnTo>
                  <a:pt x="154890" y="703984"/>
                </a:lnTo>
                <a:lnTo>
                  <a:pt x="123760" y="679763"/>
                </a:lnTo>
                <a:lnTo>
                  <a:pt x="71164" y="628561"/>
                </a:lnTo>
                <a:lnTo>
                  <a:pt x="32317" y="574078"/>
                </a:lnTo>
                <a:lnTo>
                  <a:pt x="8251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295" y="2023999"/>
            <a:ext cx="939800" cy="649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Period</a:t>
            </a:r>
            <a:endParaRPr sz="2000">
              <a:latin typeface="Courier New"/>
              <a:cs typeface="Courier New"/>
            </a:endParaRPr>
          </a:p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23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992124"/>
            <a:ext cx="1182014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9339" y="1042416"/>
            <a:ext cx="9570719" cy="109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011936"/>
            <a:ext cx="11734800" cy="1061085"/>
          </a:xfrm>
          <a:custGeom>
            <a:avLst/>
            <a:gdLst/>
            <a:ahLst/>
            <a:cxnLst/>
            <a:rect l="l" t="t" r="r" b="b"/>
            <a:pathLst>
              <a:path w="11734800" h="1061085">
                <a:moveTo>
                  <a:pt x="11664315" y="0"/>
                </a:moveTo>
                <a:lnTo>
                  <a:pt x="70434" y="0"/>
                </a:lnTo>
                <a:lnTo>
                  <a:pt x="43017" y="5530"/>
                </a:lnTo>
                <a:lnTo>
                  <a:pt x="20629" y="20621"/>
                </a:lnTo>
                <a:lnTo>
                  <a:pt x="5535" y="43023"/>
                </a:lnTo>
                <a:lnTo>
                  <a:pt x="0" y="70485"/>
                </a:lnTo>
                <a:lnTo>
                  <a:pt x="0" y="990219"/>
                </a:lnTo>
                <a:lnTo>
                  <a:pt x="5535" y="1017680"/>
                </a:lnTo>
                <a:lnTo>
                  <a:pt x="20629" y="1040082"/>
                </a:lnTo>
                <a:lnTo>
                  <a:pt x="43017" y="1055173"/>
                </a:lnTo>
                <a:lnTo>
                  <a:pt x="70434" y="1060704"/>
                </a:lnTo>
                <a:lnTo>
                  <a:pt x="11664315" y="1060704"/>
                </a:lnTo>
                <a:lnTo>
                  <a:pt x="11691776" y="1055173"/>
                </a:lnTo>
                <a:lnTo>
                  <a:pt x="11714178" y="1040082"/>
                </a:lnTo>
                <a:lnTo>
                  <a:pt x="11729269" y="1017680"/>
                </a:lnTo>
                <a:lnTo>
                  <a:pt x="11734800" y="990219"/>
                </a:lnTo>
                <a:lnTo>
                  <a:pt x="11734800" y="70485"/>
                </a:lnTo>
                <a:lnTo>
                  <a:pt x="11729269" y="43023"/>
                </a:lnTo>
                <a:lnTo>
                  <a:pt x="11714178" y="20621"/>
                </a:lnTo>
                <a:lnTo>
                  <a:pt x="11691776" y="5530"/>
                </a:lnTo>
                <a:lnTo>
                  <a:pt x="11664315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1938" y="1120851"/>
            <a:ext cx="9076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25" dirty="0">
                <a:latin typeface="Arial"/>
                <a:cs typeface="Arial"/>
              </a:rPr>
              <a:t>displays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example </a:t>
            </a:r>
            <a:r>
              <a:rPr sz="2400" spc="35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calculate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55" dirty="0">
                <a:latin typeface="Arial"/>
                <a:cs typeface="Arial"/>
              </a:rPr>
              <a:t>span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today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until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birthday,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assuming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birthday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May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22</a:t>
            </a:r>
            <a:r>
              <a:rPr sz="2400" spc="-112" baseline="24305" dirty="0">
                <a:latin typeface="Arial"/>
                <a:cs typeface="Arial"/>
              </a:rPr>
              <a:t>nd</a:t>
            </a:r>
            <a:r>
              <a:rPr sz="2400" spc="-7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9877" y="2277617"/>
            <a:ext cx="10067925" cy="4151629"/>
          </a:xfrm>
          <a:custGeom>
            <a:avLst/>
            <a:gdLst/>
            <a:ahLst/>
            <a:cxnLst/>
            <a:rect l="l" t="t" r="r" b="b"/>
            <a:pathLst>
              <a:path w="10067925" h="4151629">
                <a:moveTo>
                  <a:pt x="0" y="4151376"/>
                </a:moveTo>
                <a:lnTo>
                  <a:pt x="10067544" y="4151376"/>
                </a:lnTo>
                <a:lnTo>
                  <a:pt x="10067544" y="0"/>
                </a:lnTo>
                <a:lnTo>
                  <a:pt x="0" y="0"/>
                </a:lnTo>
                <a:lnTo>
                  <a:pt x="0" y="4151376"/>
                </a:lnTo>
                <a:close/>
              </a:path>
            </a:pathLst>
          </a:custGeom>
          <a:solidFill>
            <a:srgbClr val="05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877" y="2277617"/>
            <a:ext cx="10067925" cy="4151629"/>
          </a:xfrm>
          <a:custGeom>
            <a:avLst/>
            <a:gdLst/>
            <a:ahLst/>
            <a:cxnLst/>
            <a:rect l="l" t="t" r="r" b="b"/>
            <a:pathLst>
              <a:path w="10067925" h="4151629">
                <a:moveTo>
                  <a:pt x="0" y="4151376"/>
                </a:moveTo>
                <a:lnTo>
                  <a:pt x="10067544" y="4151376"/>
                </a:lnTo>
                <a:lnTo>
                  <a:pt x="10067544" y="0"/>
                </a:lnTo>
                <a:lnTo>
                  <a:pt x="0" y="0"/>
                </a:lnTo>
                <a:lnTo>
                  <a:pt x="0" y="4151376"/>
                </a:lnTo>
                <a:close/>
              </a:path>
            </a:pathLst>
          </a:custGeom>
          <a:ln w="25908">
            <a:solidFill>
              <a:srgbClr val="031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7602" y="2244039"/>
            <a:ext cx="8811895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import java.time.LocalDate;// Class to get the present</a:t>
            </a:r>
            <a:r>
              <a:rPr sz="16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day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import java.time.Month; // Class to get month related calculations  import java.time.Period;//Class to calculate the time period between</a:t>
            </a:r>
            <a:r>
              <a:rPr sz="1600" spc="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//time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instances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java.time.temporal.ChronoUnit;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public class NextBday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910329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 main(String[] args) {  LocalDate presentday =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LocalDate.now();</a:t>
            </a:r>
            <a:endParaRPr sz="1600">
              <a:latin typeface="Courier New"/>
              <a:cs typeface="Courier New"/>
            </a:endParaRPr>
          </a:p>
          <a:p>
            <a:pPr marL="12700" marR="158369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LocalDate bday = LocalDate.of(1983, Month.MAY, 22);  LocalDate comingBDay =</a:t>
            </a:r>
            <a:r>
              <a:rPr sz="16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bday.withYear(presentday.getYear());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address the belated b'day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celebration.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if (comingBDay.isBefore(presentday) ||</a:t>
            </a:r>
            <a:r>
              <a:rPr sz="16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comingBDay.isEqual(presentday))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comingBDay =</a:t>
            </a:r>
            <a:r>
              <a:rPr sz="1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comingBDay.plusYears(1);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Period waitA = Period.between(presentday,</a:t>
            </a:r>
            <a:r>
              <a:rPr sz="16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comingBDay);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long waitB = ChronoUnit.DAYS.between(presentday,</a:t>
            </a:r>
            <a:r>
              <a:rPr sz="16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comingBDay);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21/29</a:t>
            </a:r>
          </a:p>
        </p:txBody>
      </p:sp>
      <p:sp>
        <p:nvSpPr>
          <p:cNvPr id="12" name="object 12"/>
          <p:cNvSpPr/>
          <p:nvPr/>
        </p:nvSpPr>
        <p:spPr>
          <a:xfrm>
            <a:off x="306324" y="1057655"/>
            <a:ext cx="2054352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227" y="1138427"/>
            <a:ext cx="1304544" cy="92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568" y="1085088"/>
            <a:ext cx="195986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568" y="1085088"/>
            <a:ext cx="1960245" cy="914400"/>
          </a:xfrm>
          <a:custGeom>
            <a:avLst/>
            <a:gdLst/>
            <a:ahLst/>
            <a:cxnLst/>
            <a:rect l="l" t="t" r="r" b="b"/>
            <a:pathLst>
              <a:path w="1960245" h="914400">
                <a:moveTo>
                  <a:pt x="0" y="457200"/>
                </a:moveTo>
                <a:lnTo>
                  <a:pt x="8251" y="397602"/>
                </a:lnTo>
                <a:lnTo>
                  <a:pt x="32317" y="340321"/>
                </a:lnTo>
                <a:lnTo>
                  <a:pt x="71164" y="285838"/>
                </a:lnTo>
                <a:lnTo>
                  <a:pt x="123760" y="234636"/>
                </a:lnTo>
                <a:lnTo>
                  <a:pt x="154890" y="210415"/>
                </a:lnTo>
                <a:lnTo>
                  <a:pt x="189071" y="187195"/>
                </a:lnTo>
                <a:lnTo>
                  <a:pt x="226171" y="165037"/>
                </a:lnTo>
                <a:lnTo>
                  <a:pt x="266064" y="144000"/>
                </a:lnTo>
                <a:lnTo>
                  <a:pt x="308618" y="124145"/>
                </a:lnTo>
                <a:lnTo>
                  <a:pt x="353706" y="105532"/>
                </a:lnTo>
                <a:lnTo>
                  <a:pt x="401198" y="88221"/>
                </a:lnTo>
                <a:lnTo>
                  <a:pt x="450965" y="72273"/>
                </a:lnTo>
                <a:lnTo>
                  <a:pt x="502877" y="57747"/>
                </a:lnTo>
                <a:lnTo>
                  <a:pt x="556807" y="44705"/>
                </a:lnTo>
                <a:lnTo>
                  <a:pt x="612623" y="33206"/>
                </a:lnTo>
                <a:lnTo>
                  <a:pt x="670199" y="23311"/>
                </a:lnTo>
                <a:lnTo>
                  <a:pt x="729403" y="15079"/>
                </a:lnTo>
                <a:lnTo>
                  <a:pt x="790108" y="8572"/>
                </a:lnTo>
                <a:lnTo>
                  <a:pt x="852183" y="3850"/>
                </a:lnTo>
                <a:lnTo>
                  <a:pt x="915501" y="972"/>
                </a:lnTo>
                <a:lnTo>
                  <a:pt x="979932" y="0"/>
                </a:lnTo>
                <a:lnTo>
                  <a:pt x="1044356" y="972"/>
                </a:lnTo>
                <a:lnTo>
                  <a:pt x="1107669" y="3850"/>
                </a:lnTo>
                <a:lnTo>
                  <a:pt x="1169741" y="8572"/>
                </a:lnTo>
                <a:lnTo>
                  <a:pt x="1230443" y="15079"/>
                </a:lnTo>
                <a:lnTo>
                  <a:pt x="1289645" y="23311"/>
                </a:lnTo>
                <a:lnTo>
                  <a:pt x="1347218" y="33206"/>
                </a:lnTo>
                <a:lnTo>
                  <a:pt x="1403034" y="44705"/>
                </a:lnTo>
                <a:lnTo>
                  <a:pt x="1456963" y="57747"/>
                </a:lnTo>
                <a:lnTo>
                  <a:pt x="1508876" y="72273"/>
                </a:lnTo>
                <a:lnTo>
                  <a:pt x="1558643" y="88221"/>
                </a:lnTo>
                <a:lnTo>
                  <a:pt x="1606136" y="105532"/>
                </a:lnTo>
                <a:lnTo>
                  <a:pt x="1651225" y="124145"/>
                </a:lnTo>
                <a:lnTo>
                  <a:pt x="1693781" y="144000"/>
                </a:lnTo>
                <a:lnTo>
                  <a:pt x="1733675" y="165037"/>
                </a:lnTo>
                <a:lnTo>
                  <a:pt x="1770778" y="187195"/>
                </a:lnTo>
                <a:lnTo>
                  <a:pt x="1804960" y="210415"/>
                </a:lnTo>
                <a:lnTo>
                  <a:pt x="1836093" y="234636"/>
                </a:lnTo>
                <a:lnTo>
                  <a:pt x="1888692" y="285838"/>
                </a:lnTo>
                <a:lnTo>
                  <a:pt x="1927543" y="340321"/>
                </a:lnTo>
                <a:lnTo>
                  <a:pt x="1951611" y="397602"/>
                </a:lnTo>
                <a:lnTo>
                  <a:pt x="1959864" y="457200"/>
                </a:lnTo>
                <a:lnTo>
                  <a:pt x="1957779" y="487257"/>
                </a:lnTo>
                <a:lnTo>
                  <a:pt x="1941489" y="545757"/>
                </a:lnTo>
                <a:lnTo>
                  <a:pt x="1909901" y="601699"/>
                </a:lnTo>
                <a:lnTo>
                  <a:pt x="1864046" y="654602"/>
                </a:lnTo>
                <a:lnTo>
                  <a:pt x="1804960" y="703984"/>
                </a:lnTo>
                <a:lnTo>
                  <a:pt x="1770778" y="727204"/>
                </a:lnTo>
                <a:lnTo>
                  <a:pt x="1733675" y="749362"/>
                </a:lnTo>
                <a:lnTo>
                  <a:pt x="1693781" y="770399"/>
                </a:lnTo>
                <a:lnTo>
                  <a:pt x="1651225" y="790254"/>
                </a:lnTo>
                <a:lnTo>
                  <a:pt x="1606136" y="808867"/>
                </a:lnTo>
                <a:lnTo>
                  <a:pt x="1558643" y="826178"/>
                </a:lnTo>
                <a:lnTo>
                  <a:pt x="1508876" y="842126"/>
                </a:lnTo>
                <a:lnTo>
                  <a:pt x="1456963" y="856652"/>
                </a:lnTo>
                <a:lnTo>
                  <a:pt x="1403034" y="869694"/>
                </a:lnTo>
                <a:lnTo>
                  <a:pt x="1347218" y="881193"/>
                </a:lnTo>
                <a:lnTo>
                  <a:pt x="1289645" y="891088"/>
                </a:lnTo>
                <a:lnTo>
                  <a:pt x="1230443" y="899320"/>
                </a:lnTo>
                <a:lnTo>
                  <a:pt x="1169741" y="905827"/>
                </a:lnTo>
                <a:lnTo>
                  <a:pt x="1107669" y="910549"/>
                </a:lnTo>
                <a:lnTo>
                  <a:pt x="1044356" y="913427"/>
                </a:lnTo>
                <a:lnTo>
                  <a:pt x="979932" y="914400"/>
                </a:lnTo>
                <a:lnTo>
                  <a:pt x="915501" y="913427"/>
                </a:lnTo>
                <a:lnTo>
                  <a:pt x="852183" y="910549"/>
                </a:lnTo>
                <a:lnTo>
                  <a:pt x="790108" y="905827"/>
                </a:lnTo>
                <a:lnTo>
                  <a:pt x="729403" y="899320"/>
                </a:lnTo>
                <a:lnTo>
                  <a:pt x="670199" y="891088"/>
                </a:lnTo>
                <a:lnTo>
                  <a:pt x="612623" y="881193"/>
                </a:lnTo>
                <a:lnTo>
                  <a:pt x="556807" y="869694"/>
                </a:lnTo>
                <a:lnTo>
                  <a:pt x="502877" y="856652"/>
                </a:lnTo>
                <a:lnTo>
                  <a:pt x="450965" y="842126"/>
                </a:lnTo>
                <a:lnTo>
                  <a:pt x="401198" y="826178"/>
                </a:lnTo>
                <a:lnTo>
                  <a:pt x="353706" y="808867"/>
                </a:lnTo>
                <a:lnTo>
                  <a:pt x="308618" y="790254"/>
                </a:lnTo>
                <a:lnTo>
                  <a:pt x="266064" y="770399"/>
                </a:lnTo>
                <a:lnTo>
                  <a:pt x="226171" y="749362"/>
                </a:lnTo>
                <a:lnTo>
                  <a:pt x="189071" y="727204"/>
                </a:lnTo>
                <a:lnTo>
                  <a:pt x="154890" y="703984"/>
                </a:lnTo>
                <a:lnTo>
                  <a:pt x="123760" y="679763"/>
                </a:lnTo>
                <a:lnTo>
                  <a:pt x="71164" y="628561"/>
                </a:lnTo>
                <a:lnTo>
                  <a:pt x="32317" y="574078"/>
                </a:lnTo>
                <a:lnTo>
                  <a:pt x="8251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3295" y="1194002"/>
            <a:ext cx="939800" cy="650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Period</a:t>
            </a:r>
            <a:endParaRPr sz="2000">
              <a:latin typeface="Courier New"/>
              <a:cs typeface="Courier New"/>
            </a:endParaRPr>
          </a:p>
          <a:p>
            <a:pPr marL="1270" algn="ctr">
              <a:lnSpc>
                <a:spcPct val="100000"/>
              </a:lnSpc>
              <a:spcBef>
                <a:spcPts val="110"/>
              </a:spcBef>
            </a:pPr>
            <a:r>
              <a:rPr sz="2000" spc="-195" dirty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24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877" y="1020317"/>
            <a:ext cx="9532620" cy="2451100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90170" marR="16668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System.out.println("Totally,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need to wait for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 +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waitA.getMonths()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+ "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months, and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waitA.getDays()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+ "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days to celebrate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my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next B'day. ("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waitB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+ "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days in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total)");//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waiting time for B'day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Bash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7860" y="3819144"/>
            <a:ext cx="8069580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472" y="3793235"/>
            <a:ext cx="7562088" cy="122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5104" y="3846576"/>
            <a:ext cx="7975092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5104" y="3846576"/>
            <a:ext cx="7975600" cy="114300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2000" b="1" spc="-105" dirty="0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 marL="90805" marR="760095">
              <a:lnSpc>
                <a:spcPct val="100000"/>
              </a:lnSpc>
              <a:spcBef>
                <a:spcPts val="5"/>
              </a:spcBef>
            </a:pPr>
            <a:r>
              <a:rPr sz="2000" spc="-65" dirty="0">
                <a:latin typeface="Arial"/>
                <a:cs typeface="Arial"/>
              </a:rPr>
              <a:t>Totally,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need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wait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for</a:t>
            </a:r>
            <a:r>
              <a:rPr sz="2000" spc="-100" dirty="0">
                <a:latin typeface="Arial"/>
                <a:cs typeface="Arial"/>
              </a:rPr>
              <a:t> 0 </a:t>
            </a:r>
            <a:r>
              <a:rPr sz="2000" spc="-60" dirty="0">
                <a:latin typeface="Arial"/>
                <a:cs typeface="Arial"/>
              </a:rPr>
              <a:t>months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22 </a:t>
            </a:r>
            <a:r>
              <a:rPr sz="2000" spc="-135" dirty="0">
                <a:latin typeface="Arial"/>
                <a:cs typeface="Arial"/>
              </a:rPr>
              <a:t>days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celebrate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next  </a:t>
            </a:r>
            <a:r>
              <a:rPr sz="2000" spc="-90" dirty="0">
                <a:latin typeface="Arial"/>
                <a:cs typeface="Arial"/>
              </a:rPr>
              <a:t>B'day. </a:t>
            </a:r>
            <a:r>
              <a:rPr sz="2000" spc="-85" dirty="0">
                <a:latin typeface="Arial"/>
                <a:cs typeface="Arial"/>
              </a:rPr>
              <a:t>(22 </a:t>
            </a:r>
            <a:r>
              <a:rPr sz="2000" spc="-135" dirty="0">
                <a:latin typeface="Arial"/>
                <a:cs typeface="Arial"/>
              </a:rPr>
              <a:t>days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total)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22/29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25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23/29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990600"/>
            <a:ext cx="11844528" cy="1472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0195" y="1043939"/>
            <a:ext cx="9403080" cy="1456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010411"/>
            <a:ext cx="11759565" cy="1386840"/>
          </a:xfrm>
          <a:custGeom>
            <a:avLst/>
            <a:gdLst/>
            <a:ahLst/>
            <a:cxnLst/>
            <a:rect l="l" t="t" r="r" b="b"/>
            <a:pathLst>
              <a:path w="11759565" h="1386839">
                <a:moveTo>
                  <a:pt x="11667109" y="0"/>
                </a:moveTo>
                <a:lnTo>
                  <a:pt x="92087" y="0"/>
                </a:lnTo>
                <a:lnTo>
                  <a:pt x="56240" y="7242"/>
                </a:lnTo>
                <a:lnTo>
                  <a:pt x="26970" y="26987"/>
                </a:lnTo>
                <a:lnTo>
                  <a:pt x="7236" y="56257"/>
                </a:lnTo>
                <a:lnTo>
                  <a:pt x="0" y="92075"/>
                </a:lnTo>
                <a:lnTo>
                  <a:pt x="0" y="1294765"/>
                </a:lnTo>
                <a:lnTo>
                  <a:pt x="7236" y="1330582"/>
                </a:lnTo>
                <a:lnTo>
                  <a:pt x="26970" y="1359852"/>
                </a:lnTo>
                <a:lnTo>
                  <a:pt x="56240" y="1379597"/>
                </a:lnTo>
                <a:lnTo>
                  <a:pt x="92087" y="1386840"/>
                </a:lnTo>
                <a:lnTo>
                  <a:pt x="11667109" y="1386840"/>
                </a:lnTo>
                <a:lnTo>
                  <a:pt x="11702926" y="1379597"/>
                </a:lnTo>
                <a:lnTo>
                  <a:pt x="11732196" y="1359852"/>
                </a:lnTo>
                <a:lnTo>
                  <a:pt x="11751941" y="1330582"/>
                </a:lnTo>
                <a:lnTo>
                  <a:pt x="11759184" y="1294765"/>
                </a:lnTo>
                <a:lnTo>
                  <a:pt x="11759184" y="92075"/>
                </a:lnTo>
                <a:lnTo>
                  <a:pt x="11751941" y="56257"/>
                </a:lnTo>
                <a:lnTo>
                  <a:pt x="11732196" y="26987"/>
                </a:lnTo>
                <a:lnTo>
                  <a:pt x="11702926" y="7242"/>
                </a:lnTo>
                <a:lnTo>
                  <a:pt x="11667109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29332" y="1122679"/>
            <a:ext cx="8923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Year</a:t>
            </a:r>
            <a:r>
              <a:rPr sz="1800" spc="-919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java.time.Year</a:t>
            </a:r>
            <a:r>
              <a:rPr sz="1800" spc="-15" dirty="0">
                <a:latin typeface="Arial"/>
                <a:cs typeface="Arial"/>
              </a:rPr>
              <a:t>) </a:t>
            </a:r>
            <a:r>
              <a:rPr sz="2400" spc="-55" dirty="0">
                <a:latin typeface="Arial"/>
                <a:cs typeface="Arial"/>
              </a:rPr>
              <a:t>object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immutable </a:t>
            </a:r>
            <a:r>
              <a:rPr sz="2400" spc="-120" dirty="0">
                <a:latin typeface="Arial"/>
                <a:cs typeface="Arial"/>
              </a:rPr>
              <a:t>Date-Time </a:t>
            </a:r>
            <a:r>
              <a:rPr sz="2400" spc="-5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95" dirty="0">
                <a:latin typeface="Arial"/>
                <a:cs typeface="Arial"/>
              </a:rPr>
              <a:t>denotes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year.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25" dirty="0">
                <a:latin typeface="Arial"/>
                <a:cs typeface="Arial"/>
              </a:rPr>
              <a:t>displays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calculations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1800" spc="-5" dirty="0">
                <a:latin typeface="Courier New"/>
                <a:cs typeface="Courier New"/>
              </a:rPr>
              <a:t>Year</a:t>
            </a:r>
            <a:r>
              <a:rPr sz="1800" spc="-850" dirty="0">
                <a:latin typeface="Courier New"/>
                <a:cs typeface="Courier New"/>
              </a:rPr>
              <a:t> </a:t>
            </a:r>
            <a:r>
              <a:rPr sz="2400" spc="-150" dirty="0">
                <a:latin typeface="Arial"/>
                <a:cs typeface="Arial"/>
              </a:rPr>
              <a:t>class: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429" y="2891789"/>
            <a:ext cx="7443470" cy="3157855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90805" marR="427355">
              <a:lnSpc>
                <a:spcPct val="100000"/>
              </a:lnSpc>
              <a:spcBef>
                <a:spcPts val="135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import java.time.Year;// Class to use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Year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values in calculations  public class SampleYear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0805" marR="15982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 main(String[] args)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 The Present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Year():"+Year.now());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System.out.println("The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year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2002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Leap year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:"+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Year.isLeap(2002));// to display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whether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year 2002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leap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// year or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endParaRPr sz="1400">
              <a:latin typeface="Courier New"/>
              <a:cs typeface="Courier New"/>
            </a:endParaRPr>
          </a:p>
          <a:p>
            <a:pPr marL="90805" marR="181038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System.out.println("The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year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2012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Leap year :"+  Year.isLeap(2012));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whether the year 2012 is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leap year or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74735" y="3474720"/>
            <a:ext cx="3592068" cy="2029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8347" y="3448811"/>
            <a:ext cx="3432048" cy="2142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1980" y="3502152"/>
            <a:ext cx="3497579" cy="1935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21980" y="3502152"/>
            <a:ext cx="3497579" cy="193548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2000" b="1" spc="-110" dirty="0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 marL="92710" marR="411480">
              <a:lnSpc>
                <a:spcPct val="100000"/>
              </a:lnSpc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Present </a:t>
            </a:r>
            <a:r>
              <a:rPr sz="2000" spc="-155" dirty="0">
                <a:latin typeface="Arial"/>
                <a:cs typeface="Arial"/>
              </a:rPr>
              <a:t>Year </a:t>
            </a:r>
            <a:r>
              <a:rPr sz="2000" spc="-50" dirty="0">
                <a:latin typeface="Arial"/>
                <a:cs typeface="Arial"/>
              </a:rPr>
              <a:t>(): </a:t>
            </a:r>
            <a:r>
              <a:rPr sz="2000" spc="-100" dirty="0">
                <a:latin typeface="Arial"/>
                <a:cs typeface="Arial"/>
              </a:rPr>
              <a:t>2016 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year </a:t>
            </a:r>
            <a:r>
              <a:rPr sz="2000" spc="-100" dirty="0">
                <a:latin typeface="Arial"/>
                <a:cs typeface="Arial"/>
              </a:rPr>
              <a:t>2002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Leap </a:t>
            </a:r>
            <a:r>
              <a:rPr sz="2000" spc="-70" dirty="0">
                <a:latin typeface="Arial"/>
                <a:cs typeface="Arial"/>
              </a:rPr>
              <a:t>year:  </a:t>
            </a:r>
            <a:r>
              <a:rPr sz="2000" spc="-9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year </a:t>
            </a:r>
            <a:r>
              <a:rPr sz="2000" spc="-95" dirty="0">
                <a:latin typeface="Arial"/>
                <a:cs typeface="Arial"/>
              </a:rPr>
              <a:t>2012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Leap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year: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324" y="1219200"/>
            <a:ext cx="2054352" cy="1008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316" y="1464563"/>
            <a:ext cx="1421892" cy="5791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568" y="1246632"/>
            <a:ext cx="1959864" cy="914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68" y="1246632"/>
            <a:ext cx="1960245" cy="914400"/>
          </a:xfrm>
          <a:custGeom>
            <a:avLst/>
            <a:gdLst/>
            <a:ahLst/>
            <a:cxnLst/>
            <a:rect l="l" t="t" r="r" b="b"/>
            <a:pathLst>
              <a:path w="1960245" h="914400">
                <a:moveTo>
                  <a:pt x="0" y="457200"/>
                </a:moveTo>
                <a:lnTo>
                  <a:pt x="8251" y="397602"/>
                </a:lnTo>
                <a:lnTo>
                  <a:pt x="32317" y="340321"/>
                </a:lnTo>
                <a:lnTo>
                  <a:pt x="71164" y="285838"/>
                </a:lnTo>
                <a:lnTo>
                  <a:pt x="123760" y="234636"/>
                </a:lnTo>
                <a:lnTo>
                  <a:pt x="154890" y="210415"/>
                </a:lnTo>
                <a:lnTo>
                  <a:pt x="189071" y="187195"/>
                </a:lnTo>
                <a:lnTo>
                  <a:pt x="226171" y="165037"/>
                </a:lnTo>
                <a:lnTo>
                  <a:pt x="266064" y="144000"/>
                </a:lnTo>
                <a:lnTo>
                  <a:pt x="308618" y="124145"/>
                </a:lnTo>
                <a:lnTo>
                  <a:pt x="353706" y="105532"/>
                </a:lnTo>
                <a:lnTo>
                  <a:pt x="401198" y="88221"/>
                </a:lnTo>
                <a:lnTo>
                  <a:pt x="450965" y="72273"/>
                </a:lnTo>
                <a:lnTo>
                  <a:pt x="502877" y="57747"/>
                </a:lnTo>
                <a:lnTo>
                  <a:pt x="556807" y="44705"/>
                </a:lnTo>
                <a:lnTo>
                  <a:pt x="612623" y="33206"/>
                </a:lnTo>
                <a:lnTo>
                  <a:pt x="670199" y="23311"/>
                </a:lnTo>
                <a:lnTo>
                  <a:pt x="729403" y="15079"/>
                </a:lnTo>
                <a:lnTo>
                  <a:pt x="790108" y="8572"/>
                </a:lnTo>
                <a:lnTo>
                  <a:pt x="852183" y="3850"/>
                </a:lnTo>
                <a:lnTo>
                  <a:pt x="915501" y="972"/>
                </a:lnTo>
                <a:lnTo>
                  <a:pt x="979932" y="0"/>
                </a:lnTo>
                <a:lnTo>
                  <a:pt x="1044356" y="972"/>
                </a:lnTo>
                <a:lnTo>
                  <a:pt x="1107669" y="3850"/>
                </a:lnTo>
                <a:lnTo>
                  <a:pt x="1169741" y="8572"/>
                </a:lnTo>
                <a:lnTo>
                  <a:pt x="1230443" y="15079"/>
                </a:lnTo>
                <a:lnTo>
                  <a:pt x="1289645" y="23311"/>
                </a:lnTo>
                <a:lnTo>
                  <a:pt x="1347218" y="33206"/>
                </a:lnTo>
                <a:lnTo>
                  <a:pt x="1403034" y="44705"/>
                </a:lnTo>
                <a:lnTo>
                  <a:pt x="1456963" y="57747"/>
                </a:lnTo>
                <a:lnTo>
                  <a:pt x="1508876" y="72273"/>
                </a:lnTo>
                <a:lnTo>
                  <a:pt x="1558643" y="88221"/>
                </a:lnTo>
                <a:lnTo>
                  <a:pt x="1606136" y="105532"/>
                </a:lnTo>
                <a:lnTo>
                  <a:pt x="1651225" y="124145"/>
                </a:lnTo>
                <a:lnTo>
                  <a:pt x="1693781" y="144000"/>
                </a:lnTo>
                <a:lnTo>
                  <a:pt x="1733675" y="165037"/>
                </a:lnTo>
                <a:lnTo>
                  <a:pt x="1770778" y="187195"/>
                </a:lnTo>
                <a:lnTo>
                  <a:pt x="1804960" y="210415"/>
                </a:lnTo>
                <a:lnTo>
                  <a:pt x="1836093" y="234636"/>
                </a:lnTo>
                <a:lnTo>
                  <a:pt x="1888692" y="285838"/>
                </a:lnTo>
                <a:lnTo>
                  <a:pt x="1927543" y="340321"/>
                </a:lnTo>
                <a:lnTo>
                  <a:pt x="1951611" y="397602"/>
                </a:lnTo>
                <a:lnTo>
                  <a:pt x="1959864" y="457200"/>
                </a:lnTo>
                <a:lnTo>
                  <a:pt x="1957779" y="487257"/>
                </a:lnTo>
                <a:lnTo>
                  <a:pt x="1941489" y="545757"/>
                </a:lnTo>
                <a:lnTo>
                  <a:pt x="1909901" y="601699"/>
                </a:lnTo>
                <a:lnTo>
                  <a:pt x="1864046" y="654602"/>
                </a:lnTo>
                <a:lnTo>
                  <a:pt x="1804960" y="703984"/>
                </a:lnTo>
                <a:lnTo>
                  <a:pt x="1770778" y="727204"/>
                </a:lnTo>
                <a:lnTo>
                  <a:pt x="1733675" y="749362"/>
                </a:lnTo>
                <a:lnTo>
                  <a:pt x="1693781" y="770399"/>
                </a:lnTo>
                <a:lnTo>
                  <a:pt x="1651225" y="790254"/>
                </a:lnTo>
                <a:lnTo>
                  <a:pt x="1606136" y="808867"/>
                </a:lnTo>
                <a:lnTo>
                  <a:pt x="1558643" y="826178"/>
                </a:lnTo>
                <a:lnTo>
                  <a:pt x="1508876" y="842126"/>
                </a:lnTo>
                <a:lnTo>
                  <a:pt x="1456963" y="856652"/>
                </a:lnTo>
                <a:lnTo>
                  <a:pt x="1403034" y="869694"/>
                </a:lnTo>
                <a:lnTo>
                  <a:pt x="1347218" y="881193"/>
                </a:lnTo>
                <a:lnTo>
                  <a:pt x="1289645" y="891088"/>
                </a:lnTo>
                <a:lnTo>
                  <a:pt x="1230443" y="899320"/>
                </a:lnTo>
                <a:lnTo>
                  <a:pt x="1169741" y="905827"/>
                </a:lnTo>
                <a:lnTo>
                  <a:pt x="1107669" y="910549"/>
                </a:lnTo>
                <a:lnTo>
                  <a:pt x="1044356" y="913427"/>
                </a:lnTo>
                <a:lnTo>
                  <a:pt x="979932" y="914400"/>
                </a:lnTo>
                <a:lnTo>
                  <a:pt x="915501" y="913427"/>
                </a:lnTo>
                <a:lnTo>
                  <a:pt x="852183" y="910549"/>
                </a:lnTo>
                <a:lnTo>
                  <a:pt x="790108" y="905827"/>
                </a:lnTo>
                <a:lnTo>
                  <a:pt x="729403" y="899320"/>
                </a:lnTo>
                <a:lnTo>
                  <a:pt x="670199" y="891088"/>
                </a:lnTo>
                <a:lnTo>
                  <a:pt x="612623" y="881193"/>
                </a:lnTo>
                <a:lnTo>
                  <a:pt x="556807" y="869694"/>
                </a:lnTo>
                <a:lnTo>
                  <a:pt x="502877" y="856652"/>
                </a:lnTo>
                <a:lnTo>
                  <a:pt x="450965" y="842126"/>
                </a:lnTo>
                <a:lnTo>
                  <a:pt x="401198" y="826178"/>
                </a:lnTo>
                <a:lnTo>
                  <a:pt x="353706" y="808867"/>
                </a:lnTo>
                <a:lnTo>
                  <a:pt x="308618" y="790254"/>
                </a:lnTo>
                <a:lnTo>
                  <a:pt x="266064" y="770399"/>
                </a:lnTo>
                <a:lnTo>
                  <a:pt x="226171" y="749362"/>
                </a:lnTo>
                <a:lnTo>
                  <a:pt x="189071" y="727204"/>
                </a:lnTo>
                <a:lnTo>
                  <a:pt x="154890" y="703984"/>
                </a:lnTo>
                <a:lnTo>
                  <a:pt x="123760" y="679763"/>
                </a:lnTo>
                <a:lnTo>
                  <a:pt x="71164" y="628561"/>
                </a:lnTo>
                <a:lnTo>
                  <a:pt x="32317" y="574078"/>
                </a:lnTo>
                <a:lnTo>
                  <a:pt x="8251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0143" y="1529588"/>
            <a:ext cx="1087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Year</a:t>
            </a:r>
            <a:r>
              <a:rPr sz="1800" spc="-755" dirty="0">
                <a:latin typeface="Courier New"/>
                <a:cs typeface="Courier New"/>
              </a:rPr>
              <a:t> </a:t>
            </a:r>
            <a:r>
              <a:rPr sz="1800" spc="-17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26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24/29</a:t>
            </a:r>
          </a:p>
        </p:txBody>
      </p:sp>
      <p:sp>
        <p:nvSpPr>
          <p:cNvPr id="5" name="object 5"/>
          <p:cNvSpPr/>
          <p:nvPr/>
        </p:nvSpPr>
        <p:spPr>
          <a:xfrm>
            <a:off x="195071" y="976883"/>
            <a:ext cx="11811000" cy="3683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5644" y="1085088"/>
            <a:ext cx="9525000" cy="3285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743" y="996696"/>
            <a:ext cx="11725910" cy="3598545"/>
          </a:xfrm>
          <a:custGeom>
            <a:avLst/>
            <a:gdLst/>
            <a:ahLst/>
            <a:cxnLst/>
            <a:rect l="l" t="t" r="r" b="b"/>
            <a:pathLst>
              <a:path w="11725910" h="3598545">
                <a:moveTo>
                  <a:pt x="11531854" y="0"/>
                </a:moveTo>
                <a:lnTo>
                  <a:pt x="193802" y="0"/>
                </a:lnTo>
                <a:lnTo>
                  <a:pt x="149364" y="5117"/>
                </a:lnTo>
                <a:lnTo>
                  <a:pt x="108572" y="19693"/>
                </a:lnTo>
                <a:lnTo>
                  <a:pt x="72588" y="42567"/>
                </a:lnTo>
                <a:lnTo>
                  <a:pt x="42575" y="72577"/>
                </a:lnTo>
                <a:lnTo>
                  <a:pt x="19697" y="108560"/>
                </a:lnTo>
                <a:lnTo>
                  <a:pt x="5118" y="149356"/>
                </a:lnTo>
                <a:lnTo>
                  <a:pt x="0" y="193801"/>
                </a:lnTo>
                <a:lnTo>
                  <a:pt x="0" y="3404362"/>
                </a:lnTo>
                <a:lnTo>
                  <a:pt x="5118" y="3448807"/>
                </a:lnTo>
                <a:lnTo>
                  <a:pt x="19697" y="3489603"/>
                </a:lnTo>
                <a:lnTo>
                  <a:pt x="42575" y="3525586"/>
                </a:lnTo>
                <a:lnTo>
                  <a:pt x="72588" y="3555596"/>
                </a:lnTo>
                <a:lnTo>
                  <a:pt x="108572" y="3578470"/>
                </a:lnTo>
                <a:lnTo>
                  <a:pt x="149364" y="3593046"/>
                </a:lnTo>
                <a:lnTo>
                  <a:pt x="193802" y="3598164"/>
                </a:lnTo>
                <a:lnTo>
                  <a:pt x="11531854" y="3598164"/>
                </a:lnTo>
                <a:lnTo>
                  <a:pt x="11576299" y="3593046"/>
                </a:lnTo>
                <a:lnTo>
                  <a:pt x="11617095" y="3578470"/>
                </a:lnTo>
                <a:lnTo>
                  <a:pt x="11653078" y="3555596"/>
                </a:lnTo>
                <a:lnTo>
                  <a:pt x="11683088" y="3525586"/>
                </a:lnTo>
                <a:lnTo>
                  <a:pt x="11705962" y="3489603"/>
                </a:lnTo>
                <a:lnTo>
                  <a:pt x="11720538" y="3448807"/>
                </a:lnTo>
                <a:lnTo>
                  <a:pt x="11725656" y="3404362"/>
                </a:lnTo>
                <a:lnTo>
                  <a:pt x="11725656" y="193801"/>
                </a:lnTo>
                <a:lnTo>
                  <a:pt x="11720538" y="149356"/>
                </a:lnTo>
                <a:lnTo>
                  <a:pt x="11705962" y="108560"/>
                </a:lnTo>
                <a:lnTo>
                  <a:pt x="11683088" y="72577"/>
                </a:lnTo>
                <a:lnTo>
                  <a:pt x="11653078" y="42567"/>
                </a:lnTo>
                <a:lnTo>
                  <a:pt x="11617095" y="19693"/>
                </a:lnTo>
                <a:lnTo>
                  <a:pt x="11576299" y="5117"/>
                </a:lnTo>
                <a:lnTo>
                  <a:pt x="11531854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324" y="2310383"/>
            <a:ext cx="2363724" cy="1037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" y="2584704"/>
            <a:ext cx="1588008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568" y="2337816"/>
            <a:ext cx="2269236" cy="943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568" y="2337816"/>
            <a:ext cx="2269490" cy="943610"/>
          </a:xfrm>
          <a:custGeom>
            <a:avLst/>
            <a:gdLst/>
            <a:ahLst/>
            <a:cxnLst/>
            <a:rect l="l" t="t" r="r" b="b"/>
            <a:pathLst>
              <a:path w="2269490" h="943610">
                <a:moveTo>
                  <a:pt x="0" y="471677"/>
                </a:moveTo>
                <a:lnTo>
                  <a:pt x="7633" y="416674"/>
                </a:lnTo>
                <a:lnTo>
                  <a:pt x="29966" y="363533"/>
                </a:lnTo>
                <a:lnTo>
                  <a:pt x="66146" y="312609"/>
                </a:lnTo>
                <a:lnTo>
                  <a:pt x="115324" y="264256"/>
                </a:lnTo>
                <a:lnTo>
                  <a:pt x="176646" y="218827"/>
                </a:lnTo>
                <a:lnTo>
                  <a:pt x="211596" y="197320"/>
                </a:lnTo>
                <a:lnTo>
                  <a:pt x="249263" y="176677"/>
                </a:lnTo>
                <a:lnTo>
                  <a:pt x="289540" y="156942"/>
                </a:lnTo>
                <a:lnTo>
                  <a:pt x="332322" y="138160"/>
                </a:lnTo>
                <a:lnTo>
                  <a:pt x="377502" y="120374"/>
                </a:lnTo>
                <a:lnTo>
                  <a:pt x="424972" y="103629"/>
                </a:lnTo>
                <a:lnTo>
                  <a:pt x="474628" y="87970"/>
                </a:lnTo>
                <a:lnTo>
                  <a:pt x="526363" y="73440"/>
                </a:lnTo>
                <a:lnTo>
                  <a:pt x="580070" y="60084"/>
                </a:lnTo>
                <a:lnTo>
                  <a:pt x="635642" y="47946"/>
                </a:lnTo>
                <a:lnTo>
                  <a:pt x="692974" y="37070"/>
                </a:lnTo>
                <a:lnTo>
                  <a:pt x="751958" y="27500"/>
                </a:lnTo>
                <a:lnTo>
                  <a:pt x="812489" y="19282"/>
                </a:lnTo>
                <a:lnTo>
                  <a:pt x="874460" y="12458"/>
                </a:lnTo>
                <a:lnTo>
                  <a:pt x="937765" y="7074"/>
                </a:lnTo>
                <a:lnTo>
                  <a:pt x="1002297" y="3173"/>
                </a:lnTo>
                <a:lnTo>
                  <a:pt x="1067950" y="800"/>
                </a:lnTo>
                <a:lnTo>
                  <a:pt x="1134618" y="0"/>
                </a:lnTo>
                <a:lnTo>
                  <a:pt x="1201284" y="800"/>
                </a:lnTo>
                <a:lnTo>
                  <a:pt x="1266935" y="3173"/>
                </a:lnTo>
                <a:lnTo>
                  <a:pt x="1331466" y="7074"/>
                </a:lnTo>
                <a:lnTo>
                  <a:pt x="1394771" y="12458"/>
                </a:lnTo>
                <a:lnTo>
                  <a:pt x="1456741" y="19282"/>
                </a:lnTo>
                <a:lnTo>
                  <a:pt x="1517272" y="27500"/>
                </a:lnTo>
                <a:lnTo>
                  <a:pt x="1576256" y="37070"/>
                </a:lnTo>
                <a:lnTo>
                  <a:pt x="1633588" y="47946"/>
                </a:lnTo>
                <a:lnTo>
                  <a:pt x="1689160" y="60084"/>
                </a:lnTo>
                <a:lnTo>
                  <a:pt x="1742867" y="73440"/>
                </a:lnTo>
                <a:lnTo>
                  <a:pt x="1794601" y="87970"/>
                </a:lnTo>
                <a:lnTo>
                  <a:pt x="1844257" y="103629"/>
                </a:lnTo>
                <a:lnTo>
                  <a:pt x="1891728" y="120374"/>
                </a:lnTo>
                <a:lnTo>
                  <a:pt x="1936908" y="138160"/>
                </a:lnTo>
                <a:lnTo>
                  <a:pt x="1979690" y="156942"/>
                </a:lnTo>
                <a:lnTo>
                  <a:pt x="2019968" y="176677"/>
                </a:lnTo>
                <a:lnTo>
                  <a:pt x="2057635" y="197320"/>
                </a:lnTo>
                <a:lnTo>
                  <a:pt x="2092586" y="218827"/>
                </a:lnTo>
                <a:lnTo>
                  <a:pt x="2124712" y="241154"/>
                </a:lnTo>
                <a:lnTo>
                  <a:pt x="2180070" y="288089"/>
                </a:lnTo>
                <a:lnTo>
                  <a:pt x="2222856" y="337772"/>
                </a:lnTo>
                <a:lnTo>
                  <a:pt x="2252220" y="389849"/>
                </a:lnTo>
                <a:lnTo>
                  <a:pt x="2267309" y="443965"/>
                </a:lnTo>
                <a:lnTo>
                  <a:pt x="2269236" y="471677"/>
                </a:lnTo>
                <a:lnTo>
                  <a:pt x="2267309" y="499390"/>
                </a:lnTo>
                <a:lnTo>
                  <a:pt x="2252220" y="553506"/>
                </a:lnTo>
                <a:lnTo>
                  <a:pt x="2222856" y="605583"/>
                </a:lnTo>
                <a:lnTo>
                  <a:pt x="2180070" y="655266"/>
                </a:lnTo>
                <a:lnTo>
                  <a:pt x="2124712" y="702201"/>
                </a:lnTo>
                <a:lnTo>
                  <a:pt x="2092586" y="724528"/>
                </a:lnTo>
                <a:lnTo>
                  <a:pt x="2057635" y="746035"/>
                </a:lnTo>
                <a:lnTo>
                  <a:pt x="2019968" y="766678"/>
                </a:lnTo>
                <a:lnTo>
                  <a:pt x="1979690" y="786413"/>
                </a:lnTo>
                <a:lnTo>
                  <a:pt x="1936908" y="805195"/>
                </a:lnTo>
                <a:lnTo>
                  <a:pt x="1891728" y="822981"/>
                </a:lnTo>
                <a:lnTo>
                  <a:pt x="1844257" y="839726"/>
                </a:lnTo>
                <a:lnTo>
                  <a:pt x="1794601" y="855385"/>
                </a:lnTo>
                <a:lnTo>
                  <a:pt x="1742867" y="869915"/>
                </a:lnTo>
                <a:lnTo>
                  <a:pt x="1689160" y="883271"/>
                </a:lnTo>
                <a:lnTo>
                  <a:pt x="1633588" y="895409"/>
                </a:lnTo>
                <a:lnTo>
                  <a:pt x="1576256" y="906285"/>
                </a:lnTo>
                <a:lnTo>
                  <a:pt x="1517272" y="915855"/>
                </a:lnTo>
                <a:lnTo>
                  <a:pt x="1456741" y="924073"/>
                </a:lnTo>
                <a:lnTo>
                  <a:pt x="1394771" y="930897"/>
                </a:lnTo>
                <a:lnTo>
                  <a:pt x="1331466" y="936281"/>
                </a:lnTo>
                <a:lnTo>
                  <a:pt x="1266935" y="940182"/>
                </a:lnTo>
                <a:lnTo>
                  <a:pt x="1201284" y="942555"/>
                </a:lnTo>
                <a:lnTo>
                  <a:pt x="1134618" y="943355"/>
                </a:lnTo>
                <a:lnTo>
                  <a:pt x="1067950" y="942555"/>
                </a:lnTo>
                <a:lnTo>
                  <a:pt x="1002297" y="940182"/>
                </a:lnTo>
                <a:lnTo>
                  <a:pt x="937765" y="936281"/>
                </a:lnTo>
                <a:lnTo>
                  <a:pt x="874460" y="930897"/>
                </a:lnTo>
                <a:lnTo>
                  <a:pt x="812489" y="924073"/>
                </a:lnTo>
                <a:lnTo>
                  <a:pt x="751958" y="915855"/>
                </a:lnTo>
                <a:lnTo>
                  <a:pt x="692974" y="906285"/>
                </a:lnTo>
                <a:lnTo>
                  <a:pt x="635642" y="895409"/>
                </a:lnTo>
                <a:lnTo>
                  <a:pt x="580070" y="883271"/>
                </a:lnTo>
                <a:lnTo>
                  <a:pt x="526363" y="869915"/>
                </a:lnTo>
                <a:lnTo>
                  <a:pt x="474628" y="855385"/>
                </a:lnTo>
                <a:lnTo>
                  <a:pt x="424972" y="839726"/>
                </a:lnTo>
                <a:lnTo>
                  <a:pt x="377502" y="822981"/>
                </a:lnTo>
                <a:lnTo>
                  <a:pt x="332322" y="805195"/>
                </a:lnTo>
                <a:lnTo>
                  <a:pt x="289540" y="786413"/>
                </a:lnTo>
                <a:lnTo>
                  <a:pt x="249263" y="766678"/>
                </a:lnTo>
                <a:lnTo>
                  <a:pt x="211596" y="746035"/>
                </a:lnTo>
                <a:lnTo>
                  <a:pt x="176646" y="724528"/>
                </a:lnTo>
                <a:lnTo>
                  <a:pt x="144520" y="702201"/>
                </a:lnTo>
                <a:lnTo>
                  <a:pt x="89164" y="655266"/>
                </a:lnTo>
                <a:lnTo>
                  <a:pt x="46378" y="605583"/>
                </a:lnTo>
                <a:lnTo>
                  <a:pt x="17015" y="553506"/>
                </a:lnTo>
                <a:lnTo>
                  <a:pt x="1926" y="499390"/>
                </a:lnTo>
                <a:lnTo>
                  <a:pt x="0" y="471677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161" y="1163573"/>
            <a:ext cx="108642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755" marR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YearMonth 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java.time.YearMonth</a:t>
            </a:r>
            <a:r>
              <a:rPr sz="1800" spc="-15" dirty="0">
                <a:latin typeface="Arial"/>
                <a:cs typeface="Arial"/>
              </a:rPr>
              <a:t>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stable </a:t>
            </a:r>
            <a:r>
              <a:rPr sz="2400" spc="-114" dirty="0">
                <a:latin typeface="Arial"/>
                <a:cs typeface="Arial"/>
              </a:rPr>
              <a:t>Date-Time </a:t>
            </a:r>
            <a:r>
              <a:rPr sz="2400" spc="-5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95" dirty="0">
                <a:latin typeface="Arial"/>
                <a:cs typeface="Arial"/>
              </a:rPr>
              <a:t>denotes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combination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year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month.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This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class</a:t>
            </a:r>
            <a:r>
              <a:rPr sz="2400" spc="-140" dirty="0">
                <a:latin typeface="Arial"/>
                <a:cs typeface="Arial"/>
              </a:rPr>
              <a:t> does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store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  </a:t>
            </a:r>
            <a:r>
              <a:rPr sz="2400" spc="-65" dirty="0">
                <a:latin typeface="Arial"/>
                <a:cs typeface="Arial"/>
              </a:rPr>
              <a:t>denote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day, </a:t>
            </a:r>
            <a:r>
              <a:rPr sz="2400" spc="-30" dirty="0">
                <a:latin typeface="Arial"/>
                <a:cs typeface="Arial"/>
              </a:rPr>
              <a:t>time,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75" dirty="0">
                <a:latin typeface="Arial"/>
                <a:cs typeface="Arial"/>
              </a:rPr>
              <a:t>time-zone. </a:t>
            </a:r>
            <a:r>
              <a:rPr sz="2400" spc="-135" dirty="0">
                <a:latin typeface="Arial"/>
                <a:cs typeface="Arial"/>
              </a:rPr>
              <a:t>For </a:t>
            </a:r>
            <a:r>
              <a:rPr sz="2400" spc="-105" dirty="0">
                <a:latin typeface="Arial"/>
                <a:cs typeface="Arial"/>
              </a:rPr>
              <a:t>example,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value </a:t>
            </a:r>
            <a:r>
              <a:rPr sz="2400" spc="-80" dirty="0">
                <a:latin typeface="Arial"/>
                <a:cs typeface="Arial"/>
              </a:rPr>
              <a:t>'November</a:t>
            </a:r>
            <a:endParaRPr sz="2400">
              <a:latin typeface="Arial"/>
              <a:cs typeface="Arial"/>
            </a:endParaRPr>
          </a:p>
          <a:p>
            <a:pPr marL="184975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2011‘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65" dirty="0">
                <a:latin typeface="Arial"/>
                <a:cs typeface="Arial"/>
              </a:rPr>
              <a:t>stored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YearMonth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-10" dirty="0">
                <a:latin typeface="Courier New"/>
                <a:cs typeface="Courier New"/>
              </a:rPr>
              <a:t>YearMonth</a:t>
            </a:r>
            <a:endParaRPr sz="1800">
              <a:latin typeface="Courier New"/>
              <a:cs typeface="Courier New"/>
            </a:endParaRPr>
          </a:p>
          <a:p>
            <a:pPr marL="1849755" marR="5080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latin typeface="Courier New"/>
                <a:cs typeface="Courier New"/>
              </a:rPr>
              <a:t>YearMonth</a:t>
            </a:r>
            <a:r>
              <a:rPr sz="2000" spc="-1045" dirty="0">
                <a:latin typeface="Courier New"/>
                <a:cs typeface="Courier New"/>
              </a:rPr>
              <a:t>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denote </a:t>
            </a:r>
            <a:r>
              <a:rPr sz="2400" spc="-80" dirty="0">
                <a:latin typeface="Arial"/>
                <a:cs typeface="Arial"/>
              </a:rPr>
              <a:t>things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40" dirty="0">
                <a:latin typeface="Arial"/>
                <a:cs typeface="Arial"/>
              </a:rPr>
              <a:t>credit </a:t>
            </a:r>
            <a:r>
              <a:rPr sz="2400" spc="-105" dirty="0">
                <a:latin typeface="Arial"/>
                <a:cs typeface="Arial"/>
              </a:rPr>
              <a:t>card </a:t>
            </a:r>
            <a:r>
              <a:rPr sz="2400" spc="-75" dirty="0">
                <a:latin typeface="Arial"/>
                <a:cs typeface="Arial"/>
              </a:rPr>
              <a:t>expiry, </a:t>
            </a:r>
            <a:r>
              <a:rPr sz="2400" spc="-150" dirty="0">
                <a:latin typeface="Arial"/>
                <a:cs typeface="Arial"/>
              </a:rPr>
              <a:t>Fixed  </a:t>
            </a:r>
            <a:r>
              <a:rPr sz="2400" spc="-100" dirty="0">
                <a:latin typeface="Arial"/>
                <a:cs typeface="Arial"/>
              </a:rPr>
              <a:t>Deposit </a:t>
            </a:r>
            <a:r>
              <a:rPr sz="2400" spc="-15" dirty="0">
                <a:latin typeface="Arial"/>
                <a:cs typeface="Arial"/>
              </a:rPr>
              <a:t>maturity </a:t>
            </a:r>
            <a:r>
              <a:rPr sz="2400" spc="-70" dirty="0">
                <a:latin typeface="Arial"/>
                <a:cs typeface="Arial"/>
              </a:rPr>
              <a:t>date, </a:t>
            </a:r>
            <a:r>
              <a:rPr sz="2400" spc="-150" dirty="0">
                <a:latin typeface="Arial"/>
                <a:cs typeface="Arial"/>
              </a:rPr>
              <a:t>Stock </a:t>
            </a:r>
            <a:r>
              <a:rPr sz="2400" spc="-105" dirty="0">
                <a:latin typeface="Arial"/>
                <a:cs typeface="Arial"/>
              </a:rPr>
              <a:t>Futures, </a:t>
            </a:r>
            <a:r>
              <a:rPr sz="2400" spc="-150" dirty="0">
                <a:latin typeface="Arial"/>
                <a:cs typeface="Arial"/>
              </a:rPr>
              <a:t>Stock </a:t>
            </a:r>
            <a:r>
              <a:rPr sz="2400" spc="-60" dirty="0">
                <a:latin typeface="Arial"/>
                <a:cs typeface="Arial"/>
              </a:rPr>
              <a:t>options </a:t>
            </a:r>
            <a:r>
              <a:rPr sz="2400" spc="-75" dirty="0">
                <a:latin typeface="Arial"/>
                <a:cs typeface="Arial"/>
              </a:rPr>
              <a:t>expiry </a:t>
            </a:r>
            <a:r>
              <a:rPr sz="2400" spc="-105" dirty="0">
                <a:latin typeface="Arial"/>
                <a:cs typeface="Arial"/>
              </a:rPr>
              <a:t>dates, </a:t>
            </a:r>
            <a:r>
              <a:rPr sz="2400" spc="-25" dirty="0">
                <a:latin typeface="Arial"/>
                <a:cs typeface="Arial"/>
              </a:rPr>
              <a:t>or  </a:t>
            </a:r>
            <a:r>
              <a:rPr sz="2400" spc="-55" dirty="0">
                <a:latin typeface="Arial"/>
                <a:cs typeface="Arial"/>
              </a:rPr>
              <a:t>determining </a:t>
            </a:r>
            <a:r>
              <a:rPr sz="2400" spc="40" dirty="0">
                <a:latin typeface="Arial"/>
                <a:cs typeface="Arial"/>
              </a:rPr>
              <a:t>if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year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leap year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25" dirty="0"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27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25/29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990600"/>
            <a:ext cx="11820144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1532" y="1246632"/>
            <a:ext cx="7580376" cy="72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010411"/>
            <a:ext cx="11734800" cy="1061085"/>
          </a:xfrm>
          <a:custGeom>
            <a:avLst/>
            <a:gdLst/>
            <a:ahLst/>
            <a:cxnLst/>
            <a:rect l="l" t="t" r="r" b="b"/>
            <a:pathLst>
              <a:path w="11734800" h="1061085">
                <a:moveTo>
                  <a:pt x="11677650" y="0"/>
                </a:moveTo>
                <a:lnTo>
                  <a:pt x="57137" y="0"/>
                </a:lnTo>
                <a:lnTo>
                  <a:pt x="34895" y="4482"/>
                </a:lnTo>
                <a:lnTo>
                  <a:pt x="16733" y="16716"/>
                </a:lnTo>
                <a:lnTo>
                  <a:pt x="4489" y="34879"/>
                </a:lnTo>
                <a:lnTo>
                  <a:pt x="0" y="57150"/>
                </a:lnTo>
                <a:lnTo>
                  <a:pt x="0" y="1003554"/>
                </a:lnTo>
                <a:lnTo>
                  <a:pt x="4489" y="1025824"/>
                </a:lnTo>
                <a:lnTo>
                  <a:pt x="16733" y="1043987"/>
                </a:lnTo>
                <a:lnTo>
                  <a:pt x="34895" y="1056221"/>
                </a:lnTo>
                <a:lnTo>
                  <a:pt x="57137" y="1060704"/>
                </a:lnTo>
                <a:lnTo>
                  <a:pt x="11677650" y="1060704"/>
                </a:lnTo>
                <a:lnTo>
                  <a:pt x="11699920" y="1056221"/>
                </a:lnTo>
                <a:lnTo>
                  <a:pt x="11718083" y="1043987"/>
                </a:lnTo>
                <a:lnTo>
                  <a:pt x="11730317" y="1025824"/>
                </a:lnTo>
                <a:lnTo>
                  <a:pt x="11734800" y="1003554"/>
                </a:lnTo>
                <a:lnTo>
                  <a:pt x="11734800" y="57150"/>
                </a:lnTo>
                <a:lnTo>
                  <a:pt x="11730317" y="34879"/>
                </a:lnTo>
                <a:lnTo>
                  <a:pt x="11718083" y="16716"/>
                </a:lnTo>
                <a:lnTo>
                  <a:pt x="11699920" y="4482"/>
                </a:lnTo>
                <a:lnTo>
                  <a:pt x="11677650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65019" y="1325702"/>
            <a:ext cx="7155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40" dirty="0">
                <a:latin typeface="Arial"/>
                <a:cs typeface="Arial"/>
              </a:rPr>
              <a:t>shows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YearMonth</a:t>
            </a:r>
            <a:r>
              <a:rPr sz="1800" spc="-805" dirty="0">
                <a:latin typeface="Courier New"/>
                <a:cs typeface="Courier New"/>
              </a:rPr>
              <a:t> </a:t>
            </a:r>
            <a:r>
              <a:rPr sz="2400" spc="-85" dirty="0">
                <a:latin typeface="Arial"/>
                <a:cs typeface="Arial"/>
              </a:rPr>
              <a:t>calculations: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669" y="2606801"/>
            <a:ext cx="7443470" cy="3157855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90170" marR="960119">
              <a:lnSpc>
                <a:spcPct val="100000"/>
              </a:lnSpc>
              <a:spcBef>
                <a:spcPts val="140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import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java.time.YearMonth;//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 use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Year and Month info  public class YearMonth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0170" marR="7467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 main(String[] args)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System.out.println("The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Present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Year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Month:"+YearMonth.now());</a:t>
            </a:r>
            <a:endParaRPr sz="1400">
              <a:latin typeface="Courier New"/>
              <a:cs typeface="Courier New"/>
            </a:endParaRPr>
          </a:p>
          <a:p>
            <a:pPr marL="90170" marR="117475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present year and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month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System.out.println("Month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alone:"+YearMonth.parse("2016-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04").getMonthValue()); // To display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only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month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value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System.out.println("Year</a:t>
            </a:r>
            <a:r>
              <a:rPr sz="14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alone:"+YearMonth.parse("2016-04"</a:t>
            </a:r>
            <a:endParaRPr sz="1400">
              <a:latin typeface="Courier New"/>
              <a:cs typeface="Courier New"/>
            </a:endParaRPr>
          </a:p>
          <a:p>
            <a:pPr marL="90170" marR="23431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).getYear());// 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year value alone  System.out.println("This year is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Leap</a:t>
            </a:r>
            <a:r>
              <a:rPr sz="14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year:"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+YearMonth.parse("2016-04").isLeapYear());//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leap year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74735" y="3174492"/>
            <a:ext cx="3592068" cy="2060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8347" y="3148583"/>
            <a:ext cx="3625596" cy="2142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1980" y="3201923"/>
            <a:ext cx="3497579" cy="19659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21980" y="3201923"/>
            <a:ext cx="3497579" cy="196596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2000" b="1" spc="-110" dirty="0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 marL="92710" marR="161290">
              <a:lnSpc>
                <a:spcPct val="100000"/>
              </a:lnSpc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Present </a:t>
            </a:r>
            <a:r>
              <a:rPr sz="2000" spc="-155" dirty="0">
                <a:latin typeface="Arial"/>
                <a:cs typeface="Arial"/>
              </a:rPr>
              <a:t>Year </a:t>
            </a:r>
            <a:r>
              <a:rPr sz="2000" spc="-10" dirty="0">
                <a:latin typeface="Arial"/>
                <a:cs typeface="Arial"/>
              </a:rPr>
              <a:t>Month: </a:t>
            </a:r>
            <a:r>
              <a:rPr sz="2000" spc="-85" dirty="0">
                <a:latin typeface="Arial"/>
                <a:cs typeface="Arial"/>
              </a:rPr>
              <a:t>2016-  </a:t>
            </a:r>
            <a:r>
              <a:rPr sz="2000" spc="-100" dirty="0"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Month </a:t>
            </a:r>
            <a:r>
              <a:rPr sz="2000" spc="-65" dirty="0">
                <a:latin typeface="Arial"/>
                <a:cs typeface="Arial"/>
              </a:rPr>
              <a:t>alone: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spc="-155" dirty="0">
                <a:latin typeface="Arial"/>
                <a:cs typeface="Arial"/>
              </a:rPr>
              <a:t>Year </a:t>
            </a:r>
            <a:r>
              <a:rPr sz="2000" spc="-70" dirty="0">
                <a:latin typeface="Arial"/>
                <a:cs typeface="Arial"/>
              </a:rPr>
              <a:t>alone: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2016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85" dirty="0">
                <a:latin typeface="Arial"/>
                <a:cs typeface="Arial"/>
              </a:rPr>
              <a:t>year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Leap </a:t>
            </a:r>
            <a:r>
              <a:rPr sz="2000" spc="-70" dirty="0">
                <a:latin typeface="Arial"/>
                <a:cs typeface="Arial"/>
              </a:rPr>
              <a:t>year: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324" y="1056132"/>
            <a:ext cx="2054352" cy="1008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568" y="1083563"/>
            <a:ext cx="1959864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568" y="1083563"/>
            <a:ext cx="1960245" cy="914400"/>
          </a:xfrm>
          <a:custGeom>
            <a:avLst/>
            <a:gdLst/>
            <a:ahLst/>
            <a:cxnLst/>
            <a:rect l="l" t="t" r="r" b="b"/>
            <a:pathLst>
              <a:path w="1960245" h="914400">
                <a:moveTo>
                  <a:pt x="0" y="457200"/>
                </a:moveTo>
                <a:lnTo>
                  <a:pt x="8251" y="397602"/>
                </a:lnTo>
                <a:lnTo>
                  <a:pt x="32317" y="340321"/>
                </a:lnTo>
                <a:lnTo>
                  <a:pt x="71164" y="285838"/>
                </a:lnTo>
                <a:lnTo>
                  <a:pt x="123760" y="234636"/>
                </a:lnTo>
                <a:lnTo>
                  <a:pt x="154890" y="210415"/>
                </a:lnTo>
                <a:lnTo>
                  <a:pt x="189071" y="187195"/>
                </a:lnTo>
                <a:lnTo>
                  <a:pt x="226171" y="165037"/>
                </a:lnTo>
                <a:lnTo>
                  <a:pt x="266064" y="144000"/>
                </a:lnTo>
                <a:lnTo>
                  <a:pt x="308618" y="124145"/>
                </a:lnTo>
                <a:lnTo>
                  <a:pt x="353706" y="105532"/>
                </a:lnTo>
                <a:lnTo>
                  <a:pt x="401198" y="88221"/>
                </a:lnTo>
                <a:lnTo>
                  <a:pt x="450965" y="72273"/>
                </a:lnTo>
                <a:lnTo>
                  <a:pt x="502877" y="57747"/>
                </a:lnTo>
                <a:lnTo>
                  <a:pt x="556807" y="44705"/>
                </a:lnTo>
                <a:lnTo>
                  <a:pt x="612623" y="33206"/>
                </a:lnTo>
                <a:lnTo>
                  <a:pt x="670199" y="23311"/>
                </a:lnTo>
                <a:lnTo>
                  <a:pt x="729403" y="15079"/>
                </a:lnTo>
                <a:lnTo>
                  <a:pt x="790108" y="8572"/>
                </a:lnTo>
                <a:lnTo>
                  <a:pt x="852183" y="3850"/>
                </a:lnTo>
                <a:lnTo>
                  <a:pt x="915501" y="972"/>
                </a:lnTo>
                <a:lnTo>
                  <a:pt x="979932" y="0"/>
                </a:lnTo>
                <a:lnTo>
                  <a:pt x="1044356" y="972"/>
                </a:lnTo>
                <a:lnTo>
                  <a:pt x="1107669" y="3850"/>
                </a:lnTo>
                <a:lnTo>
                  <a:pt x="1169741" y="8572"/>
                </a:lnTo>
                <a:lnTo>
                  <a:pt x="1230443" y="15079"/>
                </a:lnTo>
                <a:lnTo>
                  <a:pt x="1289645" y="23311"/>
                </a:lnTo>
                <a:lnTo>
                  <a:pt x="1347218" y="33206"/>
                </a:lnTo>
                <a:lnTo>
                  <a:pt x="1403034" y="44705"/>
                </a:lnTo>
                <a:lnTo>
                  <a:pt x="1456963" y="57747"/>
                </a:lnTo>
                <a:lnTo>
                  <a:pt x="1508876" y="72273"/>
                </a:lnTo>
                <a:lnTo>
                  <a:pt x="1558643" y="88221"/>
                </a:lnTo>
                <a:lnTo>
                  <a:pt x="1606136" y="105532"/>
                </a:lnTo>
                <a:lnTo>
                  <a:pt x="1651225" y="124145"/>
                </a:lnTo>
                <a:lnTo>
                  <a:pt x="1693781" y="144000"/>
                </a:lnTo>
                <a:lnTo>
                  <a:pt x="1733675" y="165037"/>
                </a:lnTo>
                <a:lnTo>
                  <a:pt x="1770778" y="187195"/>
                </a:lnTo>
                <a:lnTo>
                  <a:pt x="1804960" y="210415"/>
                </a:lnTo>
                <a:lnTo>
                  <a:pt x="1836093" y="234636"/>
                </a:lnTo>
                <a:lnTo>
                  <a:pt x="1888692" y="285838"/>
                </a:lnTo>
                <a:lnTo>
                  <a:pt x="1927543" y="340321"/>
                </a:lnTo>
                <a:lnTo>
                  <a:pt x="1951611" y="397602"/>
                </a:lnTo>
                <a:lnTo>
                  <a:pt x="1959864" y="457200"/>
                </a:lnTo>
                <a:lnTo>
                  <a:pt x="1957779" y="487257"/>
                </a:lnTo>
                <a:lnTo>
                  <a:pt x="1941489" y="545757"/>
                </a:lnTo>
                <a:lnTo>
                  <a:pt x="1909901" y="601699"/>
                </a:lnTo>
                <a:lnTo>
                  <a:pt x="1864046" y="654602"/>
                </a:lnTo>
                <a:lnTo>
                  <a:pt x="1804960" y="703984"/>
                </a:lnTo>
                <a:lnTo>
                  <a:pt x="1770778" y="727204"/>
                </a:lnTo>
                <a:lnTo>
                  <a:pt x="1733675" y="749362"/>
                </a:lnTo>
                <a:lnTo>
                  <a:pt x="1693781" y="770399"/>
                </a:lnTo>
                <a:lnTo>
                  <a:pt x="1651225" y="790254"/>
                </a:lnTo>
                <a:lnTo>
                  <a:pt x="1606136" y="808867"/>
                </a:lnTo>
                <a:lnTo>
                  <a:pt x="1558643" y="826178"/>
                </a:lnTo>
                <a:lnTo>
                  <a:pt x="1508876" y="842126"/>
                </a:lnTo>
                <a:lnTo>
                  <a:pt x="1456963" y="856652"/>
                </a:lnTo>
                <a:lnTo>
                  <a:pt x="1403034" y="869694"/>
                </a:lnTo>
                <a:lnTo>
                  <a:pt x="1347218" y="881193"/>
                </a:lnTo>
                <a:lnTo>
                  <a:pt x="1289645" y="891088"/>
                </a:lnTo>
                <a:lnTo>
                  <a:pt x="1230443" y="899320"/>
                </a:lnTo>
                <a:lnTo>
                  <a:pt x="1169741" y="905827"/>
                </a:lnTo>
                <a:lnTo>
                  <a:pt x="1107669" y="910549"/>
                </a:lnTo>
                <a:lnTo>
                  <a:pt x="1044356" y="913427"/>
                </a:lnTo>
                <a:lnTo>
                  <a:pt x="979932" y="914400"/>
                </a:lnTo>
                <a:lnTo>
                  <a:pt x="915501" y="913427"/>
                </a:lnTo>
                <a:lnTo>
                  <a:pt x="852183" y="910549"/>
                </a:lnTo>
                <a:lnTo>
                  <a:pt x="790108" y="905827"/>
                </a:lnTo>
                <a:lnTo>
                  <a:pt x="729403" y="899320"/>
                </a:lnTo>
                <a:lnTo>
                  <a:pt x="670199" y="891088"/>
                </a:lnTo>
                <a:lnTo>
                  <a:pt x="612623" y="881193"/>
                </a:lnTo>
                <a:lnTo>
                  <a:pt x="556807" y="869694"/>
                </a:lnTo>
                <a:lnTo>
                  <a:pt x="502877" y="856652"/>
                </a:lnTo>
                <a:lnTo>
                  <a:pt x="450965" y="842126"/>
                </a:lnTo>
                <a:lnTo>
                  <a:pt x="401198" y="826178"/>
                </a:lnTo>
                <a:lnTo>
                  <a:pt x="353706" y="808867"/>
                </a:lnTo>
                <a:lnTo>
                  <a:pt x="308618" y="790254"/>
                </a:lnTo>
                <a:lnTo>
                  <a:pt x="266064" y="770399"/>
                </a:lnTo>
                <a:lnTo>
                  <a:pt x="226171" y="749362"/>
                </a:lnTo>
                <a:lnTo>
                  <a:pt x="189071" y="727204"/>
                </a:lnTo>
                <a:lnTo>
                  <a:pt x="154890" y="703984"/>
                </a:lnTo>
                <a:lnTo>
                  <a:pt x="123760" y="679763"/>
                </a:lnTo>
                <a:lnTo>
                  <a:pt x="71164" y="628561"/>
                </a:lnTo>
                <a:lnTo>
                  <a:pt x="32317" y="574078"/>
                </a:lnTo>
                <a:lnTo>
                  <a:pt x="8251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1959" y="1403426"/>
            <a:ext cx="98551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Y</a:t>
            </a:r>
            <a:r>
              <a:rPr sz="1400" spc="-1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-10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M</a:t>
            </a:r>
            <a:r>
              <a:rPr sz="1400" spc="-10" dirty="0">
                <a:latin typeface="Courier New"/>
                <a:cs typeface="Courier New"/>
              </a:rPr>
              <a:t>o</a:t>
            </a:r>
            <a:r>
              <a:rPr sz="1400" spc="-2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th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28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26/29</a:t>
            </a:r>
          </a:p>
        </p:txBody>
      </p:sp>
      <p:sp>
        <p:nvSpPr>
          <p:cNvPr id="5" name="object 5"/>
          <p:cNvSpPr/>
          <p:nvPr/>
        </p:nvSpPr>
        <p:spPr>
          <a:xfrm>
            <a:off x="1127760" y="1674876"/>
            <a:ext cx="10236708" cy="2694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5172" y="1996439"/>
            <a:ext cx="10290048" cy="2188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432" y="1694688"/>
            <a:ext cx="10151745" cy="2609215"/>
          </a:xfrm>
          <a:custGeom>
            <a:avLst/>
            <a:gdLst/>
            <a:ahLst/>
            <a:cxnLst/>
            <a:rect l="l" t="t" r="r" b="b"/>
            <a:pathLst>
              <a:path w="10151745" h="2609215">
                <a:moveTo>
                  <a:pt x="9978136" y="0"/>
                </a:moveTo>
                <a:lnTo>
                  <a:pt x="173228" y="0"/>
                </a:lnTo>
                <a:lnTo>
                  <a:pt x="127177" y="6190"/>
                </a:lnTo>
                <a:lnTo>
                  <a:pt x="85797" y="23659"/>
                </a:lnTo>
                <a:lnTo>
                  <a:pt x="50738" y="50752"/>
                </a:lnTo>
                <a:lnTo>
                  <a:pt x="23651" y="85814"/>
                </a:lnTo>
                <a:lnTo>
                  <a:pt x="6188" y="127191"/>
                </a:lnTo>
                <a:lnTo>
                  <a:pt x="0" y="173227"/>
                </a:lnTo>
                <a:lnTo>
                  <a:pt x="0" y="2435860"/>
                </a:lnTo>
                <a:lnTo>
                  <a:pt x="6188" y="2481896"/>
                </a:lnTo>
                <a:lnTo>
                  <a:pt x="23651" y="2523273"/>
                </a:lnTo>
                <a:lnTo>
                  <a:pt x="50738" y="2558335"/>
                </a:lnTo>
                <a:lnTo>
                  <a:pt x="85797" y="2585428"/>
                </a:lnTo>
                <a:lnTo>
                  <a:pt x="127177" y="2602897"/>
                </a:lnTo>
                <a:lnTo>
                  <a:pt x="173228" y="2609088"/>
                </a:lnTo>
                <a:lnTo>
                  <a:pt x="9978136" y="2609088"/>
                </a:lnTo>
                <a:lnTo>
                  <a:pt x="10024172" y="2602897"/>
                </a:lnTo>
                <a:lnTo>
                  <a:pt x="10065549" y="2585428"/>
                </a:lnTo>
                <a:lnTo>
                  <a:pt x="10100611" y="2558335"/>
                </a:lnTo>
                <a:lnTo>
                  <a:pt x="10127704" y="2523273"/>
                </a:lnTo>
                <a:lnTo>
                  <a:pt x="10145173" y="2481896"/>
                </a:lnTo>
                <a:lnTo>
                  <a:pt x="10151364" y="2435860"/>
                </a:lnTo>
                <a:lnTo>
                  <a:pt x="10151364" y="173227"/>
                </a:lnTo>
                <a:lnTo>
                  <a:pt x="10145173" y="127191"/>
                </a:lnTo>
                <a:lnTo>
                  <a:pt x="10127704" y="85814"/>
                </a:lnTo>
                <a:lnTo>
                  <a:pt x="10100611" y="50752"/>
                </a:lnTo>
                <a:lnTo>
                  <a:pt x="10065549" y="23659"/>
                </a:lnTo>
                <a:lnTo>
                  <a:pt x="10024172" y="6190"/>
                </a:lnTo>
                <a:lnTo>
                  <a:pt x="9978136" y="0"/>
                </a:lnTo>
                <a:close/>
              </a:path>
            </a:pathLst>
          </a:custGeom>
          <a:solidFill>
            <a:srgbClr val="C7F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8328" y="2075179"/>
            <a:ext cx="97955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urier New"/>
                <a:cs typeface="Courier New"/>
              </a:rPr>
              <a:t>ZonedDateTime(java.time.ZonedDateTime)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immutable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represents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date 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addition </a:t>
            </a:r>
            <a:r>
              <a:rPr sz="2400" spc="35" dirty="0">
                <a:latin typeface="Arial"/>
                <a:cs typeface="Arial"/>
              </a:rPr>
              <a:t>to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time-zone.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62890">
              <a:lnSpc>
                <a:spcPct val="100000"/>
              </a:lnSpc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ZonedDateTime</a:t>
            </a:r>
            <a:r>
              <a:rPr sz="1800" spc="-900" dirty="0">
                <a:latin typeface="Courier New"/>
                <a:cs typeface="Courier New"/>
              </a:rPr>
              <a:t>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5" dirty="0">
                <a:latin typeface="Arial"/>
                <a:cs typeface="Arial"/>
              </a:rPr>
              <a:t>immutable.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50" dirty="0">
                <a:latin typeface="Arial"/>
                <a:cs typeface="Arial"/>
              </a:rPr>
              <a:t>means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80" dirty="0">
                <a:latin typeface="Arial"/>
                <a:cs typeface="Arial"/>
              </a:rPr>
              <a:t>methods </a:t>
            </a:r>
            <a:r>
              <a:rPr sz="2400" spc="-95" dirty="0">
                <a:latin typeface="Arial"/>
                <a:cs typeface="Arial"/>
              </a:rPr>
              <a:t>executing  </a:t>
            </a:r>
            <a:r>
              <a:rPr sz="2400" spc="-90" dirty="0">
                <a:latin typeface="Arial"/>
                <a:cs typeface="Arial"/>
              </a:rPr>
              <a:t>calculations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ZonedDateTime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2400" spc="-55" dirty="0">
                <a:latin typeface="Arial"/>
                <a:cs typeface="Arial"/>
              </a:rPr>
              <a:t>object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yields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new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ZonedDateTime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2400" spc="-95" dirty="0">
                <a:latin typeface="Arial"/>
                <a:cs typeface="Arial"/>
              </a:rPr>
              <a:t>instance.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959" y="848867"/>
            <a:ext cx="3101340" cy="912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067" y="1056132"/>
            <a:ext cx="213360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204" y="876300"/>
            <a:ext cx="3006851" cy="818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204" y="876300"/>
            <a:ext cx="3007360" cy="818515"/>
          </a:xfrm>
          <a:custGeom>
            <a:avLst/>
            <a:gdLst/>
            <a:ahLst/>
            <a:cxnLst/>
            <a:rect l="l" t="t" r="r" b="b"/>
            <a:pathLst>
              <a:path w="3007360" h="818514">
                <a:moveTo>
                  <a:pt x="0" y="409194"/>
                </a:moveTo>
                <a:lnTo>
                  <a:pt x="6497" y="370906"/>
                </a:lnTo>
                <a:lnTo>
                  <a:pt x="25604" y="333613"/>
                </a:lnTo>
                <a:lnTo>
                  <a:pt x="56744" y="297470"/>
                </a:lnTo>
                <a:lnTo>
                  <a:pt x="99339" y="262635"/>
                </a:lnTo>
                <a:lnTo>
                  <a:pt x="152810" y="229266"/>
                </a:lnTo>
                <a:lnTo>
                  <a:pt x="216582" y="197520"/>
                </a:lnTo>
                <a:lnTo>
                  <a:pt x="252149" y="182305"/>
                </a:lnTo>
                <a:lnTo>
                  <a:pt x="290075" y="167554"/>
                </a:lnTo>
                <a:lnTo>
                  <a:pt x="330287" y="153288"/>
                </a:lnTo>
                <a:lnTo>
                  <a:pt x="372713" y="139526"/>
                </a:lnTo>
                <a:lnTo>
                  <a:pt x="417281" y="126288"/>
                </a:lnTo>
                <a:lnTo>
                  <a:pt x="463918" y="113593"/>
                </a:lnTo>
                <a:lnTo>
                  <a:pt x="512552" y="101462"/>
                </a:lnTo>
                <a:lnTo>
                  <a:pt x="563112" y="89913"/>
                </a:lnTo>
                <a:lnTo>
                  <a:pt x="615524" y="78967"/>
                </a:lnTo>
                <a:lnTo>
                  <a:pt x="669717" y="68643"/>
                </a:lnTo>
                <a:lnTo>
                  <a:pt x="725619" y="58961"/>
                </a:lnTo>
                <a:lnTo>
                  <a:pt x="783157" y="49940"/>
                </a:lnTo>
                <a:lnTo>
                  <a:pt x="842259" y="41601"/>
                </a:lnTo>
                <a:lnTo>
                  <a:pt x="902854" y="33962"/>
                </a:lnTo>
                <a:lnTo>
                  <a:pt x="964867" y="27044"/>
                </a:lnTo>
                <a:lnTo>
                  <a:pt x="1028229" y="20866"/>
                </a:lnTo>
                <a:lnTo>
                  <a:pt x="1092866" y="15448"/>
                </a:lnTo>
                <a:lnTo>
                  <a:pt x="1158706" y="10810"/>
                </a:lnTo>
                <a:lnTo>
                  <a:pt x="1225676" y="6970"/>
                </a:lnTo>
                <a:lnTo>
                  <a:pt x="1293706" y="3950"/>
                </a:lnTo>
                <a:lnTo>
                  <a:pt x="1362722" y="1768"/>
                </a:lnTo>
                <a:lnTo>
                  <a:pt x="1432653" y="445"/>
                </a:lnTo>
                <a:lnTo>
                  <a:pt x="1503426" y="0"/>
                </a:lnTo>
                <a:lnTo>
                  <a:pt x="1574199" y="445"/>
                </a:lnTo>
                <a:lnTo>
                  <a:pt x="1644131" y="1768"/>
                </a:lnTo>
                <a:lnTo>
                  <a:pt x="1713148" y="3950"/>
                </a:lnTo>
                <a:lnTo>
                  <a:pt x="1781178" y="6970"/>
                </a:lnTo>
                <a:lnTo>
                  <a:pt x="1848149" y="10810"/>
                </a:lnTo>
                <a:lnTo>
                  <a:pt x="1913990" y="15448"/>
                </a:lnTo>
                <a:lnTo>
                  <a:pt x="1978627" y="20866"/>
                </a:lnTo>
                <a:lnTo>
                  <a:pt x="2041989" y="27044"/>
                </a:lnTo>
                <a:lnTo>
                  <a:pt x="2104003" y="33962"/>
                </a:lnTo>
                <a:lnTo>
                  <a:pt x="2164597" y="41601"/>
                </a:lnTo>
                <a:lnTo>
                  <a:pt x="2223699" y="49940"/>
                </a:lnTo>
                <a:lnTo>
                  <a:pt x="2281237" y="58961"/>
                </a:lnTo>
                <a:lnTo>
                  <a:pt x="2337139" y="68643"/>
                </a:lnTo>
                <a:lnTo>
                  <a:pt x="2391332" y="78967"/>
                </a:lnTo>
                <a:lnTo>
                  <a:pt x="2443745" y="89913"/>
                </a:lnTo>
                <a:lnTo>
                  <a:pt x="2494304" y="101462"/>
                </a:lnTo>
                <a:lnTo>
                  <a:pt x="2542938" y="113593"/>
                </a:lnTo>
                <a:lnTo>
                  <a:pt x="2589575" y="126288"/>
                </a:lnTo>
                <a:lnTo>
                  <a:pt x="2634142" y="139526"/>
                </a:lnTo>
                <a:lnTo>
                  <a:pt x="2676568" y="153288"/>
                </a:lnTo>
                <a:lnTo>
                  <a:pt x="2716779" y="167554"/>
                </a:lnTo>
                <a:lnTo>
                  <a:pt x="2754705" y="182305"/>
                </a:lnTo>
                <a:lnTo>
                  <a:pt x="2790272" y="197520"/>
                </a:lnTo>
                <a:lnTo>
                  <a:pt x="2854043" y="229266"/>
                </a:lnTo>
                <a:lnTo>
                  <a:pt x="2907514" y="262635"/>
                </a:lnTo>
                <a:lnTo>
                  <a:pt x="2950108" y="297470"/>
                </a:lnTo>
                <a:lnTo>
                  <a:pt x="2981247" y="333613"/>
                </a:lnTo>
                <a:lnTo>
                  <a:pt x="3000354" y="370906"/>
                </a:lnTo>
                <a:lnTo>
                  <a:pt x="3006852" y="409194"/>
                </a:lnTo>
                <a:lnTo>
                  <a:pt x="3005215" y="428451"/>
                </a:lnTo>
                <a:lnTo>
                  <a:pt x="2992341" y="466261"/>
                </a:lnTo>
                <a:lnTo>
                  <a:pt x="2967145" y="502999"/>
                </a:lnTo>
                <a:lnTo>
                  <a:pt x="2930206" y="538508"/>
                </a:lnTo>
                <a:lnTo>
                  <a:pt x="2882102" y="572630"/>
                </a:lnTo>
                <a:lnTo>
                  <a:pt x="2823409" y="605207"/>
                </a:lnTo>
                <a:lnTo>
                  <a:pt x="2754705" y="636082"/>
                </a:lnTo>
                <a:lnTo>
                  <a:pt x="2716779" y="650833"/>
                </a:lnTo>
                <a:lnTo>
                  <a:pt x="2676568" y="665099"/>
                </a:lnTo>
                <a:lnTo>
                  <a:pt x="2634142" y="678861"/>
                </a:lnTo>
                <a:lnTo>
                  <a:pt x="2589575" y="692099"/>
                </a:lnTo>
                <a:lnTo>
                  <a:pt x="2542938" y="704794"/>
                </a:lnTo>
                <a:lnTo>
                  <a:pt x="2494304" y="716925"/>
                </a:lnTo>
                <a:lnTo>
                  <a:pt x="2443745" y="728474"/>
                </a:lnTo>
                <a:lnTo>
                  <a:pt x="2391332" y="739420"/>
                </a:lnTo>
                <a:lnTo>
                  <a:pt x="2337139" y="749744"/>
                </a:lnTo>
                <a:lnTo>
                  <a:pt x="2281237" y="759426"/>
                </a:lnTo>
                <a:lnTo>
                  <a:pt x="2223699" y="768447"/>
                </a:lnTo>
                <a:lnTo>
                  <a:pt x="2164597" y="776786"/>
                </a:lnTo>
                <a:lnTo>
                  <a:pt x="2104003" y="784425"/>
                </a:lnTo>
                <a:lnTo>
                  <a:pt x="2041989" y="791343"/>
                </a:lnTo>
                <a:lnTo>
                  <a:pt x="1978627" y="797521"/>
                </a:lnTo>
                <a:lnTo>
                  <a:pt x="1913990" y="802939"/>
                </a:lnTo>
                <a:lnTo>
                  <a:pt x="1848149" y="807577"/>
                </a:lnTo>
                <a:lnTo>
                  <a:pt x="1781178" y="811417"/>
                </a:lnTo>
                <a:lnTo>
                  <a:pt x="1713148" y="814437"/>
                </a:lnTo>
                <a:lnTo>
                  <a:pt x="1644131" y="816619"/>
                </a:lnTo>
                <a:lnTo>
                  <a:pt x="1574199" y="817942"/>
                </a:lnTo>
                <a:lnTo>
                  <a:pt x="1503426" y="818388"/>
                </a:lnTo>
                <a:lnTo>
                  <a:pt x="1432653" y="817942"/>
                </a:lnTo>
                <a:lnTo>
                  <a:pt x="1362722" y="816619"/>
                </a:lnTo>
                <a:lnTo>
                  <a:pt x="1293706" y="814437"/>
                </a:lnTo>
                <a:lnTo>
                  <a:pt x="1225676" y="811417"/>
                </a:lnTo>
                <a:lnTo>
                  <a:pt x="1158706" y="807577"/>
                </a:lnTo>
                <a:lnTo>
                  <a:pt x="1092866" y="802939"/>
                </a:lnTo>
                <a:lnTo>
                  <a:pt x="1028229" y="797521"/>
                </a:lnTo>
                <a:lnTo>
                  <a:pt x="964867" y="791343"/>
                </a:lnTo>
                <a:lnTo>
                  <a:pt x="902854" y="784425"/>
                </a:lnTo>
                <a:lnTo>
                  <a:pt x="842259" y="776786"/>
                </a:lnTo>
                <a:lnTo>
                  <a:pt x="783157" y="768447"/>
                </a:lnTo>
                <a:lnTo>
                  <a:pt x="725619" y="759426"/>
                </a:lnTo>
                <a:lnTo>
                  <a:pt x="669717" y="749744"/>
                </a:lnTo>
                <a:lnTo>
                  <a:pt x="615524" y="739420"/>
                </a:lnTo>
                <a:lnTo>
                  <a:pt x="563112" y="728474"/>
                </a:lnTo>
                <a:lnTo>
                  <a:pt x="512552" y="716925"/>
                </a:lnTo>
                <a:lnTo>
                  <a:pt x="463918" y="704794"/>
                </a:lnTo>
                <a:lnTo>
                  <a:pt x="417281" y="692099"/>
                </a:lnTo>
                <a:lnTo>
                  <a:pt x="372713" y="678861"/>
                </a:lnTo>
                <a:lnTo>
                  <a:pt x="330287" y="665099"/>
                </a:lnTo>
                <a:lnTo>
                  <a:pt x="290075" y="650833"/>
                </a:lnTo>
                <a:lnTo>
                  <a:pt x="252149" y="636082"/>
                </a:lnTo>
                <a:lnTo>
                  <a:pt x="216582" y="620867"/>
                </a:lnTo>
                <a:lnTo>
                  <a:pt x="152810" y="589121"/>
                </a:lnTo>
                <a:lnTo>
                  <a:pt x="99339" y="555752"/>
                </a:lnTo>
                <a:lnTo>
                  <a:pt x="56744" y="520917"/>
                </a:lnTo>
                <a:lnTo>
                  <a:pt x="25604" y="484774"/>
                </a:lnTo>
                <a:lnTo>
                  <a:pt x="6497" y="447481"/>
                </a:lnTo>
                <a:lnTo>
                  <a:pt x="0" y="409194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2200" y="1108075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ZonedDateTime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29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5964" y="42671"/>
            <a:ext cx="2098547" cy="772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840"/>
              </a:lnSpc>
            </a:pPr>
            <a:r>
              <a:rPr sz="2500" spc="-35" dirty="0"/>
              <a:t>Introduction</a:t>
            </a:r>
            <a:endParaRPr sz="2500"/>
          </a:p>
        </p:txBody>
      </p:sp>
      <p:sp>
        <p:nvSpPr>
          <p:cNvPr id="5" name="object 5"/>
          <p:cNvSpPr/>
          <p:nvPr/>
        </p:nvSpPr>
        <p:spPr>
          <a:xfrm>
            <a:off x="1091183" y="2523744"/>
            <a:ext cx="5977255" cy="3641090"/>
          </a:xfrm>
          <a:custGeom>
            <a:avLst/>
            <a:gdLst/>
            <a:ahLst/>
            <a:cxnLst/>
            <a:rect l="l" t="t" r="r" b="b"/>
            <a:pathLst>
              <a:path w="5977255" h="3641090">
                <a:moveTo>
                  <a:pt x="4156710" y="0"/>
                </a:moveTo>
                <a:lnTo>
                  <a:pt x="4156710" y="910209"/>
                </a:lnTo>
                <a:lnTo>
                  <a:pt x="0" y="910209"/>
                </a:lnTo>
                <a:lnTo>
                  <a:pt x="0" y="2730627"/>
                </a:lnTo>
                <a:lnTo>
                  <a:pt x="4156710" y="2730627"/>
                </a:lnTo>
                <a:lnTo>
                  <a:pt x="4156710" y="3640836"/>
                </a:lnTo>
                <a:lnTo>
                  <a:pt x="5977128" y="1820418"/>
                </a:lnTo>
                <a:lnTo>
                  <a:pt x="4156710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5380" y="3611879"/>
            <a:ext cx="1719072" cy="150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8908" y="3864864"/>
            <a:ext cx="1650491" cy="1091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624" y="3639311"/>
            <a:ext cx="1624584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2624" y="3639311"/>
            <a:ext cx="1624965" cy="1409700"/>
          </a:xfrm>
          <a:custGeom>
            <a:avLst/>
            <a:gdLst/>
            <a:ahLst/>
            <a:cxnLst/>
            <a:rect l="l" t="t" r="r" b="b"/>
            <a:pathLst>
              <a:path w="1624964" h="1409700">
                <a:moveTo>
                  <a:pt x="0" y="234950"/>
                </a:moveTo>
                <a:lnTo>
                  <a:pt x="4771" y="187589"/>
                </a:lnTo>
                <a:lnTo>
                  <a:pt x="18458" y="143482"/>
                </a:lnTo>
                <a:lnTo>
                  <a:pt x="40116" y="103571"/>
                </a:lnTo>
                <a:lnTo>
                  <a:pt x="68802" y="68802"/>
                </a:lnTo>
                <a:lnTo>
                  <a:pt x="103571" y="40116"/>
                </a:lnTo>
                <a:lnTo>
                  <a:pt x="143482" y="18458"/>
                </a:lnTo>
                <a:lnTo>
                  <a:pt x="187589" y="4771"/>
                </a:lnTo>
                <a:lnTo>
                  <a:pt x="234950" y="0"/>
                </a:lnTo>
                <a:lnTo>
                  <a:pt x="1389634" y="0"/>
                </a:lnTo>
                <a:lnTo>
                  <a:pt x="1436994" y="4771"/>
                </a:lnTo>
                <a:lnTo>
                  <a:pt x="1481101" y="18458"/>
                </a:lnTo>
                <a:lnTo>
                  <a:pt x="1521012" y="40116"/>
                </a:lnTo>
                <a:lnTo>
                  <a:pt x="1555781" y="68802"/>
                </a:lnTo>
                <a:lnTo>
                  <a:pt x="1584467" y="103571"/>
                </a:lnTo>
                <a:lnTo>
                  <a:pt x="1606125" y="143482"/>
                </a:lnTo>
                <a:lnTo>
                  <a:pt x="1619812" y="187589"/>
                </a:lnTo>
                <a:lnTo>
                  <a:pt x="1624584" y="234950"/>
                </a:lnTo>
                <a:lnTo>
                  <a:pt x="1624584" y="1174750"/>
                </a:lnTo>
                <a:lnTo>
                  <a:pt x="1619812" y="1222110"/>
                </a:lnTo>
                <a:lnTo>
                  <a:pt x="1606125" y="1266217"/>
                </a:lnTo>
                <a:lnTo>
                  <a:pt x="1584467" y="1306128"/>
                </a:lnTo>
                <a:lnTo>
                  <a:pt x="1555781" y="1340897"/>
                </a:lnTo>
                <a:lnTo>
                  <a:pt x="1521012" y="1369583"/>
                </a:lnTo>
                <a:lnTo>
                  <a:pt x="1481101" y="1391241"/>
                </a:lnTo>
                <a:lnTo>
                  <a:pt x="1436994" y="1404928"/>
                </a:lnTo>
                <a:lnTo>
                  <a:pt x="1389634" y="1409700"/>
                </a:lnTo>
                <a:lnTo>
                  <a:pt x="234950" y="1409700"/>
                </a:lnTo>
                <a:lnTo>
                  <a:pt x="187589" y="1404928"/>
                </a:lnTo>
                <a:lnTo>
                  <a:pt x="143482" y="1391241"/>
                </a:lnTo>
                <a:lnTo>
                  <a:pt x="103571" y="1369583"/>
                </a:lnTo>
                <a:lnTo>
                  <a:pt x="68802" y="1340897"/>
                </a:lnTo>
                <a:lnTo>
                  <a:pt x="40116" y="1306128"/>
                </a:lnTo>
                <a:lnTo>
                  <a:pt x="18458" y="1266217"/>
                </a:lnTo>
                <a:lnTo>
                  <a:pt x="4771" y="1222110"/>
                </a:lnTo>
                <a:lnTo>
                  <a:pt x="0" y="1174750"/>
                </a:lnTo>
                <a:lnTo>
                  <a:pt x="0" y="23495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1505" y="3947286"/>
            <a:ext cx="122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Thread-  </a:t>
            </a:r>
            <a:r>
              <a:rPr sz="2400" spc="-135" dirty="0">
                <a:latin typeface="Arial"/>
                <a:cs typeface="Arial"/>
              </a:rPr>
              <a:t>safe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issue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1059" y="3611879"/>
            <a:ext cx="1720595" cy="1504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4296" y="3681984"/>
            <a:ext cx="1821179" cy="1456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8303" y="3639311"/>
            <a:ext cx="1626107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8303" y="3639311"/>
            <a:ext cx="1626235" cy="1409700"/>
          </a:xfrm>
          <a:custGeom>
            <a:avLst/>
            <a:gdLst/>
            <a:ahLst/>
            <a:cxnLst/>
            <a:rect l="l" t="t" r="r" b="b"/>
            <a:pathLst>
              <a:path w="1626235" h="1409700">
                <a:moveTo>
                  <a:pt x="0" y="234950"/>
                </a:moveTo>
                <a:lnTo>
                  <a:pt x="4771" y="187589"/>
                </a:lnTo>
                <a:lnTo>
                  <a:pt x="18458" y="143482"/>
                </a:lnTo>
                <a:lnTo>
                  <a:pt x="40116" y="103571"/>
                </a:lnTo>
                <a:lnTo>
                  <a:pt x="68802" y="68802"/>
                </a:lnTo>
                <a:lnTo>
                  <a:pt x="103571" y="40116"/>
                </a:lnTo>
                <a:lnTo>
                  <a:pt x="143482" y="18458"/>
                </a:lnTo>
                <a:lnTo>
                  <a:pt x="187589" y="4771"/>
                </a:lnTo>
                <a:lnTo>
                  <a:pt x="234950" y="0"/>
                </a:lnTo>
                <a:lnTo>
                  <a:pt x="1391158" y="0"/>
                </a:lnTo>
                <a:lnTo>
                  <a:pt x="1438518" y="4771"/>
                </a:lnTo>
                <a:lnTo>
                  <a:pt x="1482625" y="18458"/>
                </a:lnTo>
                <a:lnTo>
                  <a:pt x="1522536" y="40116"/>
                </a:lnTo>
                <a:lnTo>
                  <a:pt x="1557305" y="68802"/>
                </a:lnTo>
                <a:lnTo>
                  <a:pt x="1585991" y="103571"/>
                </a:lnTo>
                <a:lnTo>
                  <a:pt x="1607649" y="143482"/>
                </a:lnTo>
                <a:lnTo>
                  <a:pt x="1621336" y="187589"/>
                </a:lnTo>
                <a:lnTo>
                  <a:pt x="1626108" y="234950"/>
                </a:lnTo>
                <a:lnTo>
                  <a:pt x="1626108" y="1174750"/>
                </a:lnTo>
                <a:lnTo>
                  <a:pt x="1621336" y="1222110"/>
                </a:lnTo>
                <a:lnTo>
                  <a:pt x="1607649" y="1266217"/>
                </a:lnTo>
                <a:lnTo>
                  <a:pt x="1585991" y="1306128"/>
                </a:lnTo>
                <a:lnTo>
                  <a:pt x="1557305" y="1340897"/>
                </a:lnTo>
                <a:lnTo>
                  <a:pt x="1522536" y="1369583"/>
                </a:lnTo>
                <a:lnTo>
                  <a:pt x="1482625" y="1391241"/>
                </a:lnTo>
                <a:lnTo>
                  <a:pt x="1438518" y="1404928"/>
                </a:lnTo>
                <a:lnTo>
                  <a:pt x="1391158" y="1409700"/>
                </a:lnTo>
                <a:lnTo>
                  <a:pt x="234950" y="1409700"/>
                </a:lnTo>
                <a:lnTo>
                  <a:pt x="187589" y="1404928"/>
                </a:lnTo>
                <a:lnTo>
                  <a:pt x="143482" y="1391241"/>
                </a:lnTo>
                <a:lnTo>
                  <a:pt x="103571" y="1369583"/>
                </a:lnTo>
                <a:lnTo>
                  <a:pt x="68802" y="1340897"/>
                </a:lnTo>
                <a:lnTo>
                  <a:pt x="40116" y="1306128"/>
                </a:lnTo>
                <a:lnTo>
                  <a:pt x="18458" y="1266217"/>
                </a:lnTo>
                <a:lnTo>
                  <a:pt x="4771" y="1222110"/>
                </a:lnTo>
                <a:lnTo>
                  <a:pt x="0" y="1174750"/>
                </a:lnTo>
                <a:lnTo>
                  <a:pt x="0" y="23495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68417" y="3764407"/>
            <a:ext cx="1325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Tim</a:t>
            </a:r>
            <a:r>
              <a:rPr sz="2400" spc="-125" dirty="0">
                <a:latin typeface="Arial"/>
                <a:cs typeface="Arial"/>
              </a:rPr>
              <a:t>e</a:t>
            </a:r>
            <a:r>
              <a:rPr sz="2400" spc="-70" dirty="0">
                <a:latin typeface="Arial"/>
                <a:cs typeface="Arial"/>
              </a:rPr>
              <a:t>-</a:t>
            </a:r>
            <a:r>
              <a:rPr sz="2400" spc="-120" dirty="0">
                <a:latin typeface="Arial"/>
                <a:cs typeface="Arial"/>
              </a:rPr>
              <a:t>zone  </a:t>
            </a:r>
            <a:r>
              <a:rPr sz="2400" spc="-85" dirty="0">
                <a:latin typeface="Arial"/>
                <a:cs typeface="Arial"/>
              </a:rPr>
              <a:t>handling  </a:t>
            </a:r>
            <a:r>
              <a:rPr sz="2400" spc="-150" dirty="0">
                <a:latin typeface="Arial"/>
                <a:cs typeface="Arial"/>
              </a:rPr>
              <a:t>issue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3220" y="3611879"/>
            <a:ext cx="1719072" cy="150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3639311"/>
            <a:ext cx="1624584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0464" y="3639311"/>
            <a:ext cx="1624965" cy="1409700"/>
          </a:xfrm>
          <a:custGeom>
            <a:avLst/>
            <a:gdLst/>
            <a:ahLst/>
            <a:cxnLst/>
            <a:rect l="l" t="t" r="r" b="b"/>
            <a:pathLst>
              <a:path w="1624964" h="1409700">
                <a:moveTo>
                  <a:pt x="0" y="234950"/>
                </a:moveTo>
                <a:lnTo>
                  <a:pt x="4771" y="187589"/>
                </a:lnTo>
                <a:lnTo>
                  <a:pt x="18458" y="143482"/>
                </a:lnTo>
                <a:lnTo>
                  <a:pt x="40116" y="103571"/>
                </a:lnTo>
                <a:lnTo>
                  <a:pt x="68802" y="68802"/>
                </a:lnTo>
                <a:lnTo>
                  <a:pt x="103571" y="40116"/>
                </a:lnTo>
                <a:lnTo>
                  <a:pt x="143482" y="18458"/>
                </a:lnTo>
                <a:lnTo>
                  <a:pt x="187589" y="4771"/>
                </a:lnTo>
                <a:lnTo>
                  <a:pt x="234950" y="0"/>
                </a:lnTo>
                <a:lnTo>
                  <a:pt x="1389634" y="0"/>
                </a:lnTo>
                <a:lnTo>
                  <a:pt x="1436994" y="4771"/>
                </a:lnTo>
                <a:lnTo>
                  <a:pt x="1481101" y="18458"/>
                </a:lnTo>
                <a:lnTo>
                  <a:pt x="1521012" y="40116"/>
                </a:lnTo>
                <a:lnTo>
                  <a:pt x="1555781" y="68802"/>
                </a:lnTo>
                <a:lnTo>
                  <a:pt x="1584467" y="103571"/>
                </a:lnTo>
                <a:lnTo>
                  <a:pt x="1606125" y="143482"/>
                </a:lnTo>
                <a:lnTo>
                  <a:pt x="1619812" y="187589"/>
                </a:lnTo>
                <a:lnTo>
                  <a:pt x="1624584" y="234950"/>
                </a:lnTo>
                <a:lnTo>
                  <a:pt x="1624584" y="1174750"/>
                </a:lnTo>
                <a:lnTo>
                  <a:pt x="1619812" y="1222110"/>
                </a:lnTo>
                <a:lnTo>
                  <a:pt x="1606125" y="1266217"/>
                </a:lnTo>
                <a:lnTo>
                  <a:pt x="1584467" y="1306128"/>
                </a:lnTo>
                <a:lnTo>
                  <a:pt x="1555781" y="1340897"/>
                </a:lnTo>
                <a:lnTo>
                  <a:pt x="1521012" y="1369583"/>
                </a:lnTo>
                <a:lnTo>
                  <a:pt x="1481101" y="1391241"/>
                </a:lnTo>
                <a:lnTo>
                  <a:pt x="1436994" y="1404928"/>
                </a:lnTo>
                <a:lnTo>
                  <a:pt x="1389634" y="1409700"/>
                </a:lnTo>
                <a:lnTo>
                  <a:pt x="234950" y="1409700"/>
                </a:lnTo>
                <a:lnTo>
                  <a:pt x="187589" y="1404928"/>
                </a:lnTo>
                <a:lnTo>
                  <a:pt x="143482" y="1391241"/>
                </a:lnTo>
                <a:lnTo>
                  <a:pt x="103571" y="1369583"/>
                </a:lnTo>
                <a:lnTo>
                  <a:pt x="68802" y="1340897"/>
                </a:lnTo>
                <a:lnTo>
                  <a:pt x="40116" y="1306128"/>
                </a:lnTo>
                <a:lnTo>
                  <a:pt x="18458" y="1266217"/>
                </a:lnTo>
                <a:lnTo>
                  <a:pt x="4771" y="1222110"/>
                </a:lnTo>
                <a:lnTo>
                  <a:pt x="0" y="1174750"/>
                </a:lnTo>
                <a:lnTo>
                  <a:pt x="0" y="23495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48354" y="3947286"/>
            <a:ext cx="829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Poor  </a:t>
            </a:r>
            <a:r>
              <a:rPr sz="2400" spc="-130" dirty="0">
                <a:latin typeface="Arial"/>
                <a:cs typeface="Arial"/>
              </a:rPr>
              <a:t>design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93835" y="3086100"/>
            <a:ext cx="2459735" cy="2458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45780" y="4149852"/>
            <a:ext cx="1226820" cy="1226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8600" y="822960"/>
            <a:ext cx="11734800" cy="786765"/>
          </a:xfrm>
          <a:prstGeom prst="rect">
            <a:avLst/>
          </a:prstGeom>
          <a:solidFill>
            <a:srgbClr val="FFFFFF">
              <a:alpha val="30195"/>
            </a:srgbClr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114" dirty="0">
                <a:latin typeface="Arial"/>
                <a:cs typeface="Arial"/>
              </a:rPr>
              <a:t>New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Date-Time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API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overcomes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issues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faced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earlier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version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library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such</a:t>
            </a:r>
            <a:endParaRPr sz="24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spc="-160" dirty="0">
                <a:latin typeface="Arial"/>
                <a:cs typeface="Arial"/>
              </a:rPr>
              <a:t>as: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27/29</a:t>
            </a:r>
          </a:p>
        </p:txBody>
      </p:sp>
      <p:sp>
        <p:nvSpPr>
          <p:cNvPr id="5" name="object 5"/>
          <p:cNvSpPr/>
          <p:nvPr/>
        </p:nvSpPr>
        <p:spPr>
          <a:xfrm>
            <a:off x="414527" y="1565147"/>
            <a:ext cx="11152632" cy="880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27" y="1482852"/>
            <a:ext cx="11358372" cy="1091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584960"/>
            <a:ext cx="11067415" cy="795655"/>
          </a:xfrm>
          <a:custGeom>
            <a:avLst/>
            <a:gdLst/>
            <a:ahLst/>
            <a:cxnLst/>
            <a:rect l="l" t="t" r="r" b="b"/>
            <a:pathLst>
              <a:path w="11067415" h="795655">
                <a:moveTo>
                  <a:pt x="11014456" y="0"/>
                </a:moveTo>
                <a:lnTo>
                  <a:pt x="52819" y="0"/>
                </a:lnTo>
                <a:lnTo>
                  <a:pt x="32259" y="4147"/>
                </a:lnTo>
                <a:lnTo>
                  <a:pt x="15470" y="15462"/>
                </a:lnTo>
                <a:lnTo>
                  <a:pt x="4150" y="32254"/>
                </a:lnTo>
                <a:lnTo>
                  <a:pt x="0" y="52832"/>
                </a:lnTo>
                <a:lnTo>
                  <a:pt x="0" y="742696"/>
                </a:lnTo>
                <a:lnTo>
                  <a:pt x="4150" y="763273"/>
                </a:lnTo>
                <a:lnTo>
                  <a:pt x="15470" y="780065"/>
                </a:lnTo>
                <a:lnTo>
                  <a:pt x="32259" y="791380"/>
                </a:lnTo>
                <a:lnTo>
                  <a:pt x="52819" y="795528"/>
                </a:lnTo>
                <a:lnTo>
                  <a:pt x="11014456" y="795528"/>
                </a:lnTo>
                <a:lnTo>
                  <a:pt x="11035033" y="791380"/>
                </a:lnTo>
                <a:lnTo>
                  <a:pt x="11051825" y="780065"/>
                </a:lnTo>
                <a:lnTo>
                  <a:pt x="11063140" y="763273"/>
                </a:lnTo>
                <a:lnTo>
                  <a:pt x="11067288" y="742696"/>
                </a:lnTo>
                <a:lnTo>
                  <a:pt x="11067288" y="52832"/>
                </a:lnTo>
                <a:lnTo>
                  <a:pt x="11063140" y="32254"/>
                </a:lnTo>
                <a:lnTo>
                  <a:pt x="11051825" y="15462"/>
                </a:lnTo>
                <a:lnTo>
                  <a:pt x="11035033" y="4147"/>
                </a:lnTo>
                <a:lnTo>
                  <a:pt x="11014456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537" y="2747010"/>
            <a:ext cx="7664450" cy="3412490"/>
          </a:xfrm>
          <a:custGeom>
            <a:avLst/>
            <a:gdLst/>
            <a:ahLst/>
            <a:cxnLst/>
            <a:rect l="l" t="t" r="r" b="b"/>
            <a:pathLst>
              <a:path w="7664450" h="3412490">
                <a:moveTo>
                  <a:pt x="0" y="3412236"/>
                </a:moveTo>
                <a:lnTo>
                  <a:pt x="7664196" y="3412236"/>
                </a:lnTo>
                <a:lnTo>
                  <a:pt x="7664196" y="0"/>
                </a:lnTo>
                <a:lnTo>
                  <a:pt x="0" y="0"/>
                </a:lnTo>
                <a:lnTo>
                  <a:pt x="0" y="3412236"/>
                </a:lnTo>
                <a:close/>
              </a:path>
            </a:pathLst>
          </a:custGeom>
          <a:solidFill>
            <a:srgbClr val="05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537" y="2747010"/>
            <a:ext cx="7664450" cy="3412490"/>
          </a:xfrm>
          <a:custGeom>
            <a:avLst/>
            <a:gdLst/>
            <a:ahLst/>
            <a:cxnLst/>
            <a:rect l="l" t="t" r="r" b="b"/>
            <a:pathLst>
              <a:path w="7664450" h="3412490">
                <a:moveTo>
                  <a:pt x="0" y="3412236"/>
                </a:moveTo>
                <a:lnTo>
                  <a:pt x="7664196" y="3412236"/>
                </a:lnTo>
                <a:lnTo>
                  <a:pt x="7664196" y="0"/>
                </a:lnTo>
                <a:lnTo>
                  <a:pt x="0" y="0"/>
                </a:lnTo>
                <a:lnTo>
                  <a:pt x="0" y="3412236"/>
                </a:lnTo>
                <a:close/>
              </a:path>
            </a:pathLst>
          </a:custGeom>
          <a:ln w="25908">
            <a:solidFill>
              <a:srgbClr val="031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2211" y="2710383"/>
            <a:ext cx="723010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import java.time.ZonedDateTime;// to access Zoned Date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Time 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public class ZoneDT {//Class ZoneDT refers to ZonedDateTime  public static void main(String[] args)</a:t>
            </a:r>
            <a:r>
              <a:rPr sz="16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211" y="3686302"/>
            <a:ext cx="68675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System.out.println(ZonedDateTime.now());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ZonedDateTime sampleZoDT =</a:t>
            </a:r>
            <a:r>
              <a:rPr sz="16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ZonedDateTime.parse("2016-04-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03T10:15:30+08:00[Asia/Singapore]");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211" y="4662042"/>
            <a:ext cx="69862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System.out.println("Present day of the year:"+sampleZoDT.  getDayOfYear());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System.out.println("Present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year:"+sampleZoDT.getYear());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14943" y="3300984"/>
            <a:ext cx="3695700" cy="23423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8076" y="3259835"/>
            <a:ext cx="3857244" cy="2554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62188" y="3328415"/>
            <a:ext cx="3601211" cy="2247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2188" y="3328415"/>
            <a:ext cx="3601720" cy="224790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b="1" spc="-135" dirty="0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spc="-110" dirty="0">
                <a:latin typeface="Arial"/>
                <a:cs typeface="Arial"/>
              </a:rPr>
              <a:t>2016-05-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spc="-120" dirty="0">
                <a:latin typeface="Arial"/>
                <a:cs typeface="Arial"/>
              </a:rPr>
              <a:t>06T06:03:51.787+08:00[Etc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spc="-130" dirty="0">
                <a:latin typeface="Arial"/>
                <a:cs typeface="Arial"/>
              </a:rPr>
              <a:t>/UTC]</a:t>
            </a:r>
            <a:endParaRPr sz="2400">
              <a:latin typeface="Arial"/>
              <a:cs typeface="Arial"/>
            </a:endParaRPr>
          </a:p>
          <a:p>
            <a:pPr marL="91440" marR="166370">
              <a:lnSpc>
                <a:spcPct val="100000"/>
              </a:lnSpc>
            </a:pPr>
            <a:r>
              <a:rPr sz="2400" spc="-114" dirty="0">
                <a:latin typeface="Arial"/>
                <a:cs typeface="Arial"/>
              </a:rPr>
              <a:t>Present </a:t>
            </a:r>
            <a:r>
              <a:rPr sz="2400" spc="-130" dirty="0">
                <a:latin typeface="Arial"/>
                <a:cs typeface="Arial"/>
              </a:rPr>
              <a:t>day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year: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94  </a:t>
            </a:r>
            <a:r>
              <a:rPr sz="2400" spc="-114" dirty="0">
                <a:latin typeface="Arial"/>
                <a:cs typeface="Arial"/>
              </a:rPr>
              <a:t>Present </a:t>
            </a:r>
            <a:r>
              <a:rPr sz="2400" spc="-85" dirty="0">
                <a:latin typeface="Arial"/>
                <a:cs typeface="Arial"/>
              </a:rPr>
              <a:t>year: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2016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9955" y="739140"/>
            <a:ext cx="2904744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004" y="947927"/>
            <a:ext cx="2133600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766572"/>
            <a:ext cx="2810255" cy="818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766572"/>
            <a:ext cx="2810510" cy="818515"/>
          </a:xfrm>
          <a:custGeom>
            <a:avLst/>
            <a:gdLst/>
            <a:ahLst/>
            <a:cxnLst/>
            <a:rect l="l" t="t" r="r" b="b"/>
            <a:pathLst>
              <a:path w="2810510" h="818515">
                <a:moveTo>
                  <a:pt x="0" y="409193"/>
                </a:moveTo>
                <a:lnTo>
                  <a:pt x="6824" y="368616"/>
                </a:lnTo>
                <a:lnTo>
                  <a:pt x="26870" y="329167"/>
                </a:lnTo>
                <a:lnTo>
                  <a:pt x="59491" y="291034"/>
                </a:lnTo>
                <a:lnTo>
                  <a:pt x="104045" y="254405"/>
                </a:lnTo>
                <a:lnTo>
                  <a:pt x="159887" y="219467"/>
                </a:lnTo>
                <a:lnTo>
                  <a:pt x="226374" y="186409"/>
                </a:lnTo>
                <a:lnTo>
                  <a:pt x="263407" y="170643"/>
                </a:lnTo>
                <a:lnTo>
                  <a:pt x="302860" y="155418"/>
                </a:lnTo>
                <a:lnTo>
                  <a:pt x="344653" y="140756"/>
                </a:lnTo>
                <a:lnTo>
                  <a:pt x="388704" y="126681"/>
                </a:lnTo>
                <a:lnTo>
                  <a:pt x="434933" y="113217"/>
                </a:lnTo>
                <a:lnTo>
                  <a:pt x="483259" y="100388"/>
                </a:lnTo>
                <a:lnTo>
                  <a:pt x="533603" y="88216"/>
                </a:lnTo>
                <a:lnTo>
                  <a:pt x="585883" y="76724"/>
                </a:lnTo>
                <a:lnTo>
                  <a:pt x="640019" y="65938"/>
                </a:lnTo>
                <a:lnTo>
                  <a:pt x="695931" y="55879"/>
                </a:lnTo>
                <a:lnTo>
                  <a:pt x="753538" y="46573"/>
                </a:lnTo>
                <a:lnTo>
                  <a:pt x="812760" y="38041"/>
                </a:lnTo>
                <a:lnTo>
                  <a:pt x="873515" y="30307"/>
                </a:lnTo>
                <a:lnTo>
                  <a:pt x="935725" y="23395"/>
                </a:lnTo>
                <a:lnTo>
                  <a:pt x="999307" y="17329"/>
                </a:lnTo>
                <a:lnTo>
                  <a:pt x="1064182" y="12132"/>
                </a:lnTo>
                <a:lnTo>
                  <a:pt x="1130269" y="7827"/>
                </a:lnTo>
                <a:lnTo>
                  <a:pt x="1197487" y="4438"/>
                </a:lnTo>
                <a:lnTo>
                  <a:pt x="1265757" y="1988"/>
                </a:lnTo>
                <a:lnTo>
                  <a:pt x="1334997" y="500"/>
                </a:lnTo>
                <a:lnTo>
                  <a:pt x="1405128" y="0"/>
                </a:lnTo>
                <a:lnTo>
                  <a:pt x="1475252" y="500"/>
                </a:lnTo>
                <a:lnTo>
                  <a:pt x="1544488" y="1988"/>
                </a:lnTo>
                <a:lnTo>
                  <a:pt x="1612753" y="4438"/>
                </a:lnTo>
                <a:lnTo>
                  <a:pt x="1679968" y="7827"/>
                </a:lnTo>
                <a:lnTo>
                  <a:pt x="1746052" y="12132"/>
                </a:lnTo>
                <a:lnTo>
                  <a:pt x="1810925" y="17329"/>
                </a:lnTo>
                <a:lnTo>
                  <a:pt x="1874505" y="23395"/>
                </a:lnTo>
                <a:lnTo>
                  <a:pt x="1936713" y="30307"/>
                </a:lnTo>
                <a:lnTo>
                  <a:pt x="1997468" y="38041"/>
                </a:lnTo>
                <a:lnTo>
                  <a:pt x="2056689" y="46573"/>
                </a:lnTo>
                <a:lnTo>
                  <a:pt x="2114296" y="55879"/>
                </a:lnTo>
                <a:lnTo>
                  <a:pt x="2170208" y="65938"/>
                </a:lnTo>
                <a:lnTo>
                  <a:pt x="2224344" y="76724"/>
                </a:lnTo>
                <a:lnTo>
                  <a:pt x="2276625" y="88216"/>
                </a:lnTo>
                <a:lnTo>
                  <a:pt x="2326970" y="100388"/>
                </a:lnTo>
                <a:lnTo>
                  <a:pt x="2375298" y="113217"/>
                </a:lnTo>
                <a:lnTo>
                  <a:pt x="2421528" y="126681"/>
                </a:lnTo>
                <a:lnTo>
                  <a:pt x="2465581" y="140756"/>
                </a:lnTo>
                <a:lnTo>
                  <a:pt x="2507375" y="155418"/>
                </a:lnTo>
                <a:lnTo>
                  <a:pt x="2546830" y="170643"/>
                </a:lnTo>
                <a:lnTo>
                  <a:pt x="2583865" y="186409"/>
                </a:lnTo>
                <a:lnTo>
                  <a:pt x="2618401" y="202691"/>
                </a:lnTo>
                <a:lnTo>
                  <a:pt x="2679650" y="236713"/>
                </a:lnTo>
                <a:lnTo>
                  <a:pt x="2729932" y="272520"/>
                </a:lnTo>
                <a:lnTo>
                  <a:pt x="2768603" y="309925"/>
                </a:lnTo>
                <a:lnTo>
                  <a:pt x="2795019" y="348739"/>
                </a:lnTo>
                <a:lnTo>
                  <a:pt x="2808536" y="388776"/>
                </a:lnTo>
                <a:lnTo>
                  <a:pt x="2810256" y="409193"/>
                </a:lnTo>
                <a:lnTo>
                  <a:pt x="2808536" y="429611"/>
                </a:lnTo>
                <a:lnTo>
                  <a:pt x="2795019" y="469648"/>
                </a:lnTo>
                <a:lnTo>
                  <a:pt x="2768603" y="508462"/>
                </a:lnTo>
                <a:lnTo>
                  <a:pt x="2729932" y="545867"/>
                </a:lnTo>
                <a:lnTo>
                  <a:pt x="2679650" y="581674"/>
                </a:lnTo>
                <a:lnTo>
                  <a:pt x="2618401" y="615695"/>
                </a:lnTo>
                <a:lnTo>
                  <a:pt x="2583865" y="631978"/>
                </a:lnTo>
                <a:lnTo>
                  <a:pt x="2546830" y="647744"/>
                </a:lnTo>
                <a:lnTo>
                  <a:pt x="2507375" y="662969"/>
                </a:lnTo>
                <a:lnTo>
                  <a:pt x="2465581" y="677631"/>
                </a:lnTo>
                <a:lnTo>
                  <a:pt x="2421528" y="691706"/>
                </a:lnTo>
                <a:lnTo>
                  <a:pt x="2375298" y="705170"/>
                </a:lnTo>
                <a:lnTo>
                  <a:pt x="2326970" y="717999"/>
                </a:lnTo>
                <a:lnTo>
                  <a:pt x="2276625" y="730171"/>
                </a:lnTo>
                <a:lnTo>
                  <a:pt x="2224344" y="741663"/>
                </a:lnTo>
                <a:lnTo>
                  <a:pt x="2170208" y="752449"/>
                </a:lnTo>
                <a:lnTo>
                  <a:pt x="2114296" y="762507"/>
                </a:lnTo>
                <a:lnTo>
                  <a:pt x="2056689" y="771814"/>
                </a:lnTo>
                <a:lnTo>
                  <a:pt x="1997468" y="780346"/>
                </a:lnTo>
                <a:lnTo>
                  <a:pt x="1936713" y="788080"/>
                </a:lnTo>
                <a:lnTo>
                  <a:pt x="1874505" y="794992"/>
                </a:lnTo>
                <a:lnTo>
                  <a:pt x="1810925" y="801058"/>
                </a:lnTo>
                <a:lnTo>
                  <a:pt x="1746052" y="806255"/>
                </a:lnTo>
                <a:lnTo>
                  <a:pt x="1679968" y="810560"/>
                </a:lnTo>
                <a:lnTo>
                  <a:pt x="1612753" y="813949"/>
                </a:lnTo>
                <a:lnTo>
                  <a:pt x="1544488" y="816399"/>
                </a:lnTo>
                <a:lnTo>
                  <a:pt x="1475252" y="817887"/>
                </a:lnTo>
                <a:lnTo>
                  <a:pt x="1405128" y="818387"/>
                </a:lnTo>
                <a:lnTo>
                  <a:pt x="1334997" y="817887"/>
                </a:lnTo>
                <a:lnTo>
                  <a:pt x="1265757" y="816399"/>
                </a:lnTo>
                <a:lnTo>
                  <a:pt x="1197487" y="813949"/>
                </a:lnTo>
                <a:lnTo>
                  <a:pt x="1130269" y="810560"/>
                </a:lnTo>
                <a:lnTo>
                  <a:pt x="1064182" y="806255"/>
                </a:lnTo>
                <a:lnTo>
                  <a:pt x="999307" y="801058"/>
                </a:lnTo>
                <a:lnTo>
                  <a:pt x="935725" y="794992"/>
                </a:lnTo>
                <a:lnTo>
                  <a:pt x="873515" y="788080"/>
                </a:lnTo>
                <a:lnTo>
                  <a:pt x="812760" y="780346"/>
                </a:lnTo>
                <a:lnTo>
                  <a:pt x="753538" y="771814"/>
                </a:lnTo>
                <a:lnTo>
                  <a:pt x="695931" y="762507"/>
                </a:lnTo>
                <a:lnTo>
                  <a:pt x="640019" y="752449"/>
                </a:lnTo>
                <a:lnTo>
                  <a:pt x="585883" y="741663"/>
                </a:lnTo>
                <a:lnTo>
                  <a:pt x="533603" y="730171"/>
                </a:lnTo>
                <a:lnTo>
                  <a:pt x="483259" y="717999"/>
                </a:lnTo>
                <a:lnTo>
                  <a:pt x="434933" y="705170"/>
                </a:lnTo>
                <a:lnTo>
                  <a:pt x="388704" y="691706"/>
                </a:lnTo>
                <a:lnTo>
                  <a:pt x="344653" y="677631"/>
                </a:lnTo>
                <a:lnTo>
                  <a:pt x="302860" y="662969"/>
                </a:lnTo>
                <a:lnTo>
                  <a:pt x="263407" y="647744"/>
                </a:lnTo>
                <a:lnTo>
                  <a:pt x="226374" y="631978"/>
                </a:lnTo>
                <a:lnTo>
                  <a:pt x="191840" y="615695"/>
                </a:lnTo>
                <a:lnTo>
                  <a:pt x="130595" y="581674"/>
                </a:lnTo>
                <a:lnTo>
                  <a:pt x="80317" y="545867"/>
                </a:lnTo>
                <a:lnTo>
                  <a:pt x="41648" y="508462"/>
                </a:lnTo>
                <a:lnTo>
                  <a:pt x="15235" y="469648"/>
                </a:lnTo>
                <a:lnTo>
                  <a:pt x="1719" y="429611"/>
                </a:lnTo>
                <a:lnTo>
                  <a:pt x="0" y="409193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3689" y="999235"/>
            <a:ext cx="10866755" cy="132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ZonedDateTime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Following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example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depicts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usage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methods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get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year,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month,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day,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hour,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minute,  </a:t>
            </a:r>
            <a:r>
              <a:rPr sz="2400" spc="-150" dirty="0">
                <a:latin typeface="Arial"/>
                <a:cs typeface="Arial"/>
              </a:rPr>
              <a:t>seconds,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zone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offset: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30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172" y="2729483"/>
            <a:ext cx="6720840" cy="784860"/>
          </a:xfrm>
          <a:prstGeom prst="rect">
            <a:avLst/>
          </a:prstGeom>
          <a:solidFill>
            <a:srgbClr val="FFFFC5"/>
          </a:solidFill>
        </p:spPr>
        <p:txBody>
          <a:bodyPr vert="horz" wrap="square" lIns="0" tIns="1905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0"/>
              </a:spcBef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20" dirty="0">
                <a:latin typeface="Arial"/>
                <a:cs typeface="Arial"/>
              </a:rPr>
              <a:t>different </a:t>
            </a:r>
            <a:r>
              <a:rPr sz="2400" spc="-160" dirty="0">
                <a:latin typeface="Arial"/>
                <a:cs typeface="Arial"/>
              </a:rPr>
              <a:t>ID </a:t>
            </a:r>
            <a:r>
              <a:rPr sz="2400" spc="-90" dirty="0">
                <a:latin typeface="Arial"/>
                <a:cs typeface="Arial"/>
              </a:rPr>
              <a:t>types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28/29</a:t>
            </a:r>
          </a:p>
        </p:txBody>
      </p:sp>
      <p:sp>
        <p:nvSpPr>
          <p:cNvPr id="6" name="object 6"/>
          <p:cNvSpPr/>
          <p:nvPr/>
        </p:nvSpPr>
        <p:spPr>
          <a:xfrm>
            <a:off x="185928" y="996696"/>
            <a:ext cx="11820144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8964" y="1057655"/>
            <a:ext cx="9435084" cy="1106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1016508"/>
            <a:ext cx="11734800" cy="1061085"/>
          </a:xfrm>
          <a:custGeom>
            <a:avLst/>
            <a:gdLst/>
            <a:ahLst/>
            <a:cxnLst/>
            <a:rect l="l" t="t" r="r" b="b"/>
            <a:pathLst>
              <a:path w="11734800" h="1061085">
                <a:moveTo>
                  <a:pt x="11664315" y="0"/>
                </a:moveTo>
                <a:lnTo>
                  <a:pt x="70434" y="0"/>
                </a:lnTo>
                <a:lnTo>
                  <a:pt x="43017" y="5530"/>
                </a:lnTo>
                <a:lnTo>
                  <a:pt x="20629" y="20621"/>
                </a:lnTo>
                <a:lnTo>
                  <a:pt x="5535" y="43023"/>
                </a:lnTo>
                <a:lnTo>
                  <a:pt x="0" y="70485"/>
                </a:lnTo>
                <a:lnTo>
                  <a:pt x="0" y="990219"/>
                </a:lnTo>
                <a:lnTo>
                  <a:pt x="5535" y="1017680"/>
                </a:lnTo>
                <a:lnTo>
                  <a:pt x="20629" y="1040082"/>
                </a:lnTo>
                <a:lnTo>
                  <a:pt x="43017" y="1055173"/>
                </a:lnTo>
                <a:lnTo>
                  <a:pt x="70434" y="1060704"/>
                </a:lnTo>
                <a:lnTo>
                  <a:pt x="11664315" y="1060704"/>
                </a:lnTo>
                <a:lnTo>
                  <a:pt x="11691776" y="1055173"/>
                </a:lnTo>
                <a:lnTo>
                  <a:pt x="11714178" y="1040082"/>
                </a:lnTo>
                <a:lnTo>
                  <a:pt x="11729269" y="1017680"/>
                </a:lnTo>
                <a:lnTo>
                  <a:pt x="11734800" y="990219"/>
                </a:lnTo>
                <a:lnTo>
                  <a:pt x="11734800" y="70485"/>
                </a:lnTo>
                <a:lnTo>
                  <a:pt x="11729269" y="43023"/>
                </a:lnTo>
                <a:lnTo>
                  <a:pt x="11714178" y="20621"/>
                </a:lnTo>
                <a:lnTo>
                  <a:pt x="11691776" y="5530"/>
                </a:lnTo>
                <a:lnTo>
                  <a:pt x="11664315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1561" y="1137030"/>
            <a:ext cx="9010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ZoneId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recognize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rules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convert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between</a:t>
            </a:r>
            <a:r>
              <a:rPr sz="2400" spc="-130" dirty="0">
                <a:latin typeface="Arial"/>
                <a:cs typeface="Arial"/>
              </a:rPr>
              <a:t> an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Instant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LocalDateTime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324" y="1062227"/>
            <a:ext cx="2054352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227" y="1295400"/>
            <a:ext cx="1304544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568" y="1089660"/>
            <a:ext cx="195986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568" y="1089660"/>
            <a:ext cx="1960245" cy="914400"/>
          </a:xfrm>
          <a:custGeom>
            <a:avLst/>
            <a:gdLst/>
            <a:ahLst/>
            <a:cxnLst/>
            <a:rect l="l" t="t" r="r" b="b"/>
            <a:pathLst>
              <a:path w="1960245" h="914400">
                <a:moveTo>
                  <a:pt x="0" y="457200"/>
                </a:moveTo>
                <a:lnTo>
                  <a:pt x="8251" y="397602"/>
                </a:lnTo>
                <a:lnTo>
                  <a:pt x="32317" y="340321"/>
                </a:lnTo>
                <a:lnTo>
                  <a:pt x="71164" y="285838"/>
                </a:lnTo>
                <a:lnTo>
                  <a:pt x="123760" y="234636"/>
                </a:lnTo>
                <a:lnTo>
                  <a:pt x="154890" y="210415"/>
                </a:lnTo>
                <a:lnTo>
                  <a:pt x="189071" y="187195"/>
                </a:lnTo>
                <a:lnTo>
                  <a:pt x="226171" y="165037"/>
                </a:lnTo>
                <a:lnTo>
                  <a:pt x="266064" y="144000"/>
                </a:lnTo>
                <a:lnTo>
                  <a:pt x="308618" y="124145"/>
                </a:lnTo>
                <a:lnTo>
                  <a:pt x="353706" y="105532"/>
                </a:lnTo>
                <a:lnTo>
                  <a:pt x="401198" y="88221"/>
                </a:lnTo>
                <a:lnTo>
                  <a:pt x="450965" y="72273"/>
                </a:lnTo>
                <a:lnTo>
                  <a:pt x="502877" y="57747"/>
                </a:lnTo>
                <a:lnTo>
                  <a:pt x="556807" y="44705"/>
                </a:lnTo>
                <a:lnTo>
                  <a:pt x="612623" y="33206"/>
                </a:lnTo>
                <a:lnTo>
                  <a:pt x="670199" y="23311"/>
                </a:lnTo>
                <a:lnTo>
                  <a:pt x="729403" y="15079"/>
                </a:lnTo>
                <a:lnTo>
                  <a:pt x="790108" y="8572"/>
                </a:lnTo>
                <a:lnTo>
                  <a:pt x="852183" y="3850"/>
                </a:lnTo>
                <a:lnTo>
                  <a:pt x="915501" y="972"/>
                </a:lnTo>
                <a:lnTo>
                  <a:pt x="979932" y="0"/>
                </a:lnTo>
                <a:lnTo>
                  <a:pt x="1044356" y="972"/>
                </a:lnTo>
                <a:lnTo>
                  <a:pt x="1107669" y="3850"/>
                </a:lnTo>
                <a:lnTo>
                  <a:pt x="1169741" y="8572"/>
                </a:lnTo>
                <a:lnTo>
                  <a:pt x="1230443" y="15079"/>
                </a:lnTo>
                <a:lnTo>
                  <a:pt x="1289645" y="23311"/>
                </a:lnTo>
                <a:lnTo>
                  <a:pt x="1347218" y="33206"/>
                </a:lnTo>
                <a:lnTo>
                  <a:pt x="1403034" y="44705"/>
                </a:lnTo>
                <a:lnTo>
                  <a:pt x="1456963" y="57747"/>
                </a:lnTo>
                <a:lnTo>
                  <a:pt x="1508876" y="72273"/>
                </a:lnTo>
                <a:lnTo>
                  <a:pt x="1558643" y="88221"/>
                </a:lnTo>
                <a:lnTo>
                  <a:pt x="1606136" y="105532"/>
                </a:lnTo>
                <a:lnTo>
                  <a:pt x="1651225" y="124145"/>
                </a:lnTo>
                <a:lnTo>
                  <a:pt x="1693781" y="144000"/>
                </a:lnTo>
                <a:lnTo>
                  <a:pt x="1733675" y="165037"/>
                </a:lnTo>
                <a:lnTo>
                  <a:pt x="1770778" y="187195"/>
                </a:lnTo>
                <a:lnTo>
                  <a:pt x="1804960" y="210415"/>
                </a:lnTo>
                <a:lnTo>
                  <a:pt x="1836093" y="234636"/>
                </a:lnTo>
                <a:lnTo>
                  <a:pt x="1888692" y="285838"/>
                </a:lnTo>
                <a:lnTo>
                  <a:pt x="1927543" y="340321"/>
                </a:lnTo>
                <a:lnTo>
                  <a:pt x="1951611" y="397602"/>
                </a:lnTo>
                <a:lnTo>
                  <a:pt x="1959864" y="457200"/>
                </a:lnTo>
                <a:lnTo>
                  <a:pt x="1957779" y="487257"/>
                </a:lnTo>
                <a:lnTo>
                  <a:pt x="1941489" y="545757"/>
                </a:lnTo>
                <a:lnTo>
                  <a:pt x="1909901" y="601699"/>
                </a:lnTo>
                <a:lnTo>
                  <a:pt x="1864046" y="654602"/>
                </a:lnTo>
                <a:lnTo>
                  <a:pt x="1804960" y="703984"/>
                </a:lnTo>
                <a:lnTo>
                  <a:pt x="1770778" y="727204"/>
                </a:lnTo>
                <a:lnTo>
                  <a:pt x="1733675" y="749362"/>
                </a:lnTo>
                <a:lnTo>
                  <a:pt x="1693781" y="770399"/>
                </a:lnTo>
                <a:lnTo>
                  <a:pt x="1651225" y="790254"/>
                </a:lnTo>
                <a:lnTo>
                  <a:pt x="1606136" y="808867"/>
                </a:lnTo>
                <a:lnTo>
                  <a:pt x="1558643" y="826178"/>
                </a:lnTo>
                <a:lnTo>
                  <a:pt x="1508876" y="842126"/>
                </a:lnTo>
                <a:lnTo>
                  <a:pt x="1456963" y="856652"/>
                </a:lnTo>
                <a:lnTo>
                  <a:pt x="1403034" y="869694"/>
                </a:lnTo>
                <a:lnTo>
                  <a:pt x="1347218" y="881193"/>
                </a:lnTo>
                <a:lnTo>
                  <a:pt x="1289645" y="891088"/>
                </a:lnTo>
                <a:lnTo>
                  <a:pt x="1230443" y="899320"/>
                </a:lnTo>
                <a:lnTo>
                  <a:pt x="1169741" y="905827"/>
                </a:lnTo>
                <a:lnTo>
                  <a:pt x="1107669" y="910549"/>
                </a:lnTo>
                <a:lnTo>
                  <a:pt x="1044356" y="913427"/>
                </a:lnTo>
                <a:lnTo>
                  <a:pt x="979932" y="914400"/>
                </a:lnTo>
                <a:lnTo>
                  <a:pt x="915501" y="913427"/>
                </a:lnTo>
                <a:lnTo>
                  <a:pt x="852183" y="910549"/>
                </a:lnTo>
                <a:lnTo>
                  <a:pt x="790108" y="905827"/>
                </a:lnTo>
                <a:lnTo>
                  <a:pt x="729403" y="899320"/>
                </a:lnTo>
                <a:lnTo>
                  <a:pt x="670199" y="891088"/>
                </a:lnTo>
                <a:lnTo>
                  <a:pt x="612623" y="881193"/>
                </a:lnTo>
                <a:lnTo>
                  <a:pt x="556807" y="869694"/>
                </a:lnTo>
                <a:lnTo>
                  <a:pt x="502877" y="856652"/>
                </a:lnTo>
                <a:lnTo>
                  <a:pt x="450965" y="842126"/>
                </a:lnTo>
                <a:lnTo>
                  <a:pt x="401198" y="826178"/>
                </a:lnTo>
                <a:lnTo>
                  <a:pt x="353706" y="808867"/>
                </a:lnTo>
                <a:lnTo>
                  <a:pt x="308618" y="790254"/>
                </a:lnTo>
                <a:lnTo>
                  <a:pt x="266064" y="770399"/>
                </a:lnTo>
                <a:lnTo>
                  <a:pt x="226171" y="749362"/>
                </a:lnTo>
                <a:lnTo>
                  <a:pt x="189071" y="727204"/>
                </a:lnTo>
                <a:lnTo>
                  <a:pt x="154890" y="703984"/>
                </a:lnTo>
                <a:lnTo>
                  <a:pt x="123760" y="679763"/>
                </a:lnTo>
                <a:lnTo>
                  <a:pt x="71164" y="628561"/>
                </a:lnTo>
                <a:lnTo>
                  <a:pt x="32317" y="574078"/>
                </a:lnTo>
                <a:lnTo>
                  <a:pt x="8251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295" y="1351914"/>
            <a:ext cx="939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ZoneID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3296" y="3825240"/>
            <a:ext cx="3992879" cy="1037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0540" y="3852671"/>
            <a:ext cx="3898391" cy="943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0540" y="3852671"/>
            <a:ext cx="3898900" cy="943610"/>
          </a:xfrm>
          <a:custGeom>
            <a:avLst/>
            <a:gdLst/>
            <a:ahLst/>
            <a:cxnLst/>
            <a:rect l="l" t="t" r="r" b="b"/>
            <a:pathLst>
              <a:path w="3898900" h="943610">
                <a:moveTo>
                  <a:pt x="157225" y="0"/>
                </a:moveTo>
                <a:lnTo>
                  <a:pt x="3741166" y="0"/>
                </a:lnTo>
                <a:lnTo>
                  <a:pt x="3790874" y="8012"/>
                </a:lnTo>
                <a:lnTo>
                  <a:pt x="3834036" y="30325"/>
                </a:lnTo>
                <a:lnTo>
                  <a:pt x="3868066" y="64355"/>
                </a:lnTo>
                <a:lnTo>
                  <a:pt x="3890379" y="107517"/>
                </a:lnTo>
                <a:lnTo>
                  <a:pt x="3898391" y="157226"/>
                </a:lnTo>
                <a:lnTo>
                  <a:pt x="3898391" y="943356"/>
                </a:lnTo>
                <a:lnTo>
                  <a:pt x="0" y="943356"/>
                </a:lnTo>
                <a:lnTo>
                  <a:pt x="0" y="157226"/>
                </a:lnTo>
                <a:lnTo>
                  <a:pt x="8012" y="107517"/>
                </a:lnTo>
                <a:lnTo>
                  <a:pt x="30325" y="64355"/>
                </a:lnTo>
                <a:lnTo>
                  <a:pt x="64355" y="30325"/>
                </a:lnTo>
                <a:lnTo>
                  <a:pt x="107517" y="8012"/>
                </a:lnTo>
                <a:lnTo>
                  <a:pt x="157225" y="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60034" y="4167377"/>
            <a:ext cx="1329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latin typeface="Arial"/>
                <a:cs typeface="Arial"/>
              </a:rPr>
              <a:t>Fixed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offsets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73296" y="5108447"/>
            <a:ext cx="3992879" cy="1037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0540" y="5135879"/>
            <a:ext cx="3898391" cy="943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0540" y="5135879"/>
            <a:ext cx="3898900" cy="943610"/>
          </a:xfrm>
          <a:custGeom>
            <a:avLst/>
            <a:gdLst/>
            <a:ahLst/>
            <a:cxnLst/>
            <a:rect l="l" t="t" r="r" b="b"/>
            <a:pathLst>
              <a:path w="3898900" h="943610">
                <a:moveTo>
                  <a:pt x="157225" y="0"/>
                </a:moveTo>
                <a:lnTo>
                  <a:pt x="3741166" y="0"/>
                </a:lnTo>
                <a:lnTo>
                  <a:pt x="3790874" y="8012"/>
                </a:lnTo>
                <a:lnTo>
                  <a:pt x="3834036" y="30325"/>
                </a:lnTo>
                <a:lnTo>
                  <a:pt x="3868066" y="64355"/>
                </a:lnTo>
                <a:lnTo>
                  <a:pt x="3890379" y="107517"/>
                </a:lnTo>
                <a:lnTo>
                  <a:pt x="3898391" y="157226"/>
                </a:lnTo>
                <a:lnTo>
                  <a:pt x="3898391" y="943356"/>
                </a:lnTo>
                <a:lnTo>
                  <a:pt x="0" y="943356"/>
                </a:lnTo>
                <a:lnTo>
                  <a:pt x="0" y="157226"/>
                </a:lnTo>
                <a:lnTo>
                  <a:pt x="8012" y="107517"/>
                </a:lnTo>
                <a:lnTo>
                  <a:pt x="30325" y="64355"/>
                </a:lnTo>
                <a:lnTo>
                  <a:pt x="64355" y="30325"/>
                </a:lnTo>
                <a:lnTo>
                  <a:pt x="107517" y="8012"/>
                </a:lnTo>
                <a:lnTo>
                  <a:pt x="157225" y="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68595" y="5450230"/>
            <a:ext cx="2208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Geographical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regions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31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7620"/>
            <a:ext cx="634288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62275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55" dirty="0"/>
              <a:t>29/29</a:t>
            </a:r>
          </a:p>
        </p:txBody>
      </p:sp>
      <p:sp>
        <p:nvSpPr>
          <p:cNvPr id="5" name="object 5"/>
          <p:cNvSpPr/>
          <p:nvPr/>
        </p:nvSpPr>
        <p:spPr>
          <a:xfrm>
            <a:off x="185928" y="769619"/>
            <a:ext cx="11820144" cy="3840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5520" y="751331"/>
            <a:ext cx="9634728" cy="4017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789431"/>
            <a:ext cx="11734800" cy="3755390"/>
          </a:xfrm>
          <a:custGeom>
            <a:avLst/>
            <a:gdLst/>
            <a:ahLst/>
            <a:cxnLst/>
            <a:rect l="l" t="t" r="r" b="b"/>
            <a:pathLst>
              <a:path w="11734800" h="3755390">
                <a:moveTo>
                  <a:pt x="11485499" y="0"/>
                </a:moveTo>
                <a:lnTo>
                  <a:pt x="249339" y="0"/>
                </a:lnTo>
                <a:lnTo>
                  <a:pt x="204520" y="4017"/>
                </a:lnTo>
                <a:lnTo>
                  <a:pt x="162336" y="15598"/>
                </a:lnTo>
                <a:lnTo>
                  <a:pt x="123492" y="34040"/>
                </a:lnTo>
                <a:lnTo>
                  <a:pt x="88693" y="58638"/>
                </a:lnTo>
                <a:lnTo>
                  <a:pt x="58641" y="88686"/>
                </a:lnTo>
                <a:lnTo>
                  <a:pt x="34042" y="123481"/>
                </a:lnTo>
                <a:lnTo>
                  <a:pt x="15599" y="162318"/>
                </a:lnTo>
                <a:lnTo>
                  <a:pt x="4017" y="204493"/>
                </a:lnTo>
                <a:lnTo>
                  <a:pt x="0" y="249300"/>
                </a:lnTo>
                <a:lnTo>
                  <a:pt x="0" y="3505835"/>
                </a:lnTo>
                <a:lnTo>
                  <a:pt x="4017" y="3550642"/>
                </a:lnTo>
                <a:lnTo>
                  <a:pt x="15599" y="3592817"/>
                </a:lnTo>
                <a:lnTo>
                  <a:pt x="34042" y="3631654"/>
                </a:lnTo>
                <a:lnTo>
                  <a:pt x="58641" y="3666449"/>
                </a:lnTo>
                <a:lnTo>
                  <a:pt x="88693" y="3696497"/>
                </a:lnTo>
                <a:lnTo>
                  <a:pt x="123492" y="3721095"/>
                </a:lnTo>
                <a:lnTo>
                  <a:pt x="162336" y="3739537"/>
                </a:lnTo>
                <a:lnTo>
                  <a:pt x="204520" y="3751118"/>
                </a:lnTo>
                <a:lnTo>
                  <a:pt x="249339" y="3755136"/>
                </a:lnTo>
                <a:lnTo>
                  <a:pt x="11485499" y="3755136"/>
                </a:lnTo>
                <a:lnTo>
                  <a:pt x="11530306" y="3751118"/>
                </a:lnTo>
                <a:lnTo>
                  <a:pt x="11572481" y="3739537"/>
                </a:lnTo>
                <a:lnTo>
                  <a:pt x="11611318" y="3721095"/>
                </a:lnTo>
                <a:lnTo>
                  <a:pt x="11646113" y="3696497"/>
                </a:lnTo>
                <a:lnTo>
                  <a:pt x="11676161" y="3666449"/>
                </a:lnTo>
                <a:lnTo>
                  <a:pt x="11700759" y="3631654"/>
                </a:lnTo>
                <a:lnTo>
                  <a:pt x="11719201" y="3592817"/>
                </a:lnTo>
                <a:lnTo>
                  <a:pt x="11730782" y="3550642"/>
                </a:lnTo>
                <a:lnTo>
                  <a:pt x="11734800" y="3505835"/>
                </a:lnTo>
                <a:lnTo>
                  <a:pt x="11734800" y="249300"/>
                </a:lnTo>
                <a:lnTo>
                  <a:pt x="11730782" y="204493"/>
                </a:lnTo>
                <a:lnTo>
                  <a:pt x="11719201" y="162318"/>
                </a:lnTo>
                <a:lnTo>
                  <a:pt x="11700759" y="123481"/>
                </a:lnTo>
                <a:lnTo>
                  <a:pt x="11676161" y="88686"/>
                </a:lnTo>
                <a:lnTo>
                  <a:pt x="11646113" y="58638"/>
                </a:lnTo>
                <a:lnTo>
                  <a:pt x="11611318" y="34040"/>
                </a:lnTo>
                <a:lnTo>
                  <a:pt x="11572481" y="15598"/>
                </a:lnTo>
                <a:lnTo>
                  <a:pt x="11530306" y="4017"/>
                </a:lnTo>
                <a:lnTo>
                  <a:pt x="11485499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65654" y="4801361"/>
            <a:ext cx="7533640" cy="1005840"/>
          </a:xfrm>
          <a:prstGeom prst="rect">
            <a:avLst/>
          </a:prstGeom>
          <a:solidFill>
            <a:srgbClr val="052E60"/>
          </a:solidFill>
          <a:ln w="25907">
            <a:solidFill>
              <a:srgbClr val="031F4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ZoneOffset sampleOffset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ZoneOffset.of("+05:00");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355" y="2356104"/>
            <a:ext cx="2308860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440" y="2612135"/>
            <a:ext cx="1725168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2383535"/>
            <a:ext cx="2214372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2383535"/>
            <a:ext cx="2214880" cy="914400"/>
          </a:xfrm>
          <a:custGeom>
            <a:avLst/>
            <a:gdLst/>
            <a:ahLst/>
            <a:cxnLst/>
            <a:rect l="l" t="t" r="r" b="b"/>
            <a:pathLst>
              <a:path w="2214880" h="914400">
                <a:moveTo>
                  <a:pt x="0" y="457200"/>
                </a:moveTo>
                <a:lnTo>
                  <a:pt x="7448" y="403886"/>
                </a:lnTo>
                <a:lnTo>
                  <a:pt x="29241" y="352377"/>
                </a:lnTo>
                <a:lnTo>
                  <a:pt x="64547" y="303016"/>
                </a:lnTo>
                <a:lnTo>
                  <a:pt x="112536" y="256147"/>
                </a:lnTo>
                <a:lnTo>
                  <a:pt x="172376" y="212113"/>
                </a:lnTo>
                <a:lnTo>
                  <a:pt x="206480" y="191266"/>
                </a:lnTo>
                <a:lnTo>
                  <a:pt x="243237" y="171256"/>
                </a:lnTo>
                <a:lnTo>
                  <a:pt x="282540" y="152127"/>
                </a:lnTo>
                <a:lnTo>
                  <a:pt x="324288" y="133921"/>
                </a:lnTo>
                <a:lnTo>
                  <a:pt x="368375" y="116681"/>
                </a:lnTo>
                <a:lnTo>
                  <a:pt x="414698" y="100450"/>
                </a:lnTo>
                <a:lnTo>
                  <a:pt x="463154" y="85271"/>
                </a:lnTo>
                <a:lnTo>
                  <a:pt x="513637" y="71187"/>
                </a:lnTo>
                <a:lnTo>
                  <a:pt x="566045" y="58241"/>
                </a:lnTo>
                <a:lnTo>
                  <a:pt x="620274" y="46475"/>
                </a:lnTo>
                <a:lnTo>
                  <a:pt x="676220" y="35933"/>
                </a:lnTo>
                <a:lnTo>
                  <a:pt x="733778" y="26657"/>
                </a:lnTo>
                <a:lnTo>
                  <a:pt x="792846" y="18690"/>
                </a:lnTo>
                <a:lnTo>
                  <a:pt x="853319" y="12076"/>
                </a:lnTo>
                <a:lnTo>
                  <a:pt x="915093" y="6857"/>
                </a:lnTo>
                <a:lnTo>
                  <a:pt x="978065" y="3076"/>
                </a:lnTo>
                <a:lnTo>
                  <a:pt x="1042130" y="776"/>
                </a:lnTo>
                <a:lnTo>
                  <a:pt x="1107186" y="0"/>
                </a:lnTo>
                <a:lnTo>
                  <a:pt x="1172243" y="776"/>
                </a:lnTo>
                <a:lnTo>
                  <a:pt x="1236311" y="3076"/>
                </a:lnTo>
                <a:lnTo>
                  <a:pt x="1299285" y="6857"/>
                </a:lnTo>
                <a:lnTo>
                  <a:pt x="1361060" y="12076"/>
                </a:lnTo>
                <a:lnTo>
                  <a:pt x="1421534" y="18690"/>
                </a:lnTo>
                <a:lnTo>
                  <a:pt x="1480603" y="26657"/>
                </a:lnTo>
                <a:lnTo>
                  <a:pt x="1538162" y="35933"/>
                </a:lnTo>
                <a:lnTo>
                  <a:pt x="1594108" y="46475"/>
                </a:lnTo>
                <a:lnTo>
                  <a:pt x="1648337" y="58241"/>
                </a:lnTo>
                <a:lnTo>
                  <a:pt x="1700745" y="71187"/>
                </a:lnTo>
                <a:lnTo>
                  <a:pt x="1751229" y="85271"/>
                </a:lnTo>
                <a:lnTo>
                  <a:pt x="1799684" y="100450"/>
                </a:lnTo>
                <a:lnTo>
                  <a:pt x="1846006" y="116681"/>
                </a:lnTo>
                <a:lnTo>
                  <a:pt x="1890093" y="133921"/>
                </a:lnTo>
                <a:lnTo>
                  <a:pt x="1931840" y="152127"/>
                </a:lnTo>
                <a:lnTo>
                  <a:pt x="1971142" y="171256"/>
                </a:lnTo>
                <a:lnTo>
                  <a:pt x="2007898" y="191266"/>
                </a:lnTo>
                <a:lnTo>
                  <a:pt x="2042002" y="212113"/>
                </a:lnTo>
                <a:lnTo>
                  <a:pt x="2101840" y="256147"/>
                </a:lnTo>
                <a:lnTo>
                  <a:pt x="2149827" y="303016"/>
                </a:lnTo>
                <a:lnTo>
                  <a:pt x="2185131" y="352377"/>
                </a:lnTo>
                <a:lnTo>
                  <a:pt x="2206923" y="403886"/>
                </a:lnTo>
                <a:lnTo>
                  <a:pt x="2214372" y="457200"/>
                </a:lnTo>
                <a:lnTo>
                  <a:pt x="2212492" y="484061"/>
                </a:lnTo>
                <a:lnTo>
                  <a:pt x="2197768" y="536515"/>
                </a:lnTo>
                <a:lnTo>
                  <a:pt x="2169116" y="586993"/>
                </a:lnTo>
                <a:lnTo>
                  <a:pt x="2127367" y="635150"/>
                </a:lnTo>
                <a:lnTo>
                  <a:pt x="2073350" y="680645"/>
                </a:lnTo>
                <a:lnTo>
                  <a:pt x="2007898" y="723133"/>
                </a:lnTo>
                <a:lnTo>
                  <a:pt x="1971142" y="743143"/>
                </a:lnTo>
                <a:lnTo>
                  <a:pt x="1931840" y="762272"/>
                </a:lnTo>
                <a:lnTo>
                  <a:pt x="1890093" y="780478"/>
                </a:lnTo>
                <a:lnTo>
                  <a:pt x="1846006" y="797718"/>
                </a:lnTo>
                <a:lnTo>
                  <a:pt x="1799684" y="813949"/>
                </a:lnTo>
                <a:lnTo>
                  <a:pt x="1751229" y="829128"/>
                </a:lnTo>
                <a:lnTo>
                  <a:pt x="1700745" y="843212"/>
                </a:lnTo>
                <a:lnTo>
                  <a:pt x="1648337" y="856158"/>
                </a:lnTo>
                <a:lnTo>
                  <a:pt x="1594108" y="867924"/>
                </a:lnTo>
                <a:lnTo>
                  <a:pt x="1538162" y="878466"/>
                </a:lnTo>
                <a:lnTo>
                  <a:pt x="1480603" y="887742"/>
                </a:lnTo>
                <a:lnTo>
                  <a:pt x="1421534" y="895709"/>
                </a:lnTo>
                <a:lnTo>
                  <a:pt x="1361060" y="902323"/>
                </a:lnTo>
                <a:lnTo>
                  <a:pt x="1299285" y="907542"/>
                </a:lnTo>
                <a:lnTo>
                  <a:pt x="1236311" y="911323"/>
                </a:lnTo>
                <a:lnTo>
                  <a:pt x="1172243" y="913623"/>
                </a:lnTo>
                <a:lnTo>
                  <a:pt x="1107186" y="914400"/>
                </a:lnTo>
                <a:lnTo>
                  <a:pt x="1042130" y="913623"/>
                </a:lnTo>
                <a:lnTo>
                  <a:pt x="978065" y="911323"/>
                </a:lnTo>
                <a:lnTo>
                  <a:pt x="915093" y="907542"/>
                </a:lnTo>
                <a:lnTo>
                  <a:pt x="853319" y="902323"/>
                </a:lnTo>
                <a:lnTo>
                  <a:pt x="792846" y="895709"/>
                </a:lnTo>
                <a:lnTo>
                  <a:pt x="733778" y="887742"/>
                </a:lnTo>
                <a:lnTo>
                  <a:pt x="676220" y="878466"/>
                </a:lnTo>
                <a:lnTo>
                  <a:pt x="620274" y="867924"/>
                </a:lnTo>
                <a:lnTo>
                  <a:pt x="566045" y="856158"/>
                </a:lnTo>
                <a:lnTo>
                  <a:pt x="513637" y="843212"/>
                </a:lnTo>
                <a:lnTo>
                  <a:pt x="463154" y="829128"/>
                </a:lnTo>
                <a:lnTo>
                  <a:pt x="414698" y="813949"/>
                </a:lnTo>
                <a:lnTo>
                  <a:pt x="368375" y="797718"/>
                </a:lnTo>
                <a:lnTo>
                  <a:pt x="324288" y="780478"/>
                </a:lnTo>
                <a:lnTo>
                  <a:pt x="282540" y="762272"/>
                </a:lnTo>
                <a:lnTo>
                  <a:pt x="243237" y="743143"/>
                </a:lnTo>
                <a:lnTo>
                  <a:pt x="206480" y="723133"/>
                </a:lnTo>
                <a:lnTo>
                  <a:pt x="172376" y="702286"/>
                </a:lnTo>
                <a:lnTo>
                  <a:pt x="112536" y="658252"/>
                </a:lnTo>
                <a:lnTo>
                  <a:pt x="64547" y="611383"/>
                </a:lnTo>
                <a:lnTo>
                  <a:pt x="29241" y="562022"/>
                </a:lnTo>
                <a:lnTo>
                  <a:pt x="7448" y="510513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9572" y="830071"/>
            <a:ext cx="1104011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450215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time-zone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offset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quantity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time-zone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differs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from  </a:t>
            </a:r>
            <a:r>
              <a:rPr sz="2400" spc="-125" dirty="0">
                <a:latin typeface="Arial"/>
                <a:cs typeface="Arial"/>
              </a:rPr>
              <a:t>Greenwich/UTC.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 marR="347345">
              <a:lnSpc>
                <a:spcPct val="100000"/>
              </a:lnSpc>
            </a:pPr>
            <a:r>
              <a:rPr sz="2400" spc="-135" dirty="0">
                <a:latin typeface="Arial"/>
                <a:cs typeface="Arial"/>
              </a:rPr>
              <a:t>For </a:t>
            </a:r>
            <a:r>
              <a:rPr sz="2400" spc="-105" dirty="0">
                <a:latin typeface="Arial"/>
                <a:cs typeface="Arial"/>
              </a:rPr>
              <a:t>example, </a:t>
            </a:r>
            <a:r>
              <a:rPr sz="2400" spc="-75" dirty="0">
                <a:latin typeface="Arial"/>
                <a:cs typeface="Arial"/>
              </a:rPr>
              <a:t>Berlin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95" dirty="0">
                <a:latin typeface="Arial"/>
                <a:cs typeface="Arial"/>
              </a:rPr>
              <a:t>hours </a:t>
            </a:r>
            <a:r>
              <a:rPr sz="2400" spc="-135" dirty="0">
                <a:latin typeface="Arial"/>
                <a:cs typeface="Arial"/>
              </a:rPr>
              <a:t>ahead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Greenwich/UTC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Spring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5" dirty="0">
                <a:latin typeface="Arial"/>
                <a:cs typeface="Arial"/>
              </a:rPr>
              <a:t>four </a:t>
            </a:r>
            <a:r>
              <a:rPr sz="2400" spc="-95" dirty="0">
                <a:latin typeface="Arial"/>
                <a:cs typeface="Arial"/>
              </a:rPr>
              <a:t>hours </a:t>
            </a:r>
            <a:r>
              <a:rPr sz="2400" spc="-135" dirty="0">
                <a:latin typeface="Arial"/>
                <a:cs typeface="Arial"/>
              </a:rPr>
              <a:t>ahead </a:t>
            </a:r>
            <a:r>
              <a:rPr sz="2400" spc="-70" dirty="0">
                <a:latin typeface="Arial"/>
                <a:cs typeface="Arial"/>
              </a:rPr>
              <a:t>during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Autumn.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latin typeface="Courier New"/>
                <a:cs typeface="Courier New"/>
              </a:rPr>
              <a:t>ZoneOffset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90"/>
              </a:spcBef>
            </a:pP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ZoneId</a:t>
            </a:r>
            <a:r>
              <a:rPr sz="2400" spc="-930" dirty="0">
                <a:latin typeface="Courier New"/>
                <a:cs typeface="Courier New"/>
              </a:rPr>
              <a:t> </a:t>
            </a:r>
            <a:r>
              <a:rPr sz="2400" spc="-95" dirty="0">
                <a:latin typeface="Arial"/>
                <a:cs typeface="Arial"/>
              </a:rPr>
              <a:t>instance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Berlin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reference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two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ZoneOffset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"/>
                <a:cs typeface="Arial"/>
              </a:rPr>
              <a:t>instances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+02:00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40" dirty="0">
                <a:latin typeface="Arial"/>
                <a:cs typeface="Arial"/>
              </a:rPr>
              <a:t>Spring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+04:00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Autumn.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55" dirty="0">
                <a:latin typeface="Arial"/>
                <a:cs typeface="Arial"/>
              </a:rPr>
              <a:t>illustrates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usage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this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32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822960"/>
            <a:ext cx="11734800" cy="481965"/>
          </a:xfrm>
          <a:custGeom>
            <a:avLst/>
            <a:gdLst/>
            <a:ahLst/>
            <a:cxnLst/>
            <a:rect l="l" t="t" r="r" b="b"/>
            <a:pathLst>
              <a:path w="11734800" h="481965">
                <a:moveTo>
                  <a:pt x="0" y="481584"/>
                </a:moveTo>
                <a:lnTo>
                  <a:pt x="11734800" y="481584"/>
                </a:lnTo>
                <a:lnTo>
                  <a:pt x="1173480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C7F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836167"/>
            <a:ext cx="1173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Benefits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90" dirty="0">
                <a:latin typeface="Arial"/>
                <a:cs typeface="Arial"/>
              </a:rPr>
              <a:t>Enums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Java: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344" y="2348483"/>
            <a:ext cx="2024380" cy="2679700"/>
          </a:xfrm>
          <a:custGeom>
            <a:avLst/>
            <a:gdLst/>
            <a:ahLst/>
            <a:cxnLst/>
            <a:rect l="l" t="t" r="r" b="b"/>
            <a:pathLst>
              <a:path w="2024380" h="2679700">
                <a:moveTo>
                  <a:pt x="1922652" y="0"/>
                </a:moveTo>
                <a:lnTo>
                  <a:pt x="101193" y="0"/>
                </a:lnTo>
                <a:lnTo>
                  <a:pt x="61802" y="7957"/>
                </a:lnTo>
                <a:lnTo>
                  <a:pt x="29637" y="29654"/>
                </a:lnTo>
                <a:lnTo>
                  <a:pt x="7951" y="61829"/>
                </a:lnTo>
                <a:lnTo>
                  <a:pt x="0" y="101219"/>
                </a:lnTo>
                <a:lnTo>
                  <a:pt x="0" y="2577973"/>
                </a:lnTo>
                <a:lnTo>
                  <a:pt x="7951" y="2617362"/>
                </a:lnTo>
                <a:lnTo>
                  <a:pt x="29637" y="2649537"/>
                </a:lnTo>
                <a:lnTo>
                  <a:pt x="61802" y="2671234"/>
                </a:lnTo>
                <a:lnTo>
                  <a:pt x="101193" y="2679192"/>
                </a:lnTo>
                <a:lnTo>
                  <a:pt x="1922652" y="2679192"/>
                </a:lnTo>
                <a:lnTo>
                  <a:pt x="1962042" y="2671234"/>
                </a:lnTo>
                <a:lnTo>
                  <a:pt x="1994217" y="2649537"/>
                </a:lnTo>
                <a:lnTo>
                  <a:pt x="2015914" y="2617362"/>
                </a:lnTo>
                <a:lnTo>
                  <a:pt x="2023872" y="2577973"/>
                </a:lnTo>
                <a:lnTo>
                  <a:pt x="2023872" y="101219"/>
                </a:lnTo>
                <a:lnTo>
                  <a:pt x="2015914" y="61829"/>
                </a:lnTo>
                <a:lnTo>
                  <a:pt x="1994217" y="29654"/>
                </a:lnTo>
                <a:lnTo>
                  <a:pt x="1962042" y="7957"/>
                </a:lnTo>
                <a:lnTo>
                  <a:pt x="1922652" y="0"/>
                </a:lnTo>
                <a:close/>
              </a:path>
            </a:pathLst>
          </a:custGeom>
          <a:solidFill>
            <a:srgbClr val="02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344" y="2348483"/>
            <a:ext cx="2024380" cy="2679700"/>
          </a:xfrm>
          <a:custGeom>
            <a:avLst/>
            <a:gdLst/>
            <a:ahLst/>
            <a:cxnLst/>
            <a:rect l="l" t="t" r="r" b="b"/>
            <a:pathLst>
              <a:path w="2024380" h="2679700">
                <a:moveTo>
                  <a:pt x="0" y="101219"/>
                </a:moveTo>
                <a:lnTo>
                  <a:pt x="7951" y="61829"/>
                </a:lnTo>
                <a:lnTo>
                  <a:pt x="29637" y="29654"/>
                </a:lnTo>
                <a:lnTo>
                  <a:pt x="61802" y="7957"/>
                </a:lnTo>
                <a:lnTo>
                  <a:pt x="101193" y="0"/>
                </a:lnTo>
                <a:lnTo>
                  <a:pt x="1922652" y="0"/>
                </a:lnTo>
                <a:lnTo>
                  <a:pt x="1962042" y="7957"/>
                </a:lnTo>
                <a:lnTo>
                  <a:pt x="1994217" y="29654"/>
                </a:lnTo>
                <a:lnTo>
                  <a:pt x="2015914" y="61829"/>
                </a:lnTo>
                <a:lnTo>
                  <a:pt x="2023872" y="101219"/>
                </a:lnTo>
                <a:lnTo>
                  <a:pt x="2023872" y="2577973"/>
                </a:lnTo>
                <a:lnTo>
                  <a:pt x="2015914" y="2617362"/>
                </a:lnTo>
                <a:lnTo>
                  <a:pt x="1994217" y="2649537"/>
                </a:lnTo>
                <a:lnTo>
                  <a:pt x="1962042" y="2671234"/>
                </a:lnTo>
                <a:lnTo>
                  <a:pt x="1922652" y="2679192"/>
                </a:lnTo>
                <a:lnTo>
                  <a:pt x="101193" y="2679192"/>
                </a:lnTo>
                <a:lnTo>
                  <a:pt x="61802" y="2671234"/>
                </a:lnTo>
                <a:lnTo>
                  <a:pt x="29637" y="2649537"/>
                </a:lnTo>
                <a:lnTo>
                  <a:pt x="7951" y="2617362"/>
                </a:lnTo>
                <a:lnTo>
                  <a:pt x="0" y="2577973"/>
                </a:lnTo>
                <a:lnTo>
                  <a:pt x="0" y="10121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4281" y="2403576"/>
            <a:ext cx="281305" cy="622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0088" y="2348483"/>
            <a:ext cx="2025650" cy="2679700"/>
          </a:xfrm>
          <a:custGeom>
            <a:avLst/>
            <a:gdLst/>
            <a:ahLst/>
            <a:cxnLst/>
            <a:rect l="l" t="t" r="r" b="b"/>
            <a:pathLst>
              <a:path w="2025650" h="2679700">
                <a:moveTo>
                  <a:pt x="1924177" y="0"/>
                </a:moveTo>
                <a:lnTo>
                  <a:pt x="101219" y="0"/>
                </a:lnTo>
                <a:lnTo>
                  <a:pt x="61829" y="7957"/>
                </a:lnTo>
                <a:lnTo>
                  <a:pt x="29654" y="29654"/>
                </a:lnTo>
                <a:lnTo>
                  <a:pt x="7957" y="61829"/>
                </a:lnTo>
                <a:lnTo>
                  <a:pt x="0" y="101219"/>
                </a:lnTo>
                <a:lnTo>
                  <a:pt x="0" y="2577973"/>
                </a:lnTo>
                <a:lnTo>
                  <a:pt x="7957" y="2617362"/>
                </a:lnTo>
                <a:lnTo>
                  <a:pt x="29654" y="2649537"/>
                </a:lnTo>
                <a:lnTo>
                  <a:pt x="61829" y="2671234"/>
                </a:lnTo>
                <a:lnTo>
                  <a:pt x="101219" y="2679192"/>
                </a:lnTo>
                <a:lnTo>
                  <a:pt x="1924177" y="2679192"/>
                </a:lnTo>
                <a:lnTo>
                  <a:pt x="1963566" y="2671234"/>
                </a:lnTo>
                <a:lnTo>
                  <a:pt x="1995741" y="2649537"/>
                </a:lnTo>
                <a:lnTo>
                  <a:pt x="2017438" y="2617362"/>
                </a:lnTo>
                <a:lnTo>
                  <a:pt x="2025395" y="2577973"/>
                </a:lnTo>
                <a:lnTo>
                  <a:pt x="2025395" y="101219"/>
                </a:lnTo>
                <a:lnTo>
                  <a:pt x="2017438" y="61829"/>
                </a:lnTo>
                <a:lnTo>
                  <a:pt x="1995741" y="29654"/>
                </a:lnTo>
                <a:lnTo>
                  <a:pt x="1963566" y="7957"/>
                </a:lnTo>
                <a:lnTo>
                  <a:pt x="1924177" y="0"/>
                </a:lnTo>
                <a:close/>
              </a:path>
            </a:pathLst>
          </a:custGeom>
          <a:solidFill>
            <a:srgbClr val="02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0088" y="2348483"/>
            <a:ext cx="2025650" cy="2679700"/>
          </a:xfrm>
          <a:custGeom>
            <a:avLst/>
            <a:gdLst/>
            <a:ahLst/>
            <a:cxnLst/>
            <a:rect l="l" t="t" r="r" b="b"/>
            <a:pathLst>
              <a:path w="2025650" h="2679700">
                <a:moveTo>
                  <a:pt x="0" y="101219"/>
                </a:moveTo>
                <a:lnTo>
                  <a:pt x="7957" y="61829"/>
                </a:lnTo>
                <a:lnTo>
                  <a:pt x="29654" y="29654"/>
                </a:lnTo>
                <a:lnTo>
                  <a:pt x="61829" y="7957"/>
                </a:lnTo>
                <a:lnTo>
                  <a:pt x="101219" y="0"/>
                </a:lnTo>
                <a:lnTo>
                  <a:pt x="1924177" y="0"/>
                </a:lnTo>
                <a:lnTo>
                  <a:pt x="1963566" y="7957"/>
                </a:lnTo>
                <a:lnTo>
                  <a:pt x="1995741" y="29654"/>
                </a:lnTo>
                <a:lnTo>
                  <a:pt x="2017438" y="61829"/>
                </a:lnTo>
                <a:lnTo>
                  <a:pt x="2025395" y="101219"/>
                </a:lnTo>
                <a:lnTo>
                  <a:pt x="2025395" y="2577973"/>
                </a:lnTo>
                <a:lnTo>
                  <a:pt x="2017438" y="2617362"/>
                </a:lnTo>
                <a:lnTo>
                  <a:pt x="1995741" y="2649537"/>
                </a:lnTo>
                <a:lnTo>
                  <a:pt x="1963566" y="2671234"/>
                </a:lnTo>
                <a:lnTo>
                  <a:pt x="1924177" y="2679192"/>
                </a:lnTo>
                <a:lnTo>
                  <a:pt x="101219" y="2679192"/>
                </a:lnTo>
                <a:lnTo>
                  <a:pt x="61829" y="2671234"/>
                </a:lnTo>
                <a:lnTo>
                  <a:pt x="29654" y="2649537"/>
                </a:lnTo>
                <a:lnTo>
                  <a:pt x="7957" y="2617362"/>
                </a:lnTo>
                <a:lnTo>
                  <a:pt x="0" y="2577973"/>
                </a:lnTo>
                <a:lnTo>
                  <a:pt x="0" y="10121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17584" y="2403576"/>
            <a:ext cx="281305" cy="622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0235" y="4725923"/>
            <a:ext cx="510540" cy="445134"/>
          </a:xfrm>
          <a:custGeom>
            <a:avLst/>
            <a:gdLst/>
            <a:ahLst/>
            <a:cxnLst/>
            <a:rect l="l" t="t" r="r" b="b"/>
            <a:pathLst>
              <a:path w="510539" h="445135">
                <a:moveTo>
                  <a:pt x="0" y="0"/>
                </a:moveTo>
                <a:lnTo>
                  <a:pt x="0" y="445008"/>
                </a:lnTo>
                <a:lnTo>
                  <a:pt x="510540" y="222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0235" y="4725923"/>
            <a:ext cx="510540" cy="445134"/>
          </a:xfrm>
          <a:custGeom>
            <a:avLst/>
            <a:gdLst/>
            <a:ahLst/>
            <a:cxnLst/>
            <a:rect l="l" t="t" r="r" b="b"/>
            <a:pathLst>
              <a:path w="510539" h="445135">
                <a:moveTo>
                  <a:pt x="0" y="0"/>
                </a:moveTo>
                <a:lnTo>
                  <a:pt x="510540" y="222504"/>
                </a:lnTo>
                <a:lnTo>
                  <a:pt x="0" y="445008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2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58740" y="2348483"/>
            <a:ext cx="2024380" cy="2679700"/>
          </a:xfrm>
          <a:custGeom>
            <a:avLst/>
            <a:gdLst/>
            <a:ahLst/>
            <a:cxnLst/>
            <a:rect l="l" t="t" r="r" b="b"/>
            <a:pathLst>
              <a:path w="2024379" h="2679700">
                <a:moveTo>
                  <a:pt x="1922652" y="0"/>
                </a:moveTo>
                <a:lnTo>
                  <a:pt x="101219" y="0"/>
                </a:lnTo>
                <a:lnTo>
                  <a:pt x="61829" y="7957"/>
                </a:lnTo>
                <a:lnTo>
                  <a:pt x="29654" y="29654"/>
                </a:lnTo>
                <a:lnTo>
                  <a:pt x="7957" y="61829"/>
                </a:lnTo>
                <a:lnTo>
                  <a:pt x="0" y="101219"/>
                </a:lnTo>
                <a:lnTo>
                  <a:pt x="0" y="2577973"/>
                </a:lnTo>
                <a:lnTo>
                  <a:pt x="7957" y="2617362"/>
                </a:lnTo>
                <a:lnTo>
                  <a:pt x="29654" y="2649537"/>
                </a:lnTo>
                <a:lnTo>
                  <a:pt x="61829" y="2671234"/>
                </a:lnTo>
                <a:lnTo>
                  <a:pt x="101219" y="2679192"/>
                </a:lnTo>
                <a:lnTo>
                  <a:pt x="1922652" y="2679192"/>
                </a:lnTo>
                <a:lnTo>
                  <a:pt x="1962042" y="2671234"/>
                </a:lnTo>
                <a:lnTo>
                  <a:pt x="1994217" y="2649537"/>
                </a:lnTo>
                <a:lnTo>
                  <a:pt x="2015914" y="2617362"/>
                </a:lnTo>
                <a:lnTo>
                  <a:pt x="2023872" y="2577973"/>
                </a:lnTo>
                <a:lnTo>
                  <a:pt x="2023872" y="101219"/>
                </a:lnTo>
                <a:lnTo>
                  <a:pt x="2015914" y="61829"/>
                </a:lnTo>
                <a:lnTo>
                  <a:pt x="1994217" y="29654"/>
                </a:lnTo>
                <a:lnTo>
                  <a:pt x="1962042" y="7957"/>
                </a:lnTo>
                <a:lnTo>
                  <a:pt x="1922652" y="0"/>
                </a:lnTo>
                <a:close/>
              </a:path>
            </a:pathLst>
          </a:custGeom>
          <a:solidFill>
            <a:srgbClr val="02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8740" y="2348483"/>
            <a:ext cx="2024380" cy="2679700"/>
          </a:xfrm>
          <a:custGeom>
            <a:avLst/>
            <a:gdLst/>
            <a:ahLst/>
            <a:cxnLst/>
            <a:rect l="l" t="t" r="r" b="b"/>
            <a:pathLst>
              <a:path w="2024379" h="2679700">
                <a:moveTo>
                  <a:pt x="0" y="101219"/>
                </a:moveTo>
                <a:lnTo>
                  <a:pt x="7957" y="61829"/>
                </a:lnTo>
                <a:lnTo>
                  <a:pt x="29654" y="29654"/>
                </a:lnTo>
                <a:lnTo>
                  <a:pt x="61829" y="7957"/>
                </a:lnTo>
                <a:lnTo>
                  <a:pt x="101219" y="0"/>
                </a:lnTo>
                <a:lnTo>
                  <a:pt x="1922652" y="0"/>
                </a:lnTo>
                <a:lnTo>
                  <a:pt x="1962042" y="7957"/>
                </a:lnTo>
                <a:lnTo>
                  <a:pt x="1994217" y="29654"/>
                </a:lnTo>
                <a:lnTo>
                  <a:pt x="2015914" y="61829"/>
                </a:lnTo>
                <a:lnTo>
                  <a:pt x="2023872" y="101219"/>
                </a:lnTo>
                <a:lnTo>
                  <a:pt x="2023872" y="2577973"/>
                </a:lnTo>
                <a:lnTo>
                  <a:pt x="2015914" y="2617362"/>
                </a:lnTo>
                <a:lnTo>
                  <a:pt x="1994217" y="2649537"/>
                </a:lnTo>
                <a:lnTo>
                  <a:pt x="1962042" y="2671234"/>
                </a:lnTo>
                <a:lnTo>
                  <a:pt x="1922652" y="2679192"/>
                </a:lnTo>
                <a:lnTo>
                  <a:pt x="101219" y="2679192"/>
                </a:lnTo>
                <a:lnTo>
                  <a:pt x="61829" y="2671234"/>
                </a:lnTo>
                <a:lnTo>
                  <a:pt x="29654" y="2649537"/>
                </a:lnTo>
                <a:lnTo>
                  <a:pt x="7957" y="2617362"/>
                </a:lnTo>
                <a:lnTo>
                  <a:pt x="0" y="2577973"/>
                </a:lnTo>
                <a:lnTo>
                  <a:pt x="0" y="10121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20780" y="2403576"/>
            <a:ext cx="281305" cy="622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3835" y="4725923"/>
            <a:ext cx="510540" cy="445134"/>
          </a:xfrm>
          <a:custGeom>
            <a:avLst/>
            <a:gdLst/>
            <a:ahLst/>
            <a:cxnLst/>
            <a:rect l="l" t="t" r="r" b="b"/>
            <a:pathLst>
              <a:path w="510539" h="445135">
                <a:moveTo>
                  <a:pt x="0" y="0"/>
                </a:moveTo>
                <a:lnTo>
                  <a:pt x="0" y="445008"/>
                </a:lnTo>
                <a:lnTo>
                  <a:pt x="510540" y="222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3835" y="4725923"/>
            <a:ext cx="510540" cy="445134"/>
          </a:xfrm>
          <a:custGeom>
            <a:avLst/>
            <a:gdLst/>
            <a:ahLst/>
            <a:cxnLst/>
            <a:rect l="l" t="t" r="r" b="b"/>
            <a:pathLst>
              <a:path w="510539" h="445135">
                <a:moveTo>
                  <a:pt x="0" y="0"/>
                </a:moveTo>
                <a:lnTo>
                  <a:pt x="510540" y="222504"/>
                </a:lnTo>
                <a:lnTo>
                  <a:pt x="0" y="445008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2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24829" y="3026791"/>
            <a:ext cx="124333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Trebuchet MS"/>
                <a:cs typeface="Trebuchet MS"/>
              </a:rPr>
              <a:t>inside  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switch  </a:t>
            </a:r>
            <a:r>
              <a:rPr sz="2000" b="1" spc="-100" dirty="0">
                <a:solidFill>
                  <a:srgbClr val="FFFFFF"/>
                </a:solidFill>
                <a:latin typeface="Trebuchet MS"/>
                <a:cs typeface="Trebuchet MS"/>
              </a:rPr>
              <a:t>statements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5868" y="2348483"/>
            <a:ext cx="2024380" cy="2679700"/>
          </a:xfrm>
          <a:custGeom>
            <a:avLst/>
            <a:gdLst/>
            <a:ahLst/>
            <a:cxnLst/>
            <a:rect l="l" t="t" r="r" b="b"/>
            <a:pathLst>
              <a:path w="2024379" h="2679700">
                <a:moveTo>
                  <a:pt x="1922652" y="0"/>
                </a:moveTo>
                <a:lnTo>
                  <a:pt x="101219" y="0"/>
                </a:lnTo>
                <a:lnTo>
                  <a:pt x="61829" y="7957"/>
                </a:lnTo>
                <a:lnTo>
                  <a:pt x="29654" y="29654"/>
                </a:lnTo>
                <a:lnTo>
                  <a:pt x="7957" y="61829"/>
                </a:lnTo>
                <a:lnTo>
                  <a:pt x="0" y="101219"/>
                </a:lnTo>
                <a:lnTo>
                  <a:pt x="0" y="2577973"/>
                </a:lnTo>
                <a:lnTo>
                  <a:pt x="7957" y="2617362"/>
                </a:lnTo>
                <a:lnTo>
                  <a:pt x="29654" y="2649537"/>
                </a:lnTo>
                <a:lnTo>
                  <a:pt x="61829" y="2671234"/>
                </a:lnTo>
                <a:lnTo>
                  <a:pt x="101219" y="2679192"/>
                </a:lnTo>
                <a:lnTo>
                  <a:pt x="1922652" y="2679192"/>
                </a:lnTo>
                <a:lnTo>
                  <a:pt x="1962042" y="2671234"/>
                </a:lnTo>
                <a:lnTo>
                  <a:pt x="1994217" y="2649537"/>
                </a:lnTo>
                <a:lnTo>
                  <a:pt x="2015914" y="2617362"/>
                </a:lnTo>
                <a:lnTo>
                  <a:pt x="2023872" y="2577973"/>
                </a:lnTo>
                <a:lnTo>
                  <a:pt x="2023872" y="101219"/>
                </a:lnTo>
                <a:lnTo>
                  <a:pt x="2015914" y="61829"/>
                </a:lnTo>
                <a:lnTo>
                  <a:pt x="1994217" y="29654"/>
                </a:lnTo>
                <a:lnTo>
                  <a:pt x="1962042" y="7957"/>
                </a:lnTo>
                <a:lnTo>
                  <a:pt x="1922652" y="0"/>
                </a:lnTo>
                <a:close/>
              </a:path>
            </a:pathLst>
          </a:custGeom>
          <a:solidFill>
            <a:srgbClr val="02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5868" y="2348483"/>
            <a:ext cx="2024380" cy="2679700"/>
          </a:xfrm>
          <a:custGeom>
            <a:avLst/>
            <a:gdLst/>
            <a:ahLst/>
            <a:cxnLst/>
            <a:rect l="l" t="t" r="r" b="b"/>
            <a:pathLst>
              <a:path w="2024379" h="2679700">
                <a:moveTo>
                  <a:pt x="0" y="101219"/>
                </a:moveTo>
                <a:lnTo>
                  <a:pt x="7957" y="61829"/>
                </a:lnTo>
                <a:lnTo>
                  <a:pt x="29654" y="29654"/>
                </a:lnTo>
                <a:lnTo>
                  <a:pt x="61829" y="7957"/>
                </a:lnTo>
                <a:lnTo>
                  <a:pt x="101219" y="0"/>
                </a:lnTo>
                <a:lnTo>
                  <a:pt x="1922652" y="0"/>
                </a:lnTo>
                <a:lnTo>
                  <a:pt x="1962042" y="7957"/>
                </a:lnTo>
                <a:lnTo>
                  <a:pt x="1994217" y="29654"/>
                </a:lnTo>
                <a:lnTo>
                  <a:pt x="2015914" y="61829"/>
                </a:lnTo>
                <a:lnTo>
                  <a:pt x="2023872" y="101219"/>
                </a:lnTo>
                <a:lnTo>
                  <a:pt x="2023872" y="2577973"/>
                </a:lnTo>
                <a:lnTo>
                  <a:pt x="2015914" y="2617362"/>
                </a:lnTo>
                <a:lnTo>
                  <a:pt x="1994217" y="2649537"/>
                </a:lnTo>
                <a:lnTo>
                  <a:pt x="1962042" y="2671234"/>
                </a:lnTo>
                <a:lnTo>
                  <a:pt x="1922652" y="2679192"/>
                </a:lnTo>
                <a:lnTo>
                  <a:pt x="101219" y="2679192"/>
                </a:lnTo>
                <a:lnTo>
                  <a:pt x="61829" y="2671234"/>
                </a:lnTo>
                <a:lnTo>
                  <a:pt x="29654" y="2649537"/>
                </a:lnTo>
                <a:lnTo>
                  <a:pt x="7957" y="2617362"/>
                </a:lnTo>
                <a:lnTo>
                  <a:pt x="0" y="2577973"/>
                </a:lnTo>
                <a:lnTo>
                  <a:pt x="0" y="10121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88162" y="2403576"/>
            <a:ext cx="281305" cy="622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50964" y="4725923"/>
            <a:ext cx="510540" cy="445134"/>
          </a:xfrm>
          <a:custGeom>
            <a:avLst/>
            <a:gdLst/>
            <a:ahLst/>
            <a:cxnLst/>
            <a:rect l="l" t="t" r="r" b="b"/>
            <a:pathLst>
              <a:path w="510540" h="445135">
                <a:moveTo>
                  <a:pt x="0" y="0"/>
                </a:moveTo>
                <a:lnTo>
                  <a:pt x="0" y="445008"/>
                </a:lnTo>
                <a:lnTo>
                  <a:pt x="510540" y="222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50964" y="4725923"/>
            <a:ext cx="510540" cy="445134"/>
          </a:xfrm>
          <a:custGeom>
            <a:avLst/>
            <a:gdLst/>
            <a:ahLst/>
            <a:cxnLst/>
            <a:rect l="l" t="t" r="r" b="b"/>
            <a:pathLst>
              <a:path w="510540" h="445135">
                <a:moveTo>
                  <a:pt x="0" y="0"/>
                </a:moveTo>
                <a:lnTo>
                  <a:pt x="510540" y="222504"/>
                </a:lnTo>
                <a:lnTo>
                  <a:pt x="0" y="445008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2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9375" y="3026791"/>
            <a:ext cx="1589405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b="1" spc="-8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20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Trebuchet MS"/>
                <a:cs typeface="Trebuchet MS"/>
              </a:rPr>
              <a:t>constants  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000" b="1" spc="-114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000" b="1" spc="-95" dirty="0">
                <a:solidFill>
                  <a:srgbClr val="FFFFFF"/>
                </a:solidFill>
                <a:latin typeface="Trebuchet MS"/>
                <a:cs typeface="Trebuchet MS"/>
              </a:rPr>
              <a:t>added  without  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breaking </a:t>
            </a:r>
            <a:r>
              <a:rPr sz="2000" b="1" spc="-114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sz="20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6740" y="7620"/>
            <a:ext cx="3395471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spc="-225" dirty="0"/>
              <a:t>Enums </a:t>
            </a:r>
            <a:r>
              <a:rPr spc="-85" dirty="0"/>
              <a:t>In </a:t>
            </a:r>
            <a:r>
              <a:rPr spc="-275" dirty="0"/>
              <a:t>Java </a:t>
            </a:r>
            <a:r>
              <a:rPr spc="-145" dirty="0"/>
              <a:t>8</a:t>
            </a:r>
            <a:r>
              <a:rPr spc="20" dirty="0"/>
              <a:t> </a:t>
            </a:r>
            <a:r>
              <a:rPr spc="5" dirty="0"/>
              <a:t>1/3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712590" y="2949701"/>
            <a:ext cx="72326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Trebuchet MS"/>
                <a:cs typeface="Trebuchet MS"/>
              </a:rPr>
              <a:t>its  </a:t>
            </a:r>
            <a:r>
              <a:rPr sz="2000" b="1" spc="-80" dirty="0">
                <a:solidFill>
                  <a:srgbClr val="FFFFFF"/>
                </a:solidFill>
                <a:latin typeface="Trebuchet MS"/>
                <a:cs typeface="Trebuchet MS"/>
              </a:rPr>
              <a:t>own  </a:t>
            </a:r>
            <a:r>
              <a:rPr sz="2000" b="1" spc="-105" dirty="0">
                <a:solidFill>
                  <a:srgbClr val="FFFFFF"/>
                </a:solidFill>
                <a:latin typeface="Trebuchet MS"/>
                <a:cs typeface="Trebuchet MS"/>
              </a:rPr>
              <a:t>name  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1175" y="3048126"/>
            <a:ext cx="1047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2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Trebuchet MS"/>
                <a:cs typeface="Trebuchet MS"/>
              </a:rPr>
              <a:t>Safe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91600" y="2613660"/>
            <a:ext cx="3022092" cy="1918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33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6740" y="7620"/>
            <a:ext cx="3395471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spc="-225" dirty="0"/>
              <a:t>Enums </a:t>
            </a:r>
            <a:r>
              <a:rPr spc="-85" dirty="0"/>
              <a:t>In </a:t>
            </a:r>
            <a:r>
              <a:rPr spc="-275" dirty="0"/>
              <a:t>Java </a:t>
            </a:r>
            <a:r>
              <a:rPr spc="-145" dirty="0"/>
              <a:t>8</a:t>
            </a:r>
            <a:r>
              <a:rPr spc="20" dirty="0"/>
              <a:t> </a:t>
            </a:r>
            <a:r>
              <a:rPr spc="5" dirty="0"/>
              <a:t>2/3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172" y="662940"/>
            <a:ext cx="11730355" cy="490855"/>
          </a:xfrm>
          <a:prstGeom prst="rect">
            <a:avLst/>
          </a:prstGeom>
          <a:solidFill>
            <a:srgbClr val="C7F0FA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latin typeface="Courier New"/>
                <a:cs typeface="Courier New"/>
              </a:rPr>
              <a:t>ChronoUnit </a:t>
            </a:r>
            <a:r>
              <a:rPr sz="2400" spc="-60" dirty="0">
                <a:latin typeface="Arial"/>
                <a:cs typeface="Arial"/>
              </a:rPr>
              <a:t>enumeration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Snippet: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2492" y="1231391"/>
            <a:ext cx="7312659" cy="5050790"/>
          </a:xfrm>
          <a:custGeom>
            <a:avLst/>
            <a:gdLst/>
            <a:ahLst/>
            <a:cxnLst/>
            <a:rect l="l" t="t" r="r" b="b"/>
            <a:pathLst>
              <a:path w="7312659" h="5050790">
                <a:moveTo>
                  <a:pt x="7147052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4885486"/>
                </a:lnTo>
                <a:lnTo>
                  <a:pt x="5897" y="4929361"/>
                </a:lnTo>
                <a:lnTo>
                  <a:pt x="22540" y="4968787"/>
                </a:lnTo>
                <a:lnTo>
                  <a:pt x="48355" y="5002191"/>
                </a:lnTo>
                <a:lnTo>
                  <a:pt x="81769" y="5028000"/>
                </a:lnTo>
                <a:lnTo>
                  <a:pt x="121208" y="5044639"/>
                </a:lnTo>
                <a:lnTo>
                  <a:pt x="165100" y="5050536"/>
                </a:lnTo>
                <a:lnTo>
                  <a:pt x="7147052" y="5050536"/>
                </a:lnTo>
                <a:lnTo>
                  <a:pt x="7190943" y="5044639"/>
                </a:lnTo>
                <a:lnTo>
                  <a:pt x="7230382" y="5028000"/>
                </a:lnTo>
                <a:lnTo>
                  <a:pt x="7263796" y="5002191"/>
                </a:lnTo>
                <a:lnTo>
                  <a:pt x="7289611" y="4968787"/>
                </a:lnTo>
                <a:lnTo>
                  <a:pt x="7306254" y="4929361"/>
                </a:lnTo>
                <a:lnTo>
                  <a:pt x="7312152" y="4885486"/>
                </a:lnTo>
                <a:lnTo>
                  <a:pt x="7312152" y="165100"/>
                </a:lnTo>
                <a:lnTo>
                  <a:pt x="7306254" y="121208"/>
                </a:lnTo>
                <a:lnTo>
                  <a:pt x="7289611" y="81769"/>
                </a:lnTo>
                <a:lnTo>
                  <a:pt x="7263796" y="48355"/>
                </a:lnTo>
                <a:lnTo>
                  <a:pt x="7230382" y="22540"/>
                </a:lnTo>
                <a:lnTo>
                  <a:pt x="7190943" y="5897"/>
                </a:lnTo>
                <a:lnTo>
                  <a:pt x="7147052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0635" y="1589913"/>
            <a:ext cx="6668134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java.time.LocalDate;</a:t>
            </a:r>
            <a:endParaRPr sz="1400">
              <a:latin typeface="Courier New"/>
              <a:cs typeface="Courier New"/>
            </a:endParaRPr>
          </a:p>
          <a:p>
            <a:pPr marL="12700" marR="270891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import java.time.temporal.ChronoUnit;  public class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EnumDateCalculation{</a:t>
            </a:r>
            <a:endParaRPr sz="1400">
              <a:latin typeface="Courier New"/>
              <a:cs typeface="Courier New"/>
            </a:endParaRPr>
          </a:p>
          <a:p>
            <a:pPr marL="361315" marR="1968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main(String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args[]){  EnumDateCalculation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java8enum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new EnumDateCalculation (); 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java8enum.enumChromoUnits();</a:t>
            </a:r>
            <a:endParaRPr sz="140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public void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enumChromoUnits(){</a:t>
            </a:r>
            <a:endParaRPr sz="1400">
              <a:latin typeface="Courier New"/>
              <a:cs typeface="Courier New"/>
            </a:endParaRPr>
          </a:p>
          <a:p>
            <a:pPr marL="589915" marR="244983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current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date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LocalDate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today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LocalDate.now();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System.out.println("Current date: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 +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today);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result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weeks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addition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current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date</a:t>
            </a:r>
            <a:endParaRPr sz="1400">
              <a:latin typeface="Courier New"/>
              <a:cs typeface="Courier New"/>
            </a:endParaRPr>
          </a:p>
          <a:p>
            <a:pPr marL="589915" marR="42799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LocalDate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nextWeek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today.plus(2, ChronoUnit.WEEKS);  System.out.println("After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weeks: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 +</a:t>
            </a:r>
            <a:r>
              <a:rPr sz="14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nextWeek);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result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months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addition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 the</a:t>
            </a:r>
            <a:r>
              <a:rPr sz="14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current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date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LocalDate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nextMonth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today.plus(2,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ChronoUnit.MONTHS);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System.out.println("After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months: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 +</a:t>
            </a:r>
            <a:r>
              <a:rPr sz="14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nextMonth);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result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years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addition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 the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current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34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1167" y="4064508"/>
            <a:ext cx="4111751" cy="2092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4779" y="4038600"/>
            <a:ext cx="4047744" cy="2142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8411" y="4091940"/>
            <a:ext cx="4017264" cy="1997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8411" y="4091940"/>
            <a:ext cx="4017645" cy="1998345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b="1" spc="-85" dirty="0">
                <a:latin typeface="Trebuchet MS"/>
                <a:cs typeface="Trebuchet MS"/>
              </a:rPr>
              <a:t>Output</a:t>
            </a:r>
            <a:r>
              <a:rPr sz="2000" spc="-8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70" dirty="0">
                <a:latin typeface="Arial"/>
                <a:cs typeface="Arial"/>
              </a:rPr>
              <a:t>Current </a:t>
            </a:r>
            <a:r>
              <a:rPr sz="2000" spc="-55" dirty="0">
                <a:latin typeface="Arial"/>
                <a:cs typeface="Arial"/>
              </a:rPr>
              <a:t>date: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2016-04-07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Arial"/>
                <a:cs typeface="Arial"/>
              </a:rPr>
              <a:t>After </a:t>
            </a:r>
            <a:r>
              <a:rPr sz="2000" spc="-100" dirty="0">
                <a:latin typeface="Arial"/>
                <a:cs typeface="Arial"/>
              </a:rPr>
              <a:t>2 weeks: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2016-04-21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After </a:t>
            </a:r>
            <a:r>
              <a:rPr sz="2000" spc="-100" dirty="0">
                <a:latin typeface="Arial"/>
                <a:cs typeface="Arial"/>
              </a:rPr>
              <a:t>2 </a:t>
            </a:r>
            <a:r>
              <a:rPr sz="2000" spc="-55" dirty="0">
                <a:latin typeface="Arial"/>
                <a:cs typeface="Arial"/>
              </a:rPr>
              <a:t>months: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2016-06-07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After </a:t>
            </a:r>
            <a:r>
              <a:rPr sz="2000" spc="-100" dirty="0">
                <a:latin typeface="Arial"/>
                <a:cs typeface="Arial"/>
              </a:rPr>
              <a:t>2 </a:t>
            </a:r>
            <a:r>
              <a:rPr sz="2000" spc="-95" dirty="0">
                <a:latin typeface="Arial"/>
                <a:cs typeface="Arial"/>
              </a:rPr>
              <a:t>years: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2018-04-07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95" dirty="0">
                <a:latin typeface="Arial"/>
                <a:cs typeface="Arial"/>
              </a:rPr>
              <a:t>Date </a:t>
            </a:r>
            <a:r>
              <a:rPr sz="2000" spc="-15" dirty="0">
                <a:latin typeface="Arial"/>
                <a:cs typeface="Arial"/>
              </a:rPr>
              <a:t>after twenty </a:t>
            </a:r>
            <a:r>
              <a:rPr sz="2000" spc="-70" dirty="0">
                <a:latin typeface="Arial"/>
                <a:cs typeface="Arial"/>
              </a:rPr>
              <a:t>year: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2036-04-07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2492" y="999744"/>
            <a:ext cx="7312659" cy="2745105"/>
          </a:xfrm>
          <a:custGeom>
            <a:avLst/>
            <a:gdLst/>
            <a:ahLst/>
            <a:cxnLst/>
            <a:rect l="l" t="t" r="r" b="b"/>
            <a:pathLst>
              <a:path w="7312659" h="2745104">
                <a:moveTo>
                  <a:pt x="7222490" y="0"/>
                </a:moveTo>
                <a:lnTo>
                  <a:pt x="89662" y="0"/>
                </a:lnTo>
                <a:lnTo>
                  <a:pt x="54756" y="7044"/>
                </a:lnTo>
                <a:lnTo>
                  <a:pt x="26257" y="26257"/>
                </a:lnTo>
                <a:lnTo>
                  <a:pt x="7044" y="54756"/>
                </a:lnTo>
                <a:lnTo>
                  <a:pt x="0" y="89662"/>
                </a:lnTo>
                <a:lnTo>
                  <a:pt x="0" y="2655062"/>
                </a:lnTo>
                <a:lnTo>
                  <a:pt x="7044" y="2689967"/>
                </a:lnTo>
                <a:lnTo>
                  <a:pt x="26257" y="2718466"/>
                </a:lnTo>
                <a:lnTo>
                  <a:pt x="54756" y="2737679"/>
                </a:lnTo>
                <a:lnTo>
                  <a:pt x="89662" y="2744724"/>
                </a:lnTo>
                <a:lnTo>
                  <a:pt x="7222490" y="2744724"/>
                </a:lnTo>
                <a:lnTo>
                  <a:pt x="7257395" y="2737679"/>
                </a:lnTo>
                <a:lnTo>
                  <a:pt x="7285894" y="2718466"/>
                </a:lnTo>
                <a:lnTo>
                  <a:pt x="7305107" y="2689967"/>
                </a:lnTo>
                <a:lnTo>
                  <a:pt x="7312152" y="2655062"/>
                </a:lnTo>
                <a:lnTo>
                  <a:pt x="7312152" y="89662"/>
                </a:lnTo>
                <a:lnTo>
                  <a:pt x="7305107" y="54756"/>
                </a:lnTo>
                <a:lnTo>
                  <a:pt x="7285894" y="26257"/>
                </a:lnTo>
                <a:lnTo>
                  <a:pt x="7257395" y="7044"/>
                </a:lnTo>
                <a:lnTo>
                  <a:pt x="7222490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8664" y="1377772"/>
            <a:ext cx="6988809" cy="194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date</a:t>
            </a:r>
            <a:endParaRPr sz="1400">
              <a:latin typeface="Courier New"/>
              <a:cs typeface="Courier New"/>
            </a:endParaRPr>
          </a:p>
          <a:p>
            <a:pPr marL="589915" marR="7493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LocalDate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nextYear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today.plus(2, ChronoUnit.YEARS);  System.out.println("After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years: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 +</a:t>
            </a:r>
            <a:r>
              <a:rPr sz="14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nextYear);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display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the result 20 years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addition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 the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current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date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LocalDate nextDecade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today.plus(2,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ChronoUnit.DECADES);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System.out.println("Date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after twenty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year: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 +</a:t>
            </a:r>
            <a:r>
              <a:rPr sz="1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nextDecade);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6740" y="7620"/>
            <a:ext cx="3395471" cy="85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spc="-225" dirty="0"/>
              <a:t>Enums </a:t>
            </a:r>
            <a:r>
              <a:rPr spc="-85" dirty="0"/>
              <a:t>In </a:t>
            </a:r>
            <a:r>
              <a:rPr spc="-275" dirty="0"/>
              <a:t>Java </a:t>
            </a:r>
            <a:r>
              <a:rPr spc="-145" dirty="0"/>
              <a:t>8</a:t>
            </a:r>
            <a:r>
              <a:rPr spc="20" dirty="0"/>
              <a:t> </a:t>
            </a:r>
            <a:r>
              <a:rPr spc="5" dirty="0"/>
              <a:t>3/3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35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652" y="1011936"/>
            <a:ext cx="11699875" cy="541020"/>
          </a:xfrm>
          <a:prstGeom prst="rect">
            <a:avLst/>
          </a:prstGeom>
          <a:solidFill>
            <a:srgbClr val="FFFFFF">
              <a:alpha val="30195"/>
            </a:srgbClr>
          </a:solidFill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2400" spc="-105" dirty="0">
                <a:latin typeface="Arial"/>
                <a:cs typeface="Arial"/>
              </a:rPr>
              <a:t>Temporal </a:t>
            </a:r>
            <a:r>
              <a:rPr sz="2400" spc="-70" dirty="0">
                <a:latin typeface="Arial"/>
                <a:cs typeface="Arial"/>
              </a:rPr>
              <a:t>Adjuster </a:t>
            </a:r>
            <a:r>
              <a:rPr sz="2400" spc="-125" dirty="0">
                <a:latin typeface="Arial"/>
                <a:cs typeface="Arial"/>
              </a:rPr>
              <a:t>acts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key </a:t>
            </a:r>
            <a:r>
              <a:rPr sz="2400" dirty="0">
                <a:latin typeface="Arial"/>
                <a:cs typeface="Arial"/>
              </a:rPr>
              <a:t>tool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60" dirty="0">
                <a:latin typeface="Arial"/>
                <a:cs typeface="Arial"/>
              </a:rPr>
              <a:t>modifying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Temporal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148" y="2188464"/>
            <a:ext cx="3476244" cy="2328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1" y="2215895"/>
            <a:ext cx="3381756" cy="2234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391" y="2215895"/>
            <a:ext cx="3382010" cy="2234565"/>
          </a:xfrm>
          <a:custGeom>
            <a:avLst/>
            <a:gdLst/>
            <a:ahLst/>
            <a:cxnLst/>
            <a:rect l="l" t="t" r="r" b="b"/>
            <a:pathLst>
              <a:path w="3382010" h="2234565">
                <a:moveTo>
                  <a:pt x="178727" y="0"/>
                </a:moveTo>
                <a:lnTo>
                  <a:pt x="3203067" y="0"/>
                </a:lnTo>
                <a:lnTo>
                  <a:pt x="3250566" y="6383"/>
                </a:lnTo>
                <a:lnTo>
                  <a:pt x="3293251" y="24398"/>
                </a:lnTo>
                <a:lnTo>
                  <a:pt x="3329416" y="52339"/>
                </a:lnTo>
                <a:lnTo>
                  <a:pt x="3357357" y="88504"/>
                </a:lnTo>
                <a:lnTo>
                  <a:pt x="3375372" y="131189"/>
                </a:lnTo>
                <a:lnTo>
                  <a:pt x="3381755" y="178689"/>
                </a:lnTo>
                <a:lnTo>
                  <a:pt x="3381755" y="2234184"/>
                </a:lnTo>
                <a:lnTo>
                  <a:pt x="0" y="2234184"/>
                </a:lnTo>
                <a:lnTo>
                  <a:pt x="0" y="178689"/>
                </a:lnTo>
                <a:lnTo>
                  <a:pt x="6384" y="131189"/>
                </a:lnTo>
                <a:lnTo>
                  <a:pt x="24402" y="88504"/>
                </a:lnTo>
                <a:lnTo>
                  <a:pt x="52349" y="52339"/>
                </a:lnTo>
                <a:lnTo>
                  <a:pt x="88521" y="24398"/>
                </a:lnTo>
                <a:lnTo>
                  <a:pt x="131215" y="6383"/>
                </a:lnTo>
                <a:lnTo>
                  <a:pt x="178727" y="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3008" y="2250770"/>
            <a:ext cx="3058795" cy="167576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5"/>
              </a:spcBef>
            </a:pPr>
            <a:r>
              <a:rPr sz="2000" spc="-85" dirty="0">
                <a:latin typeface="Arial"/>
                <a:cs typeface="Arial"/>
              </a:rPr>
              <a:t>Temporal </a:t>
            </a:r>
            <a:r>
              <a:rPr sz="2000" spc="-60" dirty="0">
                <a:latin typeface="Arial"/>
                <a:cs typeface="Arial"/>
              </a:rPr>
              <a:t>Adjuster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35" dirty="0">
                <a:latin typeface="Arial"/>
                <a:cs typeface="Arial"/>
              </a:rPr>
              <a:t>functional </a:t>
            </a:r>
            <a:r>
              <a:rPr sz="2000" spc="-45" dirty="0">
                <a:latin typeface="Arial"/>
                <a:cs typeface="Arial"/>
              </a:rPr>
              <a:t>interface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uses  </a:t>
            </a:r>
            <a:r>
              <a:rPr sz="1800" spc="-10" dirty="0">
                <a:latin typeface="Courier New"/>
                <a:cs typeface="Courier New"/>
              </a:rPr>
              <a:t>adjustInto (Temporal)  </a:t>
            </a:r>
            <a:r>
              <a:rPr sz="2000" spc="-45" dirty="0">
                <a:latin typeface="Arial"/>
                <a:cs typeface="Arial"/>
              </a:rPr>
              <a:t>method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return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copy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90" dirty="0">
                <a:latin typeface="Arial"/>
                <a:cs typeface="Arial"/>
              </a:rPr>
              <a:t>Temporal </a:t>
            </a:r>
            <a:r>
              <a:rPr sz="2000" spc="-45" dirty="0">
                <a:latin typeface="Arial"/>
                <a:cs typeface="Arial"/>
              </a:rPr>
              <a:t>object </a:t>
            </a:r>
            <a:r>
              <a:rPr sz="2000" spc="10" dirty="0">
                <a:latin typeface="Arial"/>
                <a:cs typeface="Arial"/>
              </a:rPr>
              <a:t>with  </a:t>
            </a:r>
            <a:r>
              <a:rPr sz="2000" spc="-100" dirty="0">
                <a:latin typeface="Arial"/>
                <a:cs typeface="Arial"/>
              </a:rPr>
              <a:t>unchanged </a:t>
            </a:r>
            <a:r>
              <a:rPr sz="2000" spc="-25" dirty="0">
                <a:latin typeface="Arial"/>
                <a:cs typeface="Arial"/>
              </a:rPr>
              <a:t>field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391" y="4450079"/>
            <a:ext cx="3382010" cy="962025"/>
          </a:xfrm>
          <a:custGeom>
            <a:avLst/>
            <a:gdLst/>
            <a:ahLst/>
            <a:cxnLst/>
            <a:rect l="l" t="t" r="r" b="b"/>
            <a:pathLst>
              <a:path w="3382010" h="962025">
                <a:moveTo>
                  <a:pt x="0" y="961644"/>
                </a:moveTo>
                <a:lnTo>
                  <a:pt x="3381755" y="961644"/>
                </a:lnTo>
                <a:lnTo>
                  <a:pt x="3381755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solidFill>
            <a:srgbClr val="02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391" y="4450079"/>
            <a:ext cx="3382010" cy="962025"/>
          </a:xfrm>
          <a:custGeom>
            <a:avLst/>
            <a:gdLst/>
            <a:ahLst/>
            <a:cxnLst/>
            <a:rect l="l" t="t" r="r" b="b"/>
            <a:pathLst>
              <a:path w="3382010" h="962025">
                <a:moveTo>
                  <a:pt x="0" y="961644"/>
                </a:moveTo>
                <a:lnTo>
                  <a:pt x="3381755" y="961644"/>
                </a:lnTo>
                <a:lnTo>
                  <a:pt x="3381755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ln w="15240">
            <a:solidFill>
              <a:srgbClr val="02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66" y="4769611"/>
            <a:ext cx="248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java.time.temporal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2252" y="2161032"/>
            <a:ext cx="3476244" cy="2328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9496" y="2188464"/>
            <a:ext cx="3381755" cy="2234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9496" y="2188464"/>
            <a:ext cx="3382010" cy="2234565"/>
          </a:xfrm>
          <a:custGeom>
            <a:avLst/>
            <a:gdLst/>
            <a:ahLst/>
            <a:cxnLst/>
            <a:rect l="l" t="t" r="r" b="b"/>
            <a:pathLst>
              <a:path w="3382009" h="2234565">
                <a:moveTo>
                  <a:pt x="178688" y="0"/>
                </a:moveTo>
                <a:lnTo>
                  <a:pt x="3203066" y="0"/>
                </a:lnTo>
                <a:lnTo>
                  <a:pt x="3250566" y="6383"/>
                </a:lnTo>
                <a:lnTo>
                  <a:pt x="3293251" y="24398"/>
                </a:lnTo>
                <a:lnTo>
                  <a:pt x="3329416" y="52339"/>
                </a:lnTo>
                <a:lnTo>
                  <a:pt x="3357357" y="88504"/>
                </a:lnTo>
                <a:lnTo>
                  <a:pt x="3375372" y="131189"/>
                </a:lnTo>
                <a:lnTo>
                  <a:pt x="3381755" y="178689"/>
                </a:lnTo>
                <a:lnTo>
                  <a:pt x="3381755" y="2234184"/>
                </a:lnTo>
                <a:lnTo>
                  <a:pt x="0" y="2234184"/>
                </a:lnTo>
                <a:lnTo>
                  <a:pt x="0" y="178689"/>
                </a:lnTo>
                <a:lnTo>
                  <a:pt x="6383" y="131189"/>
                </a:lnTo>
                <a:lnTo>
                  <a:pt x="24398" y="88504"/>
                </a:lnTo>
                <a:lnTo>
                  <a:pt x="52339" y="52339"/>
                </a:lnTo>
                <a:lnTo>
                  <a:pt x="88504" y="24398"/>
                </a:lnTo>
                <a:lnTo>
                  <a:pt x="131189" y="6383"/>
                </a:lnTo>
                <a:lnTo>
                  <a:pt x="178688" y="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11217" y="2245232"/>
            <a:ext cx="3260725" cy="11537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Temporal </a:t>
            </a:r>
            <a:r>
              <a:rPr sz="2000" spc="-60" dirty="0">
                <a:latin typeface="Arial"/>
                <a:cs typeface="Arial"/>
              </a:rPr>
              <a:t>Adjuster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perform </a:t>
            </a:r>
            <a:r>
              <a:rPr sz="2000" spc="-65" dirty="0">
                <a:latin typeface="Arial"/>
                <a:cs typeface="Arial"/>
              </a:rPr>
              <a:t>complicated  </a:t>
            </a:r>
            <a:r>
              <a:rPr sz="2000" spc="-60" dirty="0">
                <a:latin typeface="Arial"/>
                <a:cs typeface="Arial"/>
              </a:rPr>
              <a:t>date </a:t>
            </a:r>
            <a:r>
              <a:rPr sz="2000" spc="10" dirty="0">
                <a:latin typeface="Arial"/>
                <a:cs typeface="Arial"/>
              </a:rPr>
              <a:t>'</a:t>
            </a:r>
            <a:r>
              <a:rPr sz="1800" spc="10" dirty="0">
                <a:latin typeface="Courier New"/>
                <a:cs typeface="Courier New"/>
              </a:rPr>
              <a:t>math</a:t>
            </a:r>
            <a:r>
              <a:rPr sz="2000" spc="10" dirty="0">
                <a:latin typeface="Arial"/>
                <a:cs typeface="Arial"/>
              </a:rPr>
              <a:t>'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popular </a:t>
            </a:r>
            <a:r>
              <a:rPr sz="2000" spc="-30" dirty="0">
                <a:latin typeface="Arial"/>
                <a:cs typeface="Arial"/>
              </a:rPr>
              <a:t>in  </a:t>
            </a:r>
            <a:r>
              <a:rPr sz="2000" spc="-120" dirty="0">
                <a:latin typeface="Arial"/>
                <a:cs typeface="Arial"/>
              </a:rPr>
              <a:t>business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applications.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9496" y="4422647"/>
            <a:ext cx="3382010" cy="962025"/>
          </a:xfrm>
          <a:custGeom>
            <a:avLst/>
            <a:gdLst/>
            <a:ahLst/>
            <a:cxnLst/>
            <a:rect l="l" t="t" r="r" b="b"/>
            <a:pathLst>
              <a:path w="3382009" h="962025">
                <a:moveTo>
                  <a:pt x="0" y="961643"/>
                </a:moveTo>
                <a:lnTo>
                  <a:pt x="3381755" y="961643"/>
                </a:lnTo>
                <a:lnTo>
                  <a:pt x="3381755" y="0"/>
                </a:lnTo>
                <a:lnTo>
                  <a:pt x="0" y="0"/>
                </a:lnTo>
                <a:lnTo>
                  <a:pt x="0" y="961643"/>
                </a:lnTo>
                <a:close/>
              </a:path>
            </a:pathLst>
          </a:custGeom>
          <a:solidFill>
            <a:srgbClr val="02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9496" y="4422647"/>
            <a:ext cx="3382010" cy="962025"/>
          </a:xfrm>
          <a:custGeom>
            <a:avLst/>
            <a:gdLst/>
            <a:ahLst/>
            <a:cxnLst/>
            <a:rect l="l" t="t" r="r" b="b"/>
            <a:pathLst>
              <a:path w="3382009" h="962025">
                <a:moveTo>
                  <a:pt x="0" y="961643"/>
                </a:moveTo>
                <a:lnTo>
                  <a:pt x="3381755" y="961643"/>
                </a:lnTo>
                <a:lnTo>
                  <a:pt x="3381755" y="0"/>
                </a:lnTo>
                <a:lnTo>
                  <a:pt x="0" y="0"/>
                </a:lnTo>
                <a:lnTo>
                  <a:pt x="0" y="961643"/>
                </a:lnTo>
                <a:close/>
              </a:path>
            </a:pathLst>
          </a:custGeom>
          <a:ln w="15239">
            <a:solidFill>
              <a:srgbClr val="02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99026" y="4742179"/>
            <a:ext cx="2063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Date-Time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82968" y="4831079"/>
            <a:ext cx="1184148" cy="1048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2968" y="4831079"/>
            <a:ext cx="1184275" cy="1049020"/>
          </a:xfrm>
          <a:custGeom>
            <a:avLst/>
            <a:gdLst/>
            <a:ahLst/>
            <a:cxnLst/>
            <a:rect l="l" t="t" r="r" b="b"/>
            <a:pathLst>
              <a:path w="1184275" h="1049020">
                <a:moveTo>
                  <a:pt x="0" y="524256"/>
                </a:moveTo>
                <a:lnTo>
                  <a:pt x="2173" y="479018"/>
                </a:lnTo>
                <a:lnTo>
                  <a:pt x="8573" y="434849"/>
                </a:lnTo>
                <a:lnTo>
                  <a:pt x="19024" y="391907"/>
                </a:lnTo>
                <a:lnTo>
                  <a:pt x="33347" y="350348"/>
                </a:lnTo>
                <a:lnTo>
                  <a:pt x="51364" y="310331"/>
                </a:lnTo>
                <a:lnTo>
                  <a:pt x="72899" y="272012"/>
                </a:lnTo>
                <a:lnTo>
                  <a:pt x="97773" y="235549"/>
                </a:lnTo>
                <a:lnTo>
                  <a:pt x="125809" y="201099"/>
                </a:lnTo>
                <a:lnTo>
                  <a:pt x="156829" y="168819"/>
                </a:lnTo>
                <a:lnTo>
                  <a:pt x="190655" y="138867"/>
                </a:lnTo>
                <a:lnTo>
                  <a:pt x="227110" y="111400"/>
                </a:lnTo>
                <a:lnTo>
                  <a:pt x="266017" y="86575"/>
                </a:lnTo>
                <a:lnTo>
                  <a:pt x="307197" y="64550"/>
                </a:lnTo>
                <a:lnTo>
                  <a:pt x="350473" y="45482"/>
                </a:lnTo>
                <a:lnTo>
                  <a:pt x="395667" y="29528"/>
                </a:lnTo>
                <a:lnTo>
                  <a:pt x="442602" y="16845"/>
                </a:lnTo>
                <a:lnTo>
                  <a:pt x="491099" y="7591"/>
                </a:lnTo>
                <a:lnTo>
                  <a:pt x="540983" y="1924"/>
                </a:lnTo>
                <a:lnTo>
                  <a:pt x="592074" y="0"/>
                </a:lnTo>
                <a:lnTo>
                  <a:pt x="643164" y="1924"/>
                </a:lnTo>
                <a:lnTo>
                  <a:pt x="693048" y="7591"/>
                </a:lnTo>
                <a:lnTo>
                  <a:pt x="741545" y="16845"/>
                </a:lnTo>
                <a:lnTo>
                  <a:pt x="788480" y="29528"/>
                </a:lnTo>
                <a:lnTo>
                  <a:pt x="833674" y="45482"/>
                </a:lnTo>
                <a:lnTo>
                  <a:pt x="876950" y="64550"/>
                </a:lnTo>
                <a:lnTo>
                  <a:pt x="918130" y="86575"/>
                </a:lnTo>
                <a:lnTo>
                  <a:pt x="957037" y="111400"/>
                </a:lnTo>
                <a:lnTo>
                  <a:pt x="993492" y="138867"/>
                </a:lnTo>
                <a:lnTo>
                  <a:pt x="1027318" y="168819"/>
                </a:lnTo>
                <a:lnTo>
                  <a:pt x="1058338" y="201099"/>
                </a:lnTo>
                <a:lnTo>
                  <a:pt x="1086374" y="235549"/>
                </a:lnTo>
                <a:lnTo>
                  <a:pt x="1111248" y="272012"/>
                </a:lnTo>
                <a:lnTo>
                  <a:pt x="1132783" y="310331"/>
                </a:lnTo>
                <a:lnTo>
                  <a:pt x="1150800" y="350348"/>
                </a:lnTo>
                <a:lnTo>
                  <a:pt x="1165123" y="391907"/>
                </a:lnTo>
                <a:lnTo>
                  <a:pt x="1175574" y="434849"/>
                </a:lnTo>
                <a:lnTo>
                  <a:pt x="1181974" y="479018"/>
                </a:lnTo>
                <a:lnTo>
                  <a:pt x="1184148" y="524256"/>
                </a:lnTo>
                <a:lnTo>
                  <a:pt x="1181974" y="569490"/>
                </a:lnTo>
                <a:lnTo>
                  <a:pt x="1175574" y="613656"/>
                </a:lnTo>
                <a:lnTo>
                  <a:pt x="1165123" y="656596"/>
                </a:lnTo>
                <a:lnTo>
                  <a:pt x="1150800" y="698153"/>
                </a:lnTo>
                <a:lnTo>
                  <a:pt x="1132783" y="738169"/>
                </a:lnTo>
                <a:lnTo>
                  <a:pt x="1111248" y="776487"/>
                </a:lnTo>
                <a:lnTo>
                  <a:pt x="1086374" y="812951"/>
                </a:lnTo>
                <a:lnTo>
                  <a:pt x="1058338" y="847401"/>
                </a:lnTo>
                <a:lnTo>
                  <a:pt x="1027318" y="879682"/>
                </a:lnTo>
                <a:lnTo>
                  <a:pt x="993492" y="909635"/>
                </a:lnTo>
                <a:lnTo>
                  <a:pt x="957037" y="937103"/>
                </a:lnTo>
                <a:lnTo>
                  <a:pt x="918130" y="961929"/>
                </a:lnTo>
                <a:lnTo>
                  <a:pt x="876950" y="983956"/>
                </a:lnTo>
                <a:lnTo>
                  <a:pt x="833674" y="1003025"/>
                </a:lnTo>
                <a:lnTo>
                  <a:pt x="788480" y="1018981"/>
                </a:lnTo>
                <a:lnTo>
                  <a:pt x="741545" y="1031664"/>
                </a:lnTo>
                <a:lnTo>
                  <a:pt x="693048" y="1040919"/>
                </a:lnTo>
                <a:lnTo>
                  <a:pt x="643164" y="1046587"/>
                </a:lnTo>
                <a:lnTo>
                  <a:pt x="592074" y="1048512"/>
                </a:lnTo>
                <a:lnTo>
                  <a:pt x="540983" y="1046587"/>
                </a:lnTo>
                <a:lnTo>
                  <a:pt x="491099" y="1040919"/>
                </a:lnTo>
                <a:lnTo>
                  <a:pt x="442602" y="1031664"/>
                </a:lnTo>
                <a:lnTo>
                  <a:pt x="395667" y="1018981"/>
                </a:lnTo>
                <a:lnTo>
                  <a:pt x="350473" y="1003025"/>
                </a:lnTo>
                <a:lnTo>
                  <a:pt x="307197" y="983956"/>
                </a:lnTo>
                <a:lnTo>
                  <a:pt x="266017" y="961929"/>
                </a:lnTo>
                <a:lnTo>
                  <a:pt x="227110" y="937103"/>
                </a:lnTo>
                <a:lnTo>
                  <a:pt x="190655" y="909635"/>
                </a:lnTo>
                <a:lnTo>
                  <a:pt x="156829" y="879682"/>
                </a:lnTo>
                <a:lnTo>
                  <a:pt x="125809" y="847401"/>
                </a:lnTo>
                <a:lnTo>
                  <a:pt x="97773" y="812951"/>
                </a:lnTo>
                <a:lnTo>
                  <a:pt x="72899" y="776487"/>
                </a:lnTo>
                <a:lnTo>
                  <a:pt x="51364" y="738169"/>
                </a:lnTo>
                <a:lnTo>
                  <a:pt x="33347" y="698153"/>
                </a:lnTo>
                <a:lnTo>
                  <a:pt x="19024" y="656596"/>
                </a:lnTo>
                <a:lnTo>
                  <a:pt x="8573" y="613656"/>
                </a:lnTo>
                <a:lnTo>
                  <a:pt x="2173" y="569490"/>
                </a:lnTo>
                <a:lnTo>
                  <a:pt x="0" y="524256"/>
                </a:lnTo>
                <a:close/>
              </a:path>
            </a:pathLst>
          </a:custGeom>
          <a:ln w="15239">
            <a:solidFill>
              <a:srgbClr val="C8C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2543" y="2133600"/>
            <a:ext cx="3476244" cy="2328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09788" y="2161032"/>
            <a:ext cx="3381756" cy="2234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9788" y="2161032"/>
            <a:ext cx="3382010" cy="2234565"/>
          </a:xfrm>
          <a:custGeom>
            <a:avLst/>
            <a:gdLst/>
            <a:ahLst/>
            <a:cxnLst/>
            <a:rect l="l" t="t" r="r" b="b"/>
            <a:pathLst>
              <a:path w="3382009" h="2234565">
                <a:moveTo>
                  <a:pt x="178689" y="0"/>
                </a:moveTo>
                <a:lnTo>
                  <a:pt x="3203067" y="0"/>
                </a:lnTo>
                <a:lnTo>
                  <a:pt x="3250566" y="6383"/>
                </a:lnTo>
                <a:lnTo>
                  <a:pt x="3293251" y="24398"/>
                </a:lnTo>
                <a:lnTo>
                  <a:pt x="3329416" y="52339"/>
                </a:lnTo>
                <a:lnTo>
                  <a:pt x="3357357" y="88504"/>
                </a:lnTo>
                <a:lnTo>
                  <a:pt x="3375372" y="131189"/>
                </a:lnTo>
                <a:lnTo>
                  <a:pt x="3381756" y="178689"/>
                </a:lnTo>
                <a:lnTo>
                  <a:pt x="3381756" y="2234184"/>
                </a:lnTo>
                <a:lnTo>
                  <a:pt x="0" y="2234184"/>
                </a:lnTo>
                <a:lnTo>
                  <a:pt x="0" y="178689"/>
                </a:lnTo>
                <a:lnTo>
                  <a:pt x="6383" y="131189"/>
                </a:lnTo>
                <a:lnTo>
                  <a:pt x="24398" y="88504"/>
                </a:lnTo>
                <a:lnTo>
                  <a:pt x="52339" y="52339"/>
                </a:lnTo>
                <a:lnTo>
                  <a:pt x="88504" y="24398"/>
                </a:lnTo>
                <a:lnTo>
                  <a:pt x="131189" y="6383"/>
                </a:lnTo>
                <a:lnTo>
                  <a:pt x="178689" y="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71764" y="2195322"/>
            <a:ext cx="3260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Arial"/>
                <a:cs typeface="Arial"/>
              </a:rPr>
              <a:t>For </a:t>
            </a:r>
            <a:r>
              <a:rPr sz="2000" spc="-90" dirty="0">
                <a:latin typeface="Arial"/>
                <a:cs typeface="Arial"/>
              </a:rPr>
              <a:t>example,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20" dirty="0">
                <a:latin typeface="Arial"/>
                <a:cs typeface="Arial"/>
              </a:rPr>
              <a:t>used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71764" y="2469337"/>
            <a:ext cx="3260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190" algn="l"/>
                <a:tab pos="1311275" algn="l"/>
                <a:tab pos="2475230" algn="l"/>
                <a:tab pos="2901950" algn="l"/>
              </a:tabLst>
            </a:pPr>
            <a:r>
              <a:rPr sz="2000" spc="-15" dirty="0">
                <a:latin typeface="Arial"/>
                <a:cs typeface="Arial"/>
              </a:rPr>
              <a:t>find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" dirty="0">
                <a:latin typeface="Arial"/>
                <a:cs typeface="Arial"/>
              </a:rPr>
              <a:t>'fi</a:t>
            </a:r>
            <a:r>
              <a:rPr sz="2000" spc="40" dirty="0">
                <a:latin typeface="Arial"/>
                <a:cs typeface="Arial"/>
              </a:rPr>
              <a:t>r</a:t>
            </a:r>
            <a:r>
              <a:rPr sz="2000" spc="-70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4" dirty="0">
                <a:latin typeface="Arial"/>
                <a:cs typeface="Arial"/>
              </a:rPr>
              <a:t>Thur</a:t>
            </a:r>
            <a:r>
              <a:rPr sz="2000" spc="-120" dirty="0">
                <a:latin typeface="Arial"/>
                <a:cs typeface="Arial"/>
              </a:rPr>
              <a:t>s</a:t>
            </a:r>
            <a:r>
              <a:rPr sz="2000" spc="-110" dirty="0">
                <a:latin typeface="Arial"/>
                <a:cs typeface="Arial"/>
              </a:rPr>
              <a:t>da</a:t>
            </a:r>
            <a:r>
              <a:rPr sz="2000" spc="-9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	</a:t>
            </a:r>
            <a:r>
              <a:rPr sz="2000" spc="15" dirty="0">
                <a:latin typeface="Arial"/>
                <a:cs typeface="Arial"/>
              </a:rPr>
              <a:t>t</a:t>
            </a:r>
            <a:r>
              <a:rPr sz="2000" spc="25" dirty="0">
                <a:latin typeface="Arial"/>
                <a:cs typeface="Arial"/>
              </a:rPr>
              <a:t>h</a:t>
            </a:r>
            <a:r>
              <a:rPr sz="2000" spc="-114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71764" y="2744216"/>
            <a:ext cx="2658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Arial"/>
                <a:cs typeface="Arial"/>
              </a:rPr>
              <a:t>month' or </a:t>
            </a:r>
            <a:r>
              <a:rPr sz="2000" spc="-30" dirty="0">
                <a:latin typeface="Arial"/>
                <a:cs typeface="Arial"/>
              </a:rPr>
              <a:t>'next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Tuesday’.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09788" y="4395215"/>
            <a:ext cx="3382010" cy="960119"/>
          </a:xfrm>
          <a:custGeom>
            <a:avLst/>
            <a:gdLst/>
            <a:ahLst/>
            <a:cxnLst/>
            <a:rect l="l" t="t" r="r" b="b"/>
            <a:pathLst>
              <a:path w="3382009" h="960120">
                <a:moveTo>
                  <a:pt x="0" y="960119"/>
                </a:moveTo>
                <a:lnTo>
                  <a:pt x="3381755" y="960119"/>
                </a:lnTo>
                <a:lnTo>
                  <a:pt x="3381755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solidFill>
            <a:srgbClr val="022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09788" y="4395215"/>
            <a:ext cx="3382010" cy="960119"/>
          </a:xfrm>
          <a:custGeom>
            <a:avLst/>
            <a:gdLst/>
            <a:ahLst/>
            <a:cxnLst/>
            <a:rect l="l" t="t" r="r" b="b"/>
            <a:pathLst>
              <a:path w="3382009" h="960120">
                <a:moveTo>
                  <a:pt x="0" y="960119"/>
                </a:moveTo>
                <a:lnTo>
                  <a:pt x="3381755" y="960119"/>
                </a:lnTo>
                <a:lnTo>
                  <a:pt x="3381755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ln w="15240">
            <a:solidFill>
              <a:srgbClr val="02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59571" y="4697348"/>
            <a:ext cx="254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FirstDayOfMonth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800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24200" y="4831079"/>
            <a:ext cx="1182624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4200" y="4831079"/>
            <a:ext cx="1183005" cy="1049020"/>
          </a:xfrm>
          <a:custGeom>
            <a:avLst/>
            <a:gdLst/>
            <a:ahLst/>
            <a:cxnLst/>
            <a:rect l="l" t="t" r="r" b="b"/>
            <a:pathLst>
              <a:path w="1183004" h="1049020">
                <a:moveTo>
                  <a:pt x="0" y="524256"/>
                </a:moveTo>
                <a:lnTo>
                  <a:pt x="2170" y="479018"/>
                </a:lnTo>
                <a:lnTo>
                  <a:pt x="8565" y="434849"/>
                </a:lnTo>
                <a:lnTo>
                  <a:pt x="19005" y="391907"/>
                </a:lnTo>
                <a:lnTo>
                  <a:pt x="33313" y="350348"/>
                </a:lnTo>
                <a:lnTo>
                  <a:pt x="51311" y="310331"/>
                </a:lnTo>
                <a:lnTo>
                  <a:pt x="72823" y="272012"/>
                </a:lnTo>
                <a:lnTo>
                  <a:pt x="97669" y="235549"/>
                </a:lnTo>
                <a:lnTo>
                  <a:pt x="125674" y="201099"/>
                </a:lnTo>
                <a:lnTo>
                  <a:pt x="156658" y="168819"/>
                </a:lnTo>
                <a:lnTo>
                  <a:pt x="190444" y="138867"/>
                </a:lnTo>
                <a:lnTo>
                  <a:pt x="226855" y="111400"/>
                </a:lnTo>
                <a:lnTo>
                  <a:pt x="265713" y="86575"/>
                </a:lnTo>
                <a:lnTo>
                  <a:pt x="306840" y="64550"/>
                </a:lnTo>
                <a:lnTo>
                  <a:pt x="350059" y="45482"/>
                </a:lnTo>
                <a:lnTo>
                  <a:pt x="395192" y="29528"/>
                </a:lnTo>
                <a:lnTo>
                  <a:pt x="442061" y="16845"/>
                </a:lnTo>
                <a:lnTo>
                  <a:pt x="490489" y="7591"/>
                </a:lnTo>
                <a:lnTo>
                  <a:pt x="540299" y="1924"/>
                </a:lnTo>
                <a:lnTo>
                  <a:pt x="591312" y="0"/>
                </a:lnTo>
                <a:lnTo>
                  <a:pt x="642324" y="1924"/>
                </a:lnTo>
                <a:lnTo>
                  <a:pt x="692134" y="7591"/>
                </a:lnTo>
                <a:lnTo>
                  <a:pt x="740562" y="16845"/>
                </a:lnTo>
                <a:lnTo>
                  <a:pt x="787431" y="29528"/>
                </a:lnTo>
                <a:lnTo>
                  <a:pt x="832564" y="45482"/>
                </a:lnTo>
                <a:lnTo>
                  <a:pt x="875783" y="64550"/>
                </a:lnTo>
                <a:lnTo>
                  <a:pt x="916910" y="86575"/>
                </a:lnTo>
                <a:lnTo>
                  <a:pt x="955768" y="111400"/>
                </a:lnTo>
                <a:lnTo>
                  <a:pt x="992179" y="138867"/>
                </a:lnTo>
                <a:lnTo>
                  <a:pt x="1025965" y="168819"/>
                </a:lnTo>
                <a:lnTo>
                  <a:pt x="1056949" y="201099"/>
                </a:lnTo>
                <a:lnTo>
                  <a:pt x="1084954" y="235549"/>
                </a:lnTo>
                <a:lnTo>
                  <a:pt x="1109800" y="272012"/>
                </a:lnTo>
                <a:lnTo>
                  <a:pt x="1131312" y="310331"/>
                </a:lnTo>
                <a:lnTo>
                  <a:pt x="1149310" y="350348"/>
                </a:lnTo>
                <a:lnTo>
                  <a:pt x="1163618" y="391907"/>
                </a:lnTo>
                <a:lnTo>
                  <a:pt x="1174058" y="434849"/>
                </a:lnTo>
                <a:lnTo>
                  <a:pt x="1180453" y="479018"/>
                </a:lnTo>
                <a:lnTo>
                  <a:pt x="1182624" y="524256"/>
                </a:lnTo>
                <a:lnTo>
                  <a:pt x="1180453" y="569490"/>
                </a:lnTo>
                <a:lnTo>
                  <a:pt x="1174058" y="613656"/>
                </a:lnTo>
                <a:lnTo>
                  <a:pt x="1163618" y="656596"/>
                </a:lnTo>
                <a:lnTo>
                  <a:pt x="1149310" y="698153"/>
                </a:lnTo>
                <a:lnTo>
                  <a:pt x="1131312" y="738169"/>
                </a:lnTo>
                <a:lnTo>
                  <a:pt x="1109800" y="776487"/>
                </a:lnTo>
                <a:lnTo>
                  <a:pt x="1084954" y="812951"/>
                </a:lnTo>
                <a:lnTo>
                  <a:pt x="1056949" y="847401"/>
                </a:lnTo>
                <a:lnTo>
                  <a:pt x="1025965" y="879682"/>
                </a:lnTo>
                <a:lnTo>
                  <a:pt x="992179" y="909635"/>
                </a:lnTo>
                <a:lnTo>
                  <a:pt x="955768" y="937103"/>
                </a:lnTo>
                <a:lnTo>
                  <a:pt x="916910" y="961929"/>
                </a:lnTo>
                <a:lnTo>
                  <a:pt x="875783" y="983956"/>
                </a:lnTo>
                <a:lnTo>
                  <a:pt x="832564" y="1003025"/>
                </a:lnTo>
                <a:lnTo>
                  <a:pt x="787431" y="1018981"/>
                </a:lnTo>
                <a:lnTo>
                  <a:pt x="740562" y="1031664"/>
                </a:lnTo>
                <a:lnTo>
                  <a:pt x="692134" y="1040919"/>
                </a:lnTo>
                <a:lnTo>
                  <a:pt x="642324" y="1046587"/>
                </a:lnTo>
                <a:lnTo>
                  <a:pt x="591312" y="1048512"/>
                </a:lnTo>
                <a:lnTo>
                  <a:pt x="540299" y="1046587"/>
                </a:lnTo>
                <a:lnTo>
                  <a:pt x="490489" y="1040919"/>
                </a:lnTo>
                <a:lnTo>
                  <a:pt x="442061" y="1031664"/>
                </a:lnTo>
                <a:lnTo>
                  <a:pt x="395192" y="1018981"/>
                </a:lnTo>
                <a:lnTo>
                  <a:pt x="350059" y="1003025"/>
                </a:lnTo>
                <a:lnTo>
                  <a:pt x="306840" y="983956"/>
                </a:lnTo>
                <a:lnTo>
                  <a:pt x="265713" y="961929"/>
                </a:lnTo>
                <a:lnTo>
                  <a:pt x="226855" y="937103"/>
                </a:lnTo>
                <a:lnTo>
                  <a:pt x="190444" y="909635"/>
                </a:lnTo>
                <a:lnTo>
                  <a:pt x="156658" y="879682"/>
                </a:lnTo>
                <a:lnTo>
                  <a:pt x="125674" y="847401"/>
                </a:lnTo>
                <a:lnTo>
                  <a:pt x="97669" y="812951"/>
                </a:lnTo>
                <a:lnTo>
                  <a:pt x="72823" y="776487"/>
                </a:lnTo>
                <a:lnTo>
                  <a:pt x="51311" y="738169"/>
                </a:lnTo>
                <a:lnTo>
                  <a:pt x="33313" y="698153"/>
                </a:lnTo>
                <a:lnTo>
                  <a:pt x="19005" y="656596"/>
                </a:lnTo>
                <a:lnTo>
                  <a:pt x="8565" y="613656"/>
                </a:lnTo>
                <a:lnTo>
                  <a:pt x="2170" y="569490"/>
                </a:lnTo>
                <a:lnTo>
                  <a:pt x="0" y="524256"/>
                </a:lnTo>
                <a:close/>
              </a:path>
            </a:pathLst>
          </a:custGeom>
          <a:ln w="15240">
            <a:solidFill>
              <a:srgbClr val="C8C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70692" y="4812791"/>
            <a:ext cx="1184148" cy="1046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70692" y="4812791"/>
            <a:ext cx="1184275" cy="1047115"/>
          </a:xfrm>
          <a:custGeom>
            <a:avLst/>
            <a:gdLst/>
            <a:ahLst/>
            <a:cxnLst/>
            <a:rect l="l" t="t" r="r" b="b"/>
            <a:pathLst>
              <a:path w="1184275" h="1047114">
                <a:moveTo>
                  <a:pt x="0" y="523493"/>
                </a:moveTo>
                <a:lnTo>
                  <a:pt x="2173" y="478316"/>
                </a:lnTo>
                <a:lnTo>
                  <a:pt x="8573" y="434207"/>
                </a:lnTo>
                <a:lnTo>
                  <a:pt x="19024" y="391324"/>
                </a:lnTo>
                <a:lnTo>
                  <a:pt x="33347" y="349823"/>
                </a:lnTo>
                <a:lnTo>
                  <a:pt x="51364" y="309863"/>
                </a:lnTo>
                <a:lnTo>
                  <a:pt x="72899" y="271599"/>
                </a:lnTo>
                <a:lnTo>
                  <a:pt x="97773" y="235189"/>
                </a:lnTo>
                <a:lnTo>
                  <a:pt x="125809" y="200790"/>
                </a:lnTo>
                <a:lnTo>
                  <a:pt x="156829" y="168558"/>
                </a:lnTo>
                <a:lnTo>
                  <a:pt x="190655" y="138651"/>
                </a:lnTo>
                <a:lnTo>
                  <a:pt x="227110" y="111226"/>
                </a:lnTo>
                <a:lnTo>
                  <a:pt x="266017" y="86439"/>
                </a:lnTo>
                <a:lnTo>
                  <a:pt x="307197" y="64448"/>
                </a:lnTo>
                <a:lnTo>
                  <a:pt x="350473" y="45410"/>
                </a:lnTo>
                <a:lnTo>
                  <a:pt x="395667" y="29481"/>
                </a:lnTo>
                <a:lnTo>
                  <a:pt x="442602" y="16818"/>
                </a:lnTo>
                <a:lnTo>
                  <a:pt x="491099" y="7579"/>
                </a:lnTo>
                <a:lnTo>
                  <a:pt x="540983" y="1921"/>
                </a:lnTo>
                <a:lnTo>
                  <a:pt x="592074" y="0"/>
                </a:lnTo>
                <a:lnTo>
                  <a:pt x="643164" y="1921"/>
                </a:lnTo>
                <a:lnTo>
                  <a:pt x="693048" y="7579"/>
                </a:lnTo>
                <a:lnTo>
                  <a:pt x="741545" y="16818"/>
                </a:lnTo>
                <a:lnTo>
                  <a:pt x="788480" y="29481"/>
                </a:lnTo>
                <a:lnTo>
                  <a:pt x="833674" y="45410"/>
                </a:lnTo>
                <a:lnTo>
                  <a:pt x="876950" y="64448"/>
                </a:lnTo>
                <a:lnTo>
                  <a:pt x="918130" y="86439"/>
                </a:lnTo>
                <a:lnTo>
                  <a:pt x="957037" y="111226"/>
                </a:lnTo>
                <a:lnTo>
                  <a:pt x="993492" y="138651"/>
                </a:lnTo>
                <a:lnTo>
                  <a:pt x="1027318" y="168558"/>
                </a:lnTo>
                <a:lnTo>
                  <a:pt x="1058338" y="200790"/>
                </a:lnTo>
                <a:lnTo>
                  <a:pt x="1086374" y="235189"/>
                </a:lnTo>
                <a:lnTo>
                  <a:pt x="1111248" y="271599"/>
                </a:lnTo>
                <a:lnTo>
                  <a:pt x="1132783" y="309863"/>
                </a:lnTo>
                <a:lnTo>
                  <a:pt x="1150800" y="349823"/>
                </a:lnTo>
                <a:lnTo>
                  <a:pt x="1165123" y="391324"/>
                </a:lnTo>
                <a:lnTo>
                  <a:pt x="1175574" y="434207"/>
                </a:lnTo>
                <a:lnTo>
                  <a:pt x="1181974" y="478316"/>
                </a:lnTo>
                <a:lnTo>
                  <a:pt x="1184148" y="523493"/>
                </a:lnTo>
                <a:lnTo>
                  <a:pt x="1181974" y="568662"/>
                </a:lnTo>
                <a:lnTo>
                  <a:pt x="1175574" y="612764"/>
                </a:lnTo>
                <a:lnTo>
                  <a:pt x="1165123" y="655642"/>
                </a:lnTo>
                <a:lnTo>
                  <a:pt x="1150800" y="697139"/>
                </a:lnTo>
                <a:lnTo>
                  <a:pt x="1132783" y="737097"/>
                </a:lnTo>
                <a:lnTo>
                  <a:pt x="1111248" y="775360"/>
                </a:lnTo>
                <a:lnTo>
                  <a:pt x="1086374" y="811770"/>
                </a:lnTo>
                <a:lnTo>
                  <a:pt x="1058338" y="846170"/>
                </a:lnTo>
                <a:lnTo>
                  <a:pt x="1027318" y="878404"/>
                </a:lnTo>
                <a:lnTo>
                  <a:pt x="993492" y="908313"/>
                </a:lnTo>
                <a:lnTo>
                  <a:pt x="957037" y="935741"/>
                </a:lnTo>
                <a:lnTo>
                  <a:pt x="918130" y="960531"/>
                </a:lnTo>
                <a:lnTo>
                  <a:pt x="876950" y="982526"/>
                </a:lnTo>
                <a:lnTo>
                  <a:pt x="833674" y="1001568"/>
                </a:lnTo>
                <a:lnTo>
                  <a:pt x="788480" y="1017500"/>
                </a:lnTo>
                <a:lnTo>
                  <a:pt x="741545" y="1030165"/>
                </a:lnTo>
                <a:lnTo>
                  <a:pt x="693048" y="1039406"/>
                </a:lnTo>
                <a:lnTo>
                  <a:pt x="643164" y="1045066"/>
                </a:lnTo>
                <a:lnTo>
                  <a:pt x="592074" y="1046987"/>
                </a:lnTo>
                <a:lnTo>
                  <a:pt x="540983" y="1045066"/>
                </a:lnTo>
                <a:lnTo>
                  <a:pt x="491099" y="1039406"/>
                </a:lnTo>
                <a:lnTo>
                  <a:pt x="442602" y="1030165"/>
                </a:lnTo>
                <a:lnTo>
                  <a:pt x="395667" y="1017500"/>
                </a:lnTo>
                <a:lnTo>
                  <a:pt x="350473" y="1001568"/>
                </a:lnTo>
                <a:lnTo>
                  <a:pt x="307197" y="982526"/>
                </a:lnTo>
                <a:lnTo>
                  <a:pt x="266017" y="960531"/>
                </a:lnTo>
                <a:lnTo>
                  <a:pt x="227110" y="935741"/>
                </a:lnTo>
                <a:lnTo>
                  <a:pt x="190655" y="908313"/>
                </a:lnTo>
                <a:lnTo>
                  <a:pt x="156829" y="878404"/>
                </a:lnTo>
                <a:lnTo>
                  <a:pt x="125809" y="846170"/>
                </a:lnTo>
                <a:lnTo>
                  <a:pt x="97773" y="811770"/>
                </a:lnTo>
                <a:lnTo>
                  <a:pt x="72899" y="775360"/>
                </a:lnTo>
                <a:lnTo>
                  <a:pt x="51364" y="737097"/>
                </a:lnTo>
                <a:lnTo>
                  <a:pt x="33347" y="697139"/>
                </a:lnTo>
                <a:lnTo>
                  <a:pt x="19024" y="655642"/>
                </a:lnTo>
                <a:lnTo>
                  <a:pt x="8573" y="612764"/>
                </a:lnTo>
                <a:lnTo>
                  <a:pt x="2173" y="568662"/>
                </a:lnTo>
                <a:lnTo>
                  <a:pt x="0" y="523493"/>
                </a:lnTo>
                <a:close/>
              </a:path>
            </a:pathLst>
          </a:custGeom>
          <a:ln w="15240">
            <a:solidFill>
              <a:srgbClr val="C8C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5467" y="7620"/>
            <a:ext cx="3939540" cy="853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spc="-125" dirty="0"/>
              <a:t>Temporal </a:t>
            </a:r>
            <a:r>
              <a:rPr spc="-110" dirty="0"/>
              <a:t>Adjusters</a:t>
            </a:r>
            <a:r>
              <a:rPr spc="-130" dirty="0"/>
              <a:t> </a:t>
            </a:r>
            <a:r>
              <a:rPr spc="5" dirty="0"/>
              <a:t>1/3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36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743" y="1013460"/>
            <a:ext cx="11725910" cy="459105"/>
          </a:xfrm>
          <a:prstGeom prst="rect">
            <a:avLst/>
          </a:prstGeom>
          <a:solidFill>
            <a:srgbClr val="C7F0FA"/>
          </a:solidFill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400" spc="-90" dirty="0">
                <a:latin typeface="Arial"/>
                <a:cs typeface="Arial"/>
              </a:rPr>
              <a:t>Following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Code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Snippet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shows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how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130" dirty="0">
                <a:latin typeface="Arial"/>
                <a:cs typeface="Arial"/>
              </a:rPr>
              <a:t> day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month</a:t>
            </a:r>
            <a:r>
              <a:rPr sz="2400" spc="-125" dirty="0">
                <a:latin typeface="Arial"/>
                <a:cs typeface="Arial"/>
              </a:rPr>
              <a:t> using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specified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date: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5467" y="7620"/>
            <a:ext cx="3939540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spc="-125" dirty="0"/>
              <a:t>Temporal </a:t>
            </a:r>
            <a:r>
              <a:rPr spc="-110" dirty="0"/>
              <a:t>Adjusters</a:t>
            </a:r>
            <a:r>
              <a:rPr spc="-130" dirty="0"/>
              <a:t> </a:t>
            </a:r>
            <a:r>
              <a:rPr spc="5" dirty="0"/>
              <a:t>2/3</a:t>
            </a:r>
          </a:p>
        </p:txBody>
      </p:sp>
      <p:sp>
        <p:nvSpPr>
          <p:cNvPr id="6" name="object 6"/>
          <p:cNvSpPr/>
          <p:nvPr/>
        </p:nvSpPr>
        <p:spPr>
          <a:xfrm>
            <a:off x="1333500" y="1726692"/>
            <a:ext cx="9465945" cy="4601210"/>
          </a:xfrm>
          <a:custGeom>
            <a:avLst/>
            <a:gdLst/>
            <a:ahLst/>
            <a:cxnLst/>
            <a:rect l="l" t="t" r="r" b="b"/>
            <a:pathLst>
              <a:path w="9465945" h="4601210">
                <a:moveTo>
                  <a:pt x="9315196" y="0"/>
                </a:moveTo>
                <a:lnTo>
                  <a:pt x="150368" y="0"/>
                </a:lnTo>
                <a:lnTo>
                  <a:pt x="102835" y="7664"/>
                </a:lnTo>
                <a:lnTo>
                  <a:pt x="61557" y="29008"/>
                </a:lnTo>
                <a:lnTo>
                  <a:pt x="29008" y="61557"/>
                </a:lnTo>
                <a:lnTo>
                  <a:pt x="7664" y="102835"/>
                </a:lnTo>
                <a:lnTo>
                  <a:pt x="0" y="150367"/>
                </a:lnTo>
                <a:lnTo>
                  <a:pt x="0" y="4450600"/>
                </a:lnTo>
                <a:lnTo>
                  <a:pt x="7664" y="4498122"/>
                </a:lnTo>
                <a:lnTo>
                  <a:pt x="29008" y="4539395"/>
                </a:lnTo>
                <a:lnTo>
                  <a:pt x="61557" y="4571944"/>
                </a:lnTo>
                <a:lnTo>
                  <a:pt x="102835" y="4593290"/>
                </a:lnTo>
                <a:lnTo>
                  <a:pt x="150368" y="4600956"/>
                </a:lnTo>
                <a:lnTo>
                  <a:pt x="9315196" y="4600956"/>
                </a:lnTo>
                <a:lnTo>
                  <a:pt x="9362728" y="4593290"/>
                </a:lnTo>
                <a:lnTo>
                  <a:pt x="9404006" y="4571944"/>
                </a:lnTo>
                <a:lnTo>
                  <a:pt x="9436555" y="4539395"/>
                </a:lnTo>
                <a:lnTo>
                  <a:pt x="9457899" y="4498122"/>
                </a:lnTo>
                <a:lnTo>
                  <a:pt x="9465564" y="4450600"/>
                </a:lnTo>
                <a:lnTo>
                  <a:pt x="9465564" y="150367"/>
                </a:lnTo>
                <a:lnTo>
                  <a:pt x="9457899" y="102835"/>
                </a:lnTo>
                <a:lnTo>
                  <a:pt x="9436555" y="61557"/>
                </a:lnTo>
                <a:lnTo>
                  <a:pt x="9404006" y="29008"/>
                </a:lnTo>
                <a:lnTo>
                  <a:pt x="9362728" y="7664"/>
                </a:lnTo>
                <a:lnTo>
                  <a:pt x="9315196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6436" y="1702053"/>
            <a:ext cx="7807959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java.time.LocalDate;</a:t>
            </a:r>
            <a:endParaRPr sz="1800">
              <a:latin typeface="Courier New"/>
              <a:cs typeface="Courier New"/>
            </a:endParaRPr>
          </a:p>
          <a:p>
            <a:pPr marL="12700" marR="178244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 java.time.temporal.TemporalAdjusters;  import java.time.DayOfWeek;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public class TemporalAdj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18515" marR="962025" indent="-34925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public static void main(String args[]){  TemporalAdj TemporalAdj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new TemporalAdj();  TemporalAdj.sampleAdj();</a:t>
            </a:r>
            <a:endParaRPr sz="1800">
              <a:latin typeface="Courier New"/>
              <a:cs typeface="Courier New"/>
            </a:endParaRPr>
          </a:p>
          <a:p>
            <a:pPr marL="8185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public void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sampleAdj(){</a:t>
            </a:r>
            <a:endParaRPr sz="1800">
              <a:latin typeface="Courier New"/>
              <a:cs typeface="Courier New"/>
            </a:endParaRPr>
          </a:p>
          <a:p>
            <a:pPr marL="818515" marR="15093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display the current date  LocalDate sampledateA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LocalDate.now();</a:t>
            </a:r>
            <a:endParaRPr sz="1800">
              <a:latin typeface="Courier New"/>
              <a:cs typeface="Courier New"/>
            </a:endParaRPr>
          </a:p>
          <a:p>
            <a:pPr marL="8185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System.out.println("Current date: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" +</a:t>
            </a:r>
            <a:r>
              <a:rPr sz="18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sampledateA);</a:t>
            </a:r>
            <a:endParaRPr sz="1800">
              <a:latin typeface="Courier New"/>
              <a:cs typeface="Courier New"/>
            </a:endParaRPr>
          </a:p>
          <a:p>
            <a:pPr marL="818515" marR="142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display the next Wednesday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current date  LocalDate nextWednesday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sampledateA.with(TemporalAdjusters.next(DayOfWeek.  WEDNESDAY));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37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555" y="4995671"/>
            <a:ext cx="3988307" cy="1578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11167" y="4971288"/>
            <a:ext cx="3787140" cy="1533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5023103"/>
            <a:ext cx="3893820" cy="1484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4800" y="5023103"/>
            <a:ext cx="3893820" cy="148463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spc="-85" dirty="0">
                <a:latin typeface="Trebuchet MS"/>
                <a:cs typeface="Trebuchet MS"/>
              </a:rPr>
              <a:t>Output</a:t>
            </a:r>
            <a:r>
              <a:rPr sz="2000" spc="-8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-65" dirty="0">
                <a:latin typeface="Arial"/>
                <a:cs typeface="Arial"/>
              </a:rPr>
              <a:t>Current </a:t>
            </a:r>
            <a:r>
              <a:rPr sz="2000" spc="-50" dirty="0">
                <a:latin typeface="Arial"/>
                <a:cs typeface="Arial"/>
              </a:rPr>
              <a:t>date: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2016-04-07</a:t>
            </a:r>
            <a:endParaRPr sz="2000">
              <a:latin typeface="Arial"/>
              <a:cs typeface="Arial"/>
            </a:endParaRPr>
          </a:p>
          <a:p>
            <a:pPr marL="91440" marR="39497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Next </a:t>
            </a:r>
            <a:r>
              <a:rPr sz="2000" spc="-114" dirty="0">
                <a:latin typeface="Arial"/>
                <a:cs typeface="Arial"/>
              </a:rPr>
              <a:t>Wednesday </a:t>
            </a:r>
            <a:r>
              <a:rPr sz="2000" spc="-50" dirty="0">
                <a:latin typeface="Arial"/>
                <a:cs typeface="Arial"/>
              </a:rPr>
              <a:t>on: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2016-04-13  </a:t>
            </a:r>
            <a:r>
              <a:rPr sz="2000" spc="-150" dirty="0">
                <a:latin typeface="Arial"/>
                <a:cs typeface="Arial"/>
              </a:rPr>
              <a:t>Second </a:t>
            </a:r>
            <a:r>
              <a:rPr sz="2000" spc="-140" dirty="0">
                <a:latin typeface="Arial"/>
                <a:cs typeface="Arial"/>
              </a:rPr>
              <a:t>Sunday </a:t>
            </a:r>
            <a:r>
              <a:rPr sz="2000" spc="-50" dirty="0">
                <a:latin typeface="Arial"/>
                <a:cs typeface="Arial"/>
              </a:rPr>
              <a:t>on: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2016-04-10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5467" y="7620"/>
            <a:ext cx="3939540" cy="85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spc="-125" dirty="0"/>
              <a:t>Temporal </a:t>
            </a:r>
            <a:r>
              <a:rPr spc="-110" dirty="0"/>
              <a:t>Adjusters</a:t>
            </a:r>
            <a:r>
              <a:rPr spc="-130" dirty="0"/>
              <a:t> </a:t>
            </a:r>
            <a:r>
              <a:rPr spc="5" dirty="0"/>
              <a:t>3/3</a:t>
            </a:r>
          </a:p>
        </p:txBody>
      </p:sp>
      <p:sp>
        <p:nvSpPr>
          <p:cNvPr id="9" name="object 9"/>
          <p:cNvSpPr/>
          <p:nvPr/>
        </p:nvSpPr>
        <p:spPr>
          <a:xfrm>
            <a:off x="1339596" y="999744"/>
            <a:ext cx="10467340" cy="3906520"/>
          </a:xfrm>
          <a:custGeom>
            <a:avLst/>
            <a:gdLst/>
            <a:ahLst/>
            <a:cxnLst/>
            <a:rect l="l" t="t" r="r" b="b"/>
            <a:pathLst>
              <a:path w="10467340" h="3906520">
                <a:moveTo>
                  <a:pt x="10339197" y="0"/>
                </a:moveTo>
                <a:lnTo>
                  <a:pt x="127635" y="0"/>
                </a:lnTo>
                <a:lnTo>
                  <a:pt x="77956" y="10031"/>
                </a:lnTo>
                <a:lnTo>
                  <a:pt x="37385" y="37385"/>
                </a:lnTo>
                <a:lnTo>
                  <a:pt x="10031" y="77956"/>
                </a:lnTo>
                <a:lnTo>
                  <a:pt x="0" y="127635"/>
                </a:lnTo>
                <a:lnTo>
                  <a:pt x="0" y="3778377"/>
                </a:lnTo>
                <a:lnTo>
                  <a:pt x="10031" y="3828055"/>
                </a:lnTo>
                <a:lnTo>
                  <a:pt x="37385" y="3868626"/>
                </a:lnTo>
                <a:lnTo>
                  <a:pt x="77956" y="3895980"/>
                </a:lnTo>
                <a:lnTo>
                  <a:pt x="127635" y="3906012"/>
                </a:lnTo>
                <a:lnTo>
                  <a:pt x="10339197" y="3906012"/>
                </a:lnTo>
                <a:lnTo>
                  <a:pt x="10388875" y="3895980"/>
                </a:lnTo>
                <a:lnTo>
                  <a:pt x="10429446" y="3868626"/>
                </a:lnTo>
                <a:lnTo>
                  <a:pt x="10456800" y="3828055"/>
                </a:lnTo>
                <a:lnTo>
                  <a:pt x="10466832" y="3778377"/>
                </a:lnTo>
                <a:lnTo>
                  <a:pt x="10466832" y="127635"/>
                </a:lnTo>
                <a:lnTo>
                  <a:pt x="10456800" y="77956"/>
                </a:lnTo>
                <a:lnTo>
                  <a:pt x="10429446" y="37385"/>
                </a:lnTo>
                <a:lnTo>
                  <a:pt x="10388875" y="10031"/>
                </a:lnTo>
                <a:lnTo>
                  <a:pt x="10339197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55547" y="1312545"/>
            <a:ext cx="101149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System.out.println("Next Wednesday on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 " +</a:t>
            </a:r>
            <a:r>
              <a:rPr sz="18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nextWednesday);</a:t>
            </a:r>
            <a:endParaRPr sz="1800">
              <a:latin typeface="Courier New"/>
              <a:cs typeface="Courier New"/>
            </a:endParaRPr>
          </a:p>
          <a:p>
            <a:pPr marL="818515" marR="28714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display the second Sunday of next month  LocalDate firstInYear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LocalDate.of(sampledateA.getYear(),sampledateA.  getMonth(),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1);</a:t>
            </a:r>
            <a:endParaRPr sz="1800">
              <a:latin typeface="Courier New"/>
              <a:cs typeface="Courier New"/>
            </a:endParaRPr>
          </a:p>
          <a:p>
            <a:pPr marL="818515" marR="50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 secondSunday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firstInYear.with(TemporalAdjusters.  nextOrSame(DayOfWeek.SUNDAY)).with(TemporalAdjusters.next(DayOfWeek.  SUNDAY));</a:t>
            </a:r>
            <a:endParaRPr sz="1800">
              <a:latin typeface="Courier New"/>
              <a:cs typeface="Courier New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System.out.println("Second Sunday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 " +</a:t>
            </a:r>
            <a:r>
              <a:rPr sz="18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secondSunday);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38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6772" y="7620"/>
            <a:ext cx="745540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405380">
              <a:lnSpc>
                <a:spcPts val="3000"/>
              </a:lnSpc>
            </a:pPr>
            <a:r>
              <a:rPr spc="-150" dirty="0"/>
              <a:t>Backward </a:t>
            </a:r>
            <a:r>
              <a:rPr spc="-75" dirty="0"/>
              <a:t>Compatibility </a:t>
            </a:r>
            <a:r>
              <a:rPr spc="15" dirty="0"/>
              <a:t>with </a:t>
            </a:r>
            <a:r>
              <a:rPr spc="-110" dirty="0"/>
              <a:t>Older </a:t>
            </a:r>
            <a:r>
              <a:rPr spc="-155" dirty="0"/>
              <a:t>Versions</a:t>
            </a:r>
            <a:r>
              <a:rPr spc="-340" dirty="0"/>
              <a:t> </a:t>
            </a:r>
            <a:r>
              <a:rPr spc="5" dirty="0"/>
              <a:t>1/3</a:t>
            </a:r>
          </a:p>
        </p:txBody>
      </p:sp>
      <p:sp>
        <p:nvSpPr>
          <p:cNvPr id="5" name="object 5"/>
          <p:cNvSpPr/>
          <p:nvPr/>
        </p:nvSpPr>
        <p:spPr>
          <a:xfrm>
            <a:off x="1280160" y="2017776"/>
            <a:ext cx="2424683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7403" y="2045207"/>
            <a:ext cx="233019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403" y="2045207"/>
            <a:ext cx="2330450" cy="914400"/>
          </a:xfrm>
          <a:custGeom>
            <a:avLst/>
            <a:gdLst/>
            <a:ahLst/>
            <a:cxnLst/>
            <a:rect l="l" t="t" r="r" b="b"/>
            <a:pathLst>
              <a:path w="2330450" h="914400">
                <a:moveTo>
                  <a:pt x="152400" y="0"/>
                </a:moveTo>
                <a:lnTo>
                  <a:pt x="2330196" y="0"/>
                </a:lnTo>
                <a:lnTo>
                  <a:pt x="2330196" y="762000"/>
                </a:lnTo>
                <a:lnTo>
                  <a:pt x="2322429" y="810182"/>
                </a:lnTo>
                <a:lnTo>
                  <a:pt x="2300801" y="852019"/>
                </a:lnTo>
                <a:lnTo>
                  <a:pt x="2267815" y="885005"/>
                </a:lnTo>
                <a:lnTo>
                  <a:pt x="2225978" y="906633"/>
                </a:lnTo>
                <a:lnTo>
                  <a:pt x="2177796" y="914400"/>
                </a:lnTo>
                <a:lnTo>
                  <a:pt x="0" y="914400"/>
                </a:lnTo>
                <a:lnTo>
                  <a:pt x="0" y="152400"/>
                </a:ln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6885" y="2293696"/>
            <a:ext cx="152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toInstant()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0355" y="4619244"/>
            <a:ext cx="1074420" cy="591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7600" y="4652771"/>
            <a:ext cx="978408" cy="484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465277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73609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9143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8576" y="3817620"/>
            <a:ext cx="6265164" cy="2193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4279391"/>
            <a:ext cx="6233160" cy="1232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1247" y="3837432"/>
            <a:ext cx="6179820" cy="2108200"/>
          </a:xfrm>
          <a:custGeom>
            <a:avLst/>
            <a:gdLst/>
            <a:ahLst/>
            <a:cxnLst/>
            <a:rect l="l" t="t" r="r" b="b"/>
            <a:pathLst>
              <a:path w="6179820" h="2108200">
                <a:moveTo>
                  <a:pt x="5828538" y="0"/>
                </a:moveTo>
                <a:lnTo>
                  <a:pt x="351282" y="0"/>
                </a:lnTo>
                <a:lnTo>
                  <a:pt x="303604" y="3205"/>
                </a:lnTo>
                <a:lnTo>
                  <a:pt x="257880" y="12544"/>
                </a:lnTo>
                <a:lnTo>
                  <a:pt x="214526" y="27598"/>
                </a:lnTo>
                <a:lnTo>
                  <a:pt x="173961" y="47949"/>
                </a:lnTo>
                <a:lnTo>
                  <a:pt x="136603" y="73179"/>
                </a:lnTo>
                <a:lnTo>
                  <a:pt x="102870" y="102870"/>
                </a:lnTo>
                <a:lnTo>
                  <a:pt x="73179" y="136603"/>
                </a:lnTo>
                <a:lnTo>
                  <a:pt x="47949" y="173961"/>
                </a:lnTo>
                <a:lnTo>
                  <a:pt x="27598" y="214526"/>
                </a:lnTo>
                <a:lnTo>
                  <a:pt x="12544" y="257880"/>
                </a:lnTo>
                <a:lnTo>
                  <a:pt x="3205" y="303604"/>
                </a:lnTo>
                <a:lnTo>
                  <a:pt x="0" y="351282"/>
                </a:lnTo>
                <a:lnTo>
                  <a:pt x="0" y="1756410"/>
                </a:lnTo>
                <a:lnTo>
                  <a:pt x="3206" y="1804079"/>
                </a:lnTo>
                <a:lnTo>
                  <a:pt x="12546" y="1849798"/>
                </a:lnTo>
                <a:lnTo>
                  <a:pt x="27601" y="1893149"/>
                </a:lnTo>
                <a:lnTo>
                  <a:pt x="47953" y="1933713"/>
                </a:lnTo>
                <a:lnTo>
                  <a:pt x="73184" y="1971072"/>
                </a:lnTo>
                <a:lnTo>
                  <a:pt x="102875" y="2004807"/>
                </a:lnTo>
                <a:lnTo>
                  <a:pt x="136609" y="2034501"/>
                </a:lnTo>
                <a:lnTo>
                  <a:pt x="173967" y="2059733"/>
                </a:lnTo>
                <a:lnTo>
                  <a:pt x="214531" y="2080087"/>
                </a:lnTo>
                <a:lnTo>
                  <a:pt x="257884" y="2095144"/>
                </a:lnTo>
                <a:lnTo>
                  <a:pt x="303608" y="2104485"/>
                </a:lnTo>
                <a:lnTo>
                  <a:pt x="351282" y="2107692"/>
                </a:lnTo>
                <a:lnTo>
                  <a:pt x="5828538" y="2107692"/>
                </a:lnTo>
                <a:lnTo>
                  <a:pt x="5876216" y="2104485"/>
                </a:lnTo>
                <a:lnTo>
                  <a:pt x="5921941" y="2095143"/>
                </a:lnTo>
                <a:lnTo>
                  <a:pt x="5965296" y="2080086"/>
                </a:lnTo>
                <a:lnTo>
                  <a:pt x="6005862" y="2059731"/>
                </a:lnTo>
                <a:lnTo>
                  <a:pt x="6043220" y="2034497"/>
                </a:lnTo>
                <a:lnTo>
                  <a:pt x="6076954" y="2004802"/>
                </a:lnTo>
                <a:lnTo>
                  <a:pt x="6106644" y="1971066"/>
                </a:lnTo>
                <a:lnTo>
                  <a:pt x="6131873" y="1933707"/>
                </a:lnTo>
                <a:lnTo>
                  <a:pt x="6152223" y="1893143"/>
                </a:lnTo>
                <a:lnTo>
                  <a:pt x="6167276" y="1849793"/>
                </a:lnTo>
                <a:lnTo>
                  <a:pt x="6176614" y="1804076"/>
                </a:lnTo>
                <a:lnTo>
                  <a:pt x="6179820" y="1756410"/>
                </a:lnTo>
                <a:lnTo>
                  <a:pt x="6179820" y="351282"/>
                </a:lnTo>
                <a:lnTo>
                  <a:pt x="6176614" y="303604"/>
                </a:lnTo>
                <a:lnTo>
                  <a:pt x="6167275" y="257880"/>
                </a:lnTo>
                <a:lnTo>
                  <a:pt x="6152221" y="214526"/>
                </a:lnTo>
                <a:lnTo>
                  <a:pt x="6131870" y="173961"/>
                </a:lnTo>
                <a:lnTo>
                  <a:pt x="6106640" y="136603"/>
                </a:lnTo>
                <a:lnTo>
                  <a:pt x="6076950" y="102870"/>
                </a:lnTo>
                <a:lnTo>
                  <a:pt x="6043216" y="73179"/>
                </a:lnTo>
                <a:lnTo>
                  <a:pt x="6005858" y="47949"/>
                </a:lnTo>
                <a:lnTo>
                  <a:pt x="5965293" y="27598"/>
                </a:lnTo>
                <a:lnTo>
                  <a:pt x="5921939" y="12544"/>
                </a:lnTo>
                <a:lnTo>
                  <a:pt x="5876215" y="3205"/>
                </a:lnTo>
                <a:lnTo>
                  <a:pt x="5828538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32984" y="4347464"/>
            <a:ext cx="5812790" cy="9455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given code</a:t>
            </a:r>
            <a:r>
              <a:rPr sz="1600" spc="-90" dirty="0">
                <a:latin typeface="Arial"/>
                <a:cs typeface="Arial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toInstant()</a:t>
            </a:r>
            <a:r>
              <a:rPr sz="1800" spc="-910" dirty="0">
                <a:latin typeface="Courier New"/>
                <a:cs typeface="Courier New"/>
              </a:rPr>
              <a:t> </a:t>
            </a:r>
            <a:r>
              <a:rPr sz="2000" spc="-45" dirty="0">
                <a:latin typeface="Arial"/>
                <a:cs typeface="Arial"/>
              </a:rPr>
              <a:t>method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being </a:t>
            </a:r>
            <a:r>
              <a:rPr sz="2000" spc="-90" dirty="0">
                <a:latin typeface="Arial"/>
                <a:cs typeface="Arial"/>
              </a:rPr>
              <a:t>added 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original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Date</a:t>
            </a:r>
            <a:r>
              <a:rPr sz="1800" spc="-745" dirty="0">
                <a:latin typeface="Courier New"/>
                <a:cs typeface="Courier New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Calendar</a:t>
            </a:r>
            <a:r>
              <a:rPr sz="1800" spc="-775" dirty="0">
                <a:latin typeface="Courier New"/>
                <a:cs typeface="Courier New"/>
              </a:rPr>
              <a:t> </a:t>
            </a:r>
            <a:r>
              <a:rPr sz="2000" spc="-70" dirty="0">
                <a:latin typeface="Arial"/>
                <a:cs typeface="Arial"/>
              </a:rPr>
              <a:t>objects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convert  </a:t>
            </a:r>
            <a:r>
              <a:rPr sz="2000" spc="-35" dirty="0">
                <a:latin typeface="Arial"/>
                <a:cs typeface="Arial"/>
              </a:rPr>
              <a:t>them </a:t>
            </a:r>
            <a:r>
              <a:rPr sz="2000" dirty="0">
                <a:latin typeface="Arial"/>
                <a:cs typeface="Arial"/>
              </a:rPr>
              <a:t>into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Date-Time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API.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74063" y="4404359"/>
            <a:ext cx="2467356" cy="100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1308" y="4431791"/>
            <a:ext cx="2372867" cy="914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1308" y="4431791"/>
            <a:ext cx="2372995" cy="914400"/>
          </a:xfrm>
          <a:custGeom>
            <a:avLst/>
            <a:gdLst/>
            <a:ahLst/>
            <a:cxnLst/>
            <a:rect l="l" t="t" r="r" b="b"/>
            <a:pathLst>
              <a:path w="2372995" h="914400">
                <a:moveTo>
                  <a:pt x="152400" y="0"/>
                </a:moveTo>
                <a:lnTo>
                  <a:pt x="2372868" y="0"/>
                </a:lnTo>
                <a:lnTo>
                  <a:pt x="2372868" y="761999"/>
                </a:lnTo>
                <a:lnTo>
                  <a:pt x="2365101" y="810182"/>
                </a:lnTo>
                <a:lnTo>
                  <a:pt x="2343473" y="852019"/>
                </a:lnTo>
                <a:lnTo>
                  <a:pt x="2310487" y="885005"/>
                </a:lnTo>
                <a:lnTo>
                  <a:pt x="2268650" y="906633"/>
                </a:lnTo>
                <a:lnTo>
                  <a:pt x="2220468" y="914399"/>
                </a:lnTo>
                <a:lnTo>
                  <a:pt x="0" y="914399"/>
                </a:lnTo>
                <a:lnTo>
                  <a:pt x="0" y="152399"/>
                </a:ln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85950" y="4543805"/>
            <a:ext cx="111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nt,  </a:t>
            </a:r>
            <a:r>
              <a:rPr sz="1800" spc="-10" dirty="0">
                <a:latin typeface="Courier New"/>
                <a:cs typeface="Courier New"/>
              </a:rPr>
              <a:t>ZoneId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0355" y="2220467"/>
            <a:ext cx="1074420" cy="591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7600" y="2253995"/>
            <a:ext cx="978408" cy="484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7600" y="2253995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736092" y="121158"/>
                </a:lnTo>
                <a:lnTo>
                  <a:pt x="736092" y="0"/>
                </a:lnTo>
                <a:lnTo>
                  <a:pt x="978408" y="242316"/>
                </a:lnTo>
                <a:lnTo>
                  <a:pt x="736092" y="484632"/>
                </a:lnTo>
                <a:lnTo>
                  <a:pt x="736092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9143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1247" y="1266444"/>
            <a:ext cx="6151245" cy="2438400"/>
          </a:xfrm>
          <a:custGeom>
            <a:avLst/>
            <a:gdLst/>
            <a:ahLst/>
            <a:cxnLst/>
            <a:rect l="l" t="t" r="r" b="b"/>
            <a:pathLst>
              <a:path w="6151245" h="2438400">
                <a:moveTo>
                  <a:pt x="6071235" y="0"/>
                </a:moveTo>
                <a:lnTo>
                  <a:pt x="79629" y="0"/>
                </a:lnTo>
                <a:lnTo>
                  <a:pt x="48648" y="6262"/>
                </a:lnTo>
                <a:lnTo>
                  <a:pt x="23336" y="23336"/>
                </a:lnTo>
                <a:lnTo>
                  <a:pt x="6262" y="48648"/>
                </a:lnTo>
                <a:lnTo>
                  <a:pt x="0" y="79628"/>
                </a:lnTo>
                <a:lnTo>
                  <a:pt x="0" y="2358771"/>
                </a:lnTo>
                <a:lnTo>
                  <a:pt x="6262" y="2389751"/>
                </a:lnTo>
                <a:lnTo>
                  <a:pt x="23336" y="2415063"/>
                </a:lnTo>
                <a:lnTo>
                  <a:pt x="48648" y="2432137"/>
                </a:lnTo>
                <a:lnTo>
                  <a:pt x="79629" y="2438399"/>
                </a:lnTo>
                <a:lnTo>
                  <a:pt x="6071235" y="2438399"/>
                </a:lnTo>
                <a:lnTo>
                  <a:pt x="6102215" y="2432137"/>
                </a:lnTo>
                <a:lnTo>
                  <a:pt x="6127527" y="2415063"/>
                </a:lnTo>
                <a:lnTo>
                  <a:pt x="6144601" y="2389751"/>
                </a:lnTo>
                <a:lnTo>
                  <a:pt x="6150864" y="2358771"/>
                </a:lnTo>
                <a:lnTo>
                  <a:pt x="6150864" y="79628"/>
                </a:lnTo>
                <a:lnTo>
                  <a:pt x="6144601" y="48648"/>
                </a:lnTo>
                <a:lnTo>
                  <a:pt x="6127527" y="23336"/>
                </a:lnTo>
                <a:lnTo>
                  <a:pt x="6102215" y="6262"/>
                </a:lnTo>
                <a:lnTo>
                  <a:pt x="60712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53736" y="1623186"/>
            <a:ext cx="58972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Date sampleDate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Date();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Instant sampleNow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sampleDate.toInstant();  LocalDateTime dateTime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LocalDateTime.ofInstant(sampleNow, myZone);  ZonedDateTime zdt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ZonedDateTime.ofInstant(sampleNow,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myZone);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39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244" y="1818132"/>
            <a:ext cx="149860" cy="1245235"/>
          </a:xfrm>
          <a:custGeom>
            <a:avLst/>
            <a:gdLst/>
            <a:ahLst/>
            <a:cxnLst/>
            <a:rect l="l" t="t" r="r" b="b"/>
            <a:pathLst>
              <a:path w="149859" h="1245235">
                <a:moveTo>
                  <a:pt x="0" y="1245108"/>
                </a:moveTo>
                <a:lnTo>
                  <a:pt x="149352" y="1245108"/>
                </a:lnTo>
                <a:lnTo>
                  <a:pt x="149352" y="0"/>
                </a:lnTo>
                <a:lnTo>
                  <a:pt x="0" y="0"/>
                </a:lnTo>
                <a:lnTo>
                  <a:pt x="0" y="1245108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556003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968" y="1571244"/>
            <a:ext cx="1658112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9307" y="1881377"/>
            <a:ext cx="7493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1F1F1"/>
                </a:solidFill>
                <a:latin typeface="Courier New"/>
                <a:cs typeface="Courier New"/>
              </a:rPr>
              <a:t>Clock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8011" y="3066288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59" h="1236345">
                <a:moveTo>
                  <a:pt x="0" y="1235964"/>
                </a:moveTo>
                <a:lnTo>
                  <a:pt x="149352" y="1235964"/>
                </a:lnTo>
                <a:lnTo>
                  <a:pt x="149352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627" y="2802635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968" y="2817876"/>
            <a:ext cx="1658112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0789" y="3004819"/>
            <a:ext cx="11817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75" dirty="0">
                <a:solidFill>
                  <a:srgbClr val="FFFFFF"/>
                </a:solidFill>
                <a:latin typeface="Courier New"/>
                <a:cs typeface="Courier New"/>
              </a:rPr>
              <a:t>Du</a:t>
            </a:r>
            <a:r>
              <a:rPr sz="19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ration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8011" y="4309871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59" h="1236345">
                <a:moveTo>
                  <a:pt x="0" y="1235964"/>
                </a:moveTo>
                <a:lnTo>
                  <a:pt x="149352" y="1235964"/>
                </a:lnTo>
                <a:lnTo>
                  <a:pt x="149352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27" y="4046220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968" y="4061459"/>
            <a:ext cx="1658112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5093" y="4236847"/>
            <a:ext cx="1026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Instant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736" y="5474208"/>
            <a:ext cx="2197735" cy="149860"/>
          </a:xfrm>
          <a:custGeom>
            <a:avLst/>
            <a:gdLst/>
            <a:ahLst/>
            <a:cxnLst/>
            <a:rect l="l" t="t" r="r" b="b"/>
            <a:pathLst>
              <a:path w="2197735" h="149860">
                <a:moveTo>
                  <a:pt x="0" y="149352"/>
                </a:moveTo>
                <a:lnTo>
                  <a:pt x="2197608" y="149352"/>
                </a:lnTo>
                <a:lnTo>
                  <a:pt x="2197608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627" y="5289803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968" y="5305044"/>
            <a:ext cx="1658112" cy="995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500" y="5615127"/>
            <a:ext cx="13265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LocalDate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3239" y="4309871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60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9295" y="5289803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2635" y="5305044"/>
            <a:ext cx="1658112" cy="995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96616" y="5480710"/>
            <a:ext cx="14706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OffsetDate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9432" y="5745886"/>
            <a:ext cx="6045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63239" y="3066288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60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9295" y="4046220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2635" y="4061459"/>
            <a:ext cx="1658112" cy="995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4095" y="4236847"/>
            <a:ext cx="1169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9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900" b="1" spc="-1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63239" y="1822704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60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9295" y="2802635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2635" y="2817876"/>
            <a:ext cx="1658112" cy="995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68267" y="3127629"/>
            <a:ext cx="132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LocalTime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40964" y="1743455"/>
            <a:ext cx="2197735" cy="149860"/>
          </a:xfrm>
          <a:custGeom>
            <a:avLst/>
            <a:gdLst/>
            <a:ahLst/>
            <a:cxnLst/>
            <a:rect l="l" t="t" r="r" b="b"/>
            <a:pathLst>
              <a:path w="2197735" h="149860">
                <a:moveTo>
                  <a:pt x="0" y="149351"/>
                </a:moveTo>
                <a:lnTo>
                  <a:pt x="2197608" y="149351"/>
                </a:lnTo>
                <a:lnTo>
                  <a:pt x="219760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9295" y="1559052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02635" y="1574291"/>
            <a:ext cx="1658112" cy="995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68467" y="1822704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60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4523" y="1559052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7864" y="1574291"/>
            <a:ext cx="1658112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66438" y="1753616"/>
            <a:ext cx="3606165" cy="575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75285" marR="5080" indent="-363220">
              <a:lnSpc>
                <a:spcPts val="2050"/>
              </a:lnSpc>
              <a:spcBef>
                <a:spcPts val="355"/>
              </a:spcBef>
              <a:tabLst>
                <a:tab pos="2148205" algn="l"/>
              </a:tabLst>
            </a:pPr>
            <a:r>
              <a:rPr sz="1900" b="1" spc="-114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calDate</a:t>
            </a:r>
            <a:r>
              <a:rPr sz="19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850" b="1" spc="-15" baseline="1461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850" b="1" baseline="1461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2850" b="1" spc="-15" baseline="1461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2850" b="1" baseline="146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850" b="1" spc="-22" baseline="146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850" b="1" spc="-15" baseline="1461" dirty="0">
                <a:solidFill>
                  <a:srgbClr val="FFFFFF"/>
                </a:solidFill>
                <a:latin typeface="Courier New"/>
                <a:cs typeface="Courier New"/>
              </a:rPr>
              <a:t>ime  </a:t>
            </a: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68467" y="3066288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60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4523" y="2802635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7864" y="2817876"/>
            <a:ext cx="1658112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02834" y="3127629"/>
            <a:ext cx="8813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Period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68467" y="4309871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60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4523" y="4046220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07864" y="4061459"/>
            <a:ext cx="1658112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47614" y="4236847"/>
            <a:ext cx="5918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Year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46191" y="5474208"/>
            <a:ext cx="2197735" cy="149860"/>
          </a:xfrm>
          <a:custGeom>
            <a:avLst/>
            <a:gdLst/>
            <a:ahLst/>
            <a:cxnLst/>
            <a:rect l="l" t="t" r="r" b="b"/>
            <a:pathLst>
              <a:path w="2197734" h="149860">
                <a:moveTo>
                  <a:pt x="0" y="149352"/>
                </a:moveTo>
                <a:lnTo>
                  <a:pt x="2197608" y="149352"/>
                </a:lnTo>
                <a:lnTo>
                  <a:pt x="2197608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4523" y="5289803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07864" y="5305044"/>
            <a:ext cx="1658112" cy="995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173726" y="5480710"/>
            <a:ext cx="13265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YearMonth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73695" y="4309871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59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59752" y="5289803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13092" y="5305044"/>
            <a:ext cx="1658111" cy="995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307706" y="5480710"/>
            <a:ext cx="14706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ZoneOffset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73695" y="3066288"/>
            <a:ext cx="149860" cy="1236345"/>
          </a:xfrm>
          <a:custGeom>
            <a:avLst/>
            <a:gdLst/>
            <a:ahLst/>
            <a:cxnLst/>
            <a:rect l="l" t="t" r="r" b="b"/>
            <a:pathLst>
              <a:path w="149859" h="1236345">
                <a:moveTo>
                  <a:pt x="0" y="1235964"/>
                </a:moveTo>
                <a:lnTo>
                  <a:pt x="149351" y="1235964"/>
                </a:lnTo>
                <a:lnTo>
                  <a:pt x="149351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59752" y="4046220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13092" y="4061459"/>
            <a:ext cx="1658111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595743" y="4371288"/>
            <a:ext cx="8940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ZoneID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59752" y="2802635"/>
            <a:ext cx="176479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13092" y="2817876"/>
            <a:ext cx="1658111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392034" y="2992881"/>
            <a:ext cx="1313180" cy="5797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60680" marR="5080" indent="-361315">
              <a:lnSpc>
                <a:spcPts val="2090"/>
              </a:lnSpc>
              <a:spcBef>
                <a:spcPts val="320"/>
              </a:spcBef>
            </a:pP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Zo</a:t>
            </a:r>
            <a:r>
              <a:rPr sz="19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ed</a:t>
            </a:r>
            <a:r>
              <a:rPr sz="19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900" b="1" spc="-1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900" b="1" spc="-10" dirty="0">
                <a:solidFill>
                  <a:srgbClr val="FFFFFF"/>
                </a:solidFill>
                <a:latin typeface="Courier New"/>
                <a:cs typeface="Courier New"/>
              </a:rPr>
              <a:t>te  </a:t>
            </a:r>
            <a:r>
              <a:rPr sz="1900" b="1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214104" y="2801111"/>
            <a:ext cx="24384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1/29</a:t>
            </a:r>
          </a:p>
        </p:txBody>
      </p:sp>
      <p:sp>
        <p:nvSpPr>
          <p:cNvPr id="65" name="object 65"/>
          <p:cNvSpPr/>
          <p:nvPr/>
        </p:nvSpPr>
        <p:spPr>
          <a:xfrm>
            <a:off x="228600" y="702563"/>
            <a:ext cx="11734800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28600" y="708787"/>
            <a:ext cx="11734800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1440" marR="1504950">
              <a:lnSpc>
                <a:spcPct val="103499"/>
              </a:lnSpc>
              <a:spcBef>
                <a:spcPts val="20"/>
              </a:spcBef>
            </a:pPr>
            <a:r>
              <a:rPr sz="2000" spc="-5" dirty="0">
                <a:latin typeface="Courier New"/>
                <a:cs typeface="Courier New"/>
              </a:rPr>
              <a:t>java.time</a:t>
            </a:r>
            <a:r>
              <a:rPr sz="2000" spc="-670" dirty="0">
                <a:latin typeface="Courier New"/>
                <a:cs typeface="Courier New"/>
              </a:rPr>
              <a:t> </a:t>
            </a:r>
            <a:r>
              <a:rPr sz="2000" spc="-130" dirty="0">
                <a:latin typeface="Arial"/>
                <a:cs typeface="Arial"/>
              </a:rPr>
              <a:t>package </a:t>
            </a:r>
            <a:r>
              <a:rPr sz="2000" spc="-105" dirty="0">
                <a:latin typeface="Arial"/>
                <a:cs typeface="Arial"/>
              </a:rPr>
              <a:t>acts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repository </a:t>
            </a:r>
            <a:r>
              <a:rPr sz="2000" spc="-60" dirty="0">
                <a:latin typeface="Arial"/>
                <a:cs typeface="Arial"/>
              </a:rPr>
              <a:t>where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55" dirty="0">
                <a:latin typeface="Arial"/>
                <a:cs typeface="Arial"/>
              </a:rPr>
              <a:t>classes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Date and </a:t>
            </a:r>
            <a:r>
              <a:rPr sz="2000" spc="-110" dirty="0">
                <a:latin typeface="Arial"/>
                <a:cs typeface="Arial"/>
              </a:rPr>
              <a:t>Time </a:t>
            </a:r>
            <a:r>
              <a:rPr sz="2000" spc="-175" dirty="0">
                <a:latin typeface="Arial"/>
                <a:cs typeface="Arial"/>
              </a:rPr>
              <a:t>API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60" dirty="0">
                <a:latin typeface="Arial"/>
                <a:cs typeface="Arial"/>
              </a:rPr>
              <a:t>located.  </a:t>
            </a:r>
            <a:r>
              <a:rPr sz="2000" spc="-90" dirty="0">
                <a:latin typeface="Arial"/>
                <a:cs typeface="Arial"/>
              </a:rPr>
              <a:t>Complete </a:t>
            </a:r>
            <a:r>
              <a:rPr sz="2000" spc="-25" dirty="0">
                <a:latin typeface="Arial"/>
                <a:cs typeface="Arial"/>
              </a:rPr>
              <a:t>list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classes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75" dirty="0">
                <a:latin typeface="Arial"/>
                <a:cs typeface="Arial"/>
              </a:rPr>
              <a:t>API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4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78180"/>
            <a:ext cx="11734800" cy="788035"/>
          </a:xfrm>
          <a:custGeom>
            <a:avLst/>
            <a:gdLst/>
            <a:ahLst/>
            <a:cxnLst/>
            <a:rect l="l" t="t" r="r" b="b"/>
            <a:pathLst>
              <a:path w="11734800" h="788035">
                <a:moveTo>
                  <a:pt x="0" y="787908"/>
                </a:moveTo>
                <a:lnTo>
                  <a:pt x="11734800" y="787908"/>
                </a:lnTo>
                <a:lnTo>
                  <a:pt x="11734800" y="0"/>
                </a:lnTo>
                <a:lnTo>
                  <a:pt x="0" y="0"/>
                </a:lnTo>
                <a:lnTo>
                  <a:pt x="0" y="787908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6772" y="7620"/>
            <a:ext cx="7455408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405380">
              <a:lnSpc>
                <a:spcPts val="3000"/>
              </a:lnSpc>
            </a:pPr>
            <a:r>
              <a:rPr spc="-150" dirty="0"/>
              <a:t>Backward </a:t>
            </a:r>
            <a:r>
              <a:rPr spc="-75" dirty="0"/>
              <a:t>Compatibility </a:t>
            </a:r>
            <a:r>
              <a:rPr spc="15" dirty="0"/>
              <a:t>with </a:t>
            </a:r>
            <a:r>
              <a:rPr spc="-110" dirty="0"/>
              <a:t>Older </a:t>
            </a:r>
            <a:r>
              <a:rPr spc="-155" dirty="0"/>
              <a:t>Versions</a:t>
            </a:r>
            <a:r>
              <a:rPr spc="-325" dirty="0"/>
              <a:t> </a:t>
            </a:r>
            <a:r>
              <a:rPr spc="5" dirty="0"/>
              <a:t>2/3</a:t>
            </a:r>
          </a:p>
        </p:txBody>
      </p:sp>
      <p:sp>
        <p:nvSpPr>
          <p:cNvPr id="6" name="object 6"/>
          <p:cNvSpPr/>
          <p:nvPr/>
        </p:nvSpPr>
        <p:spPr>
          <a:xfrm>
            <a:off x="719327" y="1533144"/>
            <a:ext cx="10777855" cy="4840605"/>
          </a:xfrm>
          <a:custGeom>
            <a:avLst/>
            <a:gdLst/>
            <a:ahLst/>
            <a:cxnLst/>
            <a:rect l="l" t="t" r="r" b="b"/>
            <a:pathLst>
              <a:path w="10777855" h="4840605">
                <a:moveTo>
                  <a:pt x="10619613" y="0"/>
                </a:moveTo>
                <a:lnTo>
                  <a:pt x="158178" y="0"/>
                </a:lnTo>
                <a:lnTo>
                  <a:pt x="108180" y="8068"/>
                </a:lnTo>
                <a:lnTo>
                  <a:pt x="64758" y="30528"/>
                </a:lnTo>
                <a:lnTo>
                  <a:pt x="30518" y="64766"/>
                </a:lnTo>
                <a:lnTo>
                  <a:pt x="8063" y="108167"/>
                </a:lnTo>
                <a:lnTo>
                  <a:pt x="0" y="158114"/>
                </a:lnTo>
                <a:lnTo>
                  <a:pt x="0" y="4682045"/>
                </a:lnTo>
                <a:lnTo>
                  <a:pt x="8063" y="4732043"/>
                </a:lnTo>
                <a:lnTo>
                  <a:pt x="30518" y="4775465"/>
                </a:lnTo>
                <a:lnTo>
                  <a:pt x="64758" y="4809705"/>
                </a:lnTo>
                <a:lnTo>
                  <a:pt x="108180" y="4832160"/>
                </a:lnTo>
                <a:lnTo>
                  <a:pt x="158178" y="4840224"/>
                </a:lnTo>
                <a:lnTo>
                  <a:pt x="10619613" y="4840224"/>
                </a:lnTo>
                <a:lnTo>
                  <a:pt x="10669560" y="4832160"/>
                </a:lnTo>
                <a:lnTo>
                  <a:pt x="10712961" y="4809705"/>
                </a:lnTo>
                <a:lnTo>
                  <a:pt x="10747199" y="4775465"/>
                </a:lnTo>
                <a:lnTo>
                  <a:pt x="10769659" y="4732043"/>
                </a:lnTo>
                <a:lnTo>
                  <a:pt x="10777728" y="4682045"/>
                </a:lnTo>
                <a:lnTo>
                  <a:pt x="10777728" y="158114"/>
                </a:lnTo>
                <a:lnTo>
                  <a:pt x="10769659" y="108167"/>
                </a:lnTo>
                <a:lnTo>
                  <a:pt x="10747199" y="64766"/>
                </a:lnTo>
                <a:lnTo>
                  <a:pt x="10712961" y="30528"/>
                </a:lnTo>
                <a:lnTo>
                  <a:pt x="10669560" y="8068"/>
                </a:lnTo>
                <a:lnTo>
                  <a:pt x="1061961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" y="691388"/>
            <a:ext cx="11734800" cy="555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urier New"/>
                <a:cs typeface="Courier New"/>
              </a:rPr>
              <a:t>ofInstant(Instant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ZoneId</a:t>
            </a:r>
            <a:r>
              <a:rPr sz="2000" spc="-15" dirty="0">
                <a:latin typeface="Arial"/>
                <a:cs typeface="Arial"/>
              </a:rPr>
              <a:t>)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method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get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LocalDateTime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ZonedDateTime</a:t>
            </a:r>
            <a:endParaRPr sz="2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spc="-55" dirty="0">
                <a:latin typeface="Arial"/>
                <a:cs typeface="Arial"/>
              </a:rPr>
              <a:t>object.</a:t>
            </a:r>
            <a:endParaRPr sz="2400" dirty="0">
              <a:latin typeface="Arial"/>
              <a:cs typeface="Arial"/>
            </a:endParaRPr>
          </a:p>
          <a:p>
            <a:pPr marL="628015" marR="3166110">
              <a:lnSpc>
                <a:spcPct val="100000"/>
              </a:lnSpc>
              <a:spcBef>
                <a:spcPts val="1310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import java.time.LocalDateTime;// to initiate local date and time  import java.time.ZonedDateTime; //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initiate zoned</a:t>
            </a:r>
            <a:r>
              <a:rPr sz="16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600" dirty="0">
              <a:latin typeface="Courier New"/>
              <a:cs typeface="Courier New"/>
            </a:endParaRPr>
          </a:p>
          <a:p>
            <a:pPr marL="628015" marR="804735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import java.util.Date;  import java.time.Instant;  import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java.time.ZoneId;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public class BWCompatibility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02171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 main(String</a:t>
            </a:r>
            <a:r>
              <a:rPr sz="16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args[]){</a:t>
            </a:r>
            <a:endParaRPr sz="1600" dirty="0">
              <a:latin typeface="Courier New"/>
              <a:cs typeface="Courier New"/>
            </a:endParaRPr>
          </a:p>
          <a:p>
            <a:pPr marL="1936114" marR="29559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BWCompatibility bwcompatibility =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BWCompatibility();  bwcompatibility.sampleBW();</a:t>
            </a:r>
            <a:endParaRPr sz="1600" dirty="0">
              <a:latin typeface="Courier New"/>
              <a:cs typeface="Courier New"/>
            </a:endParaRPr>
          </a:p>
          <a:p>
            <a:pPr marL="148780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487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public void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sampleBW(){</a:t>
            </a:r>
            <a:endParaRPr sz="1600" dirty="0">
              <a:latin typeface="Courier New"/>
              <a:cs typeface="Courier New"/>
            </a:endParaRPr>
          </a:p>
          <a:p>
            <a:pPr marL="1768475" marR="617601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display the current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date 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Date sampleCurDay = new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Date();</a:t>
            </a:r>
            <a:endParaRPr sz="1600" dirty="0">
              <a:latin typeface="Courier New"/>
              <a:cs typeface="Courier New"/>
            </a:endParaRPr>
          </a:p>
          <a:p>
            <a:pPr marL="176847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 Desired Current date= " +</a:t>
            </a:r>
            <a:r>
              <a:rPr sz="16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sampleCurDay);</a:t>
            </a:r>
            <a:endParaRPr sz="1600" dirty="0">
              <a:latin typeface="Courier New"/>
              <a:cs typeface="Courier New"/>
            </a:endParaRPr>
          </a:p>
          <a:p>
            <a:pPr marL="176847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display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result</a:t>
            </a:r>
            <a:endParaRPr sz="1600" dirty="0">
              <a:latin typeface="Courier New"/>
              <a:cs typeface="Courier New"/>
            </a:endParaRPr>
          </a:p>
          <a:p>
            <a:pPr marL="1768475" marR="433832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display the instant of current date  Instant samplenow = sampleCurDay.toInstant();  ZoneId samplecurZone =</a:t>
            </a:r>
            <a:r>
              <a:rPr sz="16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ZoneId.systemDefault();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40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3595" y="4485132"/>
            <a:ext cx="6400800" cy="1706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7207" y="4459223"/>
            <a:ext cx="6190488" cy="183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0839" y="4512564"/>
            <a:ext cx="6306312" cy="1612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10839" y="4512564"/>
            <a:ext cx="6306820" cy="1612900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2000" b="1" spc="-85" dirty="0">
                <a:latin typeface="Trebuchet MS"/>
                <a:cs typeface="Trebuchet MS"/>
              </a:rPr>
              <a:t>Output</a:t>
            </a:r>
            <a:r>
              <a:rPr sz="2000" spc="-8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710" marR="404495">
              <a:lnSpc>
                <a:spcPct val="100000"/>
              </a:lnSpc>
            </a:pPr>
            <a:r>
              <a:rPr sz="2000" spc="-105" dirty="0">
                <a:latin typeface="Arial"/>
                <a:cs typeface="Arial"/>
              </a:rPr>
              <a:t>Desired </a:t>
            </a:r>
            <a:r>
              <a:rPr sz="2000" spc="-65" dirty="0">
                <a:latin typeface="Arial"/>
                <a:cs typeface="Arial"/>
              </a:rPr>
              <a:t>Current </a:t>
            </a:r>
            <a:r>
              <a:rPr sz="2000" spc="-80" dirty="0">
                <a:latin typeface="Arial"/>
                <a:cs typeface="Arial"/>
              </a:rPr>
              <a:t>date= </a:t>
            </a:r>
            <a:r>
              <a:rPr sz="2000" spc="-90" dirty="0">
                <a:latin typeface="Arial"/>
                <a:cs typeface="Arial"/>
              </a:rPr>
              <a:t>Fri </a:t>
            </a:r>
            <a:r>
              <a:rPr sz="2000" spc="-65" dirty="0">
                <a:latin typeface="Arial"/>
                <a:cs typeface="Arial"/>
              </a:rPr>
              <a:t>May </a:t>
            </a:r>
            <a:r>
              <a:rPr sz="2000" spc="-100" dirty="0">
                <a:latin typeface="Arial"/>
                <a:cs typeface="Arial"/>
              </a:rPr>
              <a:t>06 </a:t>
            </a:r>
            <a:r>
              <a:rPr sz="2000" spc="-80" dirty="0">
                <a:latin typeface="Arial"/>
                <a:cs typeface="Arial"/>
              </a:rPr>
              <a:t>07:32:58 </a:t>
            </a:r>
            <a:r>
              <a:rPr sz="2000" spc="-275" dirty="0">
                <a:latin typeface="Arial"/>
                <a:cs typeface="Arial"/>
              </a:rPr>
              <a:t>EDT </a:t>
            </a:r>
            <a:r>
              <a:rPr sz="2000" spc="-95" dirty="0">
                <a:latin typeface="Arial"/>
                <a:cs typeface="Arial"/>
              </a:rPr>
              <a:t>2016  </a:t>
            </a:r>
            <a:r>
              <a:rPr sz="2000" spc="-100" dirty="0">
                <a:latin typeface="Arial"/>
                <a:cs typeface="Arial"/>
              </a:rPr>
              <a:t>Desired </a:t>
            </a:r>
            <a:r>
              <a:rPr sz="2000" spc="-70" dirty="0">
                <a:latin typeface="Arial"/>
                <a:cs typeface="Arial"/>
              </a:rPr>
              <a:t>Current </a:t>
            </a:r>
            <a:r>
              <a:rPr sz="2000" spc="-125" dirty="0">
                <a:latin typeface="Arial"/>
                <a:cs typeface="Arial"/>
              </a:rPr>
              <a:t>Local </a:t>
            </a:r>
            <a:r>
              <a:rPr sz="2000" spc="-85" dirty="0">
                <a:latin typeface="Arial"/>
                <a:cs typeface="Arial"/>
              </a:rPr>
              <a:t>date= </a:t>
            </a:r>
            <a:r>
              <a:rPr sz="2000" spc="-95" dirty="0">
                <a:latin typeface="Arial"/>
                <a:cs typeface="Arial"/>
              </a:rPr>
              <a:t>2016-05-06T07:32:58.769  </a:t>
            </a:r>
            <a:r>
              <a:rPr sz="2000" spc="-100" dirty="0">
                <a:latin typeface="Arial"/>
                <a:cs typeface="Arial"/>
              </a:rPr>
              <a:t>Desired </a:t>
            </a:r>
            <a:r>
              <a:rPr sz="2000" spc="-70" dirty="0">
                <a:latin typeface="Arial"/>
                <a:cs typeface="Arial"/>
              </a:rPr>
              <a:t>Current </a:t>
            </a:r>
            <a:r>
              <a:rPr sz="2000" spc="-120" dirty="0">
                <a:latin typeface="Arial"/>
                <a:cs typeface="Arial"/>
              </a:rPr>
              <a:t>Zoned </a:t>
            </a:r>
            <a:r>
              <a:rPr sz="2000" spc="-85" dirty="0">
                <a:latin typeface="Arial"/>
                <a:cs typeface="Arial"/>
              </a:rPr>
              <a:t>date= </a:t>
            </a:r>
            <a:r>
              <a:rPr sz="2000" spc="-95" dirty="0">
                <a:latin typeface="Arial"/>
                <a:cs typeface="Arial"/>
              </a:rPr>
              <a:t>2016-05-06T07:32:58.769-  </a:t>
            </a:r>
            <a:r>
              <a:rPr sz="2000" spc="-60" dirty="0">
                <a:latin typeface="Arial"/>
                <a:cs typeface="Arial"/>
              </a:rPr>
              <a:t>04:00[America/New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York]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6772" y="7620"/>
            <a:ext cx="7455408" cy="85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405380">
              <a:lnSpc>
                <a:spcPts val="3000"/>
              </a:lnSpc>
            </a:pPr>
            <a:r>
              <a:rPr spc="-150" dirty="0"/>
              <a:t>Backward </a:t>
            </a:r>
            <a:r>
              <a:rPr spc="-75" dirty="0"/>
              <a:t>Compatibility </a:t>
            </a:r>
            <a:r>
              <a:rPr spc="15" dirty="0"/>
              <a:t>with </a:t>
            </a:r>
            <a:r>
              <a:rPr spc="-110" dirty="0"/>
              <a:t>Older </a:t>
            </a:r>
            <a:r>
              <a:rPr spc="-155" dirty="0"/>
              <a:t>Versions</a:t>
            </a:r>
            <a:r>
              <a:rPr spc="-325" dirty="0"/>
              <a:t> </a:t>
            </a:r>
            <a:r>
              <a:rPr spc="5" dirty="0"/>
              <a:t>3/3</a:t>
            </a:r>
          </a:p>
        </p:txBody>
      </p:sp>
      <p:sp>
        <p:nvSpPr>
          <p:cNvPr id="9" name="object 9"/>
          <p:cNvSpPr/>
          <p:nvPr/>
        </p:nvSpPr>
        <p:spPr>
          <a:xfrm>
            <a:off x="406908" y="673608"/>
            <a:ext cx="11785600" cy="3455035"/>
          </a:xfrm>
          <a:custGeom>
            <a:avLst/>
            <a:gdLst/>
            <a:ahLst/>
            <a:cxnLst/>
            <a:rect l="l" t="t" r="r" b="b"/>
            <a:pathLst>
              <a:path w="11785600" h="3455035">
                <a:moveTo>
                  <a:pt x="11672189" y="0"/>
                </a:moveTo>
                <a:lnTo>
                  <a:pt x="112903" y="0"/>
                </a:lnTo>
                <a:lnTo>
                  <a:pt x="68955" y="8872"/>
                </a:lnTo>
                <a:lnTo>
                  <a:pt x="33067" y="33067"/>
                </a:lnTo>
                <a:lnTo>
                  <a:pt x="8872" y="68955"/>
                </a:lnTo>
                <a:lnTo>
                  <a:pt x="0" y="112902"/>
                </a:lnTo>
                <a:lnTo>
                  <a:pt x="0" y="3342004"/>
                </a:lnTo>
                <a:lnTo>
                  <a:pt x="8872" y="3385952"/>
                </a:lnTo>
                <a:lnTo>
                  <a:pt x="33067" y="3421840"/>
                </a:lnTo>
                <a:lnTo>
                  <a:pt x="68955" y="3446035"/>
                </a:lnTo>
                <a:lnTo>
                  <a:pt x="112903" y="3454907"/>
                </a:lnTo>
                <a:lnTo>
                  <a:pt x="11672189" y="3454907"/>
                </a:lnTo>
                <a:lnTo>
                  <a:pt x="11716136" y="3446035"/>
                </a:lnTo>
                <a:lnTo>
                  <a:pt x="11752024" y="3421840"/>
                </a:lnTo>
                <a:lnTo>
                  <a:pt x="11776219" y="3385952"/>
                </a:lnTo>
                <a:lnTo>
                  <a:pt x="11785092" y="3342004"/>
                </a:lnTo>
                <a:lnTo>
                  <a:pt x="11785092" y="112902"/>
                </a:lnTo>
                <a:lnTo>
                  <a:pt x="11776219" y="68955"/>
                </a:lnTo>
                <a:lnTo>
                  <a:pt x="11752024" y="33067"/>
                </a:lnTo>
                <a:lnTo>
                  <a:pt x="11716136" y="8872"/>
                </a:lnTo>
                <a:lnTo>
                  <a:pt x="116721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566" y="716661"/>
            <a:ext cx="951865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25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display the current local</a:t>
            </a:r>
            <a:r>
              <a:rPr sz="16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date</a:t>
            </a:r>
            <a:endParaRPr sz="1600">
              <a:latin typeface="Courier New"/>
              <a:cs typeface="Courier New"/>
            </a:endParaRPr>
          </a:p>
          <a:p>
            <a:pPr marL="1152525" marR="66929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LocalDateTime sampleLoDaTi = LocalDateTime.ofInstant(samplenow,  samplecurZone);</a:t>
            </a:r>
            <a:endParaRPr sz="1600">
              <a:latin typeface="Courier New"/>
              <a:cs typeface="Courier New"/>
            </a:endParaRPr>
          </a:p>
          <a:p>
            <a:pPr marL="11525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 Desired Current Local date= " +</a:t>
            </a:r>
            <a:r>
              <a:rPr sz="16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sampleLoDaTi);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3201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display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result</a:t>
            </a:r>
            <a:endParaRPr sz="1600">
              <a:latin typeface="Courier New"/>
              <a:cs typeface="Courier New"/>
            </a:endParaRPr>
          </a:p>
          <a:p>
            <a:pPr marL="13201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display the desired current zoned</a:t>
            </a:r>
            <a:r>
              <a:rPr sz="16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date</a:t>
            </a:r>
            <a:endParaRPr sz="1600">
              <a:latin typeface="Courier New"/>
              <a:cs typeface="Courier New"/>
            </a:endParaRPr>
          </a:p>
          <a:p>
            <a:pPr marL="13201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ZonedDateTime sampleZoDaTi =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ZonedDateTime.ofInstant(samplenow,</a:t>
            </a:r>
            <a:endParaRPr sz="1600">
              <a:latin typeface="Courier New"/>
              <a:cs typeface="Courier New"/>
            </a:endParaRPr>
          </a:p>
          <a:p>
            <a:pPr marL="13201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samplecurZone);</a:t>
            </a:r>
            <a:endParaRPr sz="1600">
              <a:latin typeface="Courier New"/>
              <a:cs typeface="Courier New"/>
            </a:endParaRPr>
          </a:p>
          <a:p>
            <a:pPr marL="13201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 Desired Current Zoned date= " +</a:t>
            </a:r>
            <a:r>
              <a:rPr sz="1600" spc="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sampleZoDaTi);</a:t>
            </a:r>
            <a:endParaRPr sz="1600">
              <a:latin typeface="Courier New"/>
              <a:cs typeface="Courier New"/>
            </a:endParaRPr>
          </a:p>
          <a:p>
            <a:pPr marL="13201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// To display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result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41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008888"/>
            <a:ext cx="11734800" cy="769620"/>
          </a:xfrm>
          <a:prstGeom prst="rect">
            <a:avLst/>
          </a:prstGeom>
          <a:solidFill>
            <a:srgbClr val="E2F4C8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spc="-150" dirty="0">
                <a:latin typeface="Arial"/>
                <a:cs typeface="Arial"/>
              </a:rPr>
              <a:t>Parsing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strings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formatting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strings</a:t>
            </a:r>
            <a:r>
              <a:rPr sz="2400" spc="-125" dirty="0">
                <a:latin typeface="Arial"/>
                <a:cs typeface="Arial"/>
              </a:rPr>
              <a:t> is </a:t>
            </a:r>
            <a:r>
              <a:rPr sz="2400" spc="-114" dirty="0">
                <a:latin typeface="Arial"/>
                <a:cs typeface="Arial"/>
              </a:rPr>
              <a:t>possible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java.text.SimpleDateFormat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2400" spc="-160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" y="144779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5700" y="15240"/>
            <a:ext cx="4797552" cy="853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16002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735070">
              <a:lnSpc>
                <a:spcPts val="2990"/>
              </a:lnSpc>
            </a:pPr>
            <a:r>
              <a:rPr spc="-180" dirty="0"/>
              <a:t>Parsing </a:t>
            </a:r>
            <a:r>
              <a:rPr spc="-135" dirty="0"/>
              <a:t>and </a:t>
            </a:r>
            <a:r>
              <a:rPr spc="-85" dirty="0"/>
              <a:t>Formatting</a:t>
            </a:r>
            <a:r>
              <a:rPr spc="-70" dirty="0"/>
              <a:t> </a:t>
            </a:r>
            <a:r>
              <a:rPr spc="-175" dirty="0"/>
              <a:t>Dates</a:t>
            </a:r>
          </a:p>
        </p:txBody>
      </p:sp>
      <p:sp>
        <p:nvSpPr>
          <p:cNvPr id="6" name="object 6"/>
          <p:cNvSpPr/>
          <p:nvPr/>
        </p:nvSpPr>
        <p:spPr>
          <a:xfrm>
            <a:off x="172212" y="2171700"/>
            <a:ext cx="11818620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3" y="2118360"/>
            <a:ext cx="10457688" cy="1097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884" y="2191511"/>
            <a:ext cx="11733530" cy="817244"/>
          </a:xfrm>
          <a:custGeom>
            <a:avLst/>
            <a:gdLst/>
            <a:ahLst/>
            <a:cxnLst/>
            <a:rect l="l" t="t" r="r" b="b"/>
            <a:pathLst>
              <a:path w="11733530" h="817244">
                <a:moveTo>
                  <a:pt x="11703177" y="0"/>
                </a:moveTo>
                <a:lnTo>
                  <a:pt x="30060" y="0"/>
                </a:lnTo>
                <a:lnTo>
                  <a:pt x="18361" y="2363"/>
                </a:lnTo>
                <a:lnTo>
                  <a:pt x="8805" y="8810"/>
                </a:lnTo>
                <a:lnTo>
                  <a:pt x="2362" y="18377"/>
                </a:lnTo>
                <a:lnTo>
                  <a:pt x="0" y="30099"/>
                </a:lnTo>
                <a:lnTo>
                  <a:pt x="0" y="786765"/>
                </a:lnTo>
                <a:lnTo>
                  <a:pt x="2362" y="798486"/>
                </a:lnTo>
                <a:lnTo>
                  <a:pt x="8805" y="808053"/>
                </a:lnTo>
                <a:lnTo>
                  <a:pt x="18361" y="814500"/>
                </a:lnTo>
                <a:lnTo>
                  <a:pt x="30060" y="816864"/>
                </a:lnTo>
                <a:lnTo>
                  <a:pt x="11703177" y="816864"/>
                </a:lnTo>
                <a:lnTo>
                  <a:pt x="11714898" y="814500"/>
                </a:lnTo>
                <a:lnTo>
                  <a:pt x="11724465" y="808053"/>
                </a:lnTo>
                <a:lnTo>
                  <a:pt x="11730912" y="798486"/>
                </a:lnTo>
                <a:lnTo>
                  <a:pt x="11733276" y="786765"/>
                </a:lnTo>
                <a:lnTo>
                  <a:pt x="11733276" y="30099"/>
                </a:lnTo>
                <a:lnTo>
                  <a:pt x="11730912" y="18377"/>
                </a:lnTo>
                <a:lnTo>
                  <a:pt x="11724465" y="8810"/>
                </a:lnTo>
                <a:lnTo>
                  <a:pt x="11714898" y="2363"/>
                </a:lnTo>
                <a:lnTo>
                  <a:pt x="11703177" y="0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1853" y="2197430"/>
            <a:ext cx="1003300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40" dirty="0">
                <a:latin typeface="Arial"/>
                <a:cs typeface="Arial"/>
              </a:rPr>
              <a:t>shows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example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200" spc="-5" dirty="0">
                <a:latin typeface="Courier New"/>
                <a:cs typeface="Courier New"/>
              </a:rPr>
              <a:t>SimpleDateFormat</a:t>
            </a:r>
            <a:r>
              <a:rPr sz="2200" spc="-1035" dirty="0">
                <a:latin typeface="Courier New"/>
                <a:cs typeface="Courier New"/>
              </a:rPr>
              <a:t> </a:t>
            </a:r>
            <a:r>
              <a:rPr sz="2400" spc="-175" dirty="0">
                <a:latin typeface="Arial"/>
                <a:cs typeface="Arial"/>
              </a:rPr>
              <a:t>class </a:t>
            </a:r>
            <a:r>
              <a:rPr sz="2400" spc="-85" dirty="0">
                <a:latin typeface="Arial"/>
                <a:cs typeface="Arial"/>
              </a:rPr>
              <a:t>works 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latin typeface="Courier New"/>
                <a:cs typeface="Courier New"/>
              </a:rPr>
              <a:t>java.util.Date</a:t>
            </a:r>
            <a:r>
              <a:rPr sz="2200" spc="60" dirty="0">
                <a:latin typeface="Courier New"/>
                <a:cs typeface="Courier New"/>
              </a:rPr>
              <a:t> </a:t>
            </a:r>
            <a:r>
              <a:rPr sz="2400" spc="-110" dirty="0">
                <a:latin typeface="Arial"/>
                <a:cs typeface="Arial"/>
              </a:rPr>
              <a:t>instances.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4960" y="3400044"/>
            <a:ext cx="8965692" cy="1615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5336" y="3558540"/>
            <a:ext cx="8683752" cy="1109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7632" y="3419855"/>
            <a:ext cx="8880475" cy="1530350"/>
          </a:xfrm>
          <a:custGeom>
            <a:avLst/>
            <a:gdLst/>
            <a:ahLst/>
            <a:cxnLst/>
            <a:rect l="l" t="t" r="r" b="b"/>
            <a:pathLst>
              <a:path w="8880475" h="1530350">
                <a:moveTo>
                  <a:pt x="8857107" y="0"/>
                </a:moveTo>
                <a:lnTo>
                  <a:pt x="23241" y="0"/>
                </a:lnTo>
                <a:lnTo>
                  <a:pt x="14198" y="1827"/>
                </a:lnTo>
                <a:lnTo>
                  <a:pt x="6810" y="6810"/>
                </a:lnTo>
                <a:lnTo>
                  <a:pt x="1827" y="14198"/>
                </a:lnTo>
                <a:lnTo>
                  <a:pt x="0" y="23240"/>
                </a:lnTo>
                <a:lnTo>
                  <a:pt x="0" y="1506854"/>
                </a:lnTo>
                <a:lnTo>
                  <a:pt x="1827" y="1515897"/>
                </a:lnTo>
                <a:lnTo>
                  <a:pt x="6810" y="1523285"/>
                </a:lnTo>
                <a:lnTo>
                  <a:pt x="14198" y="1528268"/>
                </a:lnTo>
                <a:lnTo>
                  <a:pt x="23241" y="1530095"/>
                </a:lnTo>
                <a:lnTo>
                  <a:pt x="8857107" y="1530095"/>
                </a:lnTo>
                <a:lnTo>
                  <a:pt x="8866149" y="1528268"/>
                </a:lnTo>
                <a:lnTo>
                  <a:pt x="8873537" y="1523285"/>
                </a:lnTo>
                <a:lnTo>
                  <a:pt x="8878520" y="1515897"/>
                </a:lnTo>
                <a:lnTo>
                  <a:pt x="8880348" y="1506854"/>
                </a:lnTo>
                <a:lnTo>
                  <a:pt x="8880348" y="23240"/>
                </a:lnTo>
                <a:lnTo>
                  <a:pt x="8878520" y="14198"/>
                </a:lnTo>
                <a:lnTo>
                  <a:pt x="8873537" y="6810"/>
                </a:lnTo>
                <a:lnTo>
                  <a:pt x="8866149" y="1827"/>
                </a:lnTo>
                <a:lnTo>
                  <a:pt x="885710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3357" y="3608323"/>
            <a:ext cx="8352155" cy="84391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SimpleDateFormat format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new SimpleDateFormat("yyyy-MM-dd");  String dateString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format.format( new Date()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7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Date samplDate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format.parse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("2011-03-25");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42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781812"/>
            <a:ext cx="11694160" cy="629920"/>
          </a:xfrm>
          <a:custGeom>
            <a:avLst/>
            <a:gdLst/>
            <a:ahLst/>
            <a:cxnLst/>
            <a:rect l="l" t="t" r="r" b="b"/>
            <a:pathLst>
              <a:path w="11694160" h="629919">
                <a:moveTo>
                  <a:pt x="0" y="629412"/>
                </a:moveTo>
                <a:lnTo>
                  <a:pt x="11693652" y="629412"/>
                </a:lnTo>
                <a:lnTo>
                  <a:pt x="11693652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747" y="881634"/>
            <a:ext cx="1169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TimeZone</a:t>
            </a:r>
            <a:r>
              <a:rPr sz="1800" spc="-9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(java.util.TimeZone)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time-zone bound </a:t>
            </a:r>
            <a:r>
              <a:rPr sz="2400" spc="-85" dirty="0">
                <a:latin typeface="Arial"/>
                <a:cs typeface="Arial"/>
              </a:rPr>
              <a:t>calculations</a:t>
            </a:r>
            <a:r>
              <a:rPr sz="2200" spc="-8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608" y="1844039"/>
            <a:ext cx="4223004" cy="1110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1818132"/>
            <a:ext cx="4273296" cy="122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851" y="1871472"/>
            <a:ext cx="4128516" cy="1016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0851" y="1871472"/>
            <a:ext cx="4128770" cy="1016635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202565">
              <a:lnSpc>
                <a:spcPct val="100000"/>
              </a:lnSpc>
              <a:spcBef>
                <a:spcPts val="235"/>
              </a:spcBef>
            </a:pPr>
            <a:r>
              <a:rPr sz="2000" spc="-160" dirty="0">
                <a:latin typeface="Arial"/>
                <a:cs typeface="Arial"/>
              </a:rPr>
              <a:t>Code </a:t>
            </a:r>
            <a:r>
              <a:rPr sz="2000" spc="-85" dirty="0">
                <a:latin typeface="Arial"/>
                <a:cs typeface="Arial"/>
              </a:rPr>
              <a:t>Snippet </a:t>
            </a:r>
            <a:r>
              <a:rPr sz="2000" spc="-105" dirty="0">
                <a:latin typeface="Arial"/>
                <a:cs typeface="Arial"/>
              </a:rPr>
              <a:t>displays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simple  </a:t>
            </a:r>
            <a:r>
              <a:rPr sz="2000" spc="-95" dirty="0">
                <a:latin typeface="Arial"/>
                <a:cs typeface="Arial"/>
              </a:rPr>
              <a:t>example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how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get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time-zone 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Calendar.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50408" y="1805939"/>
            <a:ext cx="5952744" cy="1162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4688" y="1783079"/>
            <a:ext cx="5681471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93079" y="1828800"/>
            <a:ext cx="5867400" cy="107759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710" marR="44450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Calendar cal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new GregorianCalendar();  TimeZone tiZo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cal.getTimeZone();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3608" y="3070860"/>
            <a:ext cx="4223004" cy="801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219" y="3044951"/>
            <a:ext cx="3857244" cy="923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851" y="3098292"/>
            <a:ext cx="4128516" cy="707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0851" y="3098292"/>
            <a:ext cx="4128770" cy="707390"/>
          </a:xfrm>
          <a:prstGeom prst="rect">
            <a:avLst/>
          </a:prstGeom>
          <a:ln w="9144">
            <a:solidFill>
              <a:srgbClr val="10957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561975">
              <a:lnSpc>
                <a:spcPct val="100000"/>
              </a:lnSpc>
              <a:spcBef>
                <a:spcPts val="235"/>
              </a:spcBef>
            </a:pPr>
            <a:r>
              <a:rPr sz="2000" spc="-160" dirty="0">
                <a:latin typeface="Arial"/>
                <a:cs typeface="Arial"/>
              </a:rPr>
              <a:t>Code </a:t>
            </a:r>
            <a:r>
              <a:rPr sz="2000" spc="-85" dirty="0">
                <a:latin typeface="Arial"/>
                <a:cs typeface="Arial"/>
              </a:rPr>
              <a:t>Snippet </a:t>
            </a:r>
            <a:r>
              <a:rPr sz="2000" spc="-105" dirty="0">
                <a:latin typeface="Arial"/>
                <a:cs typeface="Arial"/>
              </a:rPr>
              <a:t>displays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simple  </a:t>
            </a:r>
            <a:r>
              <a:rPr sz="2000" spc="-95" dirty="0">
                <a:latin typeface="Arial"/>
                <a:cs typeface="Arial"/>
              </a:rPr>
              <a:t>example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0" dirty="0">
                <a:latin typeface="Arial"/>
                <a:cs typeface="Arial"/>
              </a:rPr>
              <a:t>how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set </a:t>
            </a:r>
            <a:r>
              <a:rPr sz="2000" spc="-65" dirty="0">
                <a:latin typeface="Arial"/>
                <a:cs typeface="Arial"/>
              </a:rPr>
              <a:t>time-zone.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50408" y="3075432"/>
            <a:ext cx="5952744" cy="915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4688" y="3052572"/>
            <a:ext cx="3361944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93079" y="3098292"/>
            <a:ext cx="5867400" cy="8305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cal.setTimeZone(tiZo);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3608" y="4073652"/>
            <a:ext cx="4223004" cy="8031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219" y="4047744"/>
            <a:ext cx="3834384" cy="9189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851" y="4101084"/>
            <a:ext cx="4128516" cy="7086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851" y="4101084"/>
            <a:ext cx="4128770" cy="708660"/>
          </a:xfrm>
          <a:prstGeom prst="rect">
            <a:avLst/>
          </a:prstGeom>
          <a:ln w="9144">
            <a:solidFill>
              <a:srgbClr val="E7793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640715">
              <a:lnSpc>
                <a:spcPts val="2360"/>
              </a:lnSpc>
              <a:spcBef>
                <a:spcPts val="350"/>
              </a:spcBef>
            </a:pPr>
            <a:r>
              <a:rPr sz="2000" spc="-160" dirty="0">
                <a:latin typeface="Arial"/>
                <a:cs typeface="Arial"/>
              </a:rPr>
              <a:t>Code </a:t>
            </a:r>
            <a:r>
              <a:rPr sz="2000" spc="-85" dirty="0">
                <a:latin typeface="Arial"/>
                <a:cs typeface="Arial"/>
              </a:rPr>
              <a:t>Snippet </a:t>
            </a:r>
            <a:r>
              <a:rPr sz="2000" spc="-120" dirty="0">
                <a:latin typeface="Arial"/>
                <a:cs typeface="Arial"/>
              </a:rPr>
              <a:t>shows </a:t>
            </a:r>
            <a:r>
              <a:rPr sz="2000" spc="15" dirty="0">
                <a:latin typeface="Arial"/>
                <a:cs typeface="Arial"/>
              </a:rPr>
              <a:t>two </a:t>
            </a:r>
            <a:r>
              <a:rPr sz="2000" spc="-120" dirty="0">
                <a:latin typeface="Arial"/>
                <a:cs typeface="Arial"/>
              </a:rPr>
              <a:t>ways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  </a:t>
            </a:r>
            <a:r>
              <a:rPr sz="2000" spc="-40" dirty="0">
                <a:latin typeface="Arial"/>
                <a:cs typeface="Arial"/>
              </a:rPr>
              <a:t>obtain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1800" dirty="0">
                <a:latin typeface="Courier New"/>
                <a:cs typeface="Courier New"/>
              </a:rPr>
              <a:t>TimeZone</a:t>
            </a:r>
            <a:r>
              <a:rPr sz="1800" spc="-725" dirty="0">
                <a:latin typeface="Courier New"/>
                <a:cs typeface="Courier New"/>
              </a:rPr>
              <a:t> </a:t>
            </a:r>
            <a:r>
              <a:rPr sz="2000" spc="-75" dirty="0">
                <a:latin typeface="Arial"/>
                <a:cs typeface="Arial"/>
              </a:rPr>
              <a:t>instance.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50408" y="4081271"/>
            <a:ext cx="5952744" cy="16550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4688" y="4058411"/>
            <a:ext cx="5545836" cy="13883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93079" y="4101084"/>
            <a:ext cx="5867400" cy="15697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9685" rIns="0" bIns="0" rtlCol="0">
            <a:spAutoFit/>
          </a:bodyPr>
          <a:lstStyle/>
          <a:p>
            <a:pPr marL="92710" marR="57975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TimeZone tiZo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TimeZone.getDefault();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endParaRPr sz="1800">
              <a:latin typeface="Courier New"/>
              <a:cs typeface="Courier New"/>
            </a:endParaRPr>
          </a:p>
          <a:p>
            <a:pPr marL="92710" marR="7169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TimeZone tiZo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TimeZone.getTimeZone("Europe/Paris");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3084" y="1773935"/>
            <a:ext cx="705612" cy="5638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0328" y="1807464"/>
            <a:ext cx="609600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0328" y="1807464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260" y="144779"/>
            <a:ext cx="11841480" cy="4876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9964" y="1523"/>
            <a:ext cx="6669024" cy="8717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6002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798445">
              <a:lnSpc>
                <a:spcPts val="2885"/>
              </a:lnSpc>
            </a:pPr>
            <a:r>
              <a:rPr spc="-170" dirty="0"/>
              <a:t>TimeZone </a:t>
            </a:r>
            <a:r>
              <a:rPr spc="-15" dirty="0"/>
              <a:t>(</a:t>
            </a:r>
            <a:r>
              <a:rPr spc="-15" dirty="0">
                <a:latin typeface="Courier New"/>
                <a:cs typeface="Courier New"/>
              </a:rPr>
              <a:t>java.util.TimeZone</a:t>
            </a:r>
            <a:r>
              <a:rPr spc="-15" dirty="0"/>
              <a:t>)</a:t>
            </a:r>
            <a:r>
              <a:rPr spc="-140" dirty="0"/>
              <a:t> </a:t>
            </a:r>
            <a:r>
              <a:rPr spc="5" dirty="0"/>
              <a:t>1/2</a:t>
            </a:r>
          </a:p>
        </p:txBody>
      </p:sp>
      <p:sp>
        <p:nvSpPr>
          <p:cNvPr id="31" name="object 31"/>
          <p:cNvSpPr/>
          <p:nvPr/>
        </p:nvSpPr>
        <p:spPr>
          <a:xfrm>
            <a:off x="4863084" y="3014472"/>
            <a:ext cx="705612" cy="5638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0328" y="3048000"/>
            <a:ext cx="609600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328" y="3048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3084" y="4009644"/>
            <a:ext cx="705612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10328" y="4043171"/>
            <a:ext cx="609600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0328" y="4043171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43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2" y="762000"/>
            <a:ext cx="11730355" cy="462280"/>
          </a:xfrm>
          <a:custGeom>
            <a:avLst/>
            <a:gdLst/>
            <a:ahLst/>
            <a:cxnLst/>
            <a:rect l="l" t="t" r="r" b="b"/>
            <a:pathLst>
              <a:path w="11730355" h="462280">
                <a:moveTo>
                  <a:pt x="0" y="461772"/>
                </a:moveTo>
                <a:lnTo>
                  <a:pt x="11730228" y="461772"/>
                </a:lnTo>
                <a:lnTo>
                  <a:pt x="1173022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172" y="775461"/>
            <a:ext cx="11730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45" dirty="0">
                <a:latin typeface="Arial"/>
                <a:cs typeface="Arial"/>
              </a:rPr>
              <a:t>shows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sample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time-zone: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8619" y="2650235"/>
            <a:ext cx="4002024" cy="2115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2231" y="2624327"/>
            <a:ext cx="3851148" cy="183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5864" y="2677667"/>
            <a:ext cx="3907535" cy="2020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5864" y="2677667"/>
            <a:ext cx="3907790" cy="2021205"/>
          </a:xfrm>
          <a:prstGeom prst="rect">
            <a:avLst/>
          </a:prstGeom>
          <a:ln w="9144">
            <a:solidFill>
              <a:srgbClr val="689D1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b="1" spc="-85" dirty="0">
                <a:latin typeface="Trebuchet MS"/>
                <a:cs typeface="Trebuchet MS"/>
              </a:rPr>
              <a:t>Output</a:t>
            </a:r>
            <a:r>
              <a:rPr sz="2000" spc="-8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dateA: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2016-04-03</a:t>
            </a:r>
            <a:endParaRPr sz="2000">
              <a:latin typeface="Arial"/>
              <a:cs typeface="Arial"/>
            </a:endParaRPr>
          </a:p>
          <a:p>
            <a:pPr marL="92075" marR="346075">
              <a:lnSpc>
                <a:spcPct val="100000"/>
              </a:lnSpc>
            </a:pPr>
            <a:r>
              <a:rPr sz="2000" spc="-90" dirty="0">
                <a:latin typeface="Arial"/>
                <a:cs typeface="Arial"/>
              </a:rPr>
              <a:t>T10:15:30+08:00[Asia/Singapore]  </a:t>
            </a:r>
            <a:r>
              <a:rPr sz="2000" spc="-100" dirty="0">
                <a:latin typeface="Arial"/>
                <a:cs typeface="Arial"/>
              </a:rPr>
              <a:t>ZoneId: </a:t>
            </a:r>
            <a:r>
              <a:rPr sz="2000" spc="-95" dirty="0">
                <a:latin typeface="Arial"/>
                <a:cs typeface="Arial"/>
              </a:rPr>
              <a:t>Asia/Singapore  </a:t>
            </a:r>
            <a:r>
              <a:rPr sz="2000" spc="-85" dirty="0">
                <a:latin typeface="Arial"/>
                <a:cs typeface="Arial"/>
              </a:rPr>
              <a:t>CurrentZone: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Etc/UTC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" y="144779"/>
            <a:ext cx="11841480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59964" y="1523"/>
            <a:ext cx="6669024" cy="871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600" y="16002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798445">
              <a:lnSpc>
                <a:spcPts val="2885"/>
              </a:lnSpc>
            </a:pPr>
            <a:r>
              <a:rPr spc="-170" dirty="0"/>
              <a:t>TimeZone </a:t>
            </a:r>
            <a:r>
              <a:rPr spc="-15" dirty="0"/>
              <a:t>(</a:t>
            </a:r>
            <a:r>
              <a:rPr spc="-15" dirty="0">
                <a:latin typeface="Courier New"/>
                <a:cs typeface="Courier New"/>
              </a:rPr>
              <a:t>java.util.TimeZone</a:t>
            </a:r>
            <a:r>
              <a:rPr spc="-15" dirty="0"/>
              <a:t>)</a:t>
            </a:r>
            <a:r>
              <a:rPr spc="-140" dirty="0"/>
              <a:t> </a:t>
            </a:r>
            <a:r>
              <a:rPr spc="5" dirty="0"/>
              <a:t>2/2</a:t>
            </a:r>
          </a:p>
        </p:txBody>
      </p:sp>
      <p:sp>
        <p:nvSpPr>
          <p:cNvPr id="11" name="object 11"/>
          <p:cNvSpPr/>
          <p:nvPr/>
        </p:nvSpPr>
        <p:spPr>
          <a:xfrm>
            <a:off x="833627" y="1414272"/>
            <a:ext cx="6946900" cy="4878705"/>
          </a:xfrm>
          <a:custGeom>
            <a:avLst/>
            <a:gdLst/>
            <a:ahLst/>
            <a:cxnLst/>
            <a:rect l="l" t="t" r="r" b="b"/>
            <a:pathLst>
              <a:path w="6946900" h="4878705">
                <a:moveTo>
                  <a:pt x="6787007" y="0"/>
                </a:moveTo>
                <a:lnTo>
                  <a:pt x="159423" y="0"/>
                </a:lnTo>
                <a:lnTo>
                  <a:pt x="109032" y="8126"/>
                </a:lnTo>
                <a:lnTo>
                  <a:pt x="65268" y="30756"/>
                </a:lnTo>
                <a:lnTo>
                  <a:pt x="30758" y="65260"/>
                </a:lnTo>
                <a:lnTo>
                  <a:pt x="8127" y="109012"/>
                </a:lnTo>
                <a:lnTo>
                  <a:pt x="0" y="159385"/>
                </a:lnTo>
                <a:lnTo>
                  <a:pt x="0" y="4718900"/>
                </a:lnTo>
                <a:lnTo>
                  <a:pt x="8127" y="4769291"/>
                </a:lnTo>
                <a:lnTo>
                  <a:pt x="30758" y="4813055"/>
                </a:lnTo>
                <a:lnTo>
                  <a:pt x="65268" y="4847565"/>
                </a:lnTo>
                <a:lnTo>
                  <a:pt x="109032" y="4870196"/>
                </a:lnTo>
                <a:lnTo>
                  <a:pt x="159423" y="4878324"/>
                </a:lnTo>
                <a:lnTo>
                  <a:pt x="6787007" y="4878324"/>
                </a:lnTo>
                <a:lnTo>
                  <a:pt x="6837379" y="4870196"/>
                </a:lnTo>
                <a:lnTo>
                  <a:pt x="6881131" y="4847565"/>
                </a:lnTo>
                <a:lnTo>
                  <a:pt x="6915635" y="4813055"/>
                </a:lnTo>
                <a:lnTo>
                  <a:pt x="6938265" y="4769291"/>
                </a:lnTo>
                <a:lnTo>
                  <a:pt x="6946392" y="4718900"/>
                </a:lnTo>
                <a:lnTo>
                  <a:pt x="6946392" y="159385"/>
                </a:lnTo>
                <a:lnTo>
                  <a:pt x="6938265" y="109012"/>
                </a:lnTo>
                <a:lnTo>
                  <a:pt x="6915635" y="65260"/>
                </a:lnTo>
                <a:lnTo>
                  <a:pt x="6881131" y="30756"/>
                </a:lnTo>
                <a:lnTo>
                  <a:pt x="6837379" y="8126"/>
                </a:lnTo>
                <a:lnTo>
                  <a:pt x="678700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9916" y="1479880"/>
            <a:ext cx="332549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import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java.time.ZonedDateTime;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java.time.ZoneId;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44</a:t>
            </a:fld>
            <a:endParaRPr spc="-5" dirty="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 class Java8CurTZone</a:t>
            </a:r>
            <a:r>
              <a:rPr spc="-30" dirty="0"/>
              <a:t> </a:t>
            </a:r>
            <a:r>
              <a:rPr dirty="0"/>
              <a:t>{</a:t>
            </a:r>
          </a:p>
          <a:p>
            <a:pPr marL="758825" marR="1564005" indent="-283845" algn="just">
              <a:lnSpc>
                <a:spcPct val="100000"/>
              </a:lnSpc>
            </a:pPr>
            <a:r>
              <a:rPr spc="-5" dirty="0"/>
              <a:t>public static void </a:t>
            </a:r>
            <a:r>
              <a:rPr spc="-10" dirty="0"/>
              <a:t>main(String </a:t>
            </a:r>
            <a:r>
              <a:rPr spc="-5" dirty="0"/>
              <a:t>args[]){  Java8CurTZone </a:t>
            </a:r>
            <a:r>
              <a:rPr dirty="0"/>
              <a:t>= </a:t>
            </a:r>
            <a:r>
              <a:rPr spc="-5" dirty="0"/>
              <a:t>new </a:t>
            </a:r>
            <a:r>
              <a:rPr spc="-10" dirty="0"/>
              <a:t>Java8CurTZone();  java8curtzone.sampleZDTime();</a:t>
            </a:r>
          </a:p>
          <a:p>
            <a:pPr marL="475615">
              <a:lnSpc>
                <a:spcPct val="100000"/>
              </a:lnSpc>
            </a:pPr>
            <a:r>
              <a:rPr dirty="0"/>
              <a:t>}</a:t>
            </a:r>
          </a:p>
          <a:p>
            <a:pPr marL="475615">
              <a:lnSpc>
                <a:spcPct val="100000"/>
              </a:lnSpc>
            </a:pPr>
            <a:r>
              <a:rPr spc="-5" dirty="0"/>
              <a:t>public void</a:t>
            </a:r>
            <a:r>
              <a:rPr spc="-35" dirty="0"/>
              <a:t> </a:t>
            </a:r>
            <a:r>
              <a:rPr spc="-5" dirty="0"/>
              <a:t>sampleZDTime(){</a:t>
            </a:r>
          </a:p>
          <a:p>
            <a:pPr marL="758825" marR="6350">
              <a:lnSpc>
                <a:spcPct val="100000"/>
              </a:lnSpc>
            </a:pPr>
            <a:r>
              <a:rPr spc="-5" dirty="0"/>
              <a:t>// To </a:t>
            </a:r>
            <a:r>
              <a:rPr spc="-10" dirty="0"/>
              <a:t>display </a:t>
            </a:r>
            <a:r>
              <a:rPr spc="-5" dirty="0"/>
              <a:t>the current date and time  ZonedDateTime dateA </a:t>
            </a:r>
            <a:r>
              <a:rPr dirty="0"/>
              <a:t>= </a:t>
            </a:r>
            <a:r>
              <a:rPr spc="-5" dirty="0"/>
              <a:t>ZonedDateTime.parse("2016-04-  03T10:15:30+08:00[Asia/Singapore]");  </a:t>
            </a:r>
            <a:r>
              <a:rPr spc="-10" dirty="0"/>
              <a:t>System.out.println("dateA: </a:t>
            </a:r>
            <a:r>
              <a:rPr dirty="0"/>
              <a:t>" +</a:t>
            </a:r>
            <a:r>
              <a:rPr spc="-15" dirty="0"/>
              <a:t> </a:t>
            </a:r>
            <a:r>
              <a:rPr spc="-5" dirty="0"/>
              <a:t>dateA);</a:t>
            </a:r>
          </a:p>
          <a:p>
            <a:pPr marL="758825">
              <a:lnSpc>
                <a:spcPct val="100000"/>
              </a:lnSpc>
            </a:pPr>
            <a:r>
              <a:rPr spc="-5" dirty="0"/>
              <a:t>// To </a:t>
            </a:r>
            <a:r>
              <a:rPr spc="-10" dirty="0"/>
              <a:t>display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zoneId</a:t>
            </a:r>
          </a:p>
          <a:p>
            <a:pPr marL="758825" marR="430530">
              <a:lnSpc>
                <a:spcPct val="100000"/>
              </a:lnSpc>
            </a:pPr>
            <a:r>
              <a:rPr spc="-5" dirty="0"/>
              <a:t>ZoneId sampleidA </a:t>
            </a:r>
            <a:r>
              <a:rPr dirty="0"/>
              <a:t>= </a:t>
            </a:r>
            <a:r>
              <a:rPr spc="-5" dirty="0"/>
              <a:t>ZoneId.of("Asia/Singapore");  System.out.println("ZoneId: </a:t>
            </a:r>
            <a:r>
              <a:rPr dirty="0"/>
              <a:t>" +</a:t>
            </a:r>
            <a:r>
              <a:rPr spc="-40" dirty="0"/>
              <a:t> </a:t>
            </a:r>
            <a:r>
              <a:rPr spc="-10" dirty="0"/>
              <a:t>sampleidA);</a:t>
            </a:r>
          </a:p>
          <a:p>
            <a:pPr marL="758825">
              <a:lnSpc>
                <a:spcPct val="100000"/>
              </a:lnSpc>
            </a:pPr>
            <a:r>
              <a:rPr spc="-5" dirty="0"/>
              <a:t>// To </a:t>
            </a:r>
            <a:r>
              <a:rPr spc="-10" dirty="0"/>
              <a:t>display </a:t>
            </a:r>
            <a:r>
              <a:rPr spc="-5" dirty="0"/>
              <a:t>the current</a:t>
            </a:r>
            <a:r>
              <a:rPr spc="-30" dirty="0"/>
              <a:t> </a:t>
            </a:r>
            <a:r>
              <a:rPr spc="-10" dirty="0"/>
              <a:t>Zone</a:t>
            </a:r>
          </a:p>
          <a:p>
            <a:pPr marL="758825" marR="5080">
              <a:lnSpc>
                <a:spcPct val="100000"/>
              </a:lnSpc>
            </a:pPr>
            <a:r>
              <a:rPr spc="-5" dirty="0"/>
              <a:t>ZoneId samplecurrentZoneA </a:t>
            </a:r>
            <a:r>
              <a:rPr dirty="0"/>
              <a:t>= </a:t>
            </a:r>
            <a:r>
              <a:rPr spc="-5" dirty="0"/>
              <a:t>ZoneId.systemDefault();  </a:t>
            </a:r>
            <a:r>
              <a:rPr spc="-10" dirty="0"/>
              <a:t>System.out.println("CurrentZone: </a:t>
            </a:r>
            <a:r>
              <a:rPr dirty="0"/>
              <a:t>" +  </a:t>
            </a:r>
            <a:r>
              <a:rPr spc="-5" dirty="0"/>
              <a:t>samplecurrentZoneA);</a:t>
            </a: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699516"/>
            <a:ext cx="10121265" cy="5378450"/>
          </a:xfrm>
          <a:custGeom>
            <a:avLst/>
            <a:gdLst/>
            <a:ahLst/>
            <a:cxnLst/>
            <a:rect l="l" t="t" r="r" b="b"/>
            <a:pathLst>
              <a:path w="10121265" h="5378450">
                <a:moveTo>
                  <a:pt x="0" y="5378196"/>
                </a:moveTo>
                <a:lnTo>
                  <a:pt x="10120884" y="5378196"/>
                </a:lnTo>
                <a:lnTo>
                  <a:pt x="10120884" y="0"/>
                </a:lnTo>
                <a:lnTo>
                  <a:pt x="0" y="0"/>
                </a:lnTo>
                <a:lnTo>
                  <a:pt x="0" y="5378196"/>
                </a:lnTo>
                <a:close/>
              </a:path>
            </a:pathLst>
          </a:custGeom>
          <a:solidFill>
            <a:srgbClr val="ACE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568" y="712723"/>
            <a:ext cx="9966325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SzPct val="68750"/>
              <a:buFont typeface="Wingdings"/>
              <a:buChar char=""/>
              <a:tabLst>
                <a:tab pos="299720" algn="l"/>
                <a:tab pos="951230" algn="l"/>
                <a:tab pos="1673860" algn="l"/>
                <a:tab pos="3161030" algn="l"/>
                <a:tab pos="3763010" algn="l"/>
                <a:tab pos="5316220" algn="l"/>
                <a:tab pos="5738495" algn="l"/>
                <a:tab pos="6456680" algn="l"/>
                <a:tab pos="6802755" algn="l"/>
                <a:tab pos="7183755" algn="l"/>
                <a:tab pos="7520305" algn="l"/>
                <a:tab pos="8713470" algn="l"/>
                <a:tab pos="9265920" algn="l"/>
              </a:tabLst>
            </a:pPr>
            <a:r>
              <a:rPr sz="2400" spc="-180" dirty="0">
                <a:latin typeface="Arial"/>
                <a:cs typeface="Arial"/>
              </a:rPr>
              <a:t>Th</a:t>
            </a:r>
            <a:r>
              <a:rPr sz="2400" spc="-16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ne</a:t>
            </a:r>
            <a:r>
              <a:rPr sz="2400" spc="-9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14" dirty="0">
                <a:latin typeface="Arial"/>
                <a:cs typeface="Arial"/>
              </a:rPr>
              <a:t>Date</a:t>
            </a:r>
            <a:r>
              <a:rPr sz="2400" spc="-70" dirty="0">
                <a:latin typeface="Arial"/>
                <a:cs typeface="Arial"/>
              </a:rPr>
              <a:t>-</a:t>
            </a:r>
            <a:r>
              <a:rPr sz="2400" spc="-135" dirty="0">
                <a:latin typeface="Arial"/>
                <a:cs typeface="Arial"/>
              </a:rPr>
              <a:t>Tim</a:t>
            </a:r>
            <a:r>
              <a:rPr sz="2400" spc="-13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15" dirty="0">
                <a:latin typeface="Arial"/>
                <a:cs typeface="Arial"/>
              </a:rPr>
              <a:t>API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introduced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45" dirty="0">
                <a:latin typeface="Arial"/>
                <a:cs typeface="Arial"/>
              </a:rPr>
              <a:t>J</a:t>
            </a:r>
            <a:r>
              <a:rPr sz="2400" spc="-165" dirty="0">
                <a:latin typeface="Arial"/>
                <a:cs typeface="Arial"/>
              </a:rPr>
              <a:t>ava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0" dirty="0">
                <a:latin typeface="Arial"/>
                <a:cs typeface="Arial"/>
              </a:rPr>
              <a:t>8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-18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lution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ma</a:t>
            </a:r>
            <a:r>
              <a:rPr sz="2400" spc="-110" dirty="0">
                <a:latin typeface="Arial"/>
                <a:cs typeface="Arial"/>
              </a:rPr>
              <a:t>n</a:t>
            </a:r>
            <a:r>
              <a:rPr sz="2400" spc="-80" dirty="0">
                <a:latin typeface="Arial"/>
                <a:cs typeface="Arial"/>
              </a:rPr>
              <a:t>y  </a:t>
            </a:r>
            <a:r>
              <a:rPr sz="2400" spc="-125" dirty="0">
                <a:latin typeface="Arial"/>
                <a:cs typeface="Arial"/>
              </a:rPr>
              <a:t>unaddressed </a:t>
            </a:r>
            <a:r>
              <a:rPr sz="2400" spc="-120" dirty="0">
                <a:latin typeface="Arial"/>
                <a:cs typeface="Arial"/>
              </a:rPr>
              <a:t>drawbacks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previous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API.</a:t>
            </a:r>
            <a:endParaRPr sz="2400">
              <a:latin typeface="Arial"/>
              <a:cs typeface="Arial"/>
            </a:endParaRPr>
          </a:p>
          <a:p>
            <a:pPr marL="299085" marR="7620" indent="-286385">
              <a:lnSpc>
                <a:spcPct val="100000"/>
              </a:lnSpc>
              <a:spcBef>
                <a:spcPts val="600"/>
              </a:spcBef>
              <a:buSzPct val="68750"/>
              <a:buFont typeface="Wingdings"/>
              <a:buChar char=""/>
              <a:tabLst>
                <a:tab pos="299720" algn="l"/>
                <a:tab pos="1771014" algn="l"/>
                <a:tab pos="2357755" algn="l"/>
                <a:tab pos="3580129" algn="l"/>
                <a:tab pos="4446270" algn="l"/>
                <a:tab pos="5474970" algn="l"/>
                <a:tab pos="5913755" algn="l"/>
                <a:tab pos="6951980" algn="l"/>
                <a:tab pos="7950200" algn="l"/>
                <a:tab pos="9483725" algn="l"/>
              </a:tabLst>
            </a:pPr>
            <a:r>
              <a:rPr sz="2400" spc="-114" dirty="0">
                <a:latin typeface="Arial"/>
                <a:cs typeface="Arial"/>
              </a:rPr>
              <a:t>Date</a:t>
            </a:r>
            <a:r>
              <a:rPr sz="2400" spc="-70" dirty="0">
                <a:latin typeface="Arial"/>
                <a:cs typeface="Arial"/>
              </a:rPr>
              <a:t>-</a:t>
            </a:r>
            <a:r>
              <a:rPr sz="2400" spc="-135" dirty="0">
                <a:latin typeface="Arial"/>
                <a:cs typeface="Arial"/>
              </a:rPr>
              <a:t>Tim</a:t>
            </a:r>
            <a:r>
              <a:rPr sz="2400" spc="-13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15" dirty="0">
                <a:latin typeface="Arial"/>
                <a:cs typeface="Arial"/>
              </a:rPr>
              <a:t>API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0" dirty="0">
                <a:latin typeface="Arial"/>
                <a:cs typeface="Arial"/>
              </a:rPr>
              <a:t>contai</a:t>
            </a:r>
            <a:r>
              <a:rPr sz="2400" spc="-85" dirty="0">
                <a:latin typeface="Arial"/>
                <a:cs typeface="Arial"/>
              </a:rPr>
              <a:t>n</a:t>
            </a:r>
            <a:r>
              <a:rPr sz="2400" spc="-26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14" dirty="0">
                <a:latin typeface="Arial"/>
                <a:cs typeface="Arial"/>
              </a:rPr>
              <a:t>many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0" dirty="0">
                <a:latin typeface="Arial"/>
                <a:cs typeface="Arial"/>
              </a:rPr>
              <a:t>c</a:t>
            </a:r>
            <a:r>
              <a:rPr sz="2400" spc="-65" dirty="0">
                <a:latin typeface="Arial"/>
                <a:cs typeface="Arial"/>
              </a:rPr>
              <a:t>l</a:t>
            </a:r>
            <a:r>
              <a:rPr sz="2400" spc="-200" dirty="0">
                <a:latin typeface="Arial"/>
                <a:cs typeface="Arial"/>
              </a:rPr>
              <a:t>a</a:t>
            </a:r>
            <a:r>
              <a:rPr sz="2400" spc="-240" dirty="0">
                <a:latin typeface="Arial"/>
                <a:cs typeface="Arial"/>
              </a:rPr>
              <a:t>sse</a:t>
            </a:r>
            <a:r>
              <a:rPr sz="2400" spc="-22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r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spc="-125" dirty="0">
                <a:latin typeface="Arial"/>
                <a:cs typeface="Arial"/>
              </a:rPr>
              <a:t>duce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0" dirty="0">
                <a:latin typeface="Arial"/>
                <a:cs typeface="Arial"/>
              </a:rPr>
              <a:t>coding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comple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10" dirty="0">
                <a:latin typeface="Arial"/>
                <a:cs typeface="Arial"/>
              </a:rPr>
              <a:t>ity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and  provides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various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additional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features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work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SzPct val="68750"/>
              <a:buFont typeface="Wingdings"/>
              <a:buChar char=""/>
              <a:tabLst>
                <a:tab pos="299720" algn="l"/>
              </a:tabLst>
            </a:pPr>
            <a:r>
              <a:rPr sz="2400" spc="-170" dirty="0">
                <a:latin typeface="Arial"/>
                <a:cs typeface="Arial"/>
              </a:rPr>
              <a:t>Enum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235" dirty="0">
                <a:latin typeface="Arial"/>
                <a:cs typeface="Arial"/>
              </a:rPr>
              <a:t>Java </a:t>
            </a:r>
            <a:r>
              <a:rPr sz="2400" spc="-95" dirty="0">
                <a:latin typeface="Arial"/>
                <a:cs typeface="Arial"/>
              </a:rPr>
              <a:t>denotes </a:t>
            </a:r>
            <a:r>
              <a:rPr sz="2400" spc="-65" dirty="0">
                <a:latin typeface="Arial"/>
                <a:cs typeface="Arial"/>
              </a:rPr>
              <a:t>fixed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well-known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SzPct val="68750"/>
              <a:buFont typeface="Wingdings"/>
              <a:buChar char=""/>
              <a:tabLst>
                <a:tab pos="299720" algn="l"/>
                <a:tab pos="2693035" algn="l"/>
                <a:tab pos="3039110" algn="l"/>
                <a:tab pos="3342640" algn="l"/>
                <a:tab pos="4751070" algn="l"/>
                <a:tab pos="6020435" algn="l"/>
                <a:tab pos="6642734" algn="l"/>
                <a:tab pos="6945630" algn="l"/>
                <a:tab pos="7532370" algn="l"/>
                <a:tab pos="8181975" algn="l"/>
                <a:tab pos="8698230" algn="l"/>
                <a:tab pos="9806940" algn="l"/>
              </a:tabLst>
            </a:pPr>
            <a:r>
              <a:rPr sz="2400" spc="-140" dirty="0">
                <a:latin typeface="Arial"/>
                <a:cs typeface="Arial"/>
              </a:rPr>
              <a:t>Temp</a:t>
            </a:r>
            <a:r>
              <a:rPr sz="2400" spc="-135" dirty="0">
                <a:latin typeface="Arial"/>
                <a:cs typeface="Arial"/>
              </a:rPr>
              <a:t>o</a:t>
            </a:r>
            <a:r>
              <a:rPr sz="2400" spc="-65" dirty="0">
                <a:latin typeface="Arial"/>
                <a:cs typeface="Arial"/>
              </a:rPr>
              <a:t>ralAdjuster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functio</a:t>
            </a:r>
            <a:r>
              <a:rPr sz="2400" spc="-50" dirty="0">
                <a:latin typeface="Arial"/>
                <a:cs typeface="Arial"/>
              </a:rPr>
              <a:t>n</a:t>
            </a:r>
            <a:r>
              <a:rPr sz="2400" spc="-8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5" dirty="0">
                <a:latin typeface="Arial"/>
                <a:cs typeface="Arial"/>
              </a:rPr>
              <a:t>interface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n</a:t>
            </a:r>
            <a:r>
              <a:rPr sz="2400" spc="-7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0" dirty="0">
                <a:latin typeface="Arial"/>
                <a:cs typeface="Arial"/>
              </a:rPr>
              <a:t>key</a:t>
            </a:r>
            <a:r>
              <a:rPr sz="2400" dirty="0">
                <a:latin typeface="Arial"/>
                <a:cs typeface="Arial"/>
              </a:rPr>
              <a:t>	to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fo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alt</a:t>
            </a:r>
            <a:r>
              <a:rPr sz="2400" spc="-55" dirty="0">
                <a:latin typeface="Arial"/>
                <a:cs typeface="Arial"/>
              </a:rPr>
              <a:t>ering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Arial"/>
                <a:cs typeface="Arial"/>
              </a:rPr>
              <a:t>temporal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SzPct val="68750"/>
              <a:buFont typeface="Wingdings"/>
              <a:buChar char=""/>
              <a:tabLst>
                <a:tab pos="299720" algn="l"/>
              </a:tabLst>
            </a:pPr>
            <a:r>
              <a:rPr sz="2400" spc="-235" dirty="0">
                <a:latin typeface="Arial"/>
                <a:cs typeface="Arial"/>
              </a:rPr>
              <a:t>Java </a:t>
            </a:r>
            <a:r>
              <a:rPr sz="2400" spc="-145" dirty="0">
                <a:latin typeface="Arial"/>
                <a:cs typeface="Arial"/>
              </a:rPr>
              <a:t>TimeZone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denotes time-zones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helpful </a:t>
            </a:r>
            <a:r>
              <a:rPr sz="2400" spc="-80" dirty="0">
                <a:latin typeface="Arial"/>
                <a:cs typeface="Arial"/>
              </a:rPr>
              <a:t>when  </a:t>
            </a:r>
            <a:r>
              <a:rPr sz="2400" spc="-85" dirty="0">
                <a:latin typeface="Arial"/>
                <a:cs typeface="Arial"/>
              </a:rPr>
              <a:t>doing </a:t>
            </a:r>
            <a:r>
              <a:rPr sz="2400" spc="-100" dirty="0">
                <a:latin typeface="Arial"/>
                <a:cs typeface="Arial"/>
              </a:rPr>
              <a:t>calendar </a:t>
            </a:r>
            <a:r>
              <a:rPr sz="2400" spc="-35" dirty="0">
                <a:latin typeface="Arial"/>
                <a:cs typeface="Arial"/>
              </a:rPr>
              <a:t>arithmetic </a:t>
            </a:r>
            <a:r>
              <a:rPr sz="2400" spc="-155" dirty="0">
                <a:latin typeface="Arial"/>
                <a:cs typeface="Arial"/>
              </a:rPr>
              <a:t>across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time-zones.</a:t>
            </a:r>
            <a:endParaRPr sz="24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SzPct val="68750"/>
              <a:buFont typeface="Wingdings"/>
              <a:buChar char=""/>
              <a:tabLst>
                <a:tab pos="299720" algn="l"/>
                <a:tab pos="620395" algn="l"/>
                <a:tab pos="2018030" algn="l"/>
                <a:tab pos="2882265" algn="l"/>
                <a:tab pos="3216275" algn="l"/>
                <a:tab pos="3775075" algn="l"/>
                <a:tab pos="4958080" algn="l"/>
                <a:tab pos="5356225" algn="l"/>
                <a:tab pos="6068060" algn="l"/>
                <a:tab pos="6722109" algn="l"/>
                <a:tab pos="7011670" algn="l"/>
                <a:tab pos="8408670" algn="l"/>
                <a:tab pos="9349740" algn="l"/>
              </a:tabLst>
            </a:pPr>
            <a:r>
              <a:rPr sz="2400" spc="-215" dirty="0">
                <a:latin typeface="Arial"/>
                <a:cs typeface="Arial"/>
              </a:rPr>
              <a:t>A	</a:t>
            </a:r>
            <a:r>
              <a:rPr sz="2400" spc="85" dirty="0">
                <a:latin typeface="Arial"/>
                <a:cs typeface="Arial"/>
              </a:rPr>
              <a:t>t</a:t>
            </a:r>
            <a:r>
              <a:rPr sz="2400" spc="50" dirty="0">
                <a:latin typeface="Arial"/>
                <a:cs typeface="Arial"/>
              </a:rPr>
              <a:t>i</a:t>
            </a:r>
            <a:r>
              <a:rPr sz="2400" spc="-135" dirty="0">
                <a:latin typeface="Arial"/>
                <a:cs typeface="Arial"/>
              </a:rPr>
              <a:t>m</a:t>
            </a:r>
            <a:r>
              <a:rPr sz="2400" spc="-85" dirty="0">
                <a:latin typeface="Arial"/>
                <a:cs typeface="Arial"/>
              </a:rPr>
              <a:t>e</a:t>
            </a:r>
            <a:r>
              <a:rPr sz="2400" spc="-70" dirty="0">
                <a:latin typeface="Arial"/>
                <a:cs typeface="Arial"/>
              </a:rPr>
              <a:t>-</a:t>
            </a:r>
            <a:r>
              <a:rPr sz="2400" spc="-135" dirty="0">
                <a:latin typeface="Arial"/>
                <a:cs typeface="Arial"/>
              </a:rPr>
              <a:t>zone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5" dirty="0">
                <a:latin typeface="Arial"/>
                <a:cs typeface="Arial"/>
              </a:rPr>
              <a:t>off</a:t>
            </a:r>
            <a:r>
              <a:rPr sz="2400" spc="-7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quanti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spc="-114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85" dirty="0">
                <a:latin typeface="Arial"/>
                <a:cs typeface="Arial"/>
              </a:rPr>
              <a:t>t</a:t>
            </a:r>
            <a:r>
              <a:rPr sz="2400" spc="50" dirty="0">
                <a:latin typeface="Arial"/>
                <a:cs typeface="Arial"/>
              </a:rPr>
              <a:t>i</a:t>
            </a:r>
            <a:r>
              <a:rPr sz="2400" spc="-114" dirty="0">
                <a:latin typeface="Arial"/>
                <a:cs typeface="Arial"/>
              </a:rPr>
              <a:t>me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ha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tim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80" dirty="0">
                <a:latin typeface="Arial"/>
                <a:cs typeface="Arial"/>
              </a:rPr>
              <a:t>-</a:t>
            </a:r>
            <a:r>
              <a:rPr sz="2400" spc="-135" dirty="0">
                <a:latin typeface="Arial"/>
                <a:cs typeface="Arial"/>
              </a:rPr>
              <a:t>zone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differ</a:t>
            </a:r>
            <a:r>
              <a:rPr sz="2400" spc="-5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from  </a:t>
            </a:r>
            <a:r>
              <a:rPr sz="2400" spc="-125" dirty="0">
                <a:latin typeface="Arial"/>
                <a:cs typeface="Arial"/>
              </a:rPr>
              <a:t>Greenwich/UTC.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64595" y="2703576"/>
            <a:ext cx="1327403" cy="1578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" y="144779"/>
            <a:ext cx="11841480" cy="487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2915" y="15240"/>
            <a:ext cx="2104643" cy="853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6002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90"/>
              </a:lnSpc>
            </a:pPr>
            <a:r>
              <a:rPr spc="-285" dirty="0"/>
              <a:t>SUMMARY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45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1001267"/>
            <a:ext cx="11820144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3432" y="1074419"/>
            <a:ext cx="8590788" cy="109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021080"/>
            <a:ext cx="11734800" cy="1062355"/>
          </a:xfrm>
          <a:custGeom>
            <a:avLst/>
            <a:gdLst/>
            <a:ahLst/>
            <a:cxnLst/>
            <a:rect l="l" t="t" r="r" b="b"/>
            <a:pathLst>
              <a:path w="11734800" h="1062355">
                <a:moveTo>
                  <a:pt x="11650980" y="0"/>
                </a:moveTo>
                <a:lnTo>
                  <a:pt x="83845" y="0"/>
                </a:lnTo>
                <a:lnTo>
                  <a:pt x="51209" y="6596"/>
                </a:lnTo>
                <a:lnTo>
                  <a:pt x="24558" y="24574"/>
                </a:lnTo>
                <a:lnTo>
                  <a:pt x="6589" y="51220"/>
                </a:lnTo>
                <a:lnTo>
                  <a:pt x="0" y="83820"/>
                </a:lnTo>
                <a:lnTo>
                  <a:pt x="0" y="978408"/>
                </a:lnTo>
                <a:lnTo>
                  <a:pt x="6589" y="1011007"/>
                </a:lnTo>
                <a:lnTo>
                  <a:pt x="24558" y="1037653"/>
                </a:lnTo>
                <a:lnTo>
                  <a:pt x="51209" y="1055631"/>
                </a:lnTo>
                <a:lnTo>
                  <a:pt x="83845" y="1062228"/>
                </a:lnTo>
                <a:lnTo>
                  <a:pt x="11650980" y="1062228"/>
                </a:lnTo>
                <a:lnTo>
                  <a:pt x="11683579" y="1055631"/>
                </a:lnTo>
                <a:lnTo>
                  <a:pt x="11710225" y="1037653"/>
                </a:lnTo>
                <a:lnTo>
                  <a:pt x="11728203" y="1011007"/>
                </a:lnTo>
                <a:lnTo>
                  <a:pt x="11734800" y="978408"/>
                </a:lnTo>
                <a:lnTo>
                  <a:pt x="11734800" y="83820"/>
                </a:lnTo>
                <a:lnTo>
                  <a:pt x="11728203" y="51220"/>
                </a:lnTo>
                <a:lnTo>
                  <a:pt x="11710225" y="24574"/>
                </a:lnTo>
                <a:lnTo>
                  <a:pt x="11683579" y="6596"/>
                </a:lnTo>
                <a:lnTo>
                  <a:pt x="11650980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6919" y="1153490"/>
            <a:ext cx="8167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Clock</a:t>
            </a:r>
            <a:r>
              <a:rPr sz="1800" spc="-575" dirty="0">
                <a:latin typeface="Courier New"/>
                <a:cs typeface="Courier New"/>
              </a:rPr>
              <a:t> </a:t>
            </a:r>
            <a:r>
              <a:rPr sz="2400" spc="-175" dirty="0">
                <a:latin typeface="Arial"/>
                <a:cs typeface="Arial"/>
              </a:rPr>
              <a:t>class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Java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8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version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used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get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date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using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Arial"/>
                <a:cs typeface="Arial"/>
              </a:rPr>
              <a:t>current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time-zone.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2/29</a:t>
            </a:r>
          </a:p>
        </p:txBody>
      </p:sp>
      <p:sp>
        <p:nvSpPr>
          <p:cNvPr id="9" name="object 9"/>
          <p:cNvSpPr/>
          <p:nvPr/>
        </p:nvSpPr>
        <p:spPr>
          <a:xfrm>
            <a:off x="295656" y="1066800"/>
            <a:ext cx="2052827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" y="1094232"/>
            <a:ext cx="195833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" y="1094232"/>
            <a:ext cx="1958339" cy="914400"/>
          </a:xfrm>
          <a:custGeom>
            <a:avLst/>
            <a:gdLst/>
            <a:ahLst/>
            <a:cxnLst/>
            <a:rect l="l" t="t" r="r" b="b"/>
            <a:pathLst>
              <a:path w="1958339" h="914400">
                <a:moveTo>
                  <a:pt x="0" y="457200"/>
                </a:moveTo>
                <a:lnTo>
                  <a:pt x="8245" y="397602"/>
                </a:lnTo>
                <a:lnTo>
                  <a:pt x="32292" y="340321"/>
                </a:lnTo>
                <a:lnTo>
                  <a:pt x="71109" y="285838"/>
                </a:lnTo>
                <a:lnTo>
                  <a:pt x="123663" y="234636"/>
                </a:lnTo>
                <a:lnTo>
                  <a:pt x="154769" y="210415"/>
                </a:lnTo>
                <a:lnTo>
                  <a:pt x="188923" y="187195"/>
                </a:lnTo>
                <a:lnTo>
                  <a:pt x="225995" y="165037"/>
                </a:lnTo>
                <a:lnTo>
                  <a:pt x="265856" y="144000"/>
                </a:lnTo>
                <a:lnTo>
                  <a:pt x="308378" y="124145"/>
                </a:lnTo>
                <a:lnTo>
                  <a:pt x="353430" y="105532"/>
                </a:lnTo>
                <a:lnTo>
                  <a:pt x="400885" y="88221"/>
                </a:lnTo>
                <a:lnTo>
                  <a:pt x="450613" y="72273"/>
                </a:lnTo>
                <a:lnTo>
                  <a:pt x="502486" y="57747"/>
                </a:lnTo>
                <a:lnTo>
                  <a:pt x="556373" y="44705"/>
                </a:lnTo>
                <a:lnTo>
                  <a:pt x="612146" y="33206"/>
                </a:lnTo>
                <a:lnTo>
                  <a:pt x="669677" y="23311"/>
                </a:lnTo>
                <a:lnTo>
                  <a:pt x="728835" y="15079"/>
                </a:lnTo>
                <a:lnTo>
                  <a:pt x="789493" y="8572"/>
                </a:lnTo>
                <a:lnTo>
                  <a:pt x="851520" y="3850"/>
                </a:lnTo>
                <a:lnTo>
                  <a:pt x="914789" y="972"/>
                </a:lnTo>
                <a:lnTo>
                  <a:pt x="979169" y="0"/>
                </a:lnTo>
                <a:lnTo>
                  <a:pt x="1043549" y="972"/>
                </a:lnTo>
                <a:lnTo>
                  <a:pt x="1106816" y="3850"/>
                </a:lnTo>
                <a:lnTo>
                  <a:pt x="1168843" y="8572"/>
                </a:lnTo>
                <a:lnTo>
                  <a:pt x="1229499" y="15079"/>
                </a:lnTo>
                <a:lnTo>
                  <a:pt x="1288657" y="23311"/>
                </a:lnTo>
                <a:lnTo>
                  <a:pt x="1346187" y="33206"/>
                </a:lnTo>
                <a:lnTo>
                  <a:pt x="1401961" y="44705"/>
                </a:lnTo>
                <a:lnTo>
                  <a:pt x="1455848" y="57747"/>
                </a:lnTo>
                <a:lnTo>
                  <a:pt x="1507720" y="72273"/>
                </a:lnTo>
                <a:lnTo>
                  <a:pt x="1557448" y="88221"/>
                </a:lnTo>
                <a:lnTo>
                  <a:pt x="1604903" y="105532"/>
                </a:lnTo>
                <a:lnTo>
                  <a:pt x="1649956" y="124145"/>
                </a:lnTo>
                <a:lnTo>
                  <a:pt x="1692478" y="144000"/>
                </a:lnTo>
                <a:lnTo>
                  <a:pt x="1732340" y="165037"/>
                </a:lnTo>
                <a:lnTo>
                  <a:pt x="1769412" y="187195"/>
                </a:lnTo>
                <a:lnTo>
                  <a:pt x="1803566" y="210415"/>
                </a:lnTo>
                <a:lnTo>
                  <a:pt x="1834673" y="234636"/>
                </a:lnTo>
                <a:lnTo>
                  <a:pt x="1887229" y="285838"/>
                </a:lnTo>
                <a:lnTo>
                  <a:pt x="1926047" y="340321"/>
                </a:lnTo>
                <a:lnTo>
                  <a:pt x="1950094" y="397602"/>
                </a:lnTo>
                <a:lnTo>
                  <a:pt x="1958339" y="457200"/>
                </a:lnTo>
                <a:lnTo>
                  <a:pt x="1956257" y="487257"/>
                </a:lnTo>
                <a:lnTo>
                  <a:pt x="1939981" y="545757"/>
                </a:lnTo>
                <a:lnTo>
                  <a:pt x="1908419" y="601699"/>
                </a:lnTo>
                <a:lnTo>
                  <a:pt x="1862604" y="654602"/>
                </a:lnTo>
                <a:lnTo>
                  <a:pt x="1803566" y="703984"/>
                </a:lnTo>
                <a:lnTo>
                  <a:pt x="1769412" y="727204"/>
                </a:lnTo>
                <a:lnTo>
                  <a:pt x="1732340" y="749362"/>
                </a:lnTo>
                <a:lnTo>
                  <a:pt x="1692478" y="770399"/>
                </a:lnTo>
                <a:lnTo>
                  <a:pt x="1649956" y="790254"/>
                </a:lnTo>
                <a:lnTo>
                  <a:pt x="1604903" y="808867"/>
                </a:lnTo>
                <a:lnTo>
                  <a:pt x="1557448" y="826178"/>
                </a:lnTo>
                <a:lnTo>
                  <a:pt x="1507720" y="842126"/>
                </a:lnTo>
                <a:lnTo>
                  <a:pt x="1455848" y="856652"/>
                </a:lnTo>
                <a:lnTo>
                  <a:pt x="1401961" y="869694"/>
                </a:lnTo>
                <a:lnTo>
                  <a:pt x="1346187" y="881193"/>
                </a:lnTo>
                <a:lnTo>
                  <a:pt x="1288657" y="891088"/>
                </a:lnTo>
                <a:lnTo>
                  <a:pt x="1229499" y="899320"/>
                </a:lnTo>
                <a:lnTo>
                  <a:pt x="1168843" y="905827"/>
                </a:lnTo>
                <a:lnTo>
                  <a:pt x="1106816" y="910549"/>
                </a:lnTo>
                <a:lnTo>
                  <a:pt x="1043549" y="913427"/>
                </a:lnTo>
                <a:lnTo>
                  <a:pt x="979169" y="914400"/>
                </a:lnTo>
                <a:lnTo>
                  <a:pt x="914789" y="913427"/>
                </a:lnTo>
                <a:lnTo>
                  <a:pt x="851520" y="910549"/>
                </a:lnTo>
                <a:lnTo>
                  <a:pt x="789493" y="905827"/>
                </a:lnTo>
                <a:lnTo>
                  <a:pt x="728835" y="899320"/>
                </a:lnTo>
                <a:lnTo>
                  <a:pt x="669677" y="891088"/>
                </a:lnTo>
                <a:lnTo>
                  <a:pt x="612146" y="881193"/>
                </a:lnTo>
                <a:lnTo>
                  <a:pt x="556373" y="869694"/>
                </a:lnTo>
                <a:lnTo>
                  <a:pt x="502486" y="856652"/>
                </a:lnTo>
                <a:lnTo>
                  <a:pt x="450613" y="842126"/>
                </a:lnTo>
                <a:lnTo>
                  <a:pt x="400885" y="826178"/>
                </a:lnTo>
                <a:lnTo>
                  <a:pt x="353430" y="808867"/>
                </a:lnTo>
                <a:lnTo>
                  <a:pt x="308378" y="790254"/>
                </a:lnTo>
                <a:lnTo>
                  <a:pt x="265856" y="770399"/>
                </a:lnTo>
                <a:lnTo>
                  <a:pt x="225995" y="749362"/>
                </a:lnTo>
                <a:lnTo>
                  <a:pt x="188923" y="727204"/>
                </a:lnTo>
                <a:lnTo>
                  <a:pt x="154769" y="703984"/>
                </a:lnTo>
                <a:lnTo>
                  <a:pt x="123663" y="679763"/>
                </a:lnTo>
                <a:lnTo>
                  <a:pt x="71109" y="628561"/>
                </a:lnTo>
                <a:lnTo>
                  <a:pt x="32292" y="574078"/>
                </a:lnTo>
                <a:lnTo>
                  <a:pt x="8245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3736" y="1414094"/>
            <a:ext cx="5588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Clock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928" y="2755392"/>
            <a:ext cx="11820144" cy="1184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855" y="2831592"/>
            <a:ext cx="10111740" cy="1089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" y="2775204"/>
            <a:ext cx="11734800" cy="1099185"/>
          </a:xfrm>
          <a:custGeom>
            <a:avLst/>
            <a:gdLst/>
            <a:ahLst/>
            <a:cxnLst/>
            <a:rect l="l" t="t" r="r" b="b"/>
            <a:pathLst>
              <a:path w="11734800" h="1099185">
                <a:moveTo>
                  <a:pt x="11648059" y="0"/>
                </a:moveTo>
                <a:lnTo>
                  <a:pt x="86728" y="0"/>
                </a:lnTo>
                <a:lnTo>
                  <a:pt x="52967" y="6820"/>
                </a:lnTo>
                <a:lnTo>
                  <a:pt x="25399" y="25415"/>
                </a:lnTo>
                <a:lnTo>
                  <a:pt x="6814" y="52988"/>
                </a:lnTo>
                <a:lnTo>
                  <a:pt x="0" y="86740"/>
                </a:lnTo>
                <a:lnTo>
                  <a:pt x="0" y="1012062"/>
                </a:lnTo>
                <a:lnTo>
                  <a:pt x="6814" y="1045815"/>
                </a:lnTo>
                <a:lnTo>
                  <a:pt x="25400" y="1073388"/>
                </a:lnTo>
                <a:lnTo>
                  <a:pt x="52967" y="1091983"/>
                </a:lnTo>
                <a:lnTo>
                  <a:pt x="86728" y="1098803"/>
                </a:lnTo>
                <a:lnTo>
                  <a:pt x="11648059" y="1098803"/>
                </a:lnTo>
                <a:lnTo>
                  <a:pt x="11681811" y="1091983"/>
                </a:lnTo>
                <a:lnTo>
                  <a:pt x="11709384" y="1073388"/>
                </a:lnTo>
                <a:lnTo>
                  <a:pt x="11727979" y="1045815"/>
                </a:lnTo>
                <a:lnTo>
                  <a:pt x="11734800" y="1012062"/>
                </a:lnTo>
                <a:lnTo>
                  <a:pt x="11734800" y="86740"/>
                </a:lnTo>
                <a:lnTo>
                  <a:pt x="11727979" y="52988"/>
                </a:lnTo>
                <a:lnTo>
                  <a:pt x="11709384" y="25415"/>
                </a:lnTo>
                <a:lnTo>
                  <a:pt x="11681811" y="6820"/>
                </a:lnTo>
                <a:lnTo>
                  <a:pt x="11648059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81733" y="2911602"/>
            <a:ext cx="9731375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Clock</a:t>
            </a:r>
            <a:r>
              <a:rPr sz="1800" spc="-565" dirty="0">
                <a:latin typeface="Courier New"/>
                <a:cs typeface="Courier New"/>
              </a:rPr>
              <a:t>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place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System.currentTimeInMillis()</a:t>
            </a:r>
            <a:r>
              <a:rPr sz="1800" spc="-580" dirty="0">
                <a:latin typeface="Courier New"/>
                <a:cs typeface="Courier New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TimeZone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sz="1800" spc="-10" dirty="0">
                <a:latin typeface="Courier New"/>
                <a:cs typeface="Courier New"/>
              </a:rPr>
              <a:t>getDefault()</a:t>
            </a:r>
            <a:r>
              <a:rPr sz="2400" spc="-10" dirty="0">
                <a:latin typeface="Courier New"/>
                <a:cs typeface="Courier New"/>
              </a:rPr>
              <a:t>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5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3/29</a:t>
            </a:r>
          </a:p>
        </p:txBody>
      </p:sp>
      <p:sp>
        <p:nvSpPr>
          <p:cNvPr id="5" name="object 5"/>
          <p:cNvSpPr/>
          <p:nvPr/>
        </p:nvSpPr>
        <p:spPr>
          <a:xfrm>
            <a:off x="1181100" y="2654807"/>
            <a:ext cx="9779635" cy="3365500"/>
          </a:xfrm>
          <a:custGeom>
            <a:avLst/>
            <a:gdLst/>
            <a:ahLst/>
            <a:cxnLst/>
            <a:rect l="l" t="t" r="r" b="b"/>
            <a:pathLst>
              <a:path w="9779635" h="3365500">
                <a:moveTo>
                  <a:pt x="9669526" y="0"/>
                </a:moveTo>
                <a:lnTo>
                  <a:pt x="109982" y="0"/>
                </a:lnTo>
                <a:lnTo>
                  <a:pt x="67170" y="8647"/>
                </a:lnTo>
                <a:lnTo>
                  <a:pt x="32211" y="32226"/>
                </a:lnTo>
                <a:lnTo>
                  <a:pt x="8642" y="67186"/>
                </a:lnTo>
                <a:lnTo>
                  <a:pt x="0" y="109982"/>
                </a:lnTo>
                <a:lnTo>
                  <a:pt x="0" y="3255022"/>
                </a:lnTo>
                <a:lnTo>
                  <a:pt x="8642" y="3297826"/>
                </a:lnTo>
                <a:lnTo>
                  <a:pt x="32211" y="3332781"/>
                </a:lnTo>
                <a:lnTo>
                  <a:pt x="67170" y="3356349"/>
                </a:lnTo>
                <a:lnTo>
                  <a:pt x="109982" y="3364992"/>
                </a:lnTo>
                <a:lnTo>
                  <a:pt x="9669526" y="3364992"/>
                </a:lnTo>
                <a:lnTo>
                  <a:pt x="9712321" y="3356349"/>
                </a:lnTo>
                <a:lnTo>
                  <a:pt x="9747281" y="3332781"/>
                </a:lnTo>
                <a:lnTo>
                  <a:pt x="9770860" y="3297826"/>
                </a:lnTo>
                <a:lnTo>
                  <a:pt x="9779508" y="3255022"/>
                </a:lnTo>
                <a:lnTo>
                  <a:pt x="9779508" y="109982"/>
                </a:lnTo>
                <a:lnTo>
                  <a:pt x="9770860" y="67186"/>
                </a:lnTo>
                <a:lnTo>
                  <a:pt x="9747281" y="32226"/>
                </a:lnTo>
                <a:lnTo>
                  <a:pt x="9712321" y="8647"/>
                </a:lnTo>
                <a:lnTo>
                  <a:pt x="9669526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2097" y="2926207"/>
            <a:ext cx="91700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 java.time.*; // import the package for Date-Time API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classes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Creates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new Clock instance based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18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UTC.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  <a:p>
            <a:pPr marL="12700" marR="286956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Clock defaultClock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Clock.systemUTC();  System.out.println("Clock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 " +</a:t>
            </a:r>
            <a:r>
              <a:rPr sz="18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defaultClock);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  <a:p>
            <a:pPr marL="12700" marR="17792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Creates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clock instance based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system clock zone  Clock defaultClock2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Clock.systemDefaultZone();  System.out.println("Clock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 " +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defaultClock2);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928" y="990600"/>
            <a:ext cx="11820144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8004" y="949452"/>
            <a:ext cx="9581388" cy="1456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1010411"/>
            <a:ext cx="11734800" cy="1226820"/>
          </a:xfrm>
          <a:custGeom>
            <a:avLst/>
            <a:gdLst/>
            <a:ahLst/>
            <a:cxnLst/>
            <a:rect l="l" t="t" r="r" b="b"/>
            <a:pathLst>
              <a:path w="11734800" h="1226820">
                <a:moveTo>
                  <a:pt x="11638026" y="0"/>
                </a:moveTo>
                <a:lnTo>
                  <a:pt x="96824" y="0"/>
                </a:lnTo>
                <a:lnTo>
                  <a:pt x="59134" y="7602"/>
                </a:lnTo>
                <a:lnTo>
                  <a:pt x="28357" y="28336"/>
                </a:lnTo>
                <a:lnTo>
                  <a:pt x="7608" y="59096"/>
                </a:lnTo>
                <a:lnTo>
                  <a:pt x="0" y="96774"/>
                </a:lnTo>
                <a:lnTo>
                  <a:pt x="0" y="1130046"/>
                </a:lnTo>
                <a:lnTo>
                  <a:pt x="7608" y="1167723"/>
                </a:lnTo>
                <a:lnTo>
                  <a:pt x="28357" y="1198483"/>
                </a:lnTo>
                <a:lnTo>
                  <a:pt x="59134" y="1219217"/>
                </a:lnTo>
                <a:lnTo>
                  <a:pt x="96824" y="1226820"/>
                </a:lnTo>
                <a:lnTo>
                  <a:pt x="11638026" y="1226820"/>
                </a:lnTo>
                <a:lnTo>
                  <a:pt x="11675703" y="1219217"/>
                </a:lnTo>
                <a:lnTo>
                  <a:pt x="11706463" y="1198483"/>
                </a:lnTo>
                <a:lnTo>
                  <a:pt x="11727197" y="1167723"/>
                </a:lnTo>
                <a:lnTo>
                  <a:pt x="11734800" y="1130046"/>
                </a:lnTo>
                <a:lnTo>
                  <a:pt x="11734800" y="96774"/>
                </a:lnTo>
                <a:lnTo>
                  <a:pt x="11727197" y="59096"/>
                </a:lnTo>
                <a:lnTo>
                  <a:pt x="11706463" y="28336"/>
                </a:lnTo>
                <a:lnTo>
                  <a:pt x="11675703" y="7602"/>
                </a:lnTo>
                <a:lnTo>
                  <a:pt x="11638026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30855" y="1027633"/>
            <a:ext cx="91147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Following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Code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Snippet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displays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instance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using </a:t>
            </a:r>
            <a:r>
              <a:rPr sz="1800" spc="-15" dirty="0">
                <a:latin typeface="Courier New"/>
                <a:cs typeface="Courier New"/>
              </a:rPr>
              <a:t>Clock</a:t>
            </a:r>
            <a:r>
              <a:rPr sz="2400" spc="-15" dirty="0">
                <a:latin typeface="Arial"/>
                <a:cs typeface="Arial"/>
              </a:rPr>
              <a:t>.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represents 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clock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65" dirty="0">
                <a:latin typeface="Arial"/>
                <a:cs typeface="Arial"/>
              </a:rPr>
              <a:t>provide </a:t>
            </a:r>
            <a:r>
              <a:rPr sz="2400" spc="-204" dirty="0">
                <a:latin typeface="Arial"/>
                <a:cs typeface="Arial"/>
              </a:rPr>
              <a:t>access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current </a:t>
            </a:r>
            <a:r>
              <a:rPr sz="2400" spc="-70" dirty="0">
                <a:latin typeface="Arial"/>
                <a:cs typeface="Arial"/>
              </a:rPr>
              <a:t>date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time-  </a:t>
            </a:r>
            <a:r>
              <a:rPr sz="2400" spc="-120" dirty="0">
                <a:latin typeface="Arial"/>
                <a:cs typeface="Arial"/>
              </a:rPr>
              <a:t>zone.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52" y="1139952"/>
            <a:ext cx="2052827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995" y="1167383"/>
            <a:ext cx="195833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995" y="1167383"/>
            <a:ext cx="1958339" cy="914400"/>
          </a:xfrm>
          <a:custGeom>
            <a:avLst/>
            <a:gdLst/>
            <a:ahLst/>
            <a:cxnLst/>
            <a:rect l="l" t="t" r="r" b="b"/>
            <a:pathLst>
              <a:path w="1958339" h="914400">
                <a:moveTo>
                  <a:pt x="0" y="457200"/>
                </a:moveTo>
                <a:lnTo>
                  <a:pt x="8245" y="397602"/>
                </a:lnTo>
                <a:lnTo>
                  <a:pt x="32292" y="340321"/>
                </a:lnTo>
                <a:lnTo>
                  <a:pt x="71109" y="285838"/>
                </a:lnTo>
                <a:lnTo>
                  <a:pt x="123663" y="234636"/>
                </a:lnTo>
                <a:lnTo>
                  <a:pt x="154769" y="210415"/>
                </a:lnTo>
                <a:lnTo>
                  <a:pt x="188923" y="187195"/>
                </a:lnTo>
                <a:lnTo>
                  <a:pt x="225995" y="165037"/>
                </a:lnTo>
                <a:lnTo>
                  <a:pt x="265856" y="144000"/>
                </a:lnTo>
                <a:lnTo>
                  <a:pt x="308378" y="124145"/>
                </a:lnTo>
                <a:lnTo>
                  <a:pt x="353430" y="105532"/>
                </a:lnTo>
                <a:lnTo>
                  <a:pt x="400885" y="88221"/>
                </a:lnTo>
                <a:lnTo>
                  <a:pt x="450613" y="72273"/>
                </a:lnTo>
                <a:lnTo>
                  <a:pt x="502486" y="57747"/>
                </a:lnTo>
                <a:lnTo>
                  <a:pt x="556373" y="44705"/>
                </a:lnTo>
                <a:lnTo>
                  <a:pt x="612146" y="33206"/>
                </a:lnTo>
                <a:lnTo>
                  <a:pt x="669677" y="23311"/>
                </a:lnTo>
                <a:lnTo>
                  <a:pt x="728835" y="15079"/>
                </a:lnTo>
                <a:lnTo>
                  <a:pt x="789493" y="8572"/>
                </a:lnTo>
                <a:lnTo>
                  <a:pt x="851520" y="3850"/>
                </a:lnTo>
                <a:lnTo>
                  <a:pt x="914789" y="972"/>
                </a:lnTo>
                <a:lnTo>
                  <a:pt x="979169" y="0"/>
                </a:lnTo>
                <a:lnTo>
                  <a:pt x="1043549" y="972"/>
                </a:lnTo>
                <a:lnTo>
                  <a:pt x="1106816" y="3850"/>
                </a:lnTo>
                <a:lnTo>
                  <a:pt x="1168843" y="8572"/>
                </a:lnTo>
                <a:lnTo>
                  <a:pt x="1229499" y="15079"/>
                </a:lnTo>
                <a:lnTo>
                  <a:pt x="1288657" y="23311"/>
                </a:lnTo>
                <a:lnTo>
                  <a:pt x="1346187" y="33206"/>
                </a:lnTo>
                <a:lnTo>
                  <a:pt x="1401961" y="44705"/>
                </a:lnTo>
                <a:lnTo>
                  <a:pt x="1455848" y="57747"/>
                </a:lnTo>
                <a:lnTo>
                  <a:pt x="1507720" y="72273"/>
                </a:lnTo>
                <a:lnTo>
                  <a:pt x="1557448" y="88221"/>
                </a:lnTo>
                <a:lnTo>
                  <a:pt x="1604903" y="105532"/>
                </a:lnTo>
                <a:lnTo>
                  <a:pt x="1649956" y="124145"/>
                </a:lnTo>
                <a:lnTo>
                  <a:pt x="1692478" y="144000"/>
                </a:lnTo>
                <a:lnTo>
                  <a:pt x="1732340" y="165037"/>
                </a:lnTo>
                <a:lnTo>
                  <a:pt x="1769412" y="187195"/>
                </a:lnTo>
                <a:lnTo>
                  <a:pt x="1803566" y="210415"/>
                </a:lnTo>
                <a:lnTo>
                  <a:pt x="1834673" y="234636"/>
                </a:lnTo>
                <a:lnTo>
                  <a:pt x="1887229" y="285838"/>
                </a:lnTo>
                <a:lnTo>
                  <a:pt x="1926047" y="340321"/>
                </a:lnTo>
                <a:lnTo>
                  <a:pt x="1950094" y="397602"/>
                </a:lnTo>
                <a:lnTo>
                  <a:pt x="1958339" y="457200"/>
                </a:lnTo>
                <a:lnTo>
                  <a:pt x="1956257" y="487257"/>
                </a:lnTo>
                <a:lnTo>
                  <a:pt x="1939981" y="545757"/>
                </a:lnTo>
                <a:lnTo>
                  <a:pt x="1908419" y="601699"/>
                </a:lnTo>
                <a:lnTo>
                  <a:pt x="1862604" y="654602"/>
                </a:lnTo>
                <a:lnTo>
                  <a:pt x="1803566" y="703984"/>
                </a:lnTo>
                <a:lnTo>
                  <a:pt x="1769412" y="727204"/>
                </a:lnTo>
                <a:lnTo>
                  <a:pt x="1732340" y="749362"/>
                </a:lnTo>
                <a:lnTo>
                  <a:pt x="1692478" y="770399"/>
                </a:lnTo>
                <a:lnTo>
                  <a:pt x="1649956" y="790254"/>
                </a:lnTo>
                <a:lnTo>
                  <a:pt x="1604903" y="808867"/>
                </a:lnTo>
                <a:lnTo>
                  <a:pt x="1557448" y="826178"/>
                </a:lnTo>
                <a:lnTo>
                  <a:pt x="1507720" y="842126"/>
                </a:lnTo>
                <a:lnTo>
                  <a:pt x="1455848" y="856652"/>
                </a:lnTo>
                <a:lnTo>
                  <a:pt x="1401961" y="869694"/>
                </a:lnTo>
                <a:lnTo>
                  <a:pt x="1346187" y="881193"/>
                </a:lnTo>
                <a:lnTo>
                  <a:pt x="1288657" y="891088"/>
                </a:lnTo>
                <a:lnTo>
                  <a:pt x="1229499" y="899320"/>
                </a:lnTo>
                <a:lnTo>
                  <a:pt x="1168843" y="905827"/>
                </a:lnTo>
                <a:lnTo>
                  <a:pt x="1106816" y="910549"/>
                </a:lnTo>
                <a:lnTo>
                  <a:pt x="1043549" y="913427"/>
                </a:lnTo>
                <a:lnTo>
                  <a:pt x="979169" y="914400"/>
                </a:lnTo>
                <a:lnTo>
                  <a:pt x="914789" y="913427"/>
                </a:lnTo>
                <a:lnTo>
                  <a:pt x="851520" y="910549"/>
                </a:lnTo>
                <a:lnTo>
                  <a:pt x="789493" y="905827"/>
                </a:lnTo>
                <a:lnTo>
                  <a:pt x="728835" y="899320"/>
                </a:lnTo>
                <a:lnTo>
                  <a:pt x="669677" y="891088"/>
                </a:lnTo>
                <a:lnTo>
                  <a:pt x="612146" y="881193"/>
                </a:lnTo>
                <a:lnTo>
                  <a:pt x="556373" y="869694"/>
                </a:lnTo>
                <a:lnTo>
                  <a:pt x="502486" y="856652"/>
                </a:lnTo>
                <a:lnTo>
                  <a:pt x="450613" y="842126"/>
                </a:lnTo>
                <a:lnTo>
                  <a:pt x="400885" y="826178"/>
                </a:lnTo>
                <a:lnTo>
                  <a:pt x="353430" y="808867"/>
                </a:lnTo>
                <a:lnTo>
                  <a:pt x="308378" y="790254"/>
                </a:lnTo>
                <a:lnTo>
                  <a:pt x="265856" y="770399"/>
                </a:lnTo>
                <a:lnTo>
                  <a:pt x="225995" y="749362"/>
                </a:lnTo>
                <a:lnTo>
                  <a:pt x="188923" y="727204"/>
                </a:lnTo>
                <a:lnTo>
                  <a:pt x="154769" y="703984"/>
                </a:lnTo>
                <a:lnTo>
                  <a:pt x="123663" y="679763"/>
                </a:lnTo>
                <a:lnTo>
                  <a:pt x="71109" y="628561"/>
                </a:lnTo>
                <a:lnTo>
                  <a:pt x="32292" y="574078"/>
                </a:lnTo>
                <a:lnTo>
                  <a:pt x="8245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0137" y="1486915"/>
            <a:ext cx="558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Clock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6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4/29</a:t>
            </a:r>
          </a:p>
        </p:txBody>
      </p:sp>
      <p:sp>
        <p:nvSpPr>
          <p:cNvPr id="5" name="object 5"/>
          <p:cNvSpPr/>
          <p:nvPr/>
        </p:nvSpPr>
        <p:spPr>
          <a:xfrm>
            <a:off x="2663951" y="2380488"/>
            <a:ext cx="6823075" cy="3131820"/>
          </a:xfrm>
          <a:custGeom>
            <a:avLst/>
            <a:gdLst/>
            <a:ahLst/>
            <a:cxnLst/>
            <a:rect l="l" t="t" r="r" b="b"/>
            <a:pathLst>
              <a:path w="6823075" h="3131820">
                <a:moveTo>
                  <a:pt x="6720585" y="0"/>
                </a:move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3029458"/>
                </a:lnTo>
                <a:lnTo>
                  <a:pt x="8046" y="3069294"/>
                </a:lnTo>
                <a:lnTo>
                  <a:pt x="29987" y="3101832"/>
                </a:lnTo>
                <a:lnTo>
                  <a:pt x="62525" y="3123773"/>
                </a:lnTo>
                <a:lnTo>
                  <a:pt x="102362" y="3131820"/>
                </a:lnTo>
                <a:lnTo>
                  <a:pt x="6720585" y="3131820"/>
                </a:lnTo>
                <a:lnTo>
                  <a:pt x="6760422" y="3123773"/>
                </a:lnTo>
                <a:lnTo>
                  <a:pt x="6792960" y="3101832"/>
                </a:lnTo>
                <a:lnTo>
                  <a:pt x="6814901" y="3069294"/>
                </a:lnTo>
                <a:lnTo>
                  <a:pt x="6822948" y="3029458"/>
                </a:lnTo>
                <a:lnTo>
                  <a:pt x="6822948" y="102362"/>
                </a:lnTo>
                <a:lnTo>
                  <a:pt x="6814901" y="62525"/>
                </a:lnTo>
                <a:lnTo>
                  <a:pt x="6792960" y="29987"/>
                </a:lnTo>
                <a:lnTo>
                  <a:pt x="6760422" y="8046"/>
                </a:lnTo>
                <a:lnTo>
                  <a:pt x="6720585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73172" y="2580894"/>
            <a:ext cx="644017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163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public class MyClass</a:t>
            </a:r>
            <a:r>
              <a:rPr sz="18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private Clock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clock;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public void process(LocalDate eventDate)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(eventDate.isBefore(LocalDate.now(clock)))</a:t>
            </a:r>
            <a:r>
              <a:rPr sz="18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928" y="1011936"/>
            <a:ext cx="11820144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3432" y="1115567"/>
            <a:ext cx="9776460" cy="1091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1031747"/>
            <a:ext cx="11734800" cy="1061085"/>
          </a:xfrm>
          <a:custGeom>
            <a:avLst/>
            <a:gdLst/>
            <a:ahLst/>
            <a:cxnLst/>
            <a:rect l="l" t="t" r="r" b="b"/>
            <a:pathLst>
              <a:path w="11734800" h="1061085">
                <a:moveTo>
                  <a:pt x="11651107" y="0"/>
                </a:moveTo>
                <a:lnTo>
                  <a:pt x="83718" y="0"/>
                </a:lnTo>
                <a:lnTo>
                  <a:pt x="51134" y="6576"/>
                </a:lnTo>
                <a:lnTo>
                  <a:pt x="24523" y="24510"/>
                </a:lnTo>
                <a:lnTo>
                  <a:pt x="6580" y="51113"/>
                </a:lnTo>
                <a:lnTo>
                  <a:pt x="0" y="83692"/>
                </a:lnTo>
                <a:lnTo>
                  <a:pt x="0" y="977010"/>
                </a:lnTo>
                <a:lnTo>
                  <a:pt x="6580" y="1009590"/>
                </a:lnTo>
                <a:lnTo>
                  <a:pt x="24523" y="1036192"/>
                </a:lnTo>
                <a:lnTo>
                  <a:pt x="51134" y="1054127"/>
                </a:lnTo>
                <a:lnTo>
                  <a:pt x="83718" y="1060703"/>
                </a:lnTo>
                <a:lnTo>
                  <a:pt x="11651107" y="1060703"/>
                </a:lnTo>
                <a:lnTo>
                  <a:pt x="11683686" y="1054127"/>
                </a:lnTo>
                <a:lnTo>
                  <a:pt x="11710289" y="1036192"/>
                </a:lnTo>
                <a:lnTo>
                  <a:pt x="11728223" y="1009590"/>
                </a:lnTo>
                <a:lnTo>
                  <a:pt x="11734800" y="977010"/>
                </a:lnTo>
                <a:lnTo>
                  <a:pt x="11734800" y="83692"/>
                </a:lnTo>
                <a:lnTo>
                  <a:pt x="11728223" y="51113"/>
                </a:lnTo>
                <a:lnTo>
                  <a:pt x="11710289" y="24510"/>
                </a:lnTo>
                <a:lnTo>
                  <a:pt x="11683686" y="6576"/>
                </a:lnTo>
                <a:lnTo>
                  <a:pt x="11651107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6919" y="1193749"/>
            <a:ext cx="9283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25" dirty="0">
                <a:latin typeface="Arial"/>
                <a:cs typeface="Arial"/>
              </a:rPr>
              <a:t>displays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given </a:t>
            </a:r>
            <a:r>
              <a:rPr sz="2400" spc="-70" dirty="0">
                <a:latin typeface="Arial"/>
                <a:cs typeface="Arial"/>
              </a:rPr>
              <a:t>date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45" dirty="0">
                <a:latin typeface="Arial"/>
                <a:cs typeface="Arial"/>
              </a:rPr>
              <a:t>verified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against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Arial"/>
                <a:cs typeface="Arial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Clock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Arial"/>
                <a:cs typeface="Arial"/>
              </a:rPr>
              <a:t>object: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52" y="1077467"/>
            <a:ext cx="2052827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995" y="1104900"/>
            <a:ext cx="195833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995" y="1104900"/>
            <a:ext cx="1958339" cy="914400"/>
          </a:xfrm>
          <a:custGeom>
            <a:avLst/>
            <a:gdLst/>
            <a:ahLst/>
            <a:cxnLst/>
            <a:rect l="l" t="t" r="r" b="b"/>
            <a:pathLst>
              <a:path w="1958339" h="914400">
                <a:moveTo>
                  <a:pt x="0" y="457200"/>
                </a:moveTo>
                <a:lnTo>
                  <a:pt x="8245" y="397602"/>
                </a:lnTo>
                <a:lnTo>
                  <a:pt x="32292" y="340321"/>
                </a:lnTo>
                <a:lnTo>
                  <a:pt x="71109" y="285838"/>
                </a:lnTo>
                <a:lnTo>
                  <a:pt x="123663" y="234636"/>
                </a:lnTo>
                <a:lnTo>
                  <a:pt x="154769" y="210415"/>
                </a:lnTo>
                <a:lnTo>
                  <a:pt x="188923" y="187195"/>
                </a:lnTo>
                <a:lnTo>
                  <a:pt x="225995" y="165037"/>
                </a:lnTo>
                <a:lnTo>
                  <a:pt x="265856" y="144000"/>
                </a:lnTo>
                <a:lnTo>
                  <a:pt x="308378" y="124145"/>
                </a:lnTo>
                <a:lnTo>
                  <a:pt x="353430" y="105532"/>
                </a:lnTo>
                <a:lnTo>
                  <a:pt x="400885" y="88221"/>
                </a:lnTo>
                <a:lnTo>
                  <a:pt x="450613" y="72273"/>
                </a:lnTo>
                <a:lnTo>
                  <a:pt x="502486" y="57747"/>
                </a:lnTo>
                <a:lnTo>
                  <a:pt x="556373" y="44705"/>
                </a:lnTo>
                <a:lnTo>
                  <a:pt x="612146" y="33206"/>
                </a:lnTo>
                <a:lnTo>
                  <a:pt x="669677" y="23311"/>
                </a:lnTo>
                <a:lnTo>
                  <a:pt x="728835" y="15079"/>
                </a:lnTo>
                <a:lnTo>
                  <a:pt x="789493" y="8572"/>
                </a:lnTo>
                <a:lnTo>
                  <a:pt x="851520" y="3850"/>
                </a:lnTo>
                <a:lnTo>
                  <a:pt x="914789" y="972"/>
                </a:lnTo>
                <a:lnTo>
                  <a:pt x="979169" y="0"/>
                </a:lnTo>
                <a:lnTo>
                  <a:pt x="1043549" y="972"/>
                </a:lnTo>
                <a:lnTo>
                  <a:pt x="1106816" y="3850"/>
                </a:lnTo>
                <a:lnTo>
                  <a:pt x="1168843" y="8572"/>
                </a:lnTo>
                <a:lnTo>
                  <a:pt x="1229499" y="15079"/>
                </a:lnTo>
                <a:lnTo>
                  <a:pt x="1288657" y="23311"/>
                </a:lnTo>
                <a:lnTo>
                  <a:pt x="1346187" y="33206"/>
                </a:lnTo>
                <a:lnTo>
                  <a:pt x="1401961" y="44705"/>
                </a:lnTo>
                <a:lnTo>
                  <a:pt x="1455848" y="57747"/>
                </a:lnTo>
                <a:lnTo>
                  <a:pt x="1507720" y="72273"/>
                </a:lnTo>
                <a:lnTo>
                  <a:pt x="1557448" y="88221"/>
                </a:lnTo>
                <a:lnTo>
                  <a:pt x="1604903" y="105532"/>
                </a:lnTo>
                <a:lnTo>
                  <a:pt x="1649956" y="124145"/>
                </a:lnTo>
                <a:lnTo>
                  <a:pt x="1692478" y="144000"/>
                </a:lnTo>
                <a:lnTo>
                  <a:pt x="1732340" y="165037"/>
                </a:lnTo>
                <a:lnTo>
                  <a:pt x="1769412" y="187195"/>
                </a:lnTo>
                <a:lnTo>
                  <a:pt x="1803566" y="210415"/>
                </a:lnTo>
                <a:lnTo>
                  <a:pt x="1834673" y="234636"/>
                </a:lnTo>
                <a:lnTo>
                  <a:pt x="1887229" y="285838"/>
                </a:lnTo>
                <a:lnTo>
                  <a:pt x="1926047" y="340321"/>
                </a:lnTo>
                <a:lnTo>
                  <a:pt x="1950094" y="397602"/>
                </a:lnTo>
                <a:lnTo>
                  <a:pt x="1958339" y="457200"/>
                </a:lnTo>
                <a:lnTo>
                  <a:pt x="1956257" y="487257"/>
                </a:lnTo>
                <a:lnTo>
                  <a:pt x="1939981" y="545757"/>
                </a:lnTo>
                <a:lnTo>
                  <a:pt x="1908419" y="601699"/>
                </a:lnTo>
                <a:lnTo>
                  <a:pt x="1862604" y="654602"/>
                </a:lnTo>
                <a:lnTo>
                  <a:pt x="1803566" y="703984"/>
                </a:lnTo>
                <a:lnTo>
                  <a:pt x="1769412" y="727204"/>
                </a:lnTo>
                <a:lnTo>
                  <a:pt x="1732340" y="749362"/>
                </a:lnTo>
                <a:lnTo>
                  <a:pt x="1692478" y="770399"/>
                </a:lnTo>
                <a:lnTo>
                  <a:pt x="1649956" y="790254"/>
                </a:lnTo>
                <a:lnTo>
                  <a:pt x="1604903" y="808867"/>
                </a:lnTo>
                <a:lnTo>
                  <a:pt x="1557448" y="826178"/>
                </a:lnTo>
                <a:lnTo>
                  <a:pt x="1507720" y="842126"/>
                </a:lnTo>
                <a:lnTo>
                  <a:pt x="1455848" y="856652"/>
                </a:lnTo>
                <a:lnTo>
                  <a:pt x="1401961" y="869694"/>
                </a:lnTo>
                <a:lnTo>
                  <a:pt x="1346187" y="881193"/>
                </a:lnTo>
                <a:lnTo>
                  <a:pt x="1288657" y="891088"/>
                </a:lnTo>
                <a:lnTo>
                  <a:pt x="1229499" y="899320"/>
                </a:lnTo>
                <a:lnTo>
                  <a:pt x="1168843" y="905827"/>
                </a:lnTo>
                <a:lnTo>
                  <a:pt x="1106816" y="910549"/>
                </a:lnTo>
                <a:lnTo>
                  <a:pt x="1043549" y="913427"/>
                </a:lnTo>
                <a:lnTo>
                  <a:pt x="979169" y="914400"/>
                </a:lnTo>
                <a:lnTo>
                  <a:pt x="914789" y="913427"/>
                </a:lnTo>
                <a:lnTo>
                  <a:pt x="851520" y="910549"/>
                </a:lnTo>
                <a:lnTo>
                  <a:pt x="789493" y="905827"/>
                </a:lnTo>
                <a:lnTo>
                  <a:pt x="728835" y="899320"/>
                </a:lnTo>
                <a:lnTo>
                  <a:pt x="669677" y="891088"/>
                </a:lnTo>
                <a:lnTo>
                  <a:pt x="612146" y="881193"/>
                </a:lnTo>
                <a:lnTo>
                  <a:pt x="556373" y="869694"/>
                </a:lnTo>
                <a:lnTo>
                  <a:pt x="502486" y="856652"/>
                </a:lnTo>
                <a:lnTo>
                  <a:pt x="450613" y="842126"/>
                </a:lnTo>
                <a:lnTo>
                  <a:pt x="400885" y="826178"/>
                </a:lnTo>
                <a:lnTo>
                  <a:pt x="353430" y="808867"/>
                </a:lnTo>
                <a:lnTo>
                  <a:pt x="308378" y="790254"/>
                </a:lnTo>
                <a:lnTo>
                  <a:pt x="265856" y="770399"/>
                </a:lnTo>
                <a:lnTo>
                  <a:pt x="225995" y="749362"/>
                </a:lnTo>
                <a:lnTo>
                  <a:pt x="188923" y="727204"/>
                </a:lnTo>
                <a:lnTo>
                  <a:pt x="154769" y="703984"/>
                </a:lnTo>
                <a:lnTo>
                  <a:pt x="123663" y="679763"/>
                </a:lnTo>
                <a:lnTo>
                  <a:pt x="71109" y="628561"/>
                </a:lnTo>
                <a:lnTo>
                  <a:pt x="32292" y="574078"/>
                </a:lnTo>
                <a:lnTo>
                  <a:pt x="8245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8613" y="1423873"/>
            <a:ext cx="5588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Clock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7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5/29</a:t>
            </a:r>
          </a:p>
        </p:txBody>
      </p:sp>
      <p:sp>
        <p:nvSpPr>
          <p:cNvPr id="5" name="object 5"/>
          <p:cNvSpPr/>
          <p:nvPr/>
        </p:nvSpPr>
        <p:spPr>
          <a:xfrm>
            <a:off x="2167127" y="2250948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4372" y="2278379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4372" y="2278379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400"/>
                </a:lnTo>
                <a:lnTo>
                  <a:pt x="2322576" y="762000"/>
                </a:lnTo>
                <a:lnTo>
                  <a:pt x="2314809" y="810182"/>
                </a:lnTo>
                <a:lnTo>
                  <a:pt x="2293181" y="852019"/>
                </a:lnTo>
                <a:lnTo>
                  <a:pt x="2260195" y="885005"/>
                </a:lnTo>
                <a:lnTo>
                  <a:pt x="2218358" y="906633"/>
                </a:lnTo>
                <a:lnTo>
                  <a:pt x="2170176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3405" y="2559253"/>
            <a:ext cx="152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plusNanos()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127" y="3296411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7439" y="3628644"/>
            <a:ext cx="2133600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4372" y="3323844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4372" y="3323844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400"/>
                </a:lnTo>
                <a:lnTo>
                  <a:pt x="2322576" y="762000"/>
                </a:lnTo>
                <a:lnTo>
                  <a:pt x="2314809" y="810182"/>
                </a:lnTo>
                <a:lnTo>
                  <a:pt x="2293181" y="852019"/>
                </a:lnTo>
                <a:lnTo>
                  <a:pt x="2260195" y="885005"/>
                </a:lnTo>
                <a:lnTo>
                  <a:pt x="2218358" y="906633"/>
                </a:lnTo>
                <a:lnTo>
                  <a:pt x="2170176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44572" y="3680282"/>
            <a:ext cx="1667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minusNanos()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7127" y="4354067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4372" y="4381500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4372" y="4381500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400"/>
                </a:lnTo>
                <a:lnTo>
                  <a:pt x="2322576" y="762000"/>
                </a:lnTo>
                <a:lnTo>
                  <a:pt x="2314809" y="810182"/>
                </a:lnTo>
                <a:lnTo>
                  <a:pt x="2293181" y="852019"/>
                </a:lnTo>
                <a:lnTo>
                  <a:pt x="2260195" y="885005"/>
                </a:lnTo>
                <a:lnTo>
                  <a:pt x="2218358" y="906633"/>
                </a:lnTo>
                <a:lnTo>
                  <a:pt x="2170176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44572" y="4662296"/>
            <a:ext cx="166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plusMillis()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67127" y="5391911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372" y="5419344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4372" y="5419344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399"/>
                </a:lnTo>
                <a:lnTo>
                  <a:pt x="2322576" y="761999"/>
                </a:lnTo>
                <a:lnTo>
                  <a:pt x="2314809" y="810168"/>
                </a:lnTo>
                <a:lnTo>
                  <a:pt x="2293181" y="852003"/>
                </a:lnTo>
                <a:lnTo>
                  <a:pt x="2260195" y="884994"/>
                </a:lnTo>
                <a:lnTo>
                  <a:pt x="2218358" y="906630"/>
                </a:lnTo>
                <a:lnTo>
                  <a:pt x="2170176" y="914399"/>
                </a:lnTo>
                <a:lnTo>
                  <a:pt x="152400" y="914399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5992" y="5701080"/>
            <a:ext cx="180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minusMillis()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54879" y="2250948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2123" y="2278379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2123" y="2278379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400"/>
                </a:lnTo>
                <a:lnTo>
                  <a:pt x="2322576" y="762000"/>
                </a:lnTo>
                <a:lnTo>
                  <a:pt x="2314809" y="810182"/>
                </a:lnTo>
                <a:lnTo>
                  <a:pt x="2293181" y="852019"/>
                </a:lnTo>
                <a:lnTo>
                  <a:pt x="2260195" y="885005"/>
                </a:lnTo>
                <a:lnTo>
                  <a:pt x="2218358" y="906633"/>
                </a:lnTo>
                <a:lnTo>
                  <a:pt x="2170176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C5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63744" y="2559253"/>
            <a:ext cx="1801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plusSeconds()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54879" y="3296411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2123" y="3323844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2123" y="3323844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400"/>
                </a:lnTo>
                <a:lnTo>
                  <a:pt x="2322576" y="762000"/>
                </a:lnTo>
                <a:lnTo>
                  <a:pt x="2314809" y="810182"/>
                </a:lnTo>
                <a:lnTo>
                  <a:pt x="2293181" y="852019"/>
                </a:lnTo>
                <a:lnTo>
                  <a:pt x="2260195" y="885005"/>
                </a:lnTo>
                <a:lnTo>
                  <a:pt x="2218358" y="906633"/>
                </a:lnTo>
                <a:lnTo>
                  <a:pt x="2170176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95164" y="3604082"/>
            <a:ext cx="19392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minusSeconds()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54879" y="4354067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2123" y="4381500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02123" y="4381500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400"/>
                </a:lnTo>
                <a:lnTo>
                  <a:pt x="2322576" y="762000"/>
                </a:lnTo>
                <a:lnTo>
                  <a:pt x="2314809" y="810182"/>
                </a:lnTo>
                <a:lnTo>
                  <a:pt x="2293181" y="852019"/>
                </a:lnTo>
                <a:lnTo>
                  <a:pt x="2260195" y="885005"/>
                </a:lnTo>
                <a:lnTo>
                  <a:pt x="2218358" y="906633"/>
                </a:lnTo>
                <a:lnTo>
                  <a:pt x="2170176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C5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63744" y="4662296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plusMinutes()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54879" y="5391911"/>
            <a:ext cx="2417064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02123" y="5419344"/>
            <a:ext cx="232257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2123" y="5419344"/>
            <a:ext cx="2322830" cy="914400"/>
          </a:xfrm>
          <a:custGeom>
            <a:avLst/>
            <a:gdLst/>
            <a:ahLst/>
            <a:cxnLst/>
            <a:rect l="l" t="t" r="r" b="b"/>
            <a:pathLst>
              <a:path w="2322829" h="9144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70176" y="0"/>
                </a:lnTo>
                <a:lnTo>
                  <a:pt x="2218358" y="7766"/>
                </a:lnTo>
                <a:lnTo>
                  <a:pt x="2260195" y="29394"/>
                </a:lnTo>
                <a:lnTo>
                  <a:pt x="2293181" y="62380"/>
                </a:lnTo>
                <a:lnTo>
                  <a:pt x="2314809" y="104217"/>
                </a:lnTo>
                <a:lnTo>
                  <a:pt x="2322576" y="152399"/>
                </a:lnTo>
                <a:lnTo>
                  <a:pt x="2322576" y="761999"/>
                </a:lnTo>
                <a:lnTo>
                  <a:pt x="2314809" y="810168"/>
                </a:lnTo>
                <a:lnTo>
                  <a:pt x="2293181" y="852003"/>
                </a:lnTo>
                <a:lnTo>
                  <a:pt x="2260195" y="884994"/>
                </a:lnTo>
                <a:lnTo>
                  <a:pt x="2218358" y="906630"/>
                </a:lnTo>
                <a:lnTo>
                  <a:pt x="2170176" y="914399"/>
                </a:lnTo>
                <a:lnTo>
                  <a:pt x="152400" y="914399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689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95164" y="5701080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minusMinutes()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42631" y="2250948"/>
            <a:ext cx="2648712" cy="1008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9876" y="2278379"/>
            <a:ext cx="255422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9876" y="2278379"/>
            <a:ext cx="2554605" cy="914400"/>
          </a:xfrm>
          <a:custGeom>
            <a:avLst/>
            <a:gdLst/>
            <a:ahLst/>
            <a:cxnLst/>
            <a:rect l="l" t="t" r="r" b="b"/>
            <a:pathLst>
              <a:path w="2554604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401824" y="0"/>
                </a:lnTo>
                <a:lnTo>
                  <a:pt x="2450006" y="7766"/>
                </a:lnTo>
                <a:lnTo>
                  <a:pt x="2491843" y="29394"/>
                </a:lnTo>
                <a:lnTo>
                  <a:pt x="2524829" y="62380"/>
                </a:lnTo>
                <a:lnTo>
                  <a:pt x="2546457" y="104217"/>
                </a:lnTo>
                <a:lnTo>
                  <a:pt x="2554224" y="152400"/>
                </a:lnTo>
                <a:lnTo>
                  <a:pt x="2554224" y="762000"/>
                </a:lnTo>
                <a:lnTo>
                  <a:pt x="2546457" y="810182"/>
                </a:lnTo>
                <a:lnTo>
                  <a:pt x="2524829" y="852019"/>
                </a:lnTo>
                <a:lnTo>
                  <a:pt x="2491843" y="885005"/>
                </a:lnTo>
                <a:lnTo>
                  <a:pt x="2450006" y="906633"/>
                </a:lnTo>
                <a:lnTo>
                  <a:pt x="2401824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904480" y="2559253"/>
            <a:ext cx="152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plusHours()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42631" y="3296411"/>
            <a:ext cx="2648712" cy="1008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89876" y="3323844"/>
            <a:ext cx="255422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89876" y="3323844"/>
            <a:ext cx="2554605" cy="914400"/>
          </a:xfrm>
          <a:custGeom>
            <a:avLst/>
            <a:gdLst/>
            <a:ahLst/>
            <a:cxnLst/>
            <a:rect l="l" t="t" r="r" b="b"/>
            <a:pathLst>
              <a:path w="2554604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401824" y="0"/>
                </a:lnTo>
                <a:lnTo>
                  <a:pt x="2450006" y="7766"/>
                </a:lnTo>
                <a:lnTo>
                  <a:pt x="2491843" y="29394"/>
                </a:lnTo>
                <a:lnTo>
                  <a:pt x="2524829" y="62380"/>
                </a:lnTo>
                <a:lnTo>
                  <a:pt x="2546457" y="104217"/>
                </a:lnTo>
                <a:lnTo>
                  <a:pt x="2554224" y="152400"/>
                </a:lnTo>
                <a:lnTo>
                  <a:pt x="2554224" y="762000"/>
                </a:lnTo>
                <a:lnTo>
                  <a:pt x="2546457" y="810182"/>
                </a:lnTo>
                <a:lnTo>
                  <a:pt x="2524829" y="852019"/>
                </a:lnTo>
                <a:lnTo>
                  <a:pt x="2491843" y="885005"/>
                </a:lnTo>
                <a:lnTo>
                  <a:pt x="2450006" y="906633"/>
                </a:lnTo>
                <a:lnTo>
                  <a:pt x="2401824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35900" y="3604082"/>
            <a:ext cx="1664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minusHours()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42631" y="4354067"/>
            <a:ext cx="2648712" cy="1008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89876" y="4381500"/>
            <a:ext cx="255422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89876" y="4381500"/>
            <a:ext cx="2554605" cy="914400"/>
          </a:xfrm>
          <a:custGeom>
            <a:avLst/>
            <a:gdLst/>
            <a:ahLst/>
            <a:cxnLst/>
            <a:rect l="l" t="t" r="r" b="b"/>
            <a:pathLst>
              <a:path w="2554604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401824" y="0"/>
                </a:lnTo>
                <a:lnTo>
                  <a:pt x="2450006" y="7766"/>
                </a:lnTo>
                <a:lnTo>
                  <a:pt x="2491843" y="29394"/>
                </a:lnTo>
                <a:lnTo>
                  <a:pt x="2524829" y="62380"/>
                </a:lnTo>
                <a:lnTo>
                  <a:pt x="2546457" y="104217"/>
                </a:lnTo>
                <a:lnTo>
                  <a:pt x="2554224" y="152400"/>
                </a:lnTo>
                <a:lnTo>
                  <a:pt x="2554224" y="762000"/>
                </a:lnTo>
                <a:lnTo>
                  <a:pt x="2546457" y="810182"/>
                </a:lnTo>
                <a:lnTo>
                  <a:pt x="2524829" y="852019"/>
                </a:lnTo>
                <a:lnTo>
                  <a:pt x="2491843" y="885005"/>
                </a:lnTo>
                <a:lnTo>
                  <a:pt x="2450006" y="906633"/>
                </a:lnTo>
                <a:lnTo>
                  <a:pt x="2401824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E7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971535" y="4662296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plusDays()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42631" y="5391911"/>
            <a:ext cx="2648712" cy="1008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9876" y="5419344"/>
            <a:ext cx="2554224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89876" y="5419344"/>
            <a:ext cx="2554605" cy="914400"/>
          </a:xfrm>
          <a:custGeom>
            <a:avLst/>
            <a:gdLst/>
            <a:ahLst/>
            <a:cxnLst/>
            <a:rect l="l" t="t" r="r" b="b"/>
            <a:pathLst>
              <a:path w="2554604" h="9144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401824" y="0"/>
                </a:lnTo>
                <a:lnTo>
                  <a:pt x="2450006" y="7766"/>
                </a:lnTo>
                <a:lnTo>
                  <a:pt x="2491843" y="29394"/>
                </a:lnTo>
                <a:lnTo>
                  <a:pt x="2524829" y="62380"/>
                </a:lnTo>
                <a:lnTo>
                  <a:pt x="2546457" y="104217"/>
                </a:lnTo>
                <a:lnTo>
                  <a:pt x="2554224" y="152399"/>
                </a:lnTo>
                <a:lnTo>
                  <a:pt x="2554224" y="761999"/>
                </a:lnTo>
                <a:lnTo>
                  <a:pt x="2546457" y="810168"/>
                </a:lnTo>
                <a:lnTo>
                  <a:pt x="2524829" y="852003"/>
                </a:lnTo>
                <a:lnTo>
                  <a:pt x="2491843" y="884994"/>
                </a:lnTo>
                <a:lnTo>
                  <a:pt x="2450006" y="906630"/>
                </a:lnTo>
                <a:lnTo>
                  <a:pt x="2401824" y="914399"/>
                </a:lnTo>
                <a:lnTo>
                  <a:pt x="152400" y="914399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109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04480" y="5701080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minusDays()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5928" y="1004316"/>
            <a:ext cx="11820144" cy="1146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96667" y="1054608"/>
            <a:ext cx="9081516" cy="1091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8600" y="1024127"/>
            <a:ext cx="11734800" cy="1061085"/>
          </a:xfrm>
          <a:custGeom>
            <a:avLst/>
            <a:gdLst/>
            <a:ahLst/>
            <a:cxnLst/>
            <a:rect l="l" t="t" r="r" b="b"/>
            <a:pathLst>
              <a:path w="11734800" h="1061085">
                <a:moveTo>
                  <a:pt x="11677650" y="0"/>
                </a:moveTo>
                <a:lnTo>
                  <a:pt x="57137" y="0"/>
                </a:lnTo>
                <a:lnTo>
                  <a:pt x="34895" y="4482"/>
                </a:lnTo>
                <a:lnTo>
                  <a:pt x="16733" y="16716"/>
                </a:lnTo>
                <a:lnTo>
                  <a:pt x="4489" y="34879"/>
                </a:lnTo>
                <a:lnTo>
                  <a:pt x="0" y="57150"/>
                </a:lnTo>
                <a:lnTo>
                  <a:pt x="0" y="1003554"/>
                </a:lnTo>
                <a:lnTo>
                  <a:pt x="4489" y="1025824"/>
                </a:lnTo>
                <a:lnTo>
                  <a:pt x="16733" y="1043987"/>
                </a:lnTo>
                <a:lnTo>
                  <a:pt x="34895" y="1056221"/>
                </a:lnTo>
                <a:lnTo>
                  <a:pt x="57137" y="1060704"/>
                </a:lnTo>
                <a:lnTo>
                  <a:pt x="11677650" y="1060704"/>
                </a:lnTo>
                <a:lnTo>
                  <a:pt x="11699920" y="1056221"/>
                </a:lnTo>
                <a:lnTo>
                  <a:pt x="11718083" y="1043987"/>
                </a:lnTo>
                <a:lnTo>
                  <a:pt x="11730317" y="1025824"/>
                </a:lnTo>
                <a:lnTo>
                  <a:pt x="11734800" y="1003554"/>
                </a:lnTo>
                <a:lnTo>
                  <a:pt x="11734800" y="57150"/>
                </a:lnTo>
                <a:lnTo>
                  <a:pt x="11730317" y="34879"/>
                </a:lnTo>
                <a:lnTo>
                  <a:pt x="11718083" y="16716"/>
                </a:lnTo>
                <a:lnTo>
                  <a:pt x="11699920" y="4482"/>
                </a:lnTo>
                <a:lnTo>
                  <a:pt x="11677650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10408" y="1134236"/>
            <a:ext cx="8589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Duration</a:t>
            </a:r>
            <a:r>
              <a:rPr sz="1800" spc="-610" dirty="0">
                <a:latin typeface="Courier New"/>
                <a:cs typeface="Courier New"/>
              </a:rPr>
              <a:t> </a:t>
            </a:r>
            <a:r>
              <a:rPr sz="2400" spc="-180" dirty="0">
                <a:latin typeface="Arial"/>
                <a:cs typeface="Arial"/>
              </a:rPr>
              <a:t>class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consists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group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methods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perform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calculations  </a:t>
            </a:r>
            <a:r>
              <a:rPr sz="2400" spc="-150" dirty="0">
                <a:latin typeface="Arial"/>
                <a:cs typeface="Arial"/>
              </a:rPr>
              <a:t>based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Duration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2400" spc="-55" dirty="0">
                <a:latin typeface="Arial"/>
                <a:cs typeface="Arial"/>
              </a:rPr>
              <a:t>object.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6324" y="1069847"/>
            <a:ext cx="2052827" cy="1008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551" y="1330452"/>
            <a:ext cx="1452372" cy="5654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3568" y="1097280"/>
            <a:ext cx="1958339" cy="914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3568" y="1097280"/>
            <a:ext cx="1958339" cy="914400"/>
          </a:xfrm>
          <a:custGeom>
            <a:avLst/>
            <a:gdLst/>
            <a:ahLst/>
            <a:cxnLst/>
            <a:rect l="l" t="t" r="r" b="b"/>
            <a:pathLst>
              <a:path w="1958339" h="914400">
                <a:moveTo>
                  <a:pt x="0" y="457200"/>
                </a:moveTo>
                <a:lnTo>
                  <a:pt x="8245" y="397602"/>
                </a:lnTo>
                <a:lnTo>
                  <a:pt x="32292" y="340321"/>
                </a:lnTo>
                <a:lnTo>
                  <a:pt x="71109" y="285838"/>
                </a:lnTo>
                <a:lnTo>
                  <a:pt x="123663" y="234636"/>
                </a:lnTo>
                <a:lnTo>
                  <a:pt x="154769" y="210415"/>
                </a:lnTo>
                <a:lnTo>
                  <a:pt x="188923" y="187195"/>
                </a:lnTo>
                <a:lnTo>
                  <a:pt x="225995" y="165037"/>
                </a:lnTo>
                <a:lnTo>
                  <a:pt x="265856" y="144000"/>
                </a:lnTo>
                <a:lnTo>
                  <a:pt x="308378" y="124145"/>
                </a:lnTo>
                <a:lnTo>
                  <a:pt x="353430" y="105532"/>
                </a:lnTo>
                <a:lnTo>
                  <a:pt x="400885" y="88221"/>
                </a:lnTo>
                <a:lnTo>
                  <a:pt x="450613" y="72273"/>
                </a:lnTo>
                <a:lnTo>
                  <a:pt x="502486" y="57747"/>
                </a:lnTo>
                <a:lnTo>
                  <a:pt x="556373" y="44705"/>
                </a:lnTo>
                <a:lnTo>
                  <a:pt x="612146" y="33206"/>
                </a:lnTo>
                <a:lnTo>
                  <a:pt x="669677" y="23311"/>
                </a:lnTo>
                <a:lnTo>
                  <a:pt x="728835" y="15079"/>
                </a:lnTo>
                <a:lnTo>
                  <a:pt x="789493" y="8572"/>
                </a:lnTo>
                <a:lnTo>
                  <a:pt x="851520" y="3850"/>
                </a:lnTo>
                <a:lnTo>
                  <a:pt x="914789" y="972"/>
                </a:lnTo>
                <a:lnTo>
                  <a:pt x="979169" y="0"/>
                </a:lnTo>
                <a:lnTo>
                  <a:pt x="1043549" y="972"/>
                </a:lnTo>
                <a:lnTo>
                  <a:pt x="1106816" y="3850"/>
                </a:lnTo>
                <a:lnTo>
                  <a:pt x="1168843" y="8572"/>
                </a:lnTo>
                <a:lnTo>
                  <a:pt x="1229499" y="15079"/>
                </a:lnTo>
                <a:lnTo>
                  <a:pt x="1288657" y="23311"/>
                </a:lnTo>
                <a:lnTo>
                  <a:pt x="1346187" y="33206"/>
                </a:lnTo>
                <a:lnTo>
                  <a:pt x="1401961" y="44705"/>
                </a:lnTo>
                <a:lnTo>
                  <a:pt x="1455848" y="57747"/>
                </a:lnTo>
                <a:lnTo>
                  <a:pt x="1507720" y="72273"/>
                </a:lnTo>
                <a:lnTo>
                  <a:pt x="1557448" y="88221"/>
                </a:lnTo>
                <a:lnTo>
                  <a:pt x="1604903" y="105532"/>
                </a:lnTo>
                <a:lnTo>
                  <a:pt x="1649956" y="124145"/>
                </a:lnTo>
                <a:lnTo>
                  <a:pt x="1692478" y="144000"/>
                </a:lnTo>
                <a:lnTo>
                  <a:pt x="1732340" y="165037"/>
                </a:lnTo>
                <a:lnTo>
                  <a:pt x="1769412" y="187195"/>
                </a:lnTo>
                <a:lnTo>
                  <a:pt x="1803566" y="210415"/>
                </a:lnTo>
                <a:lnTo>
                  <a:pt x="1834673" y="234636"/>
                </a:lnTo>
                <a:lnTo>
                  <a:pt x="1887229" y="285838"/>
                </a:lnTo>
                <a:lnTo>
                  <a:pt x="1926047" y="340321"/>
                </a:lnTo>
                <a:lnTo>
                  <a:pt x="1950094" y="397602"/>
                </a:lnTo>
                <a:lnTo>
                  <a:pt x="1958339" y="457200"/>
                </a:lnTo>
                <a:lnTo>
                  <a:pt x="1956257" y="487257"/>
                </a:lnTo>
                <a:lnTo>
                  <a:pt x="1939981" y="545757"/>
                </a:lnTo>
                <a:lnTo>
                  <a:pt x="1908419" y="601699"/>
                </a:lnTo>
                <a:lnTo>
                  <a:pt x="1862604" y="654602"/>
                </a:lnTo>
                <a:lnTo>
                  <a:pt x="1803566" y="703984"/>
                </a:lnTo>
                <a:lnTo>
                  <a:pt x="1769412" y="727204"/>
                </a:lnTo>
                <a:lnTo>
                  <a:pt x="1732340" y="749362"/>
                </a:lnTo>
                <a:lnTo>
                  <a:pt x="1692478" y="770399"/>
                </a:lnTo>
                <a:lnTo>
                  <a:pt x="1649956" y="790254"/>
                </a:lnTo>
                <a:lnTo>
                  <a:pt x="1604903" y="808867"/>
                </a:lnTo>
                <a:lnTo>
                  <a:pt x="1557448" y="826178"/>
                </a:lnTo>
                <a:lnTo>
                  <a:pt x="1507720" y="842126"/>
                </a:lnTo>
                <a:lnTo>
                  <a:pt x="1455848" y="856652"/>
                </a:lnTo>
                <a:lnTo>
                  <a:pt x="1401961" y="869694"/>
                </a:lnTo>
                <a:lnTo>
                  <a:pt x="1346187" y="881193"/>
                </a:lnTo>
                <a:lnTo>
                  <a:pt x="1288657" y="891088"/>
                </a:lnTo>
                <a:lnTo>
                  <a:pt x="1229499" y="899320"/>
                </a:lnTo>
                <a:lnTo>
                  <a:pt x="1168843" y="905827"/>
                </a:lnTo>
                <a:lnTo>
                  <a:pt x="1106816" y="910549"/>
                </a:lnTo>
                <a:lnTo>
                  <a:pt x="1043549" y="913427"/>
                </a:lnTo>
                <a:lnTo>
                  <a:pt x="979169" y="914400"/>
                </a:lnTo>
                <a:lnTo>
                  <a:pt x="914789" y="913427"/>
                </a:lnTo>
                <a:lnTo>
                  <a:pt x="851520" y="910549"/>
                </a:lnTo>
                <a:lnTo>
                  <a:pt x="789493" y="905827"/>
                </a:lnTo>
                <a:lnTo>
                  <a:pt x="728835" y="899320"/>
                </a:lnTo>
                <a:lnTo>
                  <a:pt x="669677" y="891088"/>
                </a:lnTo>
                <a:lnTo>
                  <a:pt x="612146" y="881193"/>
                </a:lnTo>
                <a:lnTo>
                  <a:pt x="556373" y="869694"/>
                </a:lnTo>
                <a:lnTo>
                  <a:pt x="502486" y="856652"/>
                </a:lnTo>
                <a:lnTo>
                  <a:pt x="450613" y="842126"/>
                </a:lnTo>
                <a:lnTo>
                  <a:pt x="400885" y="826178"/>
                </a:lnTo>
                <a:lnTo>
                  <a:pt x="353430" y="808867"/>
                </a:lnTo>
                <a:lnTo>
                  <a:pt x="308378" y="790254"/>
                </a:lnTo>
                <a:lnTo>
                  <a:pt x="265856" y="770399"/>
                </a:lnTo>
                <a:lnTo>
                  <a:pt x="225995" y="749362"/>
                </a:lnTo>
                <a:lnTo>
                  <a:pt x="188923" y="727204"/>
                </a:lnTo>
                <a:lnTo>
                  <a:pt x="154769" y="703984"/>
                </a:lnTo>
                <a:lnTo>
                  <a:pt x="123663" y="679763"/>
                </a:lnTo>
                <a:lnTo>
                  <a:pt x="71109" y="628561"/>
                </a:lnTo>
                <a:lnTo>
                  <a:pt x="32292" y="574078"/>
                </a:lnTo>
                <a:lnTo>
                  <a:pt x="8245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A409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3988" y="1381125"/>
            <a:ext cx="1119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Duration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11099418" y="5920155"/>
            <a:ext cx="30346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8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137160"/>
            <a:ext cx="11841480" cy="48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2948" y="7620"/>
            <a:ext cx="6163056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1734800" cy="381000"/>
          </a:xfrm>
          <a:prstGeom prst="rect">
            <a:avLst/>
          </a:prstGeom>
          <a:solidFill>
            <a:srgbClr val="E2F7FB">
              <a:alpha val="5764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3000"/>
              </a:lnSpc>
            </a:pPr>
            <a:r>
              <a:rPr spc="-265" dirty="0"/>
              <a:t>Classes </a:t>
            </a:r>
            <a:r>
              <a:rPr spc="-35" dirty="0"/>
              <a:t>in </a:t>
            </a:r>
            <a:r>
              <a:rPr spc="-140" dirty="0"/>
              <a:t>New Date </a:t>
            </a:r>
            <a:r>
              <a:rPr spc="-135" dirty="0"/>
              <a:t>and </a:t>
            </a:r>
            <a:r>
              <a:rPr spc="-150" dirty="0"/>
              <a:t>Time </a:t>
            </a:r>
            <a:r>
              <a:rPr spc="-250" dirty="0"/>
              <a:t>API</a:t>
            </a:r>
            <a:r>
              <a:rPr spc="-114" dirty="0"/>
              <a:t> </a:t>
            </a:r>
            <a:r>
              <a:rPr spc="-30" dirty="0"/>
              <a:t>6/29</a:t>
            </a:r>
          </a:p>
        </p:txBody>
      </p:sp>
      <p:sp>
        <p:nvSpPr>
          <p:cNvPr id="5" name="object 5"/>
          <p:cNvSpPr/>
          <p:nvPr/>
        </p:nvSpPr>
        <p:spPr>
          <a:xfrm>
            <a:off x="2179320" y="2354579"/>
            <a:ext cx="7802880" cy="1306195"/>
          </a:xfrm>
          <a:custGeom>
            <a:avLst/>
            <a:gdLst/>
            <a:ahLst/>
            <a:cxnLst/>
            <a:rect l="l" t="t" r="r" b="b"/>
            <a:pathLst>
              <a:path w="7802880" h="1306195">
                <a:moveTo>
                  <a:pt x="7760208" y="0"/>
                </a:moveTo>
                <a:lnTo>
                  <a:pt x="42672" y="0"/>
                </a:ln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0" y="1263396"/>
                </a:lnTo>
                <a:lnTo>
                  <a:pt x="3345" y="1280029"/>
                </a:lnTo>
                <a:lnTo>
                  <a:pt x="12477" y="1293590"/>
                </a:lnTo>
                <a:lnTo>
                  <a:pt x="26038" y="1302722"/>
                </a:lnTo>
                <a:lnTo>
                  <a:pt x="42672" y="1306068"/>
                </a:lnTo>
                <a:lnTo>
                  <a:pt x="7760208" y="1306068"/>
                </a:lnTo>
                <a:lnTo>
                  <a:pt x="7776841" y="1302722"/>
                </a:lnTo>
                <a:lnTo>
                  <a:pt x="7790402" y="1293590"/>
                </a:lnTo>
                <a:lnTo>
                  <a:pt x="7799534" y="1280029"/>
                </a:lnTo>
                <a:lnTo>
                  <a:pt x="7802880" y="1263396"/>
                </a:lnTo>
                <a:lnTo>
                  <a:pt x="7802880" y="42672"/>
                </a:lnTo>
                <a:lnTo>
                  <a:pt x="7799534" y="26038"/>
                </a:lnTo>
                <a:lnTo>
                  <a:pt x="7790402" y="12477"/>
                </a:lnTo>
                <a:lnTo>
                  <a:pt x="7776841" y="3345"/>
                </a:lnTo>
                <a:lnTo>
                  <a:pt x="7760208" y="0"/>
                </a:lnTo>
                <a:close/>
              </a:path>
            </a:pathLst>
          </a:custGeom>
          <a:solidFill>
            <a:srgbClr val="042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0505" y="2396997"/>
            <a:ext cx="69856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Duration present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...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assume code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written</a:t>
            </a:r>
            <a:r>
              <a:rPr sz="1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get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present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duration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Duration samplePlusA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present.plusDays(3);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Duration sampleMinusA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present.minusDays(3);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268" y="3881628"/>
            <a:ext cx="11724640" cy="2307590"/>
          </a:xfrm>
          <a:custGeom>
            <a:avLst/>
            <a:gdLst/>
            <a:ahLst/>
            <a:cxnLst/>
            <a:rect l="l" t="t" r="r" b="b"/>
            <a:pathLst>
              <a:path w="11724640" h="2307590">
                <a:moveTo>
                  <a:pt x="0" y="2307336"/>
                </a:moveTo>
                <a:lnTo>
                  <a:pt x="11724132" y="2307336"/>
                </a:lnTo>
                <a:lnTo>
                  <a:pt x="11724132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solidFill>
            <a:srgbClr val="C3E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03" y="3895470"/>
            <a:ext cx="114211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Here,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code </a:t>
            </a:r>
            <a:r>
              <a:rPr sz="2400" spc="-110" dirty="0">
                <a:latin typeface="Arial"/>
                <a:cs typeface="Arial"/>
              </a:rPr>
              <a:t>produces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Duration</a:t>
            </a:r>
            <a:r>
              <a:rPr sz="1800" spc="-605" dirty="0">
                <a:latin typeface="Courier New"/>
                <a:cs typeface="Courier New"/>
              </a:rPr>
              <a:t> </a:t>
            </a:r>
            <a:r>
              <a:rPr sz="2400" spc="-80" dirty="0">
                <a:latin typeface="Arial"/>
                <a:cs typeface="Arial"/>
              </a:rPr>
              <a:t>variable,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present</a:t>
            </a:r>
            <a:r>
              <a:rPr sz="1800" spc="-57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base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90" dirty="0">
                <a:latin typeface="Arial"/>
                <a:cs typeface="Arial"/>
              </a:rPr>
              <a:t>calculations.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assumed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create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Duration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2400" spc="-55" dirty="0">
                <a:latin typeface="Arial"/>
                <a:cs typeface="Arial"/>
              </a:rPr>
              <a:t>object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added.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6695">
              <a:lnSpc>
                <a:spcPct val="100000"/>
              </a:lnSpc>
            </a:pP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110" dirty="0">
                <a:latin typeface="Arial"/>
                <a:cs typeface="Arial"/>
              </a:rPr>
              <a:t>produces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1800" spc="-5" dirty="0">
                <a:latin typeface="Courier New"/>
                <a:cs typeface="Courier New"/>
              </a:rPr>
              <a:t>Duration </a:t>
            </a:r>
            <a:r>
              <a:rPr sz="2400" spc="-85" dirty="0">
                <a:latin typeface="Arial"/>
                <a:cs typeface="Arial"/>
              </a:rPr>
              <a:t>objects </a:t>
            </a:r>
            <a:r>
              <a:rPr sz="2400" spc="-155" dirty="0">
                <a:latin typeface="Arial"/>
                <a:cs typeface="Arial"/>
              </a:rPr>
              <a:t>based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present </a:t>
            </a:r>
            <a:r>
              <a:rPr sz="2400" spc="-55" dirty="0">
                <a:latin typeface="Arial"/>
                <a:cs typeface="Arial"/>
              </a:rPr>
              <a:t>object. </a:t>
            </a:r>
            <a:r>
              <a:rPr sz="2400" spc="-180" dirty="0">
                <a:latin typeface="Arial"/>
                <a:cs typeface="Arial"/>
              </a:rPr>
              <a:t>The  </a:t>
            </a:r>
            <a:r>
              <a:rPr sz="2400" spc="-140" dirty="0">
                <a:latin typeface="Arial"/>
                <a:cs typeface="Arial"/>
              </a:rPr>
              <a:t>second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line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generates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Duration</a:t>
            </a:r>
            <a:r>
              <a:rPr sz="2400" spc="-15" dirty="0">
                <a:latin typeface="Arial"/>
                <a:cs typeface="Arial"/>
              </a:rPr>
              <a:t>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equivalent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present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2400" spc="-105" dirty="0">
                <a:latin typeface="Arial"/>
                <a:cs typeface="Arial"/>
              </a:rPr>
              <a:t>plus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three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days.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third  </a:t>
            </a:r>
            <a:r>
              <a:rPr sz="2400" spc="-45" dirty="0">
                <a:latin typeface="Arial"/>
                <a:cs typeface="Arial"/>
              </a:rPr>
              <a:t>line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builds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Duration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equivalent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present</a:t>
            </a:r>
            <a:r>
              <a:rPr sz="1800" spc="-580" dirty="0">
                <a:latin typeface="Courier New"/>
                <a:cs typeface="Courier New"/>
              </a:rPr>
              <a:t> </a:t>
            </a:r>
            <a:r>
              <a:rPr sz="2400" spc="-95" dirty="0">
                <a:latin typeface="Arial"/>
                <a:cs typeface="Arial"/>
              </a:rPr>
              <a:t>minus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three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days.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595" y="996696"/>
            <a:ext cx="11809476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6479" y="1092708"/>
            <a:ext cx="9361932" cy="1091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268" y="1016508"/>
            <a:ext cx="11724640" cy="1061085"/>
          </a:xfrm>
          <a:custGeom>
            <a:avLst/>
            <a:gdLst/>
            <a:ahLst/>
            <a:cxnLst/>
            <a:rect l="l" t="t" r="r" b="b"/>
            <a:pathLst>
              <a:path w="11724640" h="1061085">
                <a:moveTo>
                  <a:pt x="11666982" y="0"/>
                </a:moveTo>
                <a:lnTo>
                  <a:pt x="57137" y="0"/>
                </a:lnTo>
                <a:lnTo>
                  <a:pt x="34895" y="4482"/>
                </a:lnTo>
                <a:lnTo>
                  <a:pt x="16733" y="16716"/>
                </a:lnTo>
                <a:lnTo>
                  <a:pt x="4489" y="34879"/>
                </a:lnTo>
                <a:lnTo>
                  <a:pt x="0" y="57150"/>
                </a:lnTo>
                <a:lnTo>
                  <a:pt x="0" y="1003554"/>
                </a:lnTo>
                <a:lnTo>
                  <a:pt x="4489" y="1025824"/>
                </a:lnTo>
                <a:lnTo>
                  <a:pt x="16733" y="1043987"/>
                </a:lnTo>
                <a:lnTo>
                  <a:pt x="34895" y="1056221"/>
                </a:lnTo>
                <a:lnTo>
                  <a:pt x="57137" y="1060704"/>
                </a:lnTo>
                <a:lnTo>
                  <a:pt x="11666982" y="1060704"/>
                </a:lnTo>
                <a:lnTo>
                  <a:pt x="11689252" y="1056221"/>
                </a:lnTo>
                <a:lnTo>
                  <a:pt x="11707415" y="1043987"/>
                </a:lnTo>
                <a:lnTo>
                  <a:pt x="11719649" y="1025824"/>
                </a:lnTo>
                <a:lnTo>
                  <a:pt x="11724132" y="1003554"/>
                </a:lnTo>
                <a:lnTo>
                  <a:pt x="11724132" y="57150"/>
                </a:lnTo>
                <a:lnTo>
                  <a:pt x="11719649" y="34879"/>
                </a:lnTo>
                <a:lnTo>
                  <a:pt x="11707415" y="16716"/>
                </a:lnTo>
                <a:lnTo>
                  <a:pt x="11689252" y="4482"/>
                </a:lnTo>
                <a:lnTo>
                  <a:pt x="11666982" y="0"/>
                </a:lnTo>
                <a:close/>
              </a:path>
            </a:pathLst>
          </a:custGeom>
          <a:solidFill>
            <a:srgbClr val="85C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29077" y="1170889"/>
            <a:ext cx="8983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Following </a:t>
            </a:r>
            <a:r>
              <a:rPr sz="2400" spc="-190" dirty="0">
                <a:latin typeface="Arial"/>
                <a:cs typeface="Arial"/>
              </a:rPr>
              <a:t>Code </a:t>
            </a:r>
            <a:r>
              <a:rPr sz="2400" spc="-105" dirty="0">
                <a:latin typeface="Arial"/>
                <a:cs typeface="Arial"/>
              </a:rPr>
              <a:t>Snippet </a:t>
            </a:r>
            <a:r>
              <a:rPr sz="2400" spc="-140" dirty="0">
                <a:latin typeface="Arial"/>
                <a:cs typeface="Arial"/>
              </a:rPr>
              <a:t>shows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usage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Courier New"/>
                <a:cs typeface="Courier New"/>
              </a:rPr>
              <a:t>plusDays()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minusDays()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latin typeface="Arial"/>
                <a:cs typeface="Arial"/>
              </a:rPr>
              <a:t>methods: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6324" y="1062227"/>
            <a:ext cx="2052827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551" y="1321308"/>
            <a:ext cx="1452372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568" y="1089660"/>
            <a:ext cx="1958339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568" y="1089660"/>
            <a:ext cx="1958339" cy="914400"/>
          </a:xfrm>
          <a:custGeom>
            <a:avLst/>
            <a:gdLst/>
            <a:ahLst/>
            <a:cxnLst/>
            <a:rect l="l" t="t" r="r" b="b"/>
            <a:pathLst>
              <a:path w="1958339" h="914400">
                <a:moveTo>
                  <a:pt x="0" y="457200"/>
                </a:moveTo>
                <a:lnTo>
                  <a:pt x="8245" y="397602"/>
                </a:lnTo>
                <a:lnTo>
                  <a:pt x="32292" y="340321"/>
                </a:lnTo>
                <a:lnTo>
                  <a:pt x="71109" y="285838"/>
                </a:lnTo>
                <a:lnTo>
                  <a:pt x="123663" y="234636"/>
                </a:lnTo>
                <a:lnTo>
                  <a:pt x="154769" y="210415"/>
                </a:lnTo>
                <a:lnTo>
                  <a:pt x="188923" y="187195"/>
                </a:lnTo>
                <a:lnTo>
                  <a:pt x="225995" y="165037"/>
                </a:lnTo>
                <a:lnTo>
                  <a:pt x="265856" y="144000"/>
                </a:lnTo>
                <a:lnTo>
                  <a:pt x="308378" y="124145"/>
                </a:lnTo>
                <a:lnTo>
                  <a:pt x="353430" y="105532"/>
                </a:lnTo>
                <a:lnTo>
                  <a:pt x="400885" y="88221"/>
                </a:lnTo>
                <a:lnTo>
                  <a:pt x="450613" y="72273"/>
                </a:lnTo>
                <a:lnTo>
                  <a:pt x="502486" y="57747"/>
                </a:lnTo>
                <a:lnTo>
                  <a:pt x="556373" y="44705"/>
                </a:lnTo>
                <a:lnTo>
                  <a:pt x="612146" y="33206"/>
                </a:lnTo>
                <a:lnTo>
                  <a:pt x="669677" y="23311"/>
                </a:lnTo>
                <a:lnTo>
                  <a:pt x="728835" y="15079"/>
                </a:lnTo>
                <a:lnTo>
                  <a:pt x="789493" y="8572"/>
                </a:lnTo>
                <a:lnTo>
                  <a:pt x="851520" y="3850"/>
                </a:lnTo>
                <a:lnTo>
                  <a:pt x="914789" y="972"/>
                </a:lnTo>
                <a:lnTo>
                  <a:pt x="979169" y="0"/>
                </a:lnTo>
                <a:lnTo>
                  <a:pt x="1043549" y="972"/>
                </a:lnTo>
                <a:lnTo>
                  <a:pt x="1106816" y="3850"/>
                </a:lnTo>
                <a:lnTo>
                  <a:pt x="1168843" y="8572"/>
                </a:lnTo>
                <a:lnTo>
                  <a:pt x="1229499" y="15079"/>
                </a:lnTo>
                <a:lnTo>
                  <a:pt x="1288657" y="23311"/>
                </a:lnTo>
                <a:lnTo>
                  <a:pt x="1346187" y="33206"/>
                </a:lnTo>
                <a:lnTo>
                  <a:pt x="1401961" y="44705"/>
                </a:lnTo>
                <a:lnTo>
                  <a:pt x="1455848" y="57747"/>
                </a:lnTo>
                <a:lnTo>
                  <a:pt x="1507720" y="72273"/>
                </a:lnTo>
                <a:lnTo>
                  <a:pt x="1557448" y="88221"/>
                </a:lnTo>
                <a:lnTo>
                  <a:pt x="1604903" y="105532"/>
                </a:lnTo>
                <a:lnTo>
                  <a:pt x="1649956" y="124145"/>
                </a:lnTo>
                <a:lnTo>
                  <a:pt x="1692478" y="144000"/>
                </a:lnTo>
                <a:lnTo>
                  <a:pt x="1732340" y="165037"/>
                </a:lnTo>
                <a:lnTo>
                  <a:pt x="1769412" y="187195"/>
                </a:lnTo>
                <a:lnTo>
                  <a:pt x="1803566" y="210415"/>
                </a:lnTo>
                <a:lnTo>
                  <a:pt x="1834673" y="234636"/>
                </a:lnTo>
                <a:lnTo>
                  <a:pt x="1887229" y="285838"/>
                </a:lnTo>
                <a:lnTo>
                  <a:pt x="1926047" y="340321"/>
                </a:lnTo>
                <a:lnTo>
                  <a:pt x="1950094" y="397602"/>
                </a:lnTo>
                <a:lnTo>
                  <a:pt x="1958339" y="457200"/>
                </a:lnTo>
                <a:lnTo>
                  <a:pt x="1956257" y="487257"/>
                </a:lnTo>
                <a:lnTo>
                  <a:pt x="1939981" y="545757"/>
                </a:lnTo>
                <a:lnTo>
                  <a:pt x="1908419" y="601699"/>
                </a:lnTo>
                <a:lnTo>
                  <a:pt x="1862604" y="654602"/>
                </a:lnTo>
                <a:lnTo>
                  <a:pt x="1803566" y="703984"/>
                </a:lnTo>
                <a:lnTo>
                  <a:pt x="1769412" y="727204"/>
                </a:lnTo>
                <a:lnTo>
                  <a:pt x="1732340" y="749362"/>
                </a:lnTo>
                <a:lnTo>
                  <a:pt x="1692478" y="770399"/>
                </a:lnTo>
                <a:lnTo>
                  <a:pt x="1649956" y="790254"/>
                </a:lnTo>
                <a:lnTo>
                  <a:pt x="1604903" y="808867"/>
                </a:lnTo>
                <a:lnTo>
                  <a:pt x="1557448" y="826178"/>
                </a:lnTo>
                <a:lnTo>
                  <a:pt x="1507720" y="842126"/>
                </a:lnTo>
                <a:lnTo>
                  <a:pt x="1455848" y="856652"/>
                </a:lnTo>
                <a:lnTo>
                  <a:pt x="1401961" y="869694"/>
                </a:lnTo>
                <a:lnTo>
                  <a:pt x="1346187" y="881193"/>
                </a:lnTo>
                <a:lnTo>
                  <a:pt x="1288657" y="891088"/>
                </a:lnTo>
                <a:lnTo>
                  <a:pt x="1229499" y="899320"/>
                </a:lnTo>
                <a:lnTo>
                  <a:pt x="1168843" y="905827"/>
                </a:lnTo>
                <a:lnTo>
                  <a:pt x="1106816" y="910549"/>
                </a:lnTo>
                <a:lnTo>
                  <a:pt x="1043549" y="913427"/>
                </a:lnTo>
                <a:lnTo>
                  <a:pt x="979169" y="914400"/>
                </a:lnTo>
                <a:lnTo>
                  <a:pt x="914789" y="913427"/>
                </a:lnTo>
                <a:lnTo>
                  <a:pt x="851520" y="910549"/>
                </a:lnTo>
                <a:lnTo>
                  <a:pt x="789493" y="905827"/>
                </a:lnTo>
                <a:lnTo>
                  <a:pt x="728835" y="899320"/>
                </a:lnTo>
                <a:lnTo>
                  <a:pt x="669677" y="891088"/>
                </a:lnTo>
                <a:lnTo>
                  <a:pt x="612146" y="881193"/>
                </a:lnTo>
                <a:lnTo>
                  <a:pt x="556373" y="869694"/>
                </a:lnTo>
                <a:lnTo>
                  <a:pt x="502486" y="856652"/>
                </a:lnTo>
                <a:lnTo>
                  <a:pt x="450613" y="842126"/>
                </a:lnTo>
                <a:lnTo>
                  <a:pt x="400885" y="826178"/>
                </a:lnTo>
                <a:lnTo>
                  <a:pt x="353430" y="808867"/>
                </a:lnTo>
                <a:lnTo>
                  <a:pt x="308378" y="790254"/>
                </a:lnTo>
                <a:lnTo>
                  <a:pt x="265856" y="770399"/>
                </a:lnTo>
                <a:lnTo>
                  <a:pt x="225995" y="749362"/>
                </a:lnTo>
                <a:lnTo>
                  <a:pt x="188923" y="727204"/>
                </a:lnTo>
                <a:lnTo>
                  <a:pt x="154769" y="703984"/>
                </a:lnTo>
                <a:lnTo>
                  <a:pt x="123663" y="679763"/>
                </a:lnTo>
                <a:lnTo>
                  <a:pt x="71109" y="628561"/>
                </a:lnTo>
                <a:lnTo>
                  <a:pt x="32292" y="574078"/>
                </a:lnTo>
                <a:lnTo>
                  <a:pt x="8245" y="516797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A409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3988" y="1372057"/>
            <a:ext cx="1120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Duration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90" dirty="0"/>
              <a:t>©</a:t>
            </a:r>
            <a:r>
              <a:rPr spc="-120" dirty="0"/>
              <a:t> </a:t>
            </a:r>
            <a:r>
              <a:rPr spc="-40" dirty="0"/>
              <a:t>Aptech 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45" dirty="0"/>
              <a:t>Fundamental </a:t>
            </a:r>
            <a:r>
              <a:rPr spc="-50" dirty="0"/>
              <a:t>Programming </a:t>
            </a:r>
            <a:r>
              <a:rPr spc="-15" dirty="0"/>
              <a:t>in </a:t>
            </a:r>
            <a:r>
              <a:rPr spc="-105" dirty="0"/>
              <a:t>Java </a:t>
            </a:r>
            <a:r>
              <a:rPr spc="-80" dirty="0"/>
              <a:t>-Session </a:t>
            </a:r>
            <a:r>
              <a:rPr spc="-55" dirty="0"/>
              <a:t>13 </a:t>
            </a:r>
            <a:r>
              <a:rPr spc="105" dirty="0"/>
              <a:t>/ </a:t>
            </a:r>
            <a:r>
              <a:rPr spc="-65" dirty="0"/>
              <a:t>Slide</a:t>
            </a:r>
            <a:r>
              <a:rPr spc="-60" dirty="0"/>
              <a:t> </a:t>
            </a:r>
            <a:fld id="{81D60167-4931-47E6-BA6A-407CBD079E47}" type="slidenum">
              <a:rPr spc="-5" dirty="0">
                <a:latin typeface="Noto Sans"/>
                <a:cs typeface="Noto Sans"/>
              </a:rPr>
              <a:t>9</a:t>
            </a:fld>
            <a:endParaRPr spc="-5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4238</Words>
  <Application>Microsoft Office PowerPoint</Application>
  <PresentationFormat>Custom</PresentationFormat>
  <Paragraphs>605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Objectives</vt:lpstr>
      <vt:lpstr>Introduction</vt:lpstr>
      <vt:lpstr>Classes in New Date and Time API 1/29</vt:lpstr>
      <vt:lpstr>Classes in New Date and Time API 2/29</vt:lpstr>
      <vt:lpstr>Classes in New Date and Time API 3/29</vt:lpstr>
      <vt:lpstr>Classes in New Date and Time API 4/29</vt:lpstr>
      <vt:lpstr>Classes in New Date and Time API 5/29</vt:lpstr>
      <vt:lpstr>Classes in New Date and Time API 6/29</vt:lpstr>
      <vt:lpstr>Classes in New Date and Time API 7/29</vt:lpstr>
      <vt:lpstr>Classes in New Date and Time API 8/29</vt:lpstr>
      <vt:lpstr>Classes in New Date and Time API 9/29</vt:lpstr>
      <vt:lpstr>Classes in New Date and Time API 10/29</vt:lpstr>
      <vt:lpstr>Classes in New Date and Time API 11/29</vt:lpstr>
      <vt:lpstr>Classes in New Date and Time API 12/29</vt:lpstr>
      <vt:lpstr>Classes in New Date and Time API 13/29</vt:lpstr>
      <vt:lpstr>Classes in New Date and Time API 14/29</vt:lpstr>
      <vt:lpstr>Classes in New Date and Time API 15/29</vt:lpstr>
      <vt:lpstr>Classes in New Date and Time API 16/29</vt:lpstr>
      <vt:lpstr>Classes in New Date and Time API 17/29</vt:lpstr>
      <vt:lpstr>Classes in New Date and Time API 18/29</vt:lpstr>
      <vt:lpstr>Classes in New Date and Time API 19/29</vt:lpstr>
      <vt:lpstr>Classes in New Date and Time API 20/29</vt:lpstr>
      <vt:lpstr>Classes in New Date and Time API 21/29</vt:lpstr>
      <vt:lpstr>Classes in New Date and Time API 22/29</vt:lpstr>
      <vt:lpstr>Classes in New Date and Time API 23/29</vt:lpstr>
      <vt:lpstr>Classes in New Date and Time API 24/29</vt:lpstr>
      <vt:lpstr>Classes in New Date and Time API 25/29</vt:lpstr>
      <vt:lpstr>Classes in New Date and Time API 26/29</vt:lpstr>
      <vt:lpstr>Classes in New Date and Time API 27/29</vt:lpstr>
      <vt:lpstr>Classes in New Date and Time API 28/29</vt:lpstr>
      <vt:lpstr>Classes in New Date and Time API 29/29</vt:lpstr>
      <vt:lpstr>Enums In Java 8 1/3</vt:lpstr>
      <vt:lpstr>Enums In Java 8 2/3</vt:lpstr>
      <vt:lpstr>Enums In Java 8 3/3</vt:lpstr>
      <vt:lpstr>Temporal Adjusters 1/3</vt:lpstr>
      <vt:lpstr>Temporal Adjusters 2/3</vt:lpstr>
      <vt:lpstr>Temporal Adjusters 3/3</vt:lpstr>
      <vt:lpstr>Backward Compatibility with Older Versions 1/3</vt:lpstr>
      <vt:lpstr>Backward Compatibility with Older Versions 2/3</vt:lpstr>
      <vt:lpstr>Backward Compatibility with Older Versions 3/3</vt:lpstr>
      <vt:lpstr>Parsing and Formatting Dates</vt:lpstr>
      <vt:lpstr>TimeZone (java.util.TimeZone) 1/2</vt:lpstr>
      <vt:lpstr>TimeZone (java.util.TimeZone) 2/2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FPJ</dc:title>
  <dc:creator>Aptech Limited</dc:creator>
  <cp:lastModifiedBy>dell</cp:lastModifiedBy>
  <cp:revision>3</cp:revision>
  <dcterms:created xsi:type="dcterms:W3CDTF">2018-07-18T18:05:14Z</dcterms:created>
  <dcterms:modified xsi:type="dcterms:W3CDTF">2018-07-18T19:37:20Z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2018-07-18T00:00:00Z</vt:filetime>
  </property>
</Properties>
</file>