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6" autoAdjust="0"/>
    <p:restoredTop sz="94660"/>
  </p:normalViewPr>
  <p:slideViewPr>
    <p:cSldViewPr snapToGrid="0">
      <p:cViewPr>
        <p:scale>
          <a:sx n="56" d="100"/>
          <a:sy n="56" d="100"/>
        </p:scale>
        <p:origin x="1051"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aoariyo@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as.com/en_us/insights/analytics/machine-learning.html" TargetMode="External"/><Relationship Id="rId2" Type="http://schemas.openxmlformats.org/officeDocument/2006/relationships/hyperlink" Target="https://www.sas.com/en_us/insights/analytics/neural-networks.html"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sas.com/en_us/insights/analytics/generative-ai.html" TargetMode="External"/><Relationship Id="rId4" Type="http://schemas.openxmlformats.org/officeDocument/2006/relationships/hyperlink" Target="https://www.sas.com/en_us/insights/analytics/deep-learning.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i/internet-things.asp" TargetMode="External"/><Relationship Id="rId2" Type="http://schemas.openxmlformats.org/officeDocument/2006/relationships/hyperlink" Target="https://www.investopedia.com/sectors-and-industries-analysis-4689756"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investopedia.com/artificial-intelligence-in-us-government-8406703" TargetMode="External"/><Relationship Id="rId4" Type="http://schemas.openxmlformats.org/officeDocument/2006/relationships/hyperlink" Target="https://www.investopedia.com/ai-business-taxes-8621438"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investopedia.com/terms/i/internet-things.asp" TargetMode="External"/><Relationship Id="rId2" Type="http://schemas.openxmlformats.org/officeDocument/2006/relationships/hyperlink" Target="https://www.investopedia.com/sectors-and-industries-analysis-4689756"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answergarden.ch/" TargetMode="External"/><Relationship Id="rId2" Type="http://schemas.openxmlformats.org/officeDocument/2006/relationships/hyperlink" Target="https://kahoot.it/"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hyperlink" Target="https://www.plickers.com/" TargetMode="External"/><Relationship Id="rId2" Type="http://schemas.openxmlformats.org/officeDocument/2006/relationships/hyperlink" Target="https://www.socrative.com/"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ccounts.google.com/ServiceLogin?service=wise&amp;passive=1209600&amp;continue=https://docs.google.com/forms/u/0/&amp;followup=https://docs.google.com/forms/u/0/&amp;ltmpl=form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onlinelibrary.wiley.com/doi/full/10.1111/jcal.12577?msockid=1b96b1fb841e694e1b32a2c685036887#jcal12577-bib-0057" TargetMode="External"/><Relationship Id="rId2" Type="http://schemas.openxmlformats.org/officeDocument/2006/relationships/hyperlink" Target="https://onlinelibrary.wiley.com/doi/full/10.1111/jcal.12577?msockid=1b96b1fb841e694e1b32a2c685036887#jcal12577-bib-0056"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hyperlink" Target="https://onlinelibrary.wiley.com/doi/full/10.1111/jcal.12577?msockid=1b96b1fb841e694e1b32a2c685036887#jcal12577-bib-0043" TargetMode="External"/><Relationship Id="rId2" Type="http://schemas.openxmlformats.org/officeDocument/2006/relationships/hyperlink" Target="https://onlinelibrary.wiley.com/doi/full/10.1111/jcal.12577?msockid=1b96b1fb841e694e1b32a2c685036887#jcal12577-bib-0008"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ing.com/ck/a?!&amp;&amp;p=9a22fc2ee0a5b793JmltdHM9MTcyNzA0OTYwMCZpZ3VpZD0xYjk2YjFmYi04NDFlLTY5NGUtMWIzMi1hMmM2ODUwMzY4ODcmaW5zaWQ9NjAyNQ&amp;ptn=3&amp;ver=2&amp;hsh=3&amp;fclid=1b96b1fb-841e-694e-1b32-a2c685036887&amp;psq=What+then+is+Artificial+Intelligence%3f&amp;u=a1aHR0cHM6Ly93d3cuYmJjLmNvLnVrL25ld3Nyb3VuZC80OTI3NDkxOA&amp;ntb=1" TargetMode="External"/><Relationship Id="rId2" Type="http://schemas.openxmlformats.org/officeDocument/2006/relationships/hyperlink" Target="https://www.bing.com/ck/a?!&amp;&amp;p=4506de7819ae0673JmltdHM9MTcyNzA0OTYwMCZpZ3VpZD0xYjk2YjFmYi04NDFlLTY5NGUtMWIzMi1hMmM2ODUwMzY4ODcmaW5zaWQ9NjAyMw&amp;ptn=3&amp;ver=2&amp;hsh=3&amp;fclid=1b96b1fb-841e-694e-1b32-a2c685036887&amp;psq=What+then+is+Artificial+Intelligence%3f&amp;u=a1aHR0cHM6Ly93d3cuaW52ZXN0b3BlZGlhLmNvbS90ZXJtcy9hL2FydGlmaWNpYWwtaW50ZWxsaWdlbmNlLWFpLmFzcA&amp;ntb=1"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www.bing.com/ck/a?!&amp;&amp;p=8d8bf44e161d242aJmltdHM9MTcyNzA0OTYwMCZpZ3VpZD0xYjk2YjFmYi04NDFlLTY5NGUtMWIzMi1hMmM2ODUwMzY4ODcmaW5zaWQ9NjAyNw&amp;ptn=3&amp;ver=2&amp;hsh=3&amp;fclid=1b96b1fb-841e-694e-1b32-a2c685036887&amp;psq=What+then+is+Artificial+Intelligence%3f&amp;u=a1aHR0cHM6Ly93d3cuaW52ZXN0b3BlZGlhLmNvbS90ZXJtcy9hL2FydGlmaWNpYWwtaW50ZWxsaWdlbmNlLWFpLmFzcA&amp;ntb=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financial-technology-and-automated-investing-4689759" TargetMode="External"/><Relationship Id="rId2" Type="http://schemas.openxmlformats.org/officeDocument/2006/relationships/hyperlink" Target="https://www.investopedia.com/terms/w/weak-ai.asp"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867" y="313901"/>
            <a:ext cx="11245754" cy="2538482"/>
          </a:xfrm>
        </p:spPr>
        <p:txBody>
          <a:bodyPr>
            <a:normAutofit fontScale="90000"/>
          </a:bodyPr>
          <a:lstStyle/>
          <a:p>
            <a:pPr algn="ctr"/>
            <a:r>
              <a:rPr lang="en-US" b="1" dirty="0"/>
              <a:t>Introduction to Big Data, </a:t>
            </a:r>
            <a:r>
              <a:rPr lang="en-US" b="1" dirty="0" smtClean="0"/>
              <a:t>                  Artificial </a:t>
            </a:r>
            <a:r>
              <a:rPr lang="en-US" b="1" dirty="0"/>
              <a:t>Intelligence and </a:t>
            </a:r>
            <a:r>
              <a:rPr lang="en-US" b="1" dirty="0" smtClean="0"/>
              <a:t>               Digitalized </a:t>
            </a:r>
            <a:r>
              <a:rPr lang="en-US" b="1" dirty="0"/>
              <a:t>Educational Assessment</a:t>
            </a:r>
            <a:endParaRPr lang="en-US" dirty="0"/>
          </a:p>
        </p:txBody>
      </p:sp>
      <p:sp>
        <p:nvSpPr>
          <p:cNvPr id="3" name="Subtitle 2"/>
          <p:cNvSpPr>
            <a:spLocks noGrp="1"/>
          </p:cNvSpPr>
          <p:nvPr>
            <p:ph type="subTitle" idx="1"/>
          </p:nvPr>
        </p:nvSpPr>
        <p:spPr>
          <a:xfrm>
            <a:off x="1856097" y="3111690"/>
            <a:ext cx="10208524" cy="3411939"/>
          </a:xfrm>
        </p:spPr>
        <p:txBody>
          <a:bodyPr>
            <a:normAutofit/>
          </a:bodyPr>
          <a:lstStyle/>
          <a:p>
            <a:pPr algn="ctr"/>
            <a:r>
              <a:rPr lang="en-US" sz="2400" b="1" dirty="0" err="1" smtClean="0"/>
              <a:t>Akinyele</a:t>
            </a:r>
            <a:r>
              <a:rPr lang="en-US" sz="2400" b="1" dirty="0" smtClean="0"/>
              <a:t> </a:t>
            </a:r>
            <a:r>
              <a:rPr lang="en-US" sz="2400" b="1" dirty="0"/>
              <a:t>O. </a:t>
            </a:r>
            <a:r>
              <a:rPr lang="en-US" sz="2400" b="1" dirty="0" smtClean="0"/>
              <a:t>Ariyo</a:t>
            </a:r>
            <a:r>
              <a:rPr lang="en-US" sz="2400" dirty="0" smtClean="0"/>
              <a:t>                                                                                                                                  President,                                                                                                                                                                                                     International Association for Innovations in Educational Assessment, Abuja. Nigeria.</a:t>
            </a:r>
          </a:p>
          <a:p>
            <a:pPr algn="ctr"/>
            <a:r>
              <a:rPr lang="en-US" sz="2400" u="sng" dirty="0" smtClean="0">
                <a:hlinkClick r:id="rId2"/>
              </a:rPr>
              <a:t>aoariyo@yahoo.com</a:t>
            </a:r>
            <a:r>
              <a:rPr lang="en-US" sz="2400" dirty="0" smtClean="0"/>
              <a:t> </a:t>
            </a:r>
            <a:r>
              <a:rPr lang="en-US" sz="2400" dirty="0"/>
              <a:t>+2348034292924</a:t>
            </a:r>
          </a:p>
          <a:p>
            <a:pPr algn="ctr"/>
            <a:r>
              <a:rPr lang="en-US" sz="2400" dirty="0"/>
              <a:t>A paper presented at the 7</a:t>
            </a:r>
            <a:r>
              <a:rPr lang="en-US" sz="2400" baseline="30000" dirty="0"/>
              <a:t>th</a:t>
            </a:r>
            <a:r>
              <a:rPr lang="en-US" sz="2400" dirty="0"/>
              <a:t> IAIIEA Annual Conference @ UBEC Digital Resources Centre, </a:t>
            </a:r>
            <a:r>
              <a:rPr lang="en-US" sz="2400" dirty="0" err="1"/>
              <a:t>Kado</a:t>
            </a:r>
            <a:r>
              <a:rPr lang="en-US" sz="2400" dirty="0"/>
              <a:t>- </a:t>
            </a:r>
            <a:r>
              <a:rPr lang="en-US" sz="2400" dirty="0" err="1"/>
              <a:t>Kuchi</a:t>
            </a:r>
            <a:r>
              <a:rPr lang="en-US" sz="2400" dirty="0"/>
              <a:t>, </a:t>
            </a:r>
            <a:r>
              <a:rPr lang="en-US" sz="2400" dirty="0" err="1"/>
              <a:t>Jahi</a:t>
            </a:r>
            <a:r>
              <a:rPr lang="en-US" sz="2400" dirty="0"/>
              <a:t>, Abuja, Nigeria. From 5</a:t>
            </a:r>
            <a:r>
              <a:rPr lang="en-US" sz="2400" baseline="30000" dirty="0"/>
              <a:t>th</a:t>
            </a:r>
            <a:r>
              <a:rPr lang="en-US" sz="2400" dirty="0"/>
              <a:t> – 8</a:t>
            </a:r>
            <a:r>
              <a:rPr lang="en-US" sz="2400" baseline="30000" dirty="0"/>
              <a:t>th</a:t>
            </a:r>
            <a:r>
              <a:rPr lang="en-US" sz="2400" dirty="0"/>
              <a:t> November 2024</a:t>
            </a:r>
          </a:p>
        </p:txBody>
      </p:sp>
      <p:pic>
        <p:nvPicPr>
          <p:cNvPr id="4" name="Picture 3"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5579427" y="2963227"/>
            <a:ext cx="1033145" cy="931545"/>
          </a:xfrm>
          <a:prstGeom prst="rect">
            <a:avLst/>
          </a:prstGeom>
          <a:noFill/>
          <a:ln>
            <a:noFill/>
          </a:ln>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1031476" y="0"/>
            <a:ext cx="1033145" cy="931545"/>
          </a:xfrm>
          <a:prstGeom prst="rect">
            <a:avLst/>
          </a:prstGeom>
          <a:noFill/>
          <a:ln>
            <a:noFill/>
          </a:ln>
        </p:spPr>
      </p:pic>
    </p:spTree>
    <p:extLst>
      <p:ext uri="{BB962C8B-B14F-4D97-AF65-F5344CB8AC3E}">
        <p14:creationId xmlns:p14="http://schemas.microsoft.com/office/powerpoint/2010/main" val="5061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Historical Background of Artificial Intelligence</a:t>
            </a:r>
            <a:endParaRPr lang="en-US" sz="4000" dirty="0"/>
          </a:p>
        </p:txBody>
      </p:sp>
      <p:sp>
        <p:nvSpPr>
          <p:cNvPr id="3" name="Content Placeholder 2"/>
          <p:cNvSpPr>
            <a:spLocks noGrp="1"/>
          </p:cNvSpPr>
          <p:nvPr>
            <p:ph idx="1"/>
          </p:nvPr>
        </p:nvSpPr>
        <p:spPr>
          <a:xfrm>
            <a:off x="1924334" y="2133600"/>
            <a:ext cx="9580278" cy="4724400"/>
          </a:xfrm>
        </p:spPr>
        <p:txBody>
          <a:bodyPr>
            <a:normAutofit lnSpcReduction="10000"/>
          </a:bodyPr>
          <a:lstStyle/>
          <a:p>
            <a:r>
              <a:rPr lang="en-US" b="1" dirty="0" smtClean="0"/>
              <a:t>1950s–1970s</a:t>
            </a:r>
            <a:endParaRPr lang="en-US" dirty="0"/>
          </a:p>
          <a:p>
            <a:r>
              <a:rPr lang="en-US" dirty="0">
                <a:hlinkClick r:id="rId2"/>
              </a:rPr>
              <a:t>Neural Networks</a:t>
            </a:r>
            <a:endParaRPr lang="en-US" dirty="0"/>
          </a:p>
          <a:p>
            <a:r>
              <a:rPr lang="en-US" dirty="0"/>
              <a:t>Early work with neural networks stirs excitement for “thinking machines.”</a:t>
            </a:r>
          </a:p>
          <a:p>
            <a:r>
              <a:rPr lang="en-US" b="1" dirty="0"/>
              <a:t>1980s–2010s</a:t>
            </a:r>
            <a:endParaRPr lang="en-US" dirty="0"/>
          </a:p>
          <a:p>
            <a:r>
              <a:rPr lang="en-US" dirty="0">
                <a:hlinkClick r:id="rId3"/>
              </a:rPr>
              <a:t>Machine Learning</a:t>
            </a:r>
            <a:endParaRPr lang="en-US" dirty="0"/>
          </a:p>
          <a:p>
            <a:r>
              <a:rPr lang="en-US" dirty="0"/>
              <a:t>Machine learning becomes popular.</a:t>
            </a:r>
          </a:p>
          <a:p>
            <a:r>
              <a:rPr lang="en-US" b="1" dirty="0"/>
              <a:t>2011–2020s</a:t>
            </a:r>
            <a:endParaRPr lang="en-US" dirty="0"/>
          </a:p>
          <a:p>
            <a:r>
              <a:rPr lang="en-US" dirty="0">
                <a:hlinkClick r:id="rId4"/>
              </a:rPr>
              <a:t>Deep Learning</a:t>
            </a:r>
            <a:endParaRPr lang="en-US" dirty="0"/>
          </a:p>
          <a:p>
            <a:r>
              <a:rPr lang="en-US" dirty="0"/>
              <a:t>Deep learning breakthroughs drive AI boom.</a:t>
            </a:r>
          </a:p>
          <a:p>
            <a:r>
              <a:rPr lang="en-US" b="1" dirty="0"/>
              <a:t>Present Day</a:t>
            </a:r>
            <a:endParaRPr lang="en-US" dirty="0"/>
          </a:p>
          <a:p>
            <a:r>
              <a:rPr lang="en-US" dirty="0">
                <a:hlinkClick r:id="rId5"/>
              </a:rPr>
              <a:t>Generative AI</a:t>
            </a:r>
            <a:endParaRPr lang="en-US" dirty="0"/>
          </a:p>
          <a:p>
            <a:r>
              <a:rPr lang="en-US" dirty="0"/>
              <a:t>Generative AI, a disruptive tech, soars in popularity</a:t>
            </a:r>
            <a:endParaRPr lang="en-US" dirty="0"/>
          </a:p>
        </p:txBody>
      </p:sp>
      <p:pic>
        <p:nvPicPr>
          <p:cNvPr id="4" name="Picture 3" descr="https://lh3.googleusercontent.com/a/ACg8ocJeSQOYaDWsgXOylNOOaUAHdx-Pnt__JYA9nZZnvf4_-VCq66gz=s40-p"/>
          <p:cNvPicPr/>
          <p:nvPr/>
        </p:nvPicPr>
        <p:blipFill>
          <a:blip r:embed="rId6">
            <a:extLst>
              <a:ext uri="{28A0092B-C50C-407E-A947-70E740481C1C}">
                <a14:useLocalDpi xmlns:a14="http://schemas.microsoft.com/office/drawing/2010/main" val="0"/>
              </a:ext>
            </a:extLst>
          </a:blip>
          <a:srcRect/>
          <a:stretch>
            <a:fillRect/>
          </a:stretch>
        </p:blipFill>
        <p:spPr bwMode="auto">
          <a:xfrm>
            <a:off x="11158855" y="44038"/>
            <a:ext cx="1033145" cy="931545"/>
          </a:xfrm>
          <a:prstGeom prst="rect">
            <a:avLst/>
          </a:prstGeom>
          <a:noFill/>
          <a:ln>
            <a:noFill/>
          </a:ln>
        </p:spPr>
      </p:pic>
    </p:spTree>
    <p:extLst>
      <p:ext uri="{BB962C8B-B14F-4D97-AF65-F5344CB8AC3E}">
        <p14:creationId xmlns:p14="http://schemas.microsoft.com/office/powerpoint/2010/main" val="362467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How Artificial Intelligence (AI) Works</a:t>
            </a:r>
            <a:endParaRPr lang="en-US" b="1" dirty="0">
              <a:solidFill>
                <a:srgbClr val="FF0000"/>
              </a:solidFill>
            </a:endParaRPr>
          </a:p>
        </p:txBody>
      </p:sp>
      <p:sp>
        <p:nvSpPr>
          <p:cNvPr id="3" name="Content Placeholder 2"/>
          <p:cNvSpPr>
            <a:spLocks noGrp="1"/>
          </p:cNvSpPr>
          <p:nvPr>
            <p:ph idx="1"/>
          </p:nvPr>
        </p:nvSpPr>
        <p:spPr>
          <a:xfrm>
            <a:off x="1310185" y="1487607"/>
            <a:ext cx="10194427" cy="5527342"/>
          </a:xfrm>
        </p:spPr>
        <p:txBody>
          <a:bodyPr>
            <a:normAutofit fontScale="92500"/>
          </a:bodyPr>
          <a:lstStyle/>
          <a:p>
            <a:r>
              <a:rPr lang="en-US" dirty="0" smtClean="0"/>
              <a:t>Artificial </a:t>
            </a:r>
            <a:r>
              <a:rPr lang="en-US" dirty="0"/>
              <a:t>intelligence commonly brought to mind the implementation of </a:t>
            </a:r>
            <a:r>
              <a:rPr lang="en-US" u="sng" dirty="0">
                <a:hlinkClick r:id="rId2"/>
              </a:rPr>
              <a:t>robots</a:t>
            </a:r>
            <a:r>
              <a:rPr lang="en-US" dirty="0"/>
              <a:t>. As technology evolved, previous benchmarks that define artificial intelligence became outdated. Technologies that enable Artificial Intelligence include:</a:t>
            </a:r>
          </a:p>
          <a:p>
            <a:pPr lvl="0"/>
            <a:r>
              <a:rPr lang="en-US" dirty="0"/>
              <a:t>Computer vision enables computers to identify objects and people in pictures and photos.</a:t>
            </a:r>
          </a:p>
          <a:p>
            <a:pPr lvl="0"/>
            <a:r>
              <a:rPr lang="en-US" dirty="0"/>
              <a:t>Natural language processing (NLP) allows computers to understand human language.</a:t>
            </a:r>
          </a:p>
          <a:p>
            <a:pPr lvl="0"/>
            <a:r>
              <a:rPr lang="en-US" dirty="0"/>
              <a:t>Graphical processing units are computer chips that help computers form graphics and images through mathematical calculations. </a:t>
            </a:r>
          </a:p>
          <a:p>
            <a:pPr lvl="0"/>
            <a:r>
              <a:rPr lang="en-US" dirty="0"/>
              <a:t>The </a:t>
            </a:r>
            <a:r>
              <a:rPr lang="en-US" u="sng" dirty="0">
                <a:hlinkClick r:id="rId3"/>
              </a:rPr>
              <a:t>Internet of Things</a:t>
            </a:r>
            <a:r>
              <a:rPr lang="en-US" dirty="0"/>
              <a:t> is the network of physical devices, vehicles, and other objects embedded with sensors, software, and network connectivity, that collect and share data.</a:t>
            </a:r>
          </a:p>
          <a:p>
            <a:pPr lvl="0"/>
            <a:r>
              <a:rPr lang="en-US" dirty="0"/>
              <a:t>Application programming allows two or more computer programs or components to communicate with each other.</a:t>
            </a:r>
          </a:p>
          <a:p>
            <a:r>
              <a:rPr lang="en-US" dirty="0" smtClean="0"/>
              <a:t>Artificial </a:t>
            </a:r>
            <a:r>
              <a:rPr lang="en-US" dirty="0"/>
              <a:t>Intelligence (AI) is an evolving technology that tries to simulate human intelligence using machines. AI encompasses various subfields, including machine learning (ML) and deep learning, which allow systems to learn and adapt in novel ways from training data. It has vast </a:t>
            </a:r>
            <a:r>
              <a:rPr lang="en-US" u="sng" dirty="0">
                <a:hlinkClick r:id="rId4"/>
              </a:rPr>
              <a:t>applications across multiple industries</a:t>
            </a:r>
            <a:r>
              <a:rPr lang="en-US" dirty="0"/>
              <a:t>, such as healthcare, finance, and transportation. </a:t>
            </a:r>
            <a:r>
              <a:rPr lang="en-US" u="sng" dirty="0">
                <a:hlinkClick r:id="rId5"/>
              </a:rPr>
              <a:t>While AI offers significant advancements</a:t>
            </a:r>
            <a:r>
              <a:rPr lang="en-US" dirty="0"/>
              <a:t>, it also raises ethical, privacy, and employment concerns.</a:t>
            </a:r>
          </a:p>
          <a:p>
            <a:endParaRPr lang="en-US" dirty="0"/>
          </a:p>
        </p:txBody>
      </p:sp>
      <p:pic>
        <p:nvPicPr>
          <p:cNvPr id="4" name="Picture 3" descr="https://lh3.googleusercontent.com/a/ACg8ocJeSQOYaDWsgXOylNOOaUAHdx-Pnt__JYA9nZZnvf4_-VCq66gz=s40-p"/>
          <p:cNvPicPr/>
          <p:nvPr/>
        </p:nvPicPr>
        <p:blipFill>
          <a:blip r:embed="rId6">
            <a:extLst>
              <a:ext uri="{28A0092B-C50C-407E-A947-70E740481C1C}">
                <a14:useLocalDpi xmlns:a14="http://schemas.microsoft.com/office/drawing/2010/main" val="0"/>
              </a:ext>
            </a:extLst>
          </a:blip>
          <a:srcRect/>
          <a:stretch>
            <a:fillRect/>
          </a:stretch>
        </p:blipFill>
        <p:spPr bwMode="auto">
          <a:xfrm>
            <a:off x="11158855" y="0"/>
            <a:ext cx="1033145" cy="931545"/>
          </a:xfrm>
          <a:prstGeom prst="rect">
            <a:avLst/>
          </a:prstGeom>
          <a:noFill/>
          <a:ln>
            <a:noFill/>
          </a:ln>
        </p:spPr>
      </p:pic>
    </p:spTree>
    <p:extLst>
      <p:ext uri="{BB962C8B-B14F-4D97-AF65-F5344CB8AC3E}">
        <p14:creationId xmlns:p14="http://schemas.microsoft.com/office/powerpoint/2010/main" val="420842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Artificial Intelligence (AI) Works</a:t>
            </a:r>
            <a:endParaRPr lang="en-US" b="1" dirty="0"/>
          </a:p>
        </p:txBody>
      </p:sp>
      <p:sp>
        <p:nvSpPr>
          <p:cNvPr id="3" name="Content Placeholder 2"/>
          <p:cNvSpPr>
            <a:spLocks noGrp="1"/>
          </p:cNvSpPr>
          <p:nvPr>
            <p:ph idx="1"/>
          </p:nvPr>
        </p:nvSpPr>
        <p:spPr>
          <a:xfrm>
            <a:off x="1473958" y="1528549"/>
            <a:ext cx="10030654" cy="5022376"/>
          </a:xfrm>
        </p:spPr>
        <p:txBody>
          <a:bodyPr>
            <a:normAutofit/>
          </a:bodyPr>
          <a:lstStyle/>
          <a:p>
            <a:r>
              <a:rPr lang="en-US" dirty="0" smtClean="0"/>
              <a:t>Artificial </a:t>
            </a:r>
            <a:r>
              <a:rPr lang="en-US" dirty="0"/>
              <a:t>intelligence commonly brought to mind the implementation of </a:t>
            </a:r>
            <a:r>
              <a:rPr lang="en-US" u="sng" dirty="0">
                <a:hlinkClick r:id="rId2"/>
              </a:rPr>
              <a:t>robots</a:t>
            </a:r>
            <a:r>
              <a:rPr lang="en-US" dirty="0"/>
              <a:t>. As technology evolved, previous benchmarks that define artificial intelligence became outdated. Technologies that enable Artificial Intelligence include:</a:t>
            </a:r>
          </a:p>
          <a:p>
            <a:pPr lvl="0"/>
            <a:r>
              <a:rPr lang="en-US" dirty="0"/>
              <a:t>Computer vision enables computers to identify objects and people in pictures and photos.</a:t>
            </a:r>
          </a:p>
          <a:p>
            <a:pPr lvl="0"/>
            <a:r>
              <a:rPr lang="en-US" dirty="0"/>
              <a:t>Natural language processing (NLP) allows computers to understand human language.</a:t>
            </a:r>
          </a:p>
          <a:p>
            <a:pPr lvl="0"/>
            <a:r>
              <a:rPr lang="en-US" dirty="0"/>
              <a:t>Graphical processing units are computer chips that help computers form graphics and images through mathematical calculations. </a:t>
            </a:r>
          </a:p>
          <a:p>
            <a:pPr lvl="0"/>
            <a:r>
              <a:rPr lang="en-US" dirty="0"/>
              <a:t>The </a:t>
            </a:r>
            <a:r>
              <a:rPr lang="en-US" u="sng" dirty="0">
                <a:hlinkClick r:id="rId3"/>
              </a:rPr>
              <a:t>Internet of Things</a:t>
            </a:r>
            <a:r>
              <a:rPr lang="en-US" dirty="0"/>
              <a:t> is the network of physical devices, vehicles, and other objects embedded with sensors, software, and network connectivity, that collect and share data.</a:t>
            </a:r>
          </a:p>
          <a:p>
            <a:pPr lvl="0"/>
            <a:r>
              <a:rPr lang="en-US" dirty="0"/>
              <a:t>Application programming allows two or more computer programs or components to communicate with each other.</a:t>
            </a:r>
          </a:p>
          <a:p>
            <a:pPr marL="0" indent="0">
              <a:buNone/>
            </a:pPr>
            <a:endParaRPr lang="en-US" dirty="0"/>
          </a:p>
        </p:txBody>
      </p:sp>
      <p:pic>
        <p:nvPicPr>
          <p:cNvPr id="4" name="Picture 3" descr="https://lh3.googleusercontent.com/a/ACg8ocJeSQOYaDWsgXOylNOOaUAHdx-Pnt__JYA9nZZnvf4_-VCq66gz=s40-p"/>
          <p:cNvPicPr/>
          <p:nvPr/>
        </p:nvPicPr>
        <p:blipFill>
          <a:blip r:embed="rId4">
            <a:extLst>
              <a:ext uri="{28A0092B-C50C-407E-A947-70E740481C1C}">
                <a14:useLocalDpi xmlns:a14="http://schemas.microsoft.com/office/drawing/2010/main" val="0"/>
              </a:ext>
            </a:extLst>
          </a:blip>
          <a:srcRect/>
          <a:stretch>
            <a:fillRect/>
          </a:stretch>
        </p:blipFill>
        <p:spPr bwMode="auto">
          <a:xfrm>
            <a:off x="11158855" y="0"/>
            <a:ext cx="1033145" cy="931545"/>
          </a:xfrm>
          <a:prstGeom prst="rect">
            <a:avLst/>
          </a:prstGeom>
          <a:noFill/>
          <a:ln>
            <a:noFill/>
          </a:ln>
        </p:spPr>
      </p:pic>
    </p:spTree>
    <p:extLst>
      <p:ext uri="{BB962C8B-B14F-4D97-AF65-F5344CB8AC3E}">
        <p14:creationId xmlns:p14="http://schemas.microsoft.com/office/powerpoint/2010/main" val="332926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0000"/>
                </a:solidFill>
              </a:rPr>
              <a:t>Digitalized Assessment</a:t>
            </a:r>
            <a:endParaRPr lang="en-US" sz="4400" dirty="0">
              <a:solidFill>
                <a:srgbClr val="FF0000"/>
              </a:solidFill>
            </a:endParaRPr>
          </a:p>
        </p:txBody>
      </p:sp>
      <p:sp>
        <p:nvSpPr>
          <p:cNvPr id="3" name="Content Placeholder 2"/>
          <p:cNvSpPr>
            <a:spLocks noGrp="1"/>
          </p:cNvSpPr>
          <p:nvPr>
            <p:ph idx="1"/>
          </p:nvPr>
        </p:nvSpPr>
        <p:spPr>
          <a:xfrm>
            <a:off x="1119115" y="1337481"/>
            <a:ext cx="10822675" cy="5295331"/>
          </a:xfrm>
        </p:spPr>
        <p:txBody>
          <a:bodyPr>
            <a:normAutofit/>
          </a:bodyPr>
          <a:lstStyle/>
          <a:p>
            <a:r>
              <a:rPr lang="en-US" dirty="0" smtClean="0"/>
              <a:t>To </a:t>
            </a:r>
            <a:r>
              <a:rPr lang="en-US" dirty="0"/>
              <a:t>enhance assessment in institutions of learning is the employment of digitalized, electronic, technology-based or computer based modes of assessment. </a:t>
            </a:r>
            <a:endParaRPr lang="en-US" dirty="0" smtClean="0"/>
          </a:p>
          <a:p>
            <a:r>
              <a:rPr lang="en-US" dirty="0"/>
              <a:t>T</a:t>
            </a:r>
            <a:r>
              <a:rPr lang="en-US" dirty="0" smtClean="0"/>
              <a:t>he </a:t>
            </a:r>
            <a:r>
              <a:rPr lang="en-US" dirty="0"/>
              <a:t>following questions are worthy of note on strategies of adoption digitalized assessment:</a:t>
            </a:r>
            <a:endParaRPr lang="en-US" dirty="0"/>
          </a:p>
          <a:p>
            <a:pPr lvl="0"/>
            <a:r>
              <a:rPr lang="en-US" dirty="0"/>
              <a:t>What assessment type fits institutional contextual factors?</a:t>
            </a:r>
          </a:p>
          <a:p>
            <a:pPr lvl="0"/>
            <a:r>
              <a:rPr lang="en-US" dirty="0"/>
              <a:t>Which assessment methods would allow teachers and lecturers to comprehend how well students are achieving learning outcomes?</a:t>
            </a:r>
          </a:p>
          <a:p>
            <a:pPr lvl="0"/>
            <a:r>
              <a:rPr lang="en-US" dirty="0"/>
              <a:t>Did you include various types of assessment methods in the course assessment plan?</a:t>
            </a:r>
          </a:p>
          <a:p>
            <a:pPr lvl="0"/>
            <a:r>
              <a:rPr lang="en-US" dirty="0"/>
              <a:t>What needs to be graded versus ungraded?</a:t>
            </a:r>
          </a:p>
          <a:p>
            <a:pPr lvl="0"/>
            <a:r>
              <a:rPr lang="en-US" dirty="0"/>
              <a:t>What type of assessment is appropriate and complete?</a:t>
            </a:r>
          </a:p>
          <a:p>
            <a:pPr lvl="0"/>
            <a:r>
              <a:rPr lang="en-US" dirty="0"/>
              <a:t>What can be done in and out of lecture rooms?</a:t>
            </a:r>
          </a:p>
          <a:p>
            <a:pPr lvl="0"/>
            <a:r>
              <a:rPr lang="en-US" dirty="0"/>
              <a:t>How much time will the grading of results take to release to students?</a:t>
            </a:r>
          </a:p>
          <a:p>
            <a:pPr lvl="0"/>
            <a:r>
              <a:rPr lang="en-US" dirty="0"/>
              <a:t>Are course assessments practicable in terms of students’ and instructors’ workload? </a:t>
            </a:r>
          </a:p>
          <a:p>
            <a:pPr lvl="0"/>
            <a:r>
              <a:rPr lang="en-US" dirty="0"/>
              <a:t>What are the loads on students in their other courses? </a:t>
            </a: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1158855" y="49250"/>
            <a:ext cx="1033145" cy="931545"/>
          </a:xfrm>
          <a:prstGeom prst="rect">
            <a:avLst/>
          </a:prstGeom>
          <a:noFill/>
          <a:ln>
            <a:noFill/>
          </a:ln>
        </p:spPr>
      </p:pic>
    </p:spTree>
    <p:extLst>
      <p:ext uri="{BB962C8B-B14F-4D97-AF65-F5344CB8AC3E}">
        <p14:creationId xmlns:p14="http://schemas.microsoft.com/office/powerpoint/2010/main" val="240984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Digitalized </a:t>
            </a:r>
            <a:r>
              <a:rPr lang="en-US" b="1" dirty="0" smtClean="0">
                <a:solidFill>
                  <a:srgbClr val="FF0000"/>
                </a:solidFill>
              </a:rPr>
              <a:t>Assessment Cont’d</a:t>
            </a:r>
            <a:endParaRPr lang="en-US" dirty="0"/>
          </a:p>
        </p:txBody>
      </p:sp>
      <p:sp>
        <p:nvSpPr>
          <p:cNvPr id="3" name="Content Placeholder 2"/>
          <p:cNvSpPr>
            <a:spLocks noGrp="1"/>
          </p:cNvSpPr>
          <p:nvPr>
            <p:ph idx="1"/>
          </p:nvPr>
        </p:nvSpPr>
        <p:spPr>
          <a:xfrm>
            <a:off x="1173707" y="2133600"/>
            <a:ext cx="10330905" cy="3777622"/>
          </a:xfrm>
        </p:spPr>
        <p:txBody>
          <a:bodyPr>
            <a:normAutofit/>
          </a:bodyPr>
          <a:lstStyle/>
          <a:p>
            <a:r>
              <a:rPr lang="en-US" sz="2000" dirty="0"/>
              <a:t>Bearing these questions in mind will enable assessors to determine appropriate assessment strategies.  </a:t>
            </a:r>
            <a:endParaRPr lang="en-US" sz="2000" dirty="0" smtClean="0"/>
          </a:p>
          <a:p>
            <a:r>
              <a:rPr lang="en-US" sz="2000" dirty="0" smtClean="0"/>
              <a:t>Major </a:t>
            </a:r>
            <a:r>
              <a:rPr lang="en-US" sz="2000" dirty="0"/>
              <a:t>assessment types that offer prospects for involving online approach for higher education are adaptive quizzes, group work, presentation of ideas, and presentation to panel, portfolio, role-play, authentic case study and reflection. </a:t>
            </a:r>
            <a:endParaRPr lang="en-US" sz="2000" dirty="0" smtClean="0"/>
          </a:p>
          <a:p>
            <a:r>
              <a:rPr lang="en-US" sz="2000" dirty="0" smtClean="0"/>
              <a:t>Table </a:t>
            </a:r>
            <a:r>
              <a:rPr lang="en-US" sz="2000" dirty="0"/>
              <a:t>1 shows the strategies of assessment and the academic discipline for which they were developed. A range of disciplines were chosen with the type of assessment strategies match each discipline.</a:t>
            </a:r>
            <a:endParaRPr lang="en-US" sz="2000" dirty="0">
              <a:effectLst/>
            </a:endParaRP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44038"/>
            <a:ext cx="1033145" cy="931545"/>
          </a:xfrm>
          <a:prstGeom prst="rect">
            <a:avLst/>
          </a:prstGeom>
          <a:noFill/>
          <a:ln>
            <a:noFill/>
          </a:ln>
        </p:spPr>
      </p:pic>
    </p:spTree>
    <p:extLst>
      <p:ext uri="{BB962C8B-B14F-4D97-AF65-F5344CB8AC3E}">
        <p14:creationId xmlns:p14="http://schemas.microsoft.com/office/powerpoint/2010/main" val="32470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505" y="136478"/>
            <a:ext cx="9703108" cy="1768522"/>
          </a:xfrm>
        </p:spPr>
        <p:txBody>
          <a:bodyPr>
            <a:normAutofit/>
          </a:bodyPr>
          <a:lstStyle/>
          <a:p>
            <a:r>
              <a:rPr lang="en-US" dirty="0"/>
              <a:t> </a:t>
            </a:r>
            <a:r>
              <a:rPr lang="en-US" dirty="0"/>
              <a:t/>
            </a:r>
            <a:br>
              <a:rPr lang="en-US" dirty="0"/>
            </a:br>
            <a:r>
              <a:rPr lang="en-US" b="1" dirty="0"/>
              <a:t>Table 1:  Academic discipline and corresponding assessment strategies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1343483"/>
              </p:ext>
            </p:extLst>
          </p:nvPr>
        </p:nvGraphicFramePr>
        <p:xfrm>
          <a:off x="1801504" y="2047162"/>
          <a:ext cx="10117540" cy="3957854"/>
        </p:xfrm>
        <a:graphic>
          <a:graphicData uri="http://schemas.openxmlformats.org/drawingml/2006/table">
            <a:tbl>
              <a:tblPr firstRow="1" firstCol="1" bandRow="1">
                <a:tableStyleId>{5C22544A-7EE6-4342-B048-85BDC9FD1C3A}</a:tableStyleId>
              </a:tblPr>
              <a:tblGrid>
                <a:gridCol w="2823934">
                  <a:extLst>
                    <a:ext uri="{9D8B030D-6E8A-4147-A177-3AD203B41FA5}">
                      <a16:colId xmlns:a16="http://schemas.microsoft.com/office/drawing/2014/main" val="2035624402"/>
                    </a:ext>
                  </a:extLst>
                </a:gridCol>
                <a:gridCol w="7293606">
                  <a:extLst>
                    <a:ext uri="{9D8B030D-6E8A-4147-A177-3AD203B41FA5}">
                      <a16:colId xmlns:a16="http://schemas.microsoft.com/office/drawing/2014/main" val="590400714"/>
                    </a:ext>
                  </a:extLst>
                </a:gridCol>
              </a:tblGrid>
              <a:tr h="386630">
                <a:tc>
                  <a:txBody>
                    <a:bodyPr/>
                    <a:lstStyle/>
                    <a:p>
                      <a:pPr algn="just">
                        <a:lnSpc>
                          <a:spcPct val="150000"/>
                        </a:lnSpc>
                      </a:pPr>
                      <a:r>
                        <a:rPr lang="en-US" sz="1200">
                          <a:effectLst/>
                        </a:rPr>
                        <a:t>Academic Discipline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pPr>
                      <a:r>
                        <a:rPr lang="en-US" sz="1200">
                          <a:effectLst/>
                        </a:rPr>
                        <a:t>Assessment strategies</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5871119"/>
                  </a:ext>
                </a:extLst>
              </a:tr>
              <a:tr h="293662">
                <a:tc>
                  <a:txBody>
                    <a:bodyPr/>
                    <a:lstStyle/>
                    <a:p>
                      <a:pPr algn="just">
                        <a:lnSpc>
                          <a:spcPct val="107000"/>
                        </a:lnSpc>
                      </a:pPr>
                      <a:r>
                        <a:rPr lang="en-US" sz="1200">
                          <a:effectLst/>
                        </a:rPr>
                        <a:t>Agriculture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US" sz="1200">
                          <a:effectLst/>
                        </a:rPr>
                        <a:t>Essay, Field notes, Diary documents</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5030982"/>
                  </a:ext>
                </a:extLst>
              </a:tr>
              <a:tr h="603084">
                <a:tc>
                  <a:txBody>
                    <a:bodyPr/>
                    <a:lstStyle/>
                    <a:p>
                      <a:pPr algn="just">
                        <a:lnSpc>
                          <a:spcPct val="107000"/>
                        </a:lnSpc>
                      </a:pPr>
                      <a:r>
                        <a:rPr lang="en-US" sz="1200">
                          <a:effectLst/>
                        </a:rPr>
                        <a:t>Arts/Languages</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US" sz="1200">
                          <a:effectLst/>
                        </a:rPr>
                        <a:t>Reflection, Essay, Dialogue, Objective, Debate, Book review</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340044"/>
                  </a:ext>
                </a:extLst>
              </a:tr>
              <a:tr h="293662">
                <a:tc>
                  <a:txBody>
                    <a:bodyPr/>
                    <a:lstStyle/>
                    <a:p>
                      <a:pPr algn="just">
                        <a:lnSpc>
                          <a:spcPct val="107000"/>
                        </a:lnSpc>
                      </a:pPr>
                      <a:r>
                        <a:rPr lang="en-US" sz="1200">
                          <a:effectLst/>
                        </a:rPr>
                        <a:t>Education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US" sz="1200">
                          <a:effectLst/>
                        </a:rPr>
                        <a:t>Portfolio, Authentic case study, Essay, Dialogue, Objective</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2720833"/>
                  </a:ext>
                </a:extLst>
              </a:tr>
              <a:tr h="603084">
                <a:tc>
                  <a:txBody>
                    <a:bodyPr/>
                    <a:lstStyle/>
                    <a:p>
                      <a:pPr algn="just">
                        <a:lnSpc>
                          <a:spcPct val="107000"/>
                        </a:lnSpc>
                      </a:pPr>
                      <a:r>
                        <a:rPr lang="en-US" sz="1200">
                          <a:effectLst/>
                        </a:rPr>
                        <a:t>Engineering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US" sz="1200">
                          <a:effectLst/>
                        </a:rPr>
                        <a:t>Design presentations,  Technical reports, Laboratory practical</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4652977"/>
                  </a:ext>
                </a:extLst>
              </a:tr>
              <a:tr h="293662">
                <a:tc>
                  <a:txBody>
                    <a:bodyPr/>
                    <a:lstStyle/>
                    <a:p>
                      <a:pPr algn="just">
                        <a:lnSpc>
                          <a:spcPct val="107000"/>
                        </a:lnSpc>
                      </a:pPr>
                      <a:r>
                        <a:rPr lang="en-US" sz="1200">
                          <a:effectLst/>
                        </a:rPr>
                        <a:t>Law</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US" sz="1200">
                          <a:effectLst/>
                        </a:rPr>
                        <a:t>Essay, Dialogue, Debate, Case analysis, Client report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832362"/>
                  </a:ext>
                </a:extLst>
              </a:tr>
              <a:tr h="293662">
                <a:tc>
                  <a:txBody>
                    <a:bodyPr/>
                    <a:lstStyle/>
                    <a:p>
                      <a:pPr algn="just">
                        <a:lnSpc>
                          <a:spcPct val="107000"/>
                        </a:lnSpc>
                      </a:pPr>
                      <a:r>
                        <a:rPr lang="en-US" sz="1200">
                          <a:effectLst/>
                        </a:rPr>
                        <a:t>Health Sciences</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US" sz="1200">
                          <a:effectLst/>
                        </a:rPr>
                        <a:t>Essay, Case analysis, Laboratory practical, Client report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33997"/>
                  </a:ext>
                </a:extLst>
              </a:tr>
              <a:tr h="603084">
                <a:tc>
                  <a:txBody>
                    <a:bodyPr/>
                    <a:lstStyle/>
                    <a:p>
                      <a:pPr algn="just">
                        <a:lnSpc>
                          <a:spcPct val="107000"/>
                        </a:lnSpc>
                      </a:pPr>
                      <a:r>
                        <a:rPr lang="en-US" sz="1200">
                          <a:effectLst/>
                        </a:rPr>
                        <a:t>Sciences</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US" sz="1200">
                          <a:effectLst/>
                        </a:rPr>
                        <a:t>Essay, Objective, Charts &amp; graphs,  Laboratory practical, Scientific reports</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5670241"/>
                  </a:ext>
                </a:extLst>
              </a:tr>
              <a:tr h="293662">
                <a:tc>
                  <a:txBody>
                    <a:bodyPr/>
                    <a:lstStyle/>
                    <a:p>
                      <a:pPr algn="just">
                        <a:lnSpc>
                          <a:spcPct val="107000"/>
                        </a:lnSpc>
                      </a:pPr>
                      <a:r>
                        <a:rPr lang="en-US" sz="1200">
                          <a:effectLst/>
                        </a:rPr>
                        <a:t>Management</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US" sz="1200">
                          <a:effectLst/>
                        </a:rPr>
                        <a:t>Adaptive quiz, Group work business, Essay, Client report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8533427"/>
                  </a:ext>
                </a:extLst>
              </a:tr>
              <a:tr h="293662">
                <a:tc>
                  <a:txBody>
                    <a:bodyPr/>
                    <a:lstStyle/>
                    <a:p>
                      <a:pPr algn="just">
                        <a:lnSpc>
                          <a:spcPct val="107000"/>
                        </a:lnSpc>
                      </a:pPr>
                      <a:r>
                        <a:rPr lang="en-US" sz="1200" dirty="0">
                          <a:effectLst/>
                        </a:rPr>
                        <a:t>Social sciences</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pPr>
                      <a:r>
                        <a:rPr lang="en-US" sz="1200" dirty="0">
                          <a:effectLst/>
                        </a:rPr>
                        <a:t>Role play, Essay, Objective,  Map reading, </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0990117"/>
                  </a:ext>
                </a:extLst>
              </a:tr>
            </a:tbl>
          </a:graphicData>
        </a:graphic>
      </p:graphicFrame>
      <p:pic>
        <p:nvPicPr>
          <p:cNvPr id="6" name="Picture 5"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1158855" y="0"/>
            <a:ext cx="1033145" cy="931545"/>
          </a:xfrm>
          <a:prstGeom prst="rect">
            <a:avLst/>
          </a:prstGeom>
          <a:noFill/>
          <a:ln>
            <a:noFill/>
          </a:ln>
        </p:spPr>
      </p:pic>
    </p:spTree>
    <p:extLst>
      <p:ext uri="{BB962C8B-B14F-4D97-AF65-F5344CB8AC3E}">
        <p14:creationId xmlns:p14="http://schemas.microsoft.com/office/powerpoint/2010/main" val="127062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789" y="624110"/>
            <a:ext cx="9907824" cy="1280890"/>
          </a:xfrm>
        </p:spPr>
        <p:txBody>
          <a:bodyPr/>
          <a:lstStyle/>
          <a:p>
            <a:r>
              <a:rPr lang="en-US" b="1" dirty="0"/>
              <a:t>Academic discipline and corresponding assessment </a:t>
            </a:r>
            <a:r>
              <a:rPr lang="en-US" b="1" dirty="0" smtClean="0"/>
              <a:t>strategies Cont’d</a:t>
            </a:r>
            <a:endParaRPr lang="en-US" dirty="0"/>
          </a:p>
        </p:txBody>
      </p:sp>
      <p:sp>
        <p:nvSpPr>
          <p:cNvPr id="3" name="Content Placeholder 2"/>
          <p:cNvSpPr>
            <a:spLocks noGrp="1"/>
          </p:cNvSpPr>
          <p:nvPr>
            <p:ph idx="1"/>
          </p:nvPr>
        </p:nvSpPr>
        <p:spPr>
          <a:xfrm>
            <a:off x="1596788" y="2133600"/>
            <a:ext cx="9907824" cy="4485564"/>
          </a:xfrm>
        </p:spPr>
        <p:txBody>
          <a:bodyPr/>
          <a:lstStyle/>
          <a:p>
            <a:r>
              <a:rPr lang="en-US" sz="3200" dirty="0"/>
              <a:t>Each of these assessment strategies could be </a:t>
            </a:r>
            <a:r>
              <a:rPr lang="en-US" sz="3200" dirty="0" err="1"/>
              <a:t>digitalised</a:t>
            </a:r>
            <a:r>
              <a:rPr lang="en-US" sz="3200" dirty="0"/>
              <a:t> using appropriate hardware and software tools</a:t>
            </a:r>
            <a:r>
              <a:rPr lang="en-US" dirty="0"/>
              <a:t>.</a:t>
            </a:r>
            <a:endParaRPr lang="en-US" dirty="0">
              <a:effectLst/>
            </a:endParaRP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1158855" y="5687619"/>
            <a:ext cx="1033145" cy="931545"/>
          </a:xfrm>
          <a:prstGeom prst="rect">
            <a:avLst/>
          </a:prstGeom>
          <a:noFill/>
          <a:ln>
            <a:noFill/>
          </a:ln>
        </p:spPr>
      </p:pic>
    </p:spTree>
    <p:extLst>
      <p:ext uri="{BB962C8B-B14F-4D97-AF65-F5344CB8AC3E}">
        <p14:creationId xmlns:p14="http://schemas.microsoft.com/office/powerpoint/2010/main" val="237738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Comprehensive </a:t>
            </a:r>
            <a:r>
              <a:rPr lang="en-US" b="1" dirty="0" err="1"/>
              <a:t>Digitalised</a:t>
            </a:r>
            <a:r>
              <a:rPr lang="en-US" b="1" dirty="0"/>
              <a:t> Assessment</a:t>
            </a:r>
            <a:endParaRPr lang="en-US" dirty="0"/>
          </a:p>
        </p:txBody>
      </p:sp>
      <p:sp>
        <p:nvSpPr>
          <p:cNvPr id="3" name="Content Placeholder 2"/>
          <p:cNvSpPr>
            <a:spLocks noGrp="1"/>
          </p:cNvSpPr>
          <p:nvPr>
            <p:ph idx="1"/>
          </p:nvPr>
        </p:nvSpPr>
        <p:spPr>
          <a:xfrm>
            <a:off x="1828800" y="2133600"/>
            <a:ext cx="9675812" cy="3777622"/>
          </a:xfrm>
        </p:spPr>
        <p:txBody>
          <a:bodyPr/>
          <a:lstStyle/>
          <a:p>
            <a:r>
              <a:rPr lang="en-US" sz="2400" dirty="0" smtClean="0"/>
              <a:t>Many </a:t>
            </a:r>
            <a:r>
              <a:rPr lang="en-US" sz="2400" dirty="0"/>
              <a:t>digital tools are available to assist educators to assess their students. Students’ assessment can be formative and summative</a:t>
            </a:r>
            <a:r>
              <a:rPr lang="en-US" dirty="0"/>
              <a:t>.                                                                                                                           </a:t>
            </a:r>
            <a:endParaRPr lang="en-US" dirty="0">
              <a:effectLst/>
            </a:endParaRP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1158855" y="44038"/>
            <a:ext cx="1033145" cy="931545"/>
          </a:xfrm>
          <a:prstGeom prst="rect">
            <a:avLst/>
          </a:prstGeom>
          <a:noFill/>
          <a:ln>
            <a:noFill/>
          </a:ln>
        </p:spPr>
      </p:pic>
    </p:spTree>
    <p:extLst>
      <p:ext uri="{BB962C8B-B14F-4D97-AF65-F5344CB8AC3E}">
        <p14:creationId xmlns:p14="http://schemas.microsoft.com/office/powerpoint/2010/main" val="1899793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
            </a:r>
            <a:r>
              <a:rPr lang="en-US" b="1" dirty="0" err="1"/>
              <a:t>i</a:t>
            </a:r>
            <a:r>
              <a:rPr lang="en-US" b="1" dirty="0"/>
              <a:t>)	</a:t>
            </a:r>
            <a:r>
              <a:rPr lang="en-US" b="1" dirty="0" err="1"/>
              <a:t>Digitalised</a:t>
            </a:r>
            <a:r>
              <a:rPr lang="en-US" b="1" dirty="0"/>
              <a:t> Formative Assessment </a:t>
            </a:r>
            <a:r>
              <a:rPr lang="en-US" b="1" dirty="0" smtClean="0"/>
              <a:t>    Tools </a:t>
            </a:r>
            <a:endParaRPr lang="en-US" dirty="0"/>
          </a:p>
        </p:txBody>
      </p:sp>
      <p:sp>
        <p:nvSpPr>
          <p:cNvPr id="3" name="Content Placeholder 2"/>
          <p:cNvSpPr>
            <a:spLocks noGrp="1"/>
          </p:cNvSpPr>
          <p:nvPr>
            <p:ph idx="1"/>
          </p:nvPr>
        </p:nvSpPr>
        <p:spPr>
          <a:xfrm>
            <a:off x="1514901" y="2060812"/>
            <a:ext cx="9989711" cy="3850410"/>
          </a:xfrm>
        </p:spPr>
        <p:txBody>
          <a:bodyPr>
            <a:normAutofit/>
          </a:bodyPr>
          <a:lstStyle/>
          <a:p>
            <a:r>
              <a:rPr lang="en-US" sz="2400" dirty="0" smtClean="0"/>
              <a:t>Formative </a:t>
            </a:r>
            <a:r>
              <a:rPr lang="en-US" sz="2400" dirty="0"/>
              <a:t>assessment diagnoses learning problems of students and give feedback on the academic progress. </a:t>
            </a:r>
            <a:endParaRPr lang="en-US" sz="2400" dirty="0" smtClean="0"/>
          </a:p>
          <a:p>
            <a:r>
              <a:rPr lang="en-US" sz="2400" dirty="0" smtClean="0"/>
              <a:t> </a:t>
            </a:r>
            <a:r>
              <a:rPr lang="en-US" sz="2400" dirty="0"/>
              <a:t>Digital tools that students and lecturers in higher institutions can use are multi-various.  The one to employ depends on the purpose for which the assessment is given.  </a:t>
            </a:r>
            <a:endParaRPr lang="en-US" sz="2400" dirty="0" smtClean="0"/>
          </a:p>
          <a:p>
            <a:r>
              <a:rPr lang="en-US" sz="2400" dirty="0" smtClean="0"/>
              <a:t>Agarwal</a:t>
            </a:r>
            <a:r>
              <a:rPr lang="en-US" sz="2400" dirty="0"/>
              <a:t>, </a:t>
            </a:r>
            <a:r>
              <a:rPr lang="en-US" sz="2400" dirty="0" err="1"/>
              <a:t>D’Antonio</a:t>
            </a:r>
            <a:r>
              <a:rPr lang="en-US" sz="2400" dirty="0"/>
              <a:t>, </a:t>
            </a:r>
            <a:r>
              <a:rPr lang="en-US" sz="2400" dirty="0" err="1"/>
              <a:t>Roediger</a:t>
            </a:r>
            <a:r>
              <a:rPr lang="en-US" sz="2400" dirty="0"/>
              <a:t>, McDermott  and McDaniel (2014) emphasized that each formative assessment tool should foster instant feedback and this is made possible using technology.  </a:t>
            </a:r>
            <a:endParaRPr lang="en-US" sz="2400" dirty="0">
              <a:effectLst/>
            </a:endParaRP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1158855" y="0"/>
            <a:ext cx="1033145" cy="931545"/>
          </a:xfrm>
          <a:prstGeom prst="rect">
            <a:avLst/>
          </a:prstGeom>
          <a:noFill/>
          <a:ln>
            <a:noFill/>
          </a:ln>
        </p:spPr>
      </p:pic>
    </p:spTree>
    <p:extLst>
      <p:ext uri="{BB962C8B-B14F-4D97-AF65-F5344CB8AC3E}">
        <p14:creationId xmlns:p14="http://schemas.microsoft.com/office/powerpoint/2010/main" val="863418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027" y="624110"/>
            <a:ext cx="9839585" cy="1280890"/>
          </a:xfrm>
        </p:spPr>
        <p:txBody>
          <a:bodyPr/>
          <a:lstStyle/>
          <a:p>
            <a:r>
              <a:rPr lang="en-US" b="1" dirty="0" err="1" smtClean="0"/>
              <a:t>Digitalised</a:t>
            </a:r>
            <a:r>
              <a:rPr lang="en-US" b="1" dirty="0" smtClean="0"/>
              <a:t> </a:t>
            </a:r>
            <a:r>
              <a:rPr lang="en-US" b="1" dirty="0"/>
              <a:t>Formative Assessment </a:t>
            </a:r>
            <a:r>
              <a:rPr lang="en-US" b="1" dirty="0" smtClean="0"/>
              <a:t>Tools Cont’d</a:t>
            </a:r>
            <a:endParaRPr lang="en-US" dirty="0"/>
          </a:p>
        </p:txBody>
      </p:sp>
      <p:sp>
        <p:nvSpPr>
          <p:cNvPr id="3" name="Content Placeholder 2"/>
          <p:cNvSpPr>
            <a:spLocks noGrp="1"/>
          </p:cNvSpPr>
          <p:nvPr>
            <p:ph idx="1"/>
          </p:nvPr>
        </p:nvSpPr>
        <p:spPr>
          <a:xfrm>
            <a:off x="1569493" y="2133599"/>
            <a:ext cx="9935119" cy="4553803"/>
          </a:xfrm>
        </p:spPr>
        <p:txBody>
          <a:bodyPr>
            <a:normAutofit fontScale="92500" lnSpcReduction="10000"/>
          </a:bodyPr>
          <a:lstStyle/>
          <a:p>
            <a:r>
              <a:rPr lang="en-US" dirty="0"/>
              <a:t>The following digitalized tools are therefore appropriate for formative assessment: </a:t>
            </a:r>
            <a:endParaRPr lang="en-US" dirty="0" smtClean="0"/>
          </a:p>
          <a:p>
            <a:r>
              <a:rPr lang="en-US" dirty="0" smtClean="0"/>
              <a:t>Retrieval </a:t>
            </a:r>
            <a:r>
              <a:rPr lang="en-US" dirty="0"/>
              <a:t>Practice is an assessment tool that takes place during the learning process to help build knowledge networks in students’ minds and help reinforce their learning. </a:t>
            </a:r>
            <a:endParaRPr lang="en-US" dirty="0" smtClean="0"/>
          </a:p>
          <a:p>
            <a:r>
              <a:rPr lang="en-US" dirty="0" smtClean="0"/>
              <a:t>It </a:t>
            </a:r>
            <a:r>
              <a:rPr lang="en-US" dirty="0"/>
              <a:t>allows the educator to continuously gauge student learning while making it effortful and challenging.  </a:t>
            </a:r>
            <a:endParaRPr lang="en-US" dirty="0" smtClean="0"/>
          </a:p>
          <a:p>
            <a:r>
              <a:rPr lang="en-US" dirty="0" smtClean="0"/>
              <a:t>Retrieval </a:t>
            </a:r>
            <a:r>
              <a:rPr lang="en-US" dirty="0"/>
              <a:t>practice focuses on helping students retrieve information out of their heads, instead of focusing on pouring knowledge into their heads. It allows the educator to ensure that accurate questions and assessment tools are being utilized to effectively analyze student learning. Instant feedback may be gathered on an individual basis or as a group, depending on the dynamics of the classroom. </a:t>
            </a:r>
            <a:endParaRPr lang="en-US" dirty="0" smtClean="0"/>
          </a:p>
          <a:p>
            <a:r>
              <a:rPr lang="en-US" dirty="0" err="1" smtClean="0"/>
              <a:t>Socrative</a:t>
            </a:r>
            <a:r>
              <a:rPr lang="en-US" dirty="0"/>
              <a:t>, </a:t>
            </a:r>
            <a:r>
              <a:rPr lang="en-US" dirty="0" err="1"/>
              <a:t>Kahoot</a:t>
            </a:r>
            <a:r>
              <a:rPr lang="en-US" dirty="0"/>
              <a:t>, </a:t>
            </a:r>
            <a:r>
              <a:rPr lang="en-US" dirty="0" err="1"/>
              <a:t>Quizziz</a:t>
            </a:r>
            <a:r>
              <a:rPr lang="en-US" dirty="0"/>
              <a:t>, and Quizlet are all examples digitalized tools that allow lecturers and students to attain instant results on the learning taking place. The students may access the system using a variety of different technological tools</a:t>
            </a:r>
            <a:r>
              <a:rPr lang="en-US" dirty="0" smtClean="0"/>
              <a:t>.</a:t>
            </a:r>
          </a:p>
          <a:p>
            <a:r>
              <a:rPr lang="en-US" dirty="0" smtClean="0"/>
              <a:t> </a:t>
            </a:r>
            <a:r>
              <a:rPr lang="en-US" dirty="0"/>
              <a:t>They might use the tool from within a learning management system (LMS), or on a mobile device. Lecturers can have students work through retrieval practice together (such as when using a polling tool like </a:t>
            </a:r>
            <a:r>
              <a:rPr lang="en-US" dirty="0" err="1"/>
              <a:t>PollEverywhere</a:t>
            </a:r>
            <a:r>
              <a:rPr lang="en-US" dirty="0"/>
              <a:t> or a game-like tool like </a:t>
            </a:r>
            <a:r>
              <a:rPr lang="en-US" dirty="0" err="1"/>
              <a:t>Kahoot</a:t>
            </a:r>
            <a:r>
              <a:rPr lang="en-US" dirty="0"/>
              <a:t>).</a:t>
            </a:r>
            <a:endParaRPr lang="en-US" dirty="0"/>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1158855" y="44038"/>
            <a:ext cx="1033145" cy="931545"/>
          </a:xfrm>
          <a:prstGeom prst="rect">
            <a:avLst/>
          </a:prstGeom>
          <a:noFill/>
          <a:ln>
            <a:noFill/>
          </a:ln>
        </p:spPr>
      </p:pic>
    </p:spTree>
    <p:extLst>
      <p:ext uri="{BB962C8B-B14F-4D97-AF65-F5344CB8AC3E}">
        <p14:creationId xmlns:p14="http://schemas.microsoft.com/office/powerpoint/2010/main" val="221442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rgbClr val="FF0000"/>
                </a:solidFill>
              </a:rPr>
              <a:t>Food for Thought</a:t>
            </a:r>
            <a:endParaRPr lang="en-US" sz="4400" dirty="0">
              <a:solidFill>
                <a:srgbClr val="FF0000"/>
              </a:solidFill>
            </a:endParaRPr>
          </a:p>
        </p:txBody>
      </p:sp>
      <p:sp>
        <p:nvSpPr>
          <p:cNvPr id="3" name="Content Placeholder 2"/>
          <p:cNvSpPr>
            <a:spLocks noGrp="1"/>
          </p:cNvSpPr>
          <p:nvPr>
            <p:ph idx="1"/>
          </p:nvPr>
        </p:nvSpPr>
        <p:spPr>
          <a:xfrm>
            <a:off x="1228299" y="2183642"/>
            <a:ext cx="10963701" cy="4121624"/>
          </a:xfrm>
        </p:spPr>
        <p:txBody>
          <a:bodyPr>
            <a:normAutofit fontScale="92500"/>
          </a:bodyPr>
          <a:lstStyle/>
          <a:p>
            <a:pPr algn="just"/>
            <a:r>
              <a:rPr lang="en-US" sz="2400" dirty="0" smtClean="0">
                <a:solidFill>
                  <a:schemeClr val="tx1"/>
                </a:solidFill>
              </a:rPr>
              <a:t>State the Statistics of Countries that have employed digitalized mode of assessment</a:t>
            </a:r>
          </a:p>
          <a:p>
            <a:pPr algn="just"/>
            <a:endParaRPr lang="en-US" sz="2400" dirty="0" smtClean="0">
              <a:solidFill>
                <a:schemeClr val="tx1"/>
              </a:solidFill>
            </a:endParaRPr>
          </a:p>
          <a:p>
            <a:pPr algn="just"/>
            <a:r>
              <a:rPr lang="en-US" sz="2400" dirty="0" smtClean="0">
                <a:solidFill>
                  <a:schemeClr val="tx1"/>
                </a:solidFill>
              </a:rPr>
              <a:t>List the names of Examination in Nigeria that have digitalized assessment</a:t>
            </a:r>
          </a:p>
          <a:p>
            <a:pPr algn="just"/>
            <a:endParaRPr lang="en-US" sz="2400" dirty="0" smtClean="0">
              <a:solidFill>
                <a:schemeClr val="tx1"/>
              </a:solidFill>
            </a:endParaRPr>
          </a:p>
          <a:p>
            <a:pPr algn="just"/>
            <a:r>
              <a:rPr lang="en-US" sz="2400" dirty="0" smtClean="0">
                <a:solidFill>
                  <a:schemeClr val="tx1"/>
                </a:solidFill>
              </a:rPr>
              <a:t>Evaluate the level of literacy of Digitalized Assessment in Africa</a:t>
            </a:r>
          </a:p>
          <a:p>
            <a:pPr algn="just"/>
            <a:endParaRPr lang="en-US" sz="2400" dirty="0" smtClean="0">
              <a:solidFill>
                <a:schemeClr val="tx1"/>
              </a:solidFill>
            </a:endParaRPr>
          </a:p>
          <a:p>
            <a:pPr algn="just"/>
            <a:r>
              <a:rPr lang="en-US" sz="2400" dirty="0" smtClean="0">
                <a:solidFill>
                  <a:schemeClr val="tx1"/>
                </a:solidFill>
              </a:rPr>
              <a:t>What are your recommendations  in order to achieve digitalized assessment in Africa and beyond.</a:t>
            </a:r>
            <a:endParaRPr lang="en-US" sz="2400" dirty="0">
              <a:solidFill>
                <a:schemeClr val="tx1"/>
              </a:solidFill>
            </a:endParaRP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158337"/>
            <a:ext cx="1033145" cy="931545"/>
          </a:xfrm>
          <a:prstGeom prst="rect">
            <a:avLst/>
          </a:prstGeom>
          <a:noFill/>
          <a:ln>
            <a:noFill/>
          </a:ln>
        </p:spPr>
      </p:pic>
    </p:spTree>
    <p:extLst>
      <p:ext uri="{BB962C8B-B14F-4D97-AF65-F5344CB8AC3E}">
        <p14:creationId xmlns:p14="http://schemas.microsoft.com/office/powerpoint/2010/main" val="227927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rPr>
              <a:t>Educational Technology Tools</a:t>
            </a:r>
            <a:endParaRPr lang="en-US" sz="4400" dirty="0">
              <a:solidFill>
                <a:srgbClr val="FF0000"/>
              </a:solidFill>
            </a:endParaRPr>
          </a:p>
        </p:txBody>
      </p:sp>
      <p:sp>
        <p:nvSpPr>
          <p:cNvPr id="3" name="Content Placeholder 2"/>
          <p:cNvSpPr>
            <a:spLocks noGrp="1"/>
          </p:cNvSpPr>
          <p:nvPr>
            <p:ph idx="1"/>
          </p:nvPr>
        </p:nvSpPr>
        <p:spPr>
          <a:xfrm>
            <a:off x="1528549" y="2133600"/>
            <a:ext cx="9976063" cy="3777622"/>
          </a:xfrm>
        </p:spPr>
        <p:txBody>
          <a:bodyPr>
            <a:normAutofit/>
          </a:bodyPr>
          <a:lstStyle/>
          <a:p>
            <a:r>
              <a:rPr lang="en-US" sz="2400" dirty="0"/>
              <a:t>There are also educational technology tools that are more self-paced and provide opportunities for learners to work at their own pace. </a:t>
            </a:r>
            <a:endParaRPr lang="en-US" sz="2400" dirty="0" smtClean="0"/>
          </a:p>
          <a:p>
            <a:r>
              <a:rPr lang="en-US" sz="2400" dirty="0" smtClean="0"/>
              <a:t>Many </a:t>
            </a:r>
            <a:r>
              <a:rPr lang="en-US" sz="2400" dirty="0"/>
              <a:t>of these services are starting to allow for either approach to be used. Quizlet flashcards and some of their games such as Scatter, Match, and Gravity can be used in a self-directed way by students. </a:t>
            </a:r>
            <a:endParaRPr lang="en-US" sz="2400" dirty="0" smtClean="0"/>
          </a:p>
          <a:p>
            <a:r>
              <a:rPr lang="en-US" sz="2400" dirty="0" smtClean="0"/>
              <a:t>Quizlet </a:t>
            </a:r>
            <a:r>
              <a:rPr lang="en-US" sz="2400" dirty="0"/>
              <a:t>also has a game called Quizlet Live that can be used with a group of students at one time for retrieval practice.</a:t>
            </a:r>
            <a:endParaRPr lang="en-US" sz="2400" dirty="0">
              <a:effectLst/>
            </a:endParaRP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44038"/>
            <a:ext cx="1033145" cy="931545"/>
          </a:xfrm>
          <a:prstGeom prst="rect">
            <a:avLst/>
          </a:prstGeom>
          <a:noFill/>
          <a:ln>
            <a:noFill/>
          </a:ln>
        </p:spPr>
      </p:pic>
    </p:spTree>
    <p:extLst>
      <p:ext uri="{BB962C8B-B14F-4D97-AF65-F5344CB8AC3E}">
        <p14:creationId xmlns:p14="http://schemas.microsoft.com/office/powerpoint/2010/main" val="16671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rgbClr val="FF0000"/>
                </a:solidFill>
              </a:rPr>
              <a:t>Retrieval shows Practice App</a:t>
            </a:r>
            <a:endParaRPr lang="en-US" sz="4400" dirty="0">
              <a:solidFill>
                <a:srgbClr val="FF0000"/>
              </a:solidFill>
            </a:endParaRPr>
          </a:p>
        </p:txBody>
      </p:sp>
      <p:pic>
        <p:nvPicPr>
          <p:cNvPr id="4" name="Content Placeholder 3"/>
          <p:cNvPicPr>
            <a:picLocks noGrp="1"/>
          </p:cNvPicPr>
          <p:nvPr>
            <p:ph idx="1"/>
          </p:nvPr>
        </p:nvPicPr>
        <p:blipFill>
          <a:blip r:embed="rId2"/>
          <a:stretch>
            <a:fillRect/>
          </a:stretch>
        </p:blipFill>
        <p:spPr>
          <a:xfrm>
            <a:off x="1856096" y="2101755"/>
            <a:ext cx="9744501" cy="4640239"/>
          </a:xfrm>
          <a:prstGeom prst="rect">
            <a:avLst/>
          </a:prstGeom>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1084024" y="59960"/>
            <a:ext cx="1033145" cy="931545"/>
          </a:xfrm>
          <a:prstGeom prst="rect">
            <a:avLst/>
          </a:prstGeom>
          <a:noFill/>
          <a:ln>
            <a:noFill/>
          </a:ln>
        </p:spPr>
      </p:pic>
    </p:spTree>
    <p:extLst>
      <p:ext uri="{BB962C8B-B14F-4D97-AF65-F5344CB8AC3E}">
        <p14:creationId xmlns:p14="http://schemas.microsoft.com/office/powerpoint/2010/main" val="47729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a:solidFill>
                  <a:srgbClr val="C00000"/>
                </a:solidFill>
              </a:rPr>
              <a:t>Kahoot</a:t>
            </a:r>
            <a:r>
              <a:rPr lang="en-US" sz="4400" dirty="0">
                <a:solidFill>
                  <a:srgbClr val="C00000"/>
                </a:solidFill>
              </a:rPr>
              <a:t> App</a:t>
            </a:r>
            <a:endParaRPr lang="en-US" sz="4400" dirty="0">
              <a:solidFill>
                <a:srgbClr val="C00000"/>
              </a:solidFill>
            </a:endParaRPr>
          </a:p>
        </p:txBody>
      </p:sp>
      <p:pic>
        <p:nvPicPr>
          <p:cNvPr id="4" name="Content Placeholder 3"/>
          <p:cNvPicPr>
            <a:picLocks noGrp="1"/>
          </p:cNvPicPr>
          <p:nvPr>
            <p:ph idx="1"/>
          </p:nvPr>
        </p:nvPicPr>
        <p:blipFill>
          <a:blip r:embed="rId2"/>
          <a:stretch>
            <a:fillRect/>
          </a:stretch>
        </p:blipFill>
        <p:spPr>
          <a:xfrm>
            <a:off x="1405719" y="1514901"/>
            <a:ext cx="10399593" cy="4995081"/>
          </a:xfrm>
          <a:prstGeom prst="rect">
            <a:avLst/>
          </a:prstGeom>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0988039" y="137960"/>
            <a:ext cx="1033145" cy="931545"/>
          </a:xfrm>
          <a:prstGeom prst="rect">
            <a:avLst/>
          </a:prstGeom>
          <a:noFill/>
          <a:ln>
            <a:noFill/>
          </a:ln>
        </p:spPr>
      </p:pic>
    </p:spTree>
    <p:extLst>
      <p:ext uri="{BB962C8B-B14F-4D97-AF65-F5344CB8AC3E}">
        <p14:creationId xmlns:p14="http://schemas.microsoft.com/office/powerpoint/2010/main" val="313095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039" y="624110"/>
            <a:ext cx="9607573" cy="1280890"/>
          </a:xfrm>
        </p:spPr>
        <p:txBody>
          <a:bodyPr>
            <a:normAutofit/>
          </a:bodyPr>
          <a:lstStyle/>
          <a:p>
            <a:r>
              <a:rPr lang="en-US" sz="4400" dirty="0">
                <a:solidFill>
                  <a:srgbClr val="FF0000"/>
                </a:solidFill>
              </a:rPr>
              <a:t>Quizlet App</a:t>
            </a:r>
            <a:endParaRPr lang="en-US" sz="4400" dirty="0">
              <a:solidFill>
                <a:srgbClr val="FF0000"/>
              </a:solidFill>
            </a:endParaRPr>
          </a:p>
        </p:txBody>
      </p:sp>
      <p:pic>
        <p:nvPicPr>
          <p:cNvPr id="4" name="Content Placeholder 3"/>
          <p:cNvPicPr>
            <a:picLocks noGrp="1"/>
          </p:cNvPicPr>
          <p:nvPr>
            <p:ph idx="1"/>
          </p:nvPr>
        </p:nvPicPr>
        <p:blipFill>
          <a:blip r:embed="rId2"/>
          <a:stretch>
            <a:fillRect/>
          </a:stretch>
        </p:blipFill>
        <p:spPr>
          <a:xfrm>
            <a:off x="1542198" y="1514901"/>
            <a:ext cx="10276538" cy="5049672"/>
          </a:xfrm>
          <a:prstGeom prst="rect">
            <a:avLst/>
          </a:prstGeom>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1145102" y="0"/>
            <a:ext cx="1033145" cy="931545"/>
          </a:xfrm>
          <a:prstGeom prst="rect">
            <a:avLst/>
          </a:prstGeom>
          <a:noFill/>
          <a:ln>
            <a:noFill/>
          </a:ln>
        </p:spPr>
      </p:pic>
    </p:spTree>
    <p:extLst>
      <p:ext uri="{BB962C8B-B14F-4D97-AF65-F5344CB8AC3E}">
        <p14:creationId xmlns:p14="http://schemas.microsoft.com/office/powerpoint/2010/main" val="302563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rPr>
              <a:t>Google Classroom</a:t>
            </a:r>
            <a:endParaRPr lang="en-US" sz="4400" dirty="0">
              <a:solidFill>
                <a:srgbClr val="FF0000"/>
              </a:solidFill>
            </a:endParaRPr>
          </a:p>
        </p:txBody>
      </p:sp>
      <p:pic>
        <p:nvPicPr>
          <p:cNvPr id="4" name="Content Placeholder 3"/>
          <p:cNvPicPr>
            <a:picLocks noGrp="1"/>
          </p:cNvPicPr>
          <p:nvPr>
            <p:ph idx="1"/>
          </p:nvPr>
        </p:nvPicPr>
        <p:blipFill>
          <a:blip r:embed="rId2"/>
          <a:stretch>
            <a:fillRect/>
          </a:stretch>
        </p:blipFill>
        <p:spPr>
          <a:xfrm>
            <a:off x="2210936" y="2197290"/>
            <a:ext cx="9293675" cy="4353635"/>
          </a:xfrm>
          <a:prstGeom prst="rect">
            <a:avLst/>
          </a:prstGeom>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0988038" y="158337"/>
            <a:ext cx="1033145" cy="931545"/>
          </a:xfrm>
          <a:prstGeom prst="rect">
            <a:avLst/>
          </a:prstGeom>
          <a:noFill/>
          <a:ln>
            <a:noFill/>
          </a:ln>
        </p:spPr>
      </p:pic>
    </p:spTree>
    <p:extLst>
      <p:ext uri="{BB962C8B-B14F-4D97-AF65-F5344CB8AC3E}">
        <p14:creationId xmlns:p14="http://schemas.microsoft.com/office/powerpoint/2010/main" val="351515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09" y="624110"/>
            <a:ext cx="9949218" cy="1280890"/>
          </a:xfrm>
        </p:spPr>
        <p:txBody>
          <a:bodyPr>
            <a:normAutofit fontScale="90000"/>
          </a:bodyPr>
          <a:lstStyle/>
          <a:p>
            <a:r>
              <a:rPr lang="en-US" b="1" dirty="0">
                <a:solidFill>
                  <a:srgbClr val="FF0000"/>
                </a:solidFill>
              </a:rPr>
              <a:t>(ii)</a:t>
            </a:r>
            <a:r>
              <a:rPr lang="en-US" b="1" dirty="0"/>
              <a:t>	</a:t>
            </a:r>
            <a:r>
              <a:rPr lang="en-US" sz="4400" b="1" dirty="0" err="1">
                <a:solidFill>
                  <a:srgbClr val="FF0000"/>
                </a:solidFill>
              </a:rPr>
              <a:t>Digitalised</a:t>
            </a:r>
            <a:r>
              <a:rPr lang="en-US" sz="4400" b="1" dirty="0">
                <a:solidFill>
                  <a:srgbClr val="FF0000"/>
                </a:solidFill>
              </a:rPr>
              <a:t> Summative Assessment </a:t>
            </a:r>
            <a:r>
              <a:rPr lang="en-US" sz="4400" b="1" dirty="0" smtClean="0">
                <a:solidFill>
                  <a:srgbClr val="FF0000"/>
                </a:solidFill>
              </a:rPr>
              <a:t>   </a:t>
            </a:r>
            <a:br>
              <a:rPr lang="en-US" sz="4400" b="1" dirty="0" smtClean="0">
                <a:solidFill>
                  <a:srgbClr val="FF0000"/>
                </a:solidFill>
              </a:rPr>
            </a:br>
            <a:r>
              <a:rPr lang="en-US" sz="4400" b="1" dirty="0">
                <a:solidFill>
                  <a:srgbClr val="FF0000"/>
                </a:solidFill>
              </a:rPr>
              <a:t> </a:t>
            </a:r>
            <a:r>
              <a:rPr lang="en-US" sz="4400" b="1" dirty="0" smtClean="0">
                <a:solidFill>
                  <a:srgbClr val="FF0000"/>
                </a:solidFill>
              </a:rPr>
              <a:t>      Tools</a:t>
            </a:r>
            <a:r>
              <a:rPr lang="en-US" dirty="0"/>
              <a:t/>
            </a:r>
            <a:br>
              <a:rPr lang="en-US" dirty="0"/>
            </a:br>
            <a:endParaRPr lang="en-US" dirty="0"/>
          </a:p>
        </p:txBody>
      </p:sp>
      <p:sp>
        <p:nvSpPr>
          <p:cNvPr id="3" name="Content Placeholder 2"/>
          <p:cNvSpPr>
            <a:spLocks noGrp="1"/>
          </p:cNvSpPr>
          <p:nvPr>
            <p:ph idx="1"/>
          </p:nvPr>
        </p:nvSpPr>
        <p:spPr>
          <a:xfrm>
            <a:off x="1624084" y="2133600"/>
            <a:ext cx="9880528" cy="3777622"/>
          </a:xfrm>
        </p:spPr>
        <p:txBody>
          <a:bodyPr/>
          <a:lstStyle/>
          <a:p>
            <a:r>
              <a:rPr lang="en-US" sz="2400" dirty="0" smtClean="0"/>
              <a:t>Summative </a:t>
            </a:r>
            <a:r>
              <a:rPr lang="en-US" sz="2400" dirty="0"/>
              <a:t>assessment tools allow lecturers to analyze the overall achievement of students</a:t>
            </a:r>
            <a:r>
              <a:rPr lang="en-US" sz="2400" dirty="0" smtClean="0"/>
              <a:t>.</a:t>
            </a:r>
          </a:p>
          <a:p>
            <a:r>
              <a:rPr lang="en-US" sz="2400" dirty="0" smtClean="0"/>
              <a:t> </a:t>
            </a:r>
            <a:r>
              <a:rPr lang="en-US" sz="2400" dirty="0"/>
              <a:t>Two broad methods for using </a:t>
            </a:r>
            <a:r>
              <a:rPr lang="en-US" sz="2400" dirty="0" err="1"/>
              <a:t>digitalised</a:t>
            </a:r>
            <a:r>
              <a:rPr lang="en-US" sz="2400" dirty="0"/>
              <a:t> summative assessment are the Learning Management System (LMS) and electronic portfolios (e-Portfolios</a:t>
            </a:r>
            <a:r>
              <a:rPr lang="en-US" dirty="0"/>
              <a:t>).</a:t>
            </a: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1158855" y="-70263"/>
            <a:ext cx="1033145" cy="931545"/>
          </a:xfrm>
          <a:prstGeom prst="rect">
            <a:avLst/>
          </a:prstGeom>
          <a:noFill/>
          <a:ln>
            <a:noFill/>
          </a:ln>
        </p:spPr>
      </p:pic>
    </p:spTree>
    <p:extLst>
      <p:ext uri="{BB962C8B-B14F-4D97-AF65-F5344CB8AC3E}">
        <p14:creationId xmlns:p14="http://schemas.microsoft.com/office/powerpoint/2010/main" val="2928160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027" y="477672"/>
            <a:ext cx="9839585" cy="1427328"/>
          </a:xfrm>
        </p:spPr>
        <p:txBody>
          <a:bodyPr/>
          <a:lstStyle/>
          <a:p>
            <a:r>
              <a:rPr lang="en-US" dirty="0">
                <a:solidFill>
                  <a:srgbClr val="FF0000"/>
                </a:solidFill>
              </a:rPr>
              <a:t>Learning Management System (LMS)</a:t>
            </a:r>
            <a:endParaRPr lang="en-US" dirty="0">
              <a:solidFill>
                <a:srgbClr val="FF0000"/>
              </a:solidFill>
            </a:endParaRPr>
          </a:p>
        </p:txBody>
      </p:sp>
      <p:sp>
        <p:nvSpPr>
          <p:cNvPr id="3" name="Content Placeholder 2"/>
          <p:cNvSpPr>
            <a:spLocks noGrp="1"/>
          </p:cNvSpPr>
          <p:nvPr>
            <p:ph idx="1"/>
          </p:nvPr>
        </p:nvSpPr>
        <p:spPr>
          <a:xfrm>
            <a:off x="1514901" y="2224584"/>
            <a:ext cx="9989711" cy="4421876"/>
          </a:xfrm>
        </p:spPr>
        <p:txBody>
          <a:bodyPr/>
          <a:lstStyle/>
          <a:p>
            <a:r>
              <a:rPr lang="en-US" sz="2000" dirty="0" smtClean="0"/>
              <a:t>A </a:t>
            </a:r>
            <a:r>
              <a:rPr lang="en-US" sz="2000" dirty="0"/>
              <a:t>learning management system (LMS) is often considered the linchpin of a lecturer’s summative assessment tool in higher education. </a:t>
            </a:r>
            <a:endParaRPr lang="en-US" sz="2000" dirty="0" smtClean="0"/>
          </a:p>
          <a:p>
            <a:r>
              <a:rPr lang="en-US" sz="2000" dirty="0" smtClean="0"/>
              <a:t>Accessibility </a:t>
            </a:r>
            <a:r>
              <a:rPr lang="en-US" sz="2000" dirty="0"/>
              <a:t>is a central part to using both formative and summative assessment tools electronically. </a:t>
            </a:r>
            <a:endParaRPr lang="en-US" sz="2000" dirty="0" smtClean="0"/>
          </a:p>
          <a:p>
            <a:r>
              <a:rPr lang="en-US" sz="2000" dirty="0" smtClean="0"/>
              <a:t>Steele </a:t>
            </a:r>
            <a:r>
              <a:rPr lang="en-US" sz="2000" dirty="0"/>
              <a:t>(2015) emphasized that </a:t>
            </a:r>
            <a:r>
              <a:rPr lang="en-US" sz="2000" dirty="0" err="1"/>
              <a:t>digitalised</a:t>
            </a:r>
            <a:r>
              <a:rPr lang="en-US" sz="2000" dirty="0"/>
              <a:t> must have dedicated technology tools that are aligned with student learning outcomes and that allow the effective gauging of student learning. </a:t>
            </a:r>
            <a:endParaRPr lang="en-US" sz="2000" dirty="0" smtClean="0"/>
          </a:p>
          <a:p>
            <a:r>
              <a:rPr lang="en-US" sz="2000" dirty="0" smtClean="0"/>
              <a:t> </a:t>
            </a:r>
            <a:r>
              <a:rPr lang="en-US" sz="2000" dirty="0"/>
              <a:t>Most Learning Management Systems have embedded tools that allow for the ease-of-access by most lecturers, their technology familiarity notwithstanding</a:t>
            </a:r>
            <a:r>
              <a:rPr lang="en-US" dirty="0"/>
              <a:t>.</a:t>
            </a: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158088"/>
            <a:ext cx="1033145" cy="931545"/>
          </a:xfrm>
          <a:prstGeom prst="rect">
            <a:avLst/>
          </a:prstGeom>
          <a:noFill/>
          <a:ln>
            <a:noFill/>
          </a:ln>
        </p:spPr>
      </p:pic>
    </p:spTree>
    <p:extLst>
      <p:ext uri="{BB962C8B-B14F-4D97-AF65-F5344CB8AC3E}">
        <p14:creationId xmlns:p14="http://schemas.microsoft.com/office/powerpoint/2010/main" val="759104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rPr>
              <a:t>NEO LMS</a:t>
            </a:r>
            <a:endParaRPr lang="en-US" sz="4000" dirty="0">
              <a:solidFill>
                <a:srgbClr val="FF0000"/>
              </a:solidFill>
            </a:endParaRPr>
          </a:p>
        </p:txBody>
      </p:sp>
      <p:pic>
        <p:nvPicPr>
          <p:cNvPr id="4" name="Content Placeholder 3"/>
          <p:cNvPicPr>
            <a:picLocks noGrp="1"/>
          </p:cNvPicPr>
          <p:nvPr>
            <p:ph idx="1"/>
          </p:nvPr>
        </p:nvPicPr>
        <p:blipFill>
          <a:blip r:embed="rId2"/>
          <a:stretch>
            <a:fillRect/>
          </a:stretch>
        </p:blipFill>
        <p:spPr>
          <a:xfrm>
            <a:off x="2333766" y="2156346"/>
            <a:ext cx="9170845" cy="4353636"/>
          </a:xfrm>
          <a:prstGeom prst="rect">
            <a:avLst/>
          </a:prstGeom>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1158855" y="158337"/>
            <a:ext cx="1033145" cy="931545"/>
          </a:xfrm>
          <a:prstGeom prst="rect">
            <a:avLst/>
          </a:prstGeom>
          <a:noFill/>
          <a:ln>
            <a:noFill/>
          </a:ln>
        </p:spPr>
      </p:pic>
    </p:spTree>
    <p:extLst>
      <p:ext uri="{BB962C8B-B14F-4D97-AF65-F5344CB8AC3E}">
        <p14:creationId xmlns:p14="http://schemas.microsoft.com/office/powerpoint/2010/main" val="3359582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rPr>
              <a:t>Moodle</a:t>
            </a:r>
            <a:endParaRPr lang="en-US" sz="4400" dirty="0">
              <a:solidFill>
                <a:srgbClr val="FF0000"/>
              </a:solidFill>
            </a:endParaRPr>
          </a:p>
        </p:txBody>
      </p:sp>
      <p:pic>
        <p:nvPicPr>
          <p:cNvPr id="4" name="Content Placeholder 3"/>
          <p:cNvPicPr>
            <a:picLocks noGrp="1"/>
          </p:cNvPicPr>
          <p:nvPr>
            <p:ph idx="1"/>
          </p:nvPr>
        </p:nvPicPr>
        <p:blipFill>
          <a:blip r:embed="rId2"/>
          <a:stretch>
            <a:fillRect/>
          </a:stretch>
        </p:blipFill>
        <p:spPr>
          <a:xfrm>
            <a:off x="1351128" y="2169993"/>
            <a:ext cx="10467833" cy="4380931"/>
          </a:xfrm>
          <a:prstGeom prst="rect">
            <a:avLst/>
          </a:prstGeom>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1158855" y="158337"/>
            <a:ext cx="1033145" cy="931545"/>
          </a:xfrm>
          <a:prstGeom prst="rect">
            <a:avLst/>
          </a:prstGeom>
          <a:noFill/>
          <a:ln>
            <a:noFill/>
          </a:ln>
        </p:spPr>
      </p:pic>
    </p:spTree>
    <p:extLst>
      <p:ext uri="{BB962C8B-B14F-4D97-AF65-F5344CB8AC3E}">
        <p14:creationId xmlns:p14="http://schemas.microsoft.com/office/powerpoint/2010/main" val="4203637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FF0000"/>
                </a:solidFill>
              </a:rPr>
              <a:t>Talent LMS App</a:t>
            </a:r>
            <a:r>
              <a:rPr lang="en-US" b="1" dirty="0"/>
              <a:t>	</a:t>
            </a:r>
            <a:endParaRPr lang="en-US" dirty="0"/>
          </a:p>
        </p:txBody>
      </p:sp>
      <p:pic>
        <p:nvPicPr>
          <p:cNvPr id="4" name="Content Placeholder 3"/>
          <p:cNvPicPr>
            <a:picLocks noGrp="1"/>
          </p:cNvPicPr>
          <p:nvPr>
            <p:ph idx="1"/>
          </p:nvPr>
        </p:nvPicPr>
        <p:blipFill>
          <a:blip r:embed="rId2"/>
          <a:stretch>
            <a:fillRect/>
          </a:stretch>
        </p:blipFill>
        <p:spPr>
          <a:xfrm>
            <a:off x="2129051" y="2183641"/>
            <a:ext cx="9594376" cy="4285397"/>
          </a:xfrm>
          <a:prstGeom prst="rect">
            <a:avLst/>
          </a:prstGeom>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0988039" y="158337"/>
            <a:ext cx="1033145" cy="931545"/>
          </a:xfrm>
          <a:prstGeom prst="rect">
            <a:avLst/>
          </a:prstGeom>
          <a:noFill/>
          <a:ln>
            <a:noFill/>
          </a:ln>
        </p:spPr>
      </p:pic>
    </p:spTree>
    <p:extLst>
      <p:ext uri="{BB962C8B-B14F-4D97-AF65-F5344CB8AC3E}">
        <p14:creationId xmlns:p14="http://schemas.microsoft.com/office/powerpoint/2010/main" val="366105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rgbClr val="FF0000"/>
                </a:solidFill>
              </a:rPr>
              <a:t>Outlines</a:t>
            </a:r>
            <a:endParaRPr lang="en-US" sz="4400" dirty="0">
              <a:solidFill>
                <a:srgbClr val="FF0000"/>
              </a:solidFill>
            </a:endParaRPr>
          </a:p>
        </p:txBody>
      </p:sp>
      <p:sp>
        <p:nvSpPr>
          <p:cNvPr id="3" name="Content Placeholder 2"/>
          <p:cNvSpPr>
            <a:spLocks noGrp="1"/>
          </p:cNvSpPr>
          <p:nvPr>
            <p:ph idx="1"/>
          </p:nvPr>
        </p:nvSpPr>
        <p:spPr>
          <a:xfrm>
            <a:off x="1282890" y="1904999"/>
            <a:ext cx="10221722" cy="4536743"/>
          </a:xfrm>
        </p:spPr>
        <p:txBody>
          <a:bodyPr>
            <a:normAutofit/>
          </a:bodyPr>
          <a:lstStyle/>
          <a:p>
            <a:pPr algn="just"/>
            <a:r>
              <a:rPr lang="en-US" sz="2400" b="1" dirty="0" smtClean="0"/>
              <a:t>Big Data, Artificial Intelligence and Digitalized Assessment: Definitions and Explanations.</a:t>
            </a:r>
          </a:p>
          <a:p>
            <a:pPr algn="just"/>
            <a:r>
              <a:rPr lang="en-US" sz="2400" b="1" dirty="0"/>
              <a:t>Traditional Compared to Emerging Models of </a:t>
            </a:r>
            <a:r>
              <a:rPr lang="en-US" sz="2400" b="1" dirty="0" smtClean="0"/>
              <a:t>Assessment.</a:t>
            </a:r>
          </a:p>
          <a:p>
            <a:pPr algn="just"/>
            <a:r>
              <a:rPr lang="en-US" sz="2400" b="1" dirty="0"/>
              <a:t>The Process of Digitalized Assessment (Constructing Test Items</a:t>
            </a:r>
            <a:r>
              <a:rPr lang="en-US" sz="2400" b="1" dirty="0" smtClean="0"/>
              <a:t>).</a:t>
            </a:r>
            <a:endParaRPr lang="en-US" sz="2400" dirty="0"/>
          </a:p>
          <a:p>
            <a:pPr algn="just"/>
            <a:r>
              <a:rPr lang="en-US" sz="2400" b="1" dirty="0" smtClean="0"/>
              <a:t>Guidelines </a:t>
            </a:r>
            <a:r>
              <a:rPr lang="en-US" sz="2400" b="1" dirty="0"/>
              <a:t>for Developing Good Online </a:t>
            </a:r>
            <a:r>
              <a:rPr lang="en-US" sz="2400" b="1" dirty="0" smtClean="0"/>
              <a:t>Assessments.</a:t>
            </a:r>
          </a:p>
          <a:p>
            <a:pPr algn="just"/>
            <a:r>
              <a:rPr lang="en-US" sz="2400" b="1" dirty="0"/>
              <a:t>Relationship Between Big Data and </a:t>
            </a:r>
            <a:r>
              <a:rPr lang="en-US" sz="2400" b="1" dirty="0" smtClean="0"/>
              <a:t>Assessment.</a:t>
            </a:r>
          </a:p>
          <a:p>
            <a:pPr algn="just"/>
            <a:r>
              <a:rPr lang="en-US" sz="2400" b="1" dirty="0"/>
              <a:t>Prospects of Big Data for learners and </a:t>
            </a:r>
            <a:r>
              <a:rPr lang="en-US" sz="2400" b="1" dirty="0" smtClean="0"/>
              <a:t>researchers.</a:t>
            </a:r>
            <a:endParaRPr lang="en-US" sz="2400" b="1" dirty="0"/>
          </a:p>
          <a:p>
            <a:pPr marL="0" indent="0" algn="just">
              <a:buNone/>
            </a:pPr>
            <a:endParaRPr lang="en-US" sz="2400" dirty="0"/>
          </a:p>
          <a:p>
            <a:endParaRPr lang="en-US" dirty="0"/>
          </a:p>
          <a:p>
            <a:endParaRPr lang="en-US" dirty="0"/>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1158855" y="0"/>
            <a:ext cx="1033145" cy="931545"/>
          </a:xfrm>
          <a:prstGeom prst="rect">
            <a:avLst/>
          </a:prstGeom>
          <a:noFill/>
          <a:ln>
            <a:noFill/>
          </a:ln>
        </p:spPr>
      </p:pic>
    </p:spTree>
    <p:extLst>
      <p:ext uri="{BB962C8B-B14F-4D97-AF65-F5344CB8AC3E}">
        <p14:creationId xmlns:p14="http://schemas.microsoft.com/office/powerpoint/2010/main" val="3993654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rPr>
              <a:t>Paradiso LMS App</a:t>
            </a:r>
            <a:endParaRPr lang="en-US" sz="4400" dirty="0">
              <a:solidFill>
                <a:srgbClr val="FF0000"/>
              </a:solidFill>
            </a:endParaRPr>
          </a:p>
        </p:txBody>
      </p:sp>
      <p:pic>
        <p:nvPicPr>
          <p:cNvPr id="4" name="Content Placeholder 3"/>
          <p:cNvPicPr>
            <a:picLocks noGrp="1"/>
          </p:cNvPicPr>
          <p:nvPr>
            <p:ph idx="1"/>
          </p:nvPr>
        </p:nvPicPr>
        <p:blipFill>
          <a:blip r:embed="rId2"/>
          <a:stretch>
            <a:fillRect/>
          </a:stretch>
        </p:blipFill>
        <p:spPr>
          <a:xfrm>
            <a:off x="1856096" y="1637731"/>
            <a:ext cx="9990161" cy="4913194"/>
          </a:xfrm>
          <a:prstGeom prst="rect">
            <a:avLst/>
          </a:prstGeom>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5579427" y="2963227"/>
            <a:ext cx="1033145" cy="931545"/>
          </a:xfrm>
          <a:prstGeom prst="rect">
            <a:avLst/>
          </a:prstGeom>
          <a:noFill/>
          <a:ln>
            <a:noFill/>
          </a:ln>
        </p:spPr>
      </p:pic>
      <p:pic>
        <p:nvPicPr>
          <p:cNvPr id="6" name="Picture 5"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1158855" y="158337"/>
            <a:ext cx="1033145" cy="931545"/>
          </a:xfrm>
          <a:prstGeom prst="rect">
            <a:avLst/>
          </a:prstGeom>
          <a:noFill/>
          <a:ln>
            <a:noFill/>
          </a:ln>
        </p:spPr>
      </p:pic>
    </p:spTree>
    <p:extLst>
      <p:ext uri="{BB962C8B-B14F-4D97-AF65-F5344CB8AC3E}">
        <p14:creationId xmlns:p14="http://schemas.microsoft.com/office/powerpoint/2010/main" val="1647328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0000"/>
                </a:solidFill>
              </a:rPr>
              <a:t>Electronic Portfolios</a:t>
            </a:r>
            <a:endParaRPr lang="en-US" sz="4400" dirty="0">
              <a:solidFill>
                <a:srgbClr val="FF0000"/>
              </a:solidFill>
            </a:endParaRPr>
          </a:p>
        </p:txBody>
      </p:sp>
      <p:sp>
        <p:nvSpPr>
          <p:cNvPr id="3" name="Content Placeholder 2"/>
          <p:cNvSpPr>
            <a:spLocks noGrp="1"/>
          </p:cNvSpPr>
          <p:nvPr>
            <p:ph idx="1"/>
          </p:nvPr>
        </p:nvSpPr>
        <p:spPr>
          <a:xfrm>
            <a:off x="1433015" y="2133599"/>
            <a:ext cx="10071597" cy="4212609"/>
          </a:xfrm>
        </p:spPr>
        <p:txBody>
          <a:bodyPr>
            <a:normAutofit/>
          </a:bodyPr>
          <a:lstStyle/>
          <a:p>
            <a:r>
              <a:rPr lang="en-US" dirty="0" smtClean="0"/>
              <a:t>Strategies </a:t>
            </a:r>
            <a:r>
              <a:rPr lang="en-US" dirty="0"/>
              <a:t>to make higher education students demonstrate global learning is through the use of an e-portfolio.  </a:t>
            </a:r>
            <a:endParaRPr lang="en-US" dirty="0" smtClean="0"/>
          </a:p>
          <a:p>
            <a:r>
              <a:rPr lang="en-US" dirty="0" smtClean="0"/>
              <a:t>According </a:t>
            </a:r>
            <a:r>
              <a:rPr lang="en-US" dirty="0"/>
              <a:t>to </a:t>
            </a:r>
            <a:r>
              <a:rPr lang="en-US" dirty="0" err="1"/>
              <a:t>Harring</a:t>
            </a:r>
            <a:r>
              <a:rPr lang="en-US" dirty="0"/>
              <a:t> and Luo (2016), e-portfolio is an electronic account of student work/progress used at all educational levels from early education through higher education. E-portfolios assist deep learning and reflective practices across various learning contexts as they facilitate overall learning. </a:t>
            </a:r>
            <a:endParaRPr lang="en-US" dirty="0" smtClean="0"/>
          </a:p>
          <a:p>
            <a:r>
              <a:rPr lang="en-US" dirty="0" smtClean="0"/>
              <a:t>The </a:t>
            </a:r>
            <a:r>
              <a:rPr lang="en-US" dirty="0"/>
              <a:t>e-portfolio allows for students to reflect on and integrate their work to view overall learning progress and have become a successful assessment tool is because they require significant and purposeful work from the student.  When students develop e-portfolio process students may experience student–faculty interaction, which allows students to evaluate and discuss their own learning over time (Garrett, 2011</a:t>
            </a:r>
            <a:r>
              <a:rPr lang="en-US" dirty="0" smtClean="0"/>
              <a:t>).</a:t>
            </a:r>
          </a:p>
          <a:p>
            <a:r>
              <a:rPr lang="en-US" dirty="0" smtClean="0"/>
              <a:t> </a:t>
            </a:r>
            <a:r>
              <a:rPr lang="en-US" dirty="0"/>
              <a:t>This tool is most effective it connected to the LMS already being used utilized by the institution. </a:t>
            </a:r>
            <a:endParaRPr lang="en-US" dirty="0"/>
          </a:p>
          <a:p>
            <a:endParaRPr lang="en-US" dirty="0"/>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44038"/>
            <a:ext cx="1033145" cy="931545"/>
          </a:xfrm>
          <a:prstGeom prst="rect">
            <a:avLst/>
          </a:prstGeom>
          <a:noFill/>
          <a:ln>
            <a:noFill/>
          </a:ln>
        </p:spPr>
      </p:pic>
    </p:spTree>
    <p:extLst>
      <p:ext uri="{BB962C8B-B14F-4D97-AF65-F5344CB8AC3E}">
        <p14:creationId xmlns:p14="http://schemas.microsoft.com/office/powerpoint/2010/main" val="2174263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845" y="624110"/>
            <a:ext cx="9948767" cy="1280890"/>
          </a:xfrm>
        </p:spPr>
        <p:txBody>
          <a:bodyPr>
            <a:normAutofit/>
          </a:bodyPr>
          <a:lstStyle/>
          <a:p>
            <a:r>
              <a:rPr lang="en-US" sz="4400" dirty="0" err="1">
                <a:solidFill>
                  <a:srgbClr val="FF0000"/>
                </a:solidFill>
              </a:rPr>
              <a:t>MijnePortfolio</a:t>
            </a:r>
            <a:r>
              <a:rPr lang="en-US" sz="4400" dirty="0">
                <a:solidFill>
                  <a:srgbClr val="FF0000"/>
                </a:solidFill>
              </a:rPr>
              <a:t> App</a:t>
            </a:r>
          </a:p>
        </p:txBody>
      </p:sp>
      <p:pic>
        <p:nvPicPr>
          <p:cNvPr id="4" name="Content Placeholder 3"/>
          <p:cNvPicPr>
            <a:picLocks noGrp="1"/>
          </p:cNvPicPr>
          <p:nvPr>
            <p:ph idx="1"/>
          </p:nvPr>
        </p:nvPicPr>
        <p:blipFill>
          <a:blip r:embed="rId2"/>
          <a:stretch>
            <a:fillRect/>
          </a:stretch>
        </p:blipFill>
        <p:spPr>
          <a:xfrm>
            <a:off x="1460310" y="2088107"/>
            <a:ext cx="10044302" cy="4421875"/>
          </a:xfrm>
          <a:prstGeom prst="rect">
            <a:avLst/>
          </a:prstGeom>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1158855" y="158337"/>
            <a:ext cx="1033145" cy="931545"/>
          </a:xfrm>
          <a:prstGeom prst="rect">
            <a:avLst/>
          </a:prstGeom>
          <a:noFill/>
          <a:ln>
            <a:noFill/>
          </a:ln>
        </p:spPr>
      </p:pic>
    </p:spTree>
    <p:extLst>
      <p:ext uri="{BB962C8B-B14F-4D97-AF65-F5344CB8AC3E}">
        <p14:creationId xmlns:p14="http://schemas.microsoft.com/office/powerpoint/2010/main" val="2898615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Process of Digitalized Assessment (Constructing Test Items)</a:t>
            </a:r>
            <a:endParaRPr lang="en-US" dirty="0"/>
          </a:p>
        </p:txBody>
      </p:sp>
      <p:sp>
        <p:nvSpPr>
          <p:cNvPr id="3" name="Content Placeholder 2"/>
          <p:cNvSpPr>
            <a:spLocks noGrp="1"/>
          </p:cNvSpPr>
          <p:nvPr>
            <p:ph idx="1"/>
          </p:nvPr>
        </p:nvSpPr>
        <p:spPr>
          <a:xfrm>
            <a:off x="1378424" y="2133600"/>
            <a:ext cx="10126188" cy="4622042"/>
          </a:xfrm>
        </p:spPr>
        <p:txBody>
          <a:bodyPr>
            <a:normAutofit/>
          </a:bodyPr>
          <a:lstStyle/>
          <a:p>
            <a:r>
              <a:rPr lang="en-US" dirty="0" smtClean="0"/>
              <a:t>The </a:t>
            </a:r>
            <a:r>
              <a:rPr lang="en-US" dirty="0"/>
              <a:t>process of test construction and validation for digitalized assessment are as follows:</a:t>
            </a:r>
            <a:endParaRPr lang="en-US" dirty="0"/>
          </a:p>
          <a:p>
            <a:pPr lvl="0"/>
            <a:r>
              <a:rPr lang="en-US" dirty="0"/>
              <a:t>Identifying and stating the educational objectives and domains of learning to be measured.</a:t>
            </a:r>
          </a:p>
          <a:p>
            <a:pPr lvl="0"/>
            <a:r>
              <a:rPr lang="en-US" dirty="0"/>
              <a:t>Drawing a Table of Specification or </a:t>
            </a:r>
            <a:r>
              <a:rPr lang="en-US" dirty="0" err="1"/>
              <a:t>Testblueprint</a:t>
            </a:r>
            <a:r>
              <a:rPr lang="en-US" dirty="0"/>
              <a:t>. </a:t>
            </a:r>
          </a:p>
          <a:p>
            <a:pPr lvl="0"/>
            <a:r>
              <a:rPr lang="en-US" dirty="0"/>
              <a:t>A large item or pull of items construction on predetermined content areas. </a:t>
            </a:r>
            <a:endParaRPr lang="en-US" dirty="0" smtClean="0"/>
          </a:p>
          <a:p>
            <a:pPr lvl="0"/>
            <a:r>
              <a:rPr lang="en-US" dirty="0" smtClean="0"/>
              <a:t>Moderation </a:t>
            </a:r>
            <a:r>
              <a:rPr lang="en-US" dirty="0"/>
              <a:t>of test items by subject experts. Pilot testing of moderated items. Data collections from responses to the pretested items. </a:t>
            </a:r>
          </a:p>
          <a:p>
            <a:pPr lvl="0"/>
            <a:r>
              <a:rPr lang="en-US" dirty="0"/>
              <a:t>Data cleaning. Item Analysis in order to provide the psychometric properties of each item. </a:t>
            </a:r>
          </a:p>
          <a:p>
            <a:pPr lvl="0"/>
            <a:r>
              <a:rPr lang="en-US" dirty="0"/>
              <a:t>Item Calibration (determination of item parameters). </a:t>
            </a:r>
          </a:p>
          <a:p>
            <a:pPr lvl="0"/>
            <a:r>
              <a:rPr lang="en-US" dirty="0"/>
              <a:t>Item Optimization. Electronic Item Bank. Items deployment.</a:t>
            </a: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1158855" y="5824097"/>
            <a:ext cx="1033145" cy="931545"/>
          </a:xfrm>
          <a:prstGeom prst="rect">
            <a:avLst/>
          </a:prstGeom>
          <a:noFill/>
          <a:ln>
            <a:noFill/>
          </a:ln>
        </p:spPr>
      </p:pic>
    </p:spTree>
    <p:extLst>
      <p:ext uri="{BB962C8B-B14F-4D97-AF65-F5344CB8AC3E}">
        <p14:creationId xmlns:p14="http://schemas.microsoft.com/office/powerpoint/2010/main" val="259271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085" y="624111"/>
            <a:ext cx="10194876" cy="290290"/>
          </a:xfrm>
        </p:spPr>
        <p:txBody>
          <a:bodyPr>
            <a:normAutofit fontScale="90000"/>
          </a:bodyPr>
          <a:lstStyle/>
          <a:p>
            <a:pPr algn="ctr"/>
            <a:r>
              <a:rPr lang="en-US" b="1" dirty="0">
                <a:solidFill>
                  <a:srgbClr val="FF0000"/>
                </a:solidFill>
              </a:rPr>
              <a:t>Guidelines for Developing Good Online Assessments	</a:t>
            </a:r>
            <a:r>
              <a:rPr lang="en-US" b="1" dirty="0"/>
              <a:t/>
            </a:r>
            <a:br>
              <a:rPr lang="en-US" b="1" dirty="0"/>
            </a:br>
            <a:r>
              <a:rPr lang="en-US" b="1" dirty="0" smtClean="0"/>
              <a:t/>
            </a:r>
            <a:br>
              <a:rPr lang="en-US" b="1" dirty="0" smtClean="0"/>
            </a:br>
            <a:r>
              <a:rPr lang="en-US" b="1" dirty="0" smtClean="0"/>
              <a:t>1</a:t>
            </a:r>
            <a:r>
              <a:rPr lang="en-US" b="1" dirty="0"/>
              <a:t>. Remember The Before, During and After of </a:t>
            </a:r>
            <a:r>
              <a:rPr lang="en-US" b="1" dirty="0" smtClean="0"/>
              <a:t>   </a:t>
            </a:r>
            <a:br>
              <a:rPr lang="en-US" b="1" dirty="0" smtClean="0"/>
            </a:br>
            <a:r>
              <a:rPr lang="en-US" b="1" dirty="0"/>
              <a:t> </a:t>
            </a:r>
            <a:r>
              <a:rPr lang="en-US" b="1" dirty="0" smtClean="0"/>
              <a:t>   Assessment</a:t>
            </a:r>
            <a:endParaRPr lang="en-US" b="1" dirty="0"/>
          </a:p>
        </p:txBody>
      </p:sp>
      <p:pic>
        <p:nvPicPr>
          <p:cNvPr id="4" name="Content Placeholder 3" descr="The &quot;triple function&quot; of assessmen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1003" y="3220871"/>
            <a:ext cx="9321421" cy="3398291"/>
          </a:xfrm>
          <a:prstGeom prst="rect">
            <a:avLst/>
          </a:prstGeom>
          <a:noFill/>
          <a:ln>
            <a:noFill/>
          </a:ln>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0970292" y="5788313"/>
            <a:ext cx="1033145" cy="931545"/>
          </a:xfrm>
          <a:prstGeom prst="rect">
            <a:avLst/>
          </a:prstGeom>
          <a:noFill/>
          <a:ln>
            <a:noFill/>
          </a:ln>
        </p:spPr>
      </p:pic>
    </p:spTree>
    <p:extLst>
      <p:ext uri="{BB962C8B-B14F-4D97-AF65-F5344CB8AC3E}">
        <p14:creationId xmlns:p14="http://schemas.microsoft.com/office/powerpoint/2010/main" val="142893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0000"/>
                </a:solidFill>
              </a:rPr>
              <a:t>2. Know Why We Want To Assess</a:t>
            </a:r>
            <a:endParaRPr lang="en-US" sz="4400" b="1" dirty="0">
              <a:solidFill>
                <a:srgbClr val="FF0000"/>
              </a:solidFill>
            </a:endParaRPr>
          </a:p>
        </p:txBody>
      </p:sp>
      <p:sp>
        <p:nvSpPr>
          <p:cNvPr id="3" name="Content Placeholder 2"/>
          <p:cNvSpPr>
            <a:spLocks noGrp="1"/>
          </p:cNvSpPr>
          <p:nvPr>
            <p:ph idx="1"/>
          </p:nvPr>
        </p:nvSpPr>
        <p:spPr>
          <a:xfrm>
            <a:off x="1501254" y="1665027"/>
            <a:ext cx="10003358" cy="6059606"/>
          </a:xfrm>
        </p:spPr>
        <p:txBody>
          <a:bodyPr>
            <a:normAutofit/>
          </a:bodyPr>
          <a:lstStyle/>
          <a:p>
            <a:r>
              <a:rPr lang="en-US" sz="2400" dirty="0" smtClean="0"/>
              <a:t>Assessments </a:t>
            </a:r>
            <a:r>
              <a:rPr lang="en-US" sz="2400" dirty="0"/>
              <a:t>should really be about measuring learning outcomes. </a:t>
            </a:r>
            <a:endParaRPr lang="en-US" sz="2400" dirty="0" smtClean="0"/>
          </a:p>
          <a:p>
            <a:r>
              <a:rPr lang="en-US" sz="2400" dirty="0" smtClean="0"/>
              <a:t>Learning </a:t>
            </a:r>
            <a:r>
              <a:rPr lang="en-US" sz="2400" dirty="0"/>
              <a:t>outcomes should be about students demonstrating what they know, and more importantly, what they can do (skills). </a:t>
            </a:r>
            <a:endParaRPr lang="en-US" sz="2400" dirty="0" smtClean="0"/>
          </a:p>
          <a:p>
            <a:r>
              <a:rPr lang="en-US" sz="2400" dirty="0" smtClean="0"/>
              <a:t>Learning </a:t>
            </a:r>
            <a:r>
              <a:rPr lang="en-US" sz="2400" dirty="0"/>
              <a:t>outcomes can be low-level (recalling information) or high-level (analyzing information). A great, time-tested resource to help us understand the various levels of learning, which we can then assess, is Bloom’s Taxonomy. (See Figure 2)</a:t>
            </a: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5747370"/>
            <a:ext cx="1033145" cy="931545"/>
          </a:xfrm>
          <a:prstGeom prst="rect">
            <a:avLst/>
          </a:prstGeom>
          <a:noFill/>
          <a:ln>
            <a:noFill/>
          </a:ln>
        </p:spPr>
      </p:pic>
    </p:spTree>
    <p:extLst>
      <p:ext uri="{BB962C8B-B14F-4D97-AF65-F5344CB8AC3E}">
        <p14:creationId xmlns:p14="http://schemas.microsoft.com/office/powerpoint/2010/main" val="605406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1" y="624110"/>
            <a:ext cx="9866881" cy="1280890"/>
          </a:xfrm>
        </p:spPr>
        <p:txBody>
          <a:bodyPr>
            <a:normAutofit/>
          </a:bodyPr>
          <a:lstStyle/>
          <a:p>
            <a:r>
              <a:rPr lang="en-US" dirty="0">
                <a:solidFill>
                  <a:srgbClr val="FF0000"/>
                </a:solidFill>
              </a:rPr>
              <a:t>Bloom's Taxonomy of Cognitive Domains of </a:t>
            </a:r>
            <a:r>
              <a:rPr lang="en-US" dirty="0" smtClean="0">
                <a:solidFill>
                  <a:srgbClr val="FF0000"/>
                </a:solidFill>
              </a:rPr>
              <a:t>Learning: Anderson’s Version</a:t>
            </a:r>
            <a:endParaRPr lang="en-US" dirty="0">
              <a:solidFill>
                <a:srgbClr val="FF0000"/>
              </a:solidFill>
            </a:endParaRPr>
          </a:p>
        </p:txBody>
      </p:sp>
      <p:pic>
        <p:nvPicPr>
          <p:cNvPr id="4" name="Content Placeholder 3" descr="Bloom's Taxonom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6531" y="2265528"/>
            <a:ext cx="5773003" cy="4271750"/>
          </a:xfrm>
          <a:prstGeom prst="rect">
            <a:avLst/>
          </a:prstGeom>
          <a:noFill/>
          <a:ln>
            <a:noFill/>
          </a:ln>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0988039" y="5605733"/>
            <a:ext cx="1033145" cy="931545"/>
          </a:xfrm>
          <a:prstGeom prst="rect">
            <a:avLst/>
          </a:prstGeom>
          <a:noFill/>
          <a:ln>
            <a:noFill/>
          </a:ln>
        </p:spPr>
      </p:pic>
    </p:spTree>
    <p:extLst>
      <p:ext uri="{BB962C8B-B14F-4D97-AF65-F5344CB8AC3E}">
        <p14:creationId xmlns:p14="http://schemas.microsoft.com/office/powerpoint/2010/main" val="4135123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3. </a:t>
            </a:r>
            <a:r>
              <a:rPr lang="en-US" b="1" dirty="0">
                <a:solidFill>
                  <a:srgbClr val="FF0000"/>
                </a:solidFill>
              </a:rPr>
              <a:t>Choose The Right Tool To Assess The Right </a:t>
            </a:r>
            <a:r>
              <a:rPr lang="en-US" b="1" dirty="0" smtClean="0">
                <a:solidFill>
                  <a:srgbClr val="FF0000"/>
                </a:solidFill>
              </a:rPr>
              <a:t>  </a:t>
            </a:r>
            <a:br>
              <a:rPr lang="en-US" b="1" dirty="0" smtClean="0">
                <a:solidFill>
                  <a:srgbClr val="FF0000"/>
                </a:solidFill>
              </a:rPr>
            </a:br>
            <a:r>
              <a:rPr lang="en-US" b="1" dirty="0">
                <a:solidFill>
                  <a:srgbClr val="FF0000"/>
                </a:solidFill>
              </a:rPr>
              <a:t> </a:t>
            </a:r>
            <a:r>
              <a:rPr lang="en-US" b="1" dirty="0" smtClean="0">
                <a:solidFill>
                  <a:srgbClr val="FF0000"/>
                </a:solidFill>
              </a:rPr>
              <a:t>   Set </a:t>
            </a:r>
            <a:r>
              <a:rPr lang="en-US" b="1" dirty="0">
                <a:solidFill>
                  <a:srgbClr val="FF0000"/>
                </a:solidFill>
              </a:rPr>
              <a:t>Of Skills</a:t>
            </a:r>
            <a:r>
              <a:rPr lang="en-US" b="1" dirty="0"/>
              <a:t/>
            </a:r>
            <a:br>
              <a:rPr lang="en-US" b="1" dirty="0"/>
            </a:br>
            <a:endParaRPr lang="en-US" dirty="0"/>
          </a:p>
        </p:txBody>
      </p:sp>
      <p:sp>
        <p:nvSpPr>
          <p:cNvPr id="3" name="Content Placeholder 2"/>
          <p:cNvSpPr>
            <a:spLocks noGrp="1"/>
          </p:cNvSpPr>
          <p:nvPr>
            <p:ph idx="1"/>
          </p:nvPr>
        </p:nvSpPr>
        <p:spPr>
          <a:xfrm>
            <a:off x="1665027" y="2133600"/>
            <a:ext cx="9839585" cy="3777622"/>
          </a:xfrm>
        </p:spPr>
        <p:txBody>
          <a:bodyPr>
            <a:normAutofit/>
          </a:bodyPr>
          <a:lstStyle/>
          <a:p>
            <a:pPr algn="just"/>
            <a:r>
              <a:rPr lang="en-US" sz="2800" dirty="0" smtClean="0"/>
              <a:t>There </a:t>
            </a:r>
            <a:r>
              <a:rPr lang="en-US" sz="2800" dirty="0"/>
              <a:t>are many different types of assessments, from tests to projects to performance-based tasks to essays, etc</a:t>
            </a:r>
            <a:r>
              <a:rPr lang="en-US" sz="2800" dirty="0" smtClean="0"/>
              <a:t>.</a:t>
            </a:r>
          </a:p>
          <a:p>
            <a:pPr algn="just"/>
            <a:r>
              <a:rPr lang="en-US" sz="2800" dirty="0" smtClean="0"/>
              <a:t> </a:t>
            </a:r>
            <a:r>
              <a:rPr lang="en-US" sz="2800" dirty="0"/>
              <a:t>Every one of these has a particular function and thus may be appropriate or inappropriate depending on what we want to assess. So choosing the right assessment tool or method is </a:t>
            </a:r>
            <a:r>
              <a:rPr lang="en-US" sz="2800" dirty="0" smtClean="0"/>
              <a:t>paramount</a:t>
            </a:r>
            <a:endParaRPr lang="en-US" sz="2800" dirty="0"/>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5801961"/>
            <a:ext cx="1033145" cy="931545"/>
          </a:xfrm>
          <a:prstGeom prst="rect">
            <a:avLst/>
          </a:prstGeom>
          <a:noFill/>
          <a:ln>
            <a:noFill/>
          </a:ln>
        </p:spPr>
      </p:pic>
    </p:spTree>
    <p:extLst>
      <p:ext uri="{BB962C8B-B14F-4D97-AF65-F5344CB8AC3E}">
        <p14:creationId xmlns:p14="http://schemas.microsoft.com/office/powerpoint/2010/main" val="1129794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561" y="-122830"/>
            <a:ext cx="9744051" cy="1433015"/>
          </a:xfrm>
        </p:spPr>
        <p:txBody>
          <a:bodyPr>
            <a:normAutofit fontScale="90000"/>
          </a:bodyPr>
          <a:lstStyle/>
          <a:p>
            <a:pPr algn="just">
              <a:spcAft>
                <a:spcPts val="1800"/>
              </a:spcAft>
            </a:pPr>
            <a:r>
              <a:rPr lang="en-US" sz="3600" dirty="0" smtClean="0">
                <a:solidFill>
                  <a:srgbClr val="FF0000"/>
                </a:solidFill>
                <a:effectLst/>
                <a:latin typeface="Times New Roman" panose="02020603050405020304" pitchFamily="18" charset="0"/>
                <a:ea typeface="Times New Roman" panose="02020603050405020304" pitchFamily="18" charset="0"/>
              </a:rPr>
              <a:t>Common Types of Assessments and Their Advantages and Disadvantages (Adapted from Commonwealth of Learning &amp; Asian Development Bank, 2008: 4–13, 4–14)</a:t>
            </a:r>
            <a:endParaRPr lang="en-US" sz="3600" dirty="0">
              <a:solidFill>
                <a:srgbClr val="FF0000"/>
              </a:solidFill>
              <a:effectLst/>
              <a:latin typeface="Times New Roman" panose="02020603050405020304" pitchFamily="18" charset="0"/>
              <a:ea typeface="Times New Roman" panose="02020603050405020304" pitchFamily="18" charset="0"/>
            </a:endParaRPr>
          </a:p>
        </p:txBody>
      </p:sp>
      <p:pic>
        <p:nvPicPr>
          <p:cNvPr id="4" name="Content Placeholder 3" descr="Assessment framework"/>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1696" y="1501254"/>
            <a:ext cx="11250304" cy="5090615"/>
          </a:xfrm>
          <a:prstGeom prst="rect">
            <a:avLst/>
          </a:prstGeom>
          <a:noFill/>
          <a:ln>
            <a:noFill/>
          </a:ln>
        </p:spPr>
      </p:pic>
    </p:spTree>
    <p:extLst>
      <p:ext uri="{BB962C8B-B14F-4D97-AF65-F5344CB8AC3E}">
        <p14:creationId xmlns:p14="http://schemas.microsoft.com/office/powerpoint/2010/main" val="1322498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140" y="624110"/>
            <a:ext cx="10608859" cy="945383"/>
          </a:xfrm>
        </p:spPr>
        <p:txBody>
          <a:bodyPr/>
          <a:lstStyle/>
          <a:p>
            <a:r>
              <a:rPr lang="en-US" b="1" dirty="0"/>
              <a:t>3. </a:t>
            </a:r>
            <a:r>
              <a:rPr lang="en-US" b="1" dirty="0">
                <a:solidFill>
                  <a:srgbClr val="FF0000"/>
                </a:solidFill>
              </a:rPr>
              <a:t>Remember, It’s Either "Open" </a:t>
            </a:r>
            <a:r>
              <a:rPr lang="en-US" b="1" dirty="0" smtClean="0">
                <a:solidFill>
                  <a:srgbClr val="FF0000"/>
                </a:solidFill>
              </a:rPr>
              <a:t>Or Closed"</a:t>
            </a:r>
            <a:endParaRPr lang="en-US" b="1" dirty="0">
              <a:solidFill>
                <a:srgbClr val="FF0000"/>
              </a:solidFill>
            </a:endParaRPr>
          </a:p>
        </p:txBody>
      </p:sp>
      <p:sp>
        <p:nvSpPr>
          <p:cNvPr id="3" name="Content Placeholder 2"/>
          <p:cNvSpPr>
            <a:spLocks noGrp="1"/>
          </p:cNvSpPr>
          <p:nvPr>
            <p:ph idx="1"/>
          </p:nvPr>
        </p:nvSpPr>
        <p:spPr>
          <a:xfrm>
            <a:off x="955343" y="1569493"/>
            <a:ext cx="10549269" cy="5022375"/>
          </a:xfrm>
        </p:spPr>
        <p:txBody>
          <a:bodyPr>
            <a:normAutofit/>
          </a:bodyPr>
          <a:lstStyle/>
          <a:p>
            <a:r>
              <a:rPr lang="en-US" sz="2000" dirty="0" smtClean="0"/>
              <a:t>There </a:t>
            </a:r>
            <a:r>
              <a:rPr lang="en-US" sz="2000" dirty="0"/>
              <a:t>are broadly two types of assessment methods—select response methods and constructed response methods.</a:t>
            </a:r>
          </a:p>
          <a:p>
            <a:r>
              <a:rPr lang="en-US" sz="2000" dirty="0"/>
              <a:t>With select response methods, our online learners "select" answers from a selection. True/False and Multiple Choice are the most common select response methods. Select-response items are good for recall/recognition of facts, limited types of reasoning. They are not good at all for assessing student </a:t>
            </a:r>
            <a:r>
              <a:rPr lang="en-US" sz="2000" i="1" dirty="0"/>
              <a:t>skills</a:t>
            </a:r>
            <a:r>
              <a:rPr lang="en-US" sz="2000" dirty="0"/>
              <a:t>.</a:t>
            </a:r>
          </a:p>
          <a:p>
            <a:r>
              <a:rPr lang="en-US" sz="2000" dirty="0"/>
              <a:t>With a constructed response method, our learners "construct" or "supply" their response. Constructed response items are good for descriptions/explanations. Simple constructed response items (fill-in-the-blank) still measure fairly low-level skills. However, more open constructed response assessments (like essays) can assess deeper knowledge and student thinking.</a:t>
            </a:r>
          </a:p>
          <a:p>
            <a:r>
              <a:rPr lang="en-US" sz="2000" dirty="0"/>
              <a:t>Learning Management System assessments and those of content development tools, like Articulate 360, do a far better job with select, versus constructed, response items.</a:t>
            </a:r>
          </a:p>
        </p:txBody>
      </p:sp>
    </p:spTree>
    <p:extLst>
      <p:ext uri="{BB962C8B-B14F-4D97-AF65-F5344CB8AC3E}">
        <p14:creationId xmlns:p14="http://schemas.microsoft.com/office/powerpoint/2010/main" val="398076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solidFill>
                  <a:srgbClr val="FF0000"/>
                </a:solidFill>
              </a:rPr>
              <a:t>Introduction</a:t>
            </a:r>
            <a:endParaRPr lang="en-US" sz="4400" b="1" dirty="0">
              <a:solidFill>
                <a:srgbClr val="FF0000"/>
              </a:solidFill>
            </a:endParaRPr>
          </a:p>
        </p:txBody>
      </p:sp>
      <p:sp>
        <p:nvSpPr>
          <p:cNvPr id="3" name="Content Placeholder 2"/>
          <p:cNvSpPr>
            <a:spLocks noGrp="1"/>
          </p:cNvSpPr>
          <p:nvPr>
            <p:ph idx="1"/>
          </p:nvPr>
        </p:nvSpPr>
        <p:spPr>
          <a:xfrm>
            <a:off x="1555845" y="2133599"/>
            <a:ext cx="9948767" cy="4308143"/>
          </a:xfrm>
        </p:spPr>
        <p:txBody>
          <a:bodyPr>
            <a:normAutofit/>
          </a:bodyPr>
          <a:lstStyle/>
          <a:p>
            <a:pPr algn="just"/>
            <a:r>
              <a:rPr lang="en-US" sz="2200" dirty="0"/>
              <a:t>The rapid changes in the 21</a:t>
            </a:r>
            <a:r>
              <a:rPr lang="en-US" sz="2200" baseline="30000" dirty="0"/>
              <a:t>st</a:t>
            </a:r>
            <a:r>
              <a:rPr lang="en-US" sz="2200" dirty="0"/>
              <a:t> century brought about by technological advancement is knowledge – driven which calls for new skills development</a:t>
            </a:r>
            <a:r>
              <a:rPr lang="en-US" sz="2200" dirty="0" smtClean="0"/>
              <a:t>.</a:t>
            </a:r>
          </a:p>
          <a:p>
            <a:pPr algn="just"/>
            <a:r>
              <a:rPr lang="en-US" sz="2200" dirty="0" smtClean="0"/>
              <a:t> </a:t>
            </a:r>
            <a:r>
              <a:rPr lang="en-US" sz="2200" dirty="0"/>
              <a:t>The concept of Big data, artificial intelligence and digital assessment are associated with advancement in computer </a:t>
            </a:r>
            <a:r>
              <a:rPr lang="en-US" sz="2200" dirty="0" smtClean="0"/>
              <a:t>science</a:t>
            </a:r>
          </a:p>
          <a:p>
            <a:pPr algn="just"/>
            <a:r>
              <a:rPr lang="en-US" sz="2200" dirty="0" smtClean="0"/>
              <a:t>Digital </a:t>
            </a:r>
            <a:r>
              <a:rPr lang="en-US" sz="2200" dirty="0"/>
              <a:t>technologies are the driving force behind the current industrial revolution. </a:t>
            </a:r>
            <a:endParaRPr lang="en-US" sz="2200" dirty="0" smtClean="0"/>
          </a:p>
          <a:p>
            <a:pPr algn="just"/>
            <a:r>
              <a:rPr lang="en-US" sz="2200" dirty="0" smtClean="0"/>
              <a:t>Big </a:t>
            </a:r>
            <a:r>
              <a:rPr lang="en-US" sz="2200" dirty="0"/>
              <a:t>data phenomenon is the brain behind digital technologies. </a:t>
            </a:r>
            <a:endParaRPr lang="en-US" sz="2200" dirty="0" smtClean="0"/>
          </a:p>
          <a:p>
            <a:pPr algn="just"/>
            <a:r>
              <a:rPr lang="en-US" sz="2200" dirty="0" smtClean="0"/>
              <a:t>Most </a:t>
            </a:r>
            <a:r>
              <a:rPr lang="en-US" sz="2200" dirty="0"/>
              <a:t>activities done in the real world have been programmed to mimic human by artificial intelligence for enhancement of productivity and efficiency.</a:t>
            </a:r>
            <a:endParaRPr lang="en-US" sz="2200" dirty="0"/>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44038"/>
            <a:ext cx="1033145" cy="931545"/>
          </a:xfrm>
          <a:prstGeom prst="rect">
            <a:avLst/>
          </a:prstGeom>
          <a:noFill/>
          <a:ln>
            <a:noFill/>
          </a:ln>
        </p:spPr>
      </p:pic>
    </p:spTree>
    <p:extLst>
      <p:ext uri="{BB962C8B-B14F-4D97-AF65-F5344CB8AC3E}">
        <p14:creationId xmlns:p14="http://schemas.microsoft.com/office/powerpoint/2010/main" val="2779864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1" y="624110"/>
            <a:ext cx="9866881" cy="1280890"/>
          </a:xfrm>
        </p:spPr>
        <p:txBody>
          <a:bodyPr/>
          <a:lstStyle/>
          <a:p>
            <a:r>
              <a:rPr lang="en-US" dirty="0">
                <a:solidFill>
                  <a:srgbClr val="FF0000"/>
                </a:solidFill>
              </a:rPr>
              <a:t>Select vs. Constructed (or "Supply") Responses</a:t>
            </a:r>
            <a:endParaRPr lang="en-US" dirty="0">
              <a:solidFill>
                <a:srgbClr val="FF0000"/>
              </a:solidFill>
            </a:endParaRPr>
          </a:p>
        </p:txBody>
      </p:sp>
      <p:pic>
        <p:nvPicPr>
          <p:cNvPr id="4" name="Content Placeholder 3" descr="Select vs. constructed respons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1003" y="2306471"/>
            <a:ext cx="10303609" cy="4244453"/>
          </a:xfrm>
          <a:prstGeom prst="rect">
            <a:avLst/>
          </a:prstGeom>
          <a:noFill/>
          <a:ln>
            <a:noFill/>
          </a:ln>
        </p:spPr>
      </p:pic>
      <p:pic>
        <p:nvPicPr>
          <p:cNvPr id="5" name="Picture 4"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0988039" y="158337"/>
            <a:ext cx="1033145" cy="931545"/>
          </a:xfrm>
          <a:prstGeom prst="rect">
            <a:avLst/>
          </a:prstGeom>
          <a:noFill/>
          <a:ln>
            <a:noFill/>
          </a:ln>
        </p:spPr>
      </p:pic>
    </p:spTree>
    <p:extLst>
      <p:ext uri="{BB962C8B-B14F-4D97-AF65-F5344CB8AC3E}">
        <p14:creationId xmlns:p14="http://schemas.microsoft.com/office/powerpoint/2010/main" val="713320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504" y="624110"/>
            <a:ext cx="10290411" cy="1280890"/>
          </a:xfrm>
        </p:spPr>
        <p:txBody>
          <a:bodyPr/>
          <a:lstStyle/>
          <a:p>
            <a:r>
              <a:rPr lang="en-US" b="1" dirty="0">
                <a:solidFill>
                  <a:srgbClr val="FF0000"/>
                </a:solidFill>
              </a:rPr>
              <a:t>Benefits and Ways of Using Digital Assessment Tools</a:t>
            </a:r>
            <a:endParaRPr lang="en-US" dirty="0">
              <a:solidFill>
                <a:srgbClr val="FF0000"/>
              </a:solidFill>
            </a:endParaRPr>
          </a:p>
        </p:txBody>
      </p:sp>
      <p:sp>
        <p:nvSpPr>
          <p:cNvPr id="3" name="Content Placeholder 2"/>
          <p:cNvSpPr>
            <a:spLocks noGrp="1"/>
          </p:cNvSpPr>
          <p:nvPr>
            <p:ph idx="1"/>
          </p:nvPr>
        </p:nvSpPr>
        <p:spPr>
          <a:xfrm>
            <a:off x="818866" y="1787857"/>
            <a:ext cx="10685746" cy="4940489"/>
          </a:xfrm>
        </p:spPr>
        <p:txBody>
          <a:bodyPr>
            <a:noAutofit/>
          </a:bodyPr>
          <a:lstStyle/>
          <a:p>
            <a:pPr algn="just"/>
            <a:r>
              <a:rPr lang="en-US" b="1" i="1" dirty="0" smtClean="0"/>
              <a:t>1</a:t>
            </a:r>
            <a:r>
              <a:rPr lang="en-US" b="1" i="1" dirty="0"/>
              <a:t>. Gamifying The Answers</a:t>
            </a:r>
          </a:p>
          <a:p>
            <a:pPr algn="just"/>
            <a:r>
              <a:rPr lang="en-US" dirty="0"/>
              <a:t>One of the most popular tools for digital assessments is </a:t>
            </a:r>
            <a:r>
              <a:rPr lang="en-US" u="sng" dirty="0" err="1">
                <a:hlinkClick r:id="rId2" tooltip="Kahoot!"/>
              </a:rPr>
              <a:t>Kahoot</a:t>
            </a:r>
            <a:r>
              <a:rPr lang="en-US" u="sng" dirty="0">
                <a:hlinkClick r:id="rId2" tooltip="Kahoot!"/>
              </a:rPr>
              <a:t>!</a:t>
            </a:r>
            <a:r>
              <a:rPr lang="en-US" dirty="0"/>
              <a:t> This gamification platform helps teachers build the learning process in a form of a game by creating multiple choice questions or using already existing games. The teacher can upload media files and images to create a unique game, or download ready-made stuff. Though every student needs to work on their personal computer to pass the test, this is a great group activity, as all questions are shown on a shared screen and may be discussed if needed. According to the feedback from US teachers, </a:t>
            </a:r>
            <a:r>
              <a:rPr lang="en-US" dirty="0" err="1"/>
              <a:t>Kahoot</a:t>
            </a:r>
            <a:r>
              <a:rPr lang="en-US" dirty="0"/>
              <a:t>! provides 100% engagement in the class, as students totally plunge into the competitive atmosphere wanting to win.</a:t>
            </a:r>
          </a:p>
          <a:p>
            <a:pPr algn="just"/>
            <a:r>
              <a:rPr lang="en-US" dirty="0"/>
              <a:t>The ideal solution to get a brief and to-the-point feedback from a group of learners is </a:t>
            </a:r>
            <a:r>
              <a:rPr lang="en-US" u="sng" dirty="0" err="1">
                <a:hlinkClick r:id="rId3" tooltip="AnswerGarden"/>
              </a:rPr>
              <a:t>AnswerGarden</a:t>
            </a:r>
            <a:r>
              <a:rPr lang="en-US" dirty="0"/>
              <a:t>. This simple online tool is focused on the (quick) question-answer interaction between learners and their teacher. After the teacher has shared a question in the class, students can either start forming an answer or choose the right one from a multiple choice provided by the teacher. The speed of collecting data is really impressive in </a:t>
            </a:r>
            <a:r>
              <a:rPr lang="en-US" dirty="0" err="1"/>
              <a:t>AnswerGarden</a:t>
            </a:r>
            <a:r>
              <a:rPr lang="en-US" dirty="0"/>
              <a:t>, but unfortunately it has limited online time. Therefore, this tool is not suitable for all types of questions: Teachers should avoid too long questions, as they demand even longer answers.</a:t>
            </a:r>
          </a:p>
        </p:txBody>
      </p:sp>
      <p:pic>
        <p:nvPicPr>
          <p:cNvPr id="4" name="Picture 3" descr="https://lh3.googleusercontent.com/a/ACg8ocJeSQOYaDWsgXOylNOOaUAHdx-Pnt__JYA9nZZnvf4_-VCq66gz=s40-p"/>
          <p:cNvPicPr/>
          <p:nvPr/>
        </p:nvPicPr>
        <p:blipFill>
          <a:blip r:embed="rId4">
            <a:extLst>
              <a:ext uri="{28A0092B-C50C-407E-A947-70E740481C1C}">
                <a14:useLocalDpi xmlns:a14="http://schemas.microsoft.com/office/drawing/2010/main" val="0"/>
              </a:ext>
            </a:extLst>
          </a:blip>
          <a:srcRect/>
          <a:stretch>
            <a:fillRect/>
          </a:stretch>
        </p:blipFill>
        <p:spPr bwMode="auto">
          <a:xfrm>
            <a:off x="11379725" y="6102212"/>
            <a:ext cx="1033145" cy="931545"/>
          </a:xfrm>
          <a:prstGeom prst="rect">
            <a:avLst/>
          </a:prstGeom>
          <a:noFill/>
          <a:ln>
            <a:noFill/>
          </a:ln>
        </p:spPr>
      </p:pic>
    </p:spTree>
    <p:extLst>
      <p:ext uri="{BB962C8B-B14F-4D97-AF65-F5344CB8AC3E}">
        <p14:creationId xmlns:p14="http://schemas.microsoft.com/office/powerpoint/2010/main" val="798895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267" y="624110"/>
            <a:ext cx="9771346" cy="1280890"/>
          </a:xfrm>
        </p:spPr>
        <p:txBody>
          <a:bodyPr/>
          <a:lstStyle/>
          <a:p>
            <a:r>
              <a:rPr lang="en-US" b="1" dirty="0">
                <a:solidFill>
                  <a:srgbClr val="FF0000"/>
                </a:solidFill>
              </a:rPr>
              <a:t>Benefits and Ways of Using Digital Assessment Tools</a:t>
            </a:r>
            <a:endParaRPr lang="en-US" dirty="0"/>
          </a:p>
        </p:txBody>
      </p:sp>
      <p:sp>
        <p:nvSpPr>
          <p:cNvPr id="3" name="Content Placeholder 2"/>
          <p:cNvSpPr>
            <a:spLocks noGrp="1"/>
          </p:cNvSpPr>
          <p:nvPr>
            <p:ph idx="1"/>
          </p:nvPr>
        </p:nvSpPr>
        <p:spPr>
          <a:xfrm>
            <a:off x="955343" y="2133600"/>
            <a:ext cx="10549269" cy="4594746"/>
          </a:xfrm>
        </p:spPr>
        <p:txBody>
          <a:bodyPr>
            <a:normAutofit/>
          </a:bodyPr>
          <a:lstStyle/>
          <a:p>
            <a:r>
              <a:rPr lang="en-US" b="1" i="1" dirty="0"/>
              <a:t>2. Giving Instant Feedback</a:t>
            </a:r>
          </a:p>
          <a:p>
            <a:r>
              <a:rPr lang="en-US" dirty="0"/>
              <a:t>A great tool for free stuff lovers is </a:t>
            </a:r>
            <a:r>
              <a:rPr lang="en-US" u="sng" dirty="0" err="1">
                <a:hlinkClick r:id="rId2" tooltip="Socrative"/>
              </a:rPr>
              <a:t>Socrative</a:t>
            </a:r>
            <a:r>
              <a:rPr lang="en-US" dirty="0"/>
              <a:t>. This software is equipped with various features that can be used by educators for many different purposes. It also includes activities like quizzes, quick questions, exit tickets, etc. </a:t>
            </a:r>
            <a:r>
              <a:rPr lang="en-US" dirty="0" err="1"/>
              <a:t>Socrative</a:t>
            </a:r>
            <a:r>
              <a:rPr lang="en-US" dirty="0"/>
              <a:t> has an intuitive colorful and easy interface and apps for both students and teachers. The tool allows educators to get immediate insight into their student understanding in real-time, as they can create quizzes in seconds and also share them with other teachers.</a:t>
            </a:r>
          </a:p>
          <a:p>
            <a:r>
              <a:rPr lang="en-US" b="1" i="1" dirty="0"/>
              <a:t>3. Tracking Progress</a:t>
            </a:r>
          </a:p>
          <a:p>
            <a:r>
              <a:rPr lang="en-US" u="sng" dirty="0" err="1">
                <a:hlinkClick r:id="rId3" tooltip="Plickers"/>
              </a:rPr>
              <a:t>Plickers</a:t>
            </a:r>
            <a:r>
              <a:rPr lang="en-US" dirty="0"/>
              <a:t> is another real-time educational software allowing to get data for an assessment. It is a comprehensive tool that helps teachers understand exactly where their students are in terms of progress. Though </a:t>
            </a:r>
            <a:r>
              <a:rPr lang="en-US" dirty="0" err="1"/>
              <a:t>Plickers</a:t>
            </a:r>
            <a:r>
              <a:rPr lang="en-US" dirty="0"/>
              <a:t> is a serious tool for digital assessing, many students consider it to be a fun game, what makes the studying process even easier. The results may be seen in two modes: Students mode and Graph mode. The Graph mode allows a teacher to explore how learners make their decisions, while the Students mode helps learners track their correct and incorrect answers.</a:t>
            </a:r>
          </a:p>
        </p:txBody>
      </p:sp>
      <p:pic>
        <p:nvPicPr>
          <p:cNvPr id="4" name="Picture 3" descr="https://lh3.googleusercontent.com/a/ACg8ocJeSQOYaDWsgXOylNOOaUAHdx-Pnt__JYA9nZZnvf4_-VCq66gz=s40-p"/>
          <p:cNvPicPr/>
          <p:nvPr/>
        </p:nvPicPr>
        <p:blipFill>
          <a:blip r:embed="rId4">
            <a:extLst>
              <a:ext uri="{28A0092B-C50C-407E-A947-70E740481C1C}">
                <a14:useLocalDpi xmlns:a14="http://schemas.microsoft.com/office/drawing/2010/main" val="0"/>
              </a:ext>
            </a:extLst>
          </a:blip>
          <a:srcRect/>
          <a:stretch>
            <a:fillRect/>
          </a:stretch>
        </p:blipFill>
        <p:spPr bwMode="auto">
          <a:xfrm>
            <a:off x="11158855" y="6025401"/>
            <a:ext cx="1033145" cy="931545"/>
          </a:xfrm>
          <a:prstGeom prst="rect">
            <a:avLst/>
          </a:prstGeom>
          <a:noFill/>
          <a:ln>
            <a:noFill/>
          </a:ln>
        </p:spPr>
      </p:pic>
    </p:spTree>
    <p:extLst>
      <p:ext uri="{BB962C8B-B14F-4D97-AF65-F5344CB8AC3E}">
        <p14:creationId xmlns:p14="http://schemas.microsoft.com/office/powerpoint/2010/main" val="1395592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1" y="624110"/>
            <a:ext cx="9866881" cy="1280890"/>
          </a:xfrm>
        </p:spPr>
        <p:txBody>
          <a:bodyPr/>
          <a:lstStyle/>
          <a:p>
            <a:r>
              <a:rPr lang="en-US" b="1" dirty="0">
                <a:solidFill>
                  <a:srgbClr val="FF0000"/>
                </a:solidFill>
              </a:rPr>
              <a:t>Benefits and Ways of Using Digital Assessment Tools</a:t>
            </a:r>
            <a:endParaRPr lang="en-US" dirty="0"/>
          </a:p>
        </p:txBody>
      </p:sp>
      <p:sp>
        <p:nvSpPr>
          <p:cNvPr id="3" name="Content Placeholder 2"/>
          <p:cNvSpPr>
            <a:spLocks noGrp="1"/>
          </p:cNvSpPr>
          <p:nvPr>
            <p:ph idx="1"/>
          </p:nvPr>
        </p:nvSpPr>
        <p:spPr>
          <a:xfrm>
            <a:off x="1091821" y="2133599"/>
            <a:ext cx="10412791" cy="4581099"/>
          </a:xfrm>
        </p:spPr>
        <p:txBody>
          <a:bodyPr>
            <a:normAutofit/>
          </a:bodyPr>
          <a:lstStyle/>
          <a:p>
            <a:r>
              <a:rPr lang="en-US" sz="2400" b="1" i="1" dirty="0"/>
              <a:t>4. Creating Survey-Based Assessments</a:t>
            </a:r>
          </a:p>
          <a:p>
            <a:r>
              <a:rPr lang="en-US" sz="2400" dirty="0"/>
              <a:t>A widely-used tool for student assessments is </a:t>
            </a:r>
            <a:r>
              <a:rPr lang="en-US" sz="2400" u="sng" dirty="0">
                <a:hlinkClick r:id="rId2" tooltip="Google Forms"/>
              </a:rPr>
              <a:t>Google </a:t>
            </a:r>
            <a:r>
              <a:rPr lang="en-US" sz="2400" u="sng" dirty="0" smtClean="0">
                <a:hlinkClick r:id="rId2" tooltip="Google Forms"/>
              </a:rPr>
              <a:t>Forms</a:t>
            </a:r>
            <a:r>
              <a:rPr lang="en-US" sz="2400" dirty="0"/>
              <a:t>. </a:t>
            </a:r>
            <a:r>
              <a:rPr lang="en-US" sz="2400" dirty="0" smtClean="0"/>
              <a:t>   Google </a:t>
            </a:r>
            <a:r>
              <a:rPr lang="en-US" sz="2400" dirty="0"/>
              <a:t>Forms allows teachers to create multiple choice questions in the form of a survey and enhance it with images and videos in a few minutes. They can also add collaborators to their Google Forms and work on a survey together.</a:t>
            </a:r>
          </a:p>
        </p:txBody>
      </p:sp>
      <p:pic>
        <p:nvPicPr>
          <p:cNvPr id="4" name="Picture 3" descr="https://lh3.googleusercontent.com/a/ACg8ocJeSQOYaDWsgXOylNOOaUAHdx-Pnt__JYA9nZZnvf4_-VCq66gz=s40-p"/>
          <p:cNvPicPr/>
          <p:nvPr/>
        </p:nvPicPr>
        <p:blipFill>
          <a:blip r:embed="rId3">
            <a:extLst>
              <a:ext uri="{28A0092B-C50C-407E-A947-70E740481C1C}">
                <a14:useLocalDpi xmlns:a14="http://schemas.microsoft.com/office/drawing/2010/main" val="0"/>
              </a:ext>
            </a:extLst>
          </a:blip>
          <a:srcRect/>
          <a:stretch>
            <a:fillRect/>
          </a:stretch>
        </p:blipFill>
        <p:spPr bwMode="auto">
          <a:xfrm>
            <a:off x="10988039" y="5783153"/>
            <a:ext cx="1033145" cy="931545"/>
          </a:xfrm>
          <a:prstGeom prst="rect">
            <a:avLst/>
          </a:prstGeom>
          <a:noFill/>
          <a:ln>
            <a:noFill/>
          </a:ln>
        </p:spPr>
      </p:pic>
    </p:spTree>
    <p:extLst>
      <p:ext uri="{BB962C8B-B14F-4D97-AF65-F5344CB8AC3E}">
        <p14:creationId xmlns:p14="http://schemas.microsoft.com/office/powerpoint/2010/main" val="3894679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085" y="624110"/>
            <a:ext cx="11000094" cy="1280890"/>
          </a:xfrm>
        </p:spPr>
        <p:txBody>
          <a:bodyPr/>
          <a:lstStyle/>
          <a:p>
            <a:r>
              <a:rPr lang="en-US" b="1" dirty="0">
                <a:solidFill>
                  <a:srgbClr val="FF0000"/>
                </a:solidFill>
              </a:rPr>
              <a:t>Relationship Between Big Data and Assessment</a:t>
            </a:r>
            <a:endParaRPr lang="en-US" dirty="0">
              <a:solidFill>
                <a:srgbClr val="FF0000"/>
              </a:solidFill>
            </a:endParaRPr>
          </a:p>
        </p:txBody>
      </p:sp>
      <p:sp>
        <p:nvSpPr>
          <p:cNvPr id="3" name="Content Placeholder 2"/>
          <p:cNvSpPr>
            <a:spLocks noGrp="1"/>
          </p:cNvSpPr>
          <p:nvPr>
            <p:ph idx="1"/>
          </p:nvPr>
        </p:nvSpPr>
        <p:spPr>
          <a:xfrm>
            <a:off x="723331" y="1392072"/>
            <a:ext cx="10781281" cy="5465928"/>
          </a:xfrm>
        </p:spPr>
        <p:txBody>
          <a:bodyPr>
            <a:normAutofit/>
          </a:bodyPr>
          <a:lstStyle/>
          <a:p>
            <a:r>
              <a:rPr lang="en-US" dirty="0" smtClean="0"/>
              <a:t>By </a:t>
            </a:r>
            <a:r>
              <a:rPr lang="en-US" dirty="0"/>
              <a:t>leveraging </a:t>
            </a:r>
            <a:r>
              <a:rPr lang="en-US" b="1" dirty="0"/>
              <a:t>AI</a:t>
            </a:r>
            <a:r>
              <a:rPr lang="en-US" dirty="0"/>
              <a:t>, educators can provide more </a:t>
            </a:r>
            <a:r>
              <a:rPr lang="en-US" dirty="0" err="1"/>
              <a:t>personalised</a:t>
            </a:r>
            <a:r>
              <a:rPr lang="en-US" dirty="0"/>
              <a:t> feedback and support, helping students to achieve their full potential. Students, on the other hand, could benefit from more engaging and meaningful </a:t>
            </a:r>
            <a:r>
              <a:rPr lang="en-US" b="1" dirty="0"/>
              <a:t>assessment</a:t>
            </a:r>
            <a:r>
              <a:rPr lang="en-US" dirty="0"/>
              <a:t> experiences. </a:t>
            </a:r>
            <a:r>
              <a:rPr lang="en-US" b="1" dirty="0"/>
              <a:t>AI</a:t>
            </a:r>
            <a:r>
              <a:rPr lang="en-US" dirty="0"/>
              <a:t> can provide immediate feedback, allowing students to learn from their mistakes and make improvements in real-time</a:t>
            </a:r>
            <a:r>
              <a:rPr lang="en-US" dirty="0" smtClean="0"/>
              <a:t>.</a:t>
            </a:r>
          </a:p>
          <a:p>
            <a:pPr marL="0" indent="0">
              <a:buNone/>
            </a:pPr>
            <a:endParaRPr lang="en-US" dirty="0"/>
          </a:p>
          <a:p>
            <a:r>
              <a:rPr lang="en-US" dirty="0"/>
              <a:t>There is intense interest in AI applications for education (e.g., see </a:t>
            </a:r>
            <a:r>
              <a:rPr lang="en-US" dirty="0" err="1"/>
              <a:t>Tuomi</a:t>
            </a:r>
            <a:r>
              <a:rPr lang="en-US" dirty="0"/>
              <a:t> et al., </a:t>
            </a:r>
            <a:r>
              <a:rPr lang="en-US" u="sng" dirty="0">
                <a:hlinkClick r:id="rId2"/>
              </a:rPr>
              <a:t>2018</a:t>
            </a:r>
            <a:r>
              <a:rPr lang="en-US" dirty="0"/>
              <a:t>; UNESCO, </a:t>
            </a:r>
            <a:r>
              <a:rPr lang="en-US" u="sng" dirty="0">
                <a:hlinkClick r:id="rId3"/>
              </a:rPr>
              <a:t>2019</a:t>
            </a:r>
            <a:r>
              <a:rPr lang="en-US" dirty="0"/>
              <a:t>) and as this grows, increasing interest is being shown in applications for educational assessment. The essence of artificial intelligence (AI) in both summative and formative contexts is the concept of machine ‘learning’ – where the computer is ‘taught’ how to interpret patterns in data and ‘trained’ to undertake predetermined actions according to those interpretations. This machine intelligence has arguably facilitated many of the huge step-changes underpinning the transformation to the 21st century's information society – in all areas including commerce, manufacturing, health and the relatively new phenomenon of social media</a:t>
            </a:r>
            <a:r>
              <a:rPr lang="en-US" dirty="0" smtClean="0"/>
              <a:t>.</a:t>
            </a:r>
          </a:p>
        </p:txBody>
      </p:sp>
      <p:pic>
        <p:nvPicPr>
          <p:cNvPr id="4" name="Picture 3" descr="https://lh3.googleusercontent.com/a/ACg8ocJeSQOYaDWsgXOylNOOaUAHdx-Pnt__JYA9nZZnvf4_-VCq66gz=s40-p"/>
          <p:cNvPicPr/>
          <p:nvPr/>
        </p:nvPicPr>
        <p:blipFill>
          <a:blip r:embed="rId4">
            <a:extLst>
              <a:ext uri="{28A0092B-C50C-407E-A947-70E740481C1C}">
                <a14:useLocalDpi xmlns:a14="http://schemas.microsoft.com/office/drawing/2010/main" val="0"/>
              </a:ext>
            </a:extLst>
          </a:blip>
          <a:srcRect/>
          <a:stretch>
            <a:fillRect/>
          </a:stretch>
        </p:blipFill>
        <p:spPr bwMode="auto">
          <a:xfrm>
            <a:off x="10988039" y="5801961"/>
            <a:ext cx="1033145" cy="931545"/>
          </a:xfrm>
          <a:prstGeom prst="rect">
            <a:avLst/>
          </a:prstGeom>
          <a:noFill/>
          <a:ln>
            <a:noFill/>
          </a:ln>
        </p:spPr>
      </p:pic>
    </p:spTree>
    <p:extLst>
      <p:ext uri="{BB962C8B-B14F-4D97-AF65-F5344CB8AC3E}">
        <p14:creationId xmlns:p14="http://schemas.microsoft.com/office/powerpoint/2010/main" val="3622827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58" y="624110"/>
            <a:ext cx="11204812" cy="822553"/>
          </a:xfrm>
        </p:spPr>
        <p:txBody>
          <a:bodyPr/>
          <a:lstStyle/>
          <a:p>
            <a:r>
              <a:rPr lang="en-US" b="1" dirty="0">
                <a:solidFill>
                  <a:srgbClr val="FF0000"/>
                </a:solidFill>
              </a:rPr>
              <a:t>Relationship Between Big Data and Assessment</a:t>
            </a:r>
            <a:endParaRPr lang="en-US" dirty="0">
              <a:solidFill>
                <a:srgbClr val="FF0000"/>
              </a:solidFill>
            </a:endParaRPr>
          </a:p>
        </p:txBody>
      </p:sp>
      <p:sp>
        <p:nvSpPr>
          <p:cNvPr id="3" name="Content Placeholder 2"/>
          <p:cNvSpPr>
            <a:spLocks noGrp="1"/>
          </p:cNvSpPr>
          <p:nvPr>
            <p:ph idx="1"/>
          </p:nvPr>
        </p:nvSpPr>
        <p:spPr>
          <a:xfrm>
            <a:off x="1023583" y="1774209"/>
            <a:ext cx="11013742" cy="5083791"/>
          </a:xfrm>
        </p:spPr>
        <p:txBody>
          <a:bodyPr>
            <a:normAutofit/>
          </a:bodyPr>
          <a:lstStyle/>
          <a:p>
            <a:pPr algn="just"/>
            <a:r>
              <a:rPr lang="en-US" dirty="0"/>
              <a:t> </a:t>
            </a:r>
            <a:r>
              <a:rPr lang="en-US" sz="2000" dirty="0"/>
              <a:t>In fact, it continues to impact upon almost every aspect of life in countries and communities where economic affluence enables people to exploit its many applications – with major economic blocs investing heavily in AI applications and talent development (see Castro et al., </a:t>
            </a:r>
            <a:r>
              <a:rPr lang="en-US" sz="2000" u="sng" dirty="0">
                <a:hlinkClick r:id="rId2"/>
              </a:rPr>
              <a:t>2019</a:t>
            </a:r>
            <a:r>
              <a:rPr lang="en-US" sz="2000" dirty="0"/>
              <a:t>).</a:t>
            </a:r>
          </a:p>
          <a:p>
            <a:pPr algn="just"/>
            <a:r>
              <a:rPr lang="en-US" sz="2000" dirty="0"/>
              <a:t>Using today's massive computational power, large data sets –Big Data – are captured from online processes involved in every aspect of modern living (e.g., technology, medicine, environment, commerce) and are subjected to a variety of essentially correlational and probabilistic analyses to identify patterns of prior </a:t>
            </a:r>
            <a:r>
              <a:rPr lang="en-US" sz="2000" dirty="0" err="1"/>
              <a:t>behaviour</a:t>
            </a:r>
            <a:r>
              <a:rPr lang="en-US" sz="2000" dirty="0"/>
              <a:t> and to predict or propose next actions. The computer learns the strength of the associations in these Big Data sets and, whether its next action is to propose an aerodynamic refinement for an aircraft wing, remand a crime suspect in custody to protect the public (see Partnership on AI, </a:t>
            </a:r>
            <a:r>
              <a:rPr lang="en-US" sz="2000" u="sng" dirty="0" err="1">
                <a:hlinkClick r:id="rId3"/>
              </a:rPr>
              <a:t>n.d.</a:t>
            </a:r>
            <a:r>
              <a:rPr lang="en-US" sz="2000" dirty="0"/>
              <a:t>), link two ‘lonely hearts’ together or predict the likelihood of a typhoon event in the Philippines, it continues to learn from new data.</a:t>
            </a:r>
            <a:endParaRPr lang="en-US" sz="2000" dirty="0"/>
          </a:p>
        </p:txBody>
      </p:sp>
      <p:pic>
        <p:nvPicPr>
          <p:cNvPr id="4" name="Picture 3" descr="https://lh3.googleusercontent.com/a/ACg8ocJeSQOYaDWsgXOylNOOaUAHdx-Pnt__JYA9nZZnvf4_-VCq66gz=s40-p"/>
          <p:cNvPicPr/>
          <p:nvPr/>
        </p:nvPicPr>
        <p:blipFill>
          <a:blip r:embed="rId4">
            <a:extLst>
              <a:ext uri="{28A0092B-C50C-407E-A947-70E740481C1C}">
                <a14:useLocalDpi xmlns:a14="http://schemas.microsoft.com/office/drawing/2010/main" val="0"/>
              </a:ext>
            </a:extLst>
          </a:blip>
          <a:srcRect/>
          <a:stretch>
            <a:fillRect/>
          </a:stretch>
        </p:blipFill>
        <p:spPr bwMode="auto">
          <a:xfrm>
            <a:off x="10779224" y="5926455"/>
            <a:ext cx="1033145" cy="931545"/>
          </a:xfrm>
          <a:prstGeom prst="rect">
            <a:avLst/>
          </a:prstGeom>
          <a:noFill/>
          <a:ln>
            <a:noFill/>
          </a:ln>
        </p:spPr>
      </p:pic>
    </p:spTree>
    <p:extLst>
      <p:ext uri="{BB962C8B-B14F-4D97-AF65-F5344CB8AC3E}">
        <p14:creationId xmlns:p14="http://schemas.microsoft.com/office/powerpoint/2010/main" val="1344999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Now, in our transformation drive, the right way to go is harness the services of Big Data and Artificial Intelligence in learning, teaching, assessment and research.</a:t>
            </a:r>
            <a:endParaRPr lang="en-US" sz="2400" dirty="0"/>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5774666"/>
            <a:ext cx="1033145" cy="931545"/>
          </a:xfrm>
          <a:prstGeom prst="rect">
            <a:avLst/>
          </a:prstGeom>
          <a:noFill/>
          <a:ln>
            <a:noFill/>
          </a:ln>
        </p:spPr>
      </p:pic>
    </p:spTree>
    <p:extLst>
      <p:ext uri="{BB962C8B-B14F-4D97-AF65-F5344CB8AC3E}">
        <p14:creationId xmlns:p14="http://schemas.microsoft.com/office/powerpoint/2010/main" val="106654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rPr>
              <a:t>End of Slides</a:t>
            </a:r>
            <a:endParaRPr lang="en-US" sz="4000" dirty="0">
              <a:solidFill>
                <a:srgbClr val="FF0000"/>
              </a:solidFill>
            </a:endParaRPr>
          </a:p>
        </p:txBody>
      </p:sp>
      <p:sp>
        <p:nvSpPr>
          <p:cNvPr id="3" name="Content Placeholder 2"/>
          <p:cNvSpPr>
            <a:spLocks noGrp="1"/>
          </p:cNvSpPr>
          <p:nvPr>
            <p:ph idx="1"/>
          </p:nvPr>
        </p:nvSpPr>
        <p:spPr>
          <a:xfrm>
            <a:off x="1214651" y="1869743"/>
            <a:ext cx="10289961" cy="4041479"/>
          </a:xfrm>
        </p:spPr>
        <p:txBody>
          <a:bodyPr>
            <a:normAutofit/>
          </a:bodyPr>
          <a:lstStyle/>
          <a:p>
            <a:r>
              <a:rPr lang="en-US" sz="2800" dirty="0" smtClean="0"/>
              <a:t>Thank you for listening to me.</a:t>
            </a:r>
            <a:endParaRPr lang="en-US" sz="2800" dirty="0"/>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5747370"/>
            <a:ext cx="1033145" cy="931545"/>
          </a:xfrm>
          <a:prstGeom prst="rect">
            <a:avLst/>
          </a:prstGeom>
          <a:noFill/>
          <a:ln>
            <a:noFill/>
          </a:ln>
        </p:spPr>
      </p:pic>
    </p:spTree>
    <p:extLst>
      <p:ext uri="{BB962C8B-B14F-4D97-AF65-F5344CB8AC3E}">
        <p14:creationId xmlns:p14="http://schemas.microsoft.com/office/powerpoint/2010/main" val="131962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Big Data</a:t>
            </a:r>
            <a:r>
              <a:rPr lang="en-US" dirty="0"/>
              <a:t/>
            </a:r>
            <a:br>
              <a:rPr lang="en-US" dirty="0"/>
            </a:br>
            <a:endParaRPr lang="en-US" dirty="0"/>
          </a:p>
        </p:txBody>
      </p:sp>
      <p:sp>
        <p:nvSpPr>
          <p:cNvPr id="3" name="Content Placeholder 2"/>
          <p:cNvSpPr>
            <a:spLocks noGrp="1"/>
          </p:cNvSpPr>
          <p:nvPr>
            <p:ph idx="1"/>
          </p:nvPr>
        </p:nvSpPr>
        <p:spPr>
          <a:xfrm>
            <a:off x="1473957" y="1569493"/>
            <a:ext cx="10153935" cy="5008728"/>
          </a:xfrm>
        </p:spPr>
        <p:txBody>
          <a:bodyPr>
            <a:normAutofit/>
          </a:bodyPr>
          <a:lstStyle/>
          <a:p>
            <a:pPr algn="just"/>
            <a:r>
              <a:rPr lang="en-US" sz="2000" dirty="0"/>
              <a:t>Big Data is high-volume, high-velocity and/or high-variety information assets that demands cost-effective, innovative forms of information processing that enable enhanced insight, decision-making, and process </a:t>
            </a:r>
            <a:r>
              <a:rPr lang="en-US" sz="2000" dirty="0" smtClean="0"/>
              <a:t>automation (Gartner, 2015).</a:t>
            </a:r>
          </a:p>
          <a:p>
            <a:pPr marL="0" indent="0" algn="just">
              <a:buNone/>
            </a:pPr>
            <a:endParaRPr lang="en-US" sz="2000" dirty="0"/>
          </a:p>
          <a:p>
            <a:pPr algn="just"/>
            <a:r>
              <a:rPr lang="en-US" sz="2000" dirty="0"/>
              <a:t>Following this definition, the unique feature of big data would result from its size, increasing rate and range of formats, which together require digital and automated computer processing. </a:t>
            </a:r>
            <a:endParaRPr lang="en-US" sz="2000" dirty="0" smtClean="0"/>
          </a:p>
          <a:p>
            <a:pPr algn="just"/>
            <a:endParaRPr lang="en-US" sz="2000" dirty="0" smtClean="0"/>
          </a:p>
          <a:p>
            <a:pPr algn="just"/>
            <a:r>
              <a:rPr lang="en-US" sz="2000" dirty="0" smtClean="0"/>
              <a:t>In </a:t>
            </a:r>
            <a:r>
              <a:rPr lang="en-US" sz="2000" dirty="0"/>
              <a:t>other words, big data production does not refer to static, sporadic calculations, but instead relies on databases, which are simultaneously standardized (hence constantly </a:t>
            </a:r>
            <a:r>
              <a:rPr lang="en-US" sz="2000" dirty="0" err="1"/>
              <a:t>processible</a:t>
            </a:r>
            <a:r>
              <a:rPr lang="en-US" sz="2000" dirty="0"/>
              <a:t>) and dynamic in the sense of interoperable</a:t>
            </a:r>
            <a:endParaRPr lang="en-US" sz="2000" dirty="0"/>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158337"/>
            <a:ext cx="1033145" cy="931545"/>
          </a:xfrm>
          <a:prstGeom prst="rect">
            <a:avLst/>
          </a:prstGeom>
          <a:noFill/>
          <a:ln>
            <a:noFill/>
          </a:ln>
        </p:spPr>
      </p:pic>
    </p:spTree>
    <p:extLst>
      <p:ext uri="{BB962C8B-B14F-4D97-AF65-F5344CB8AC3E}">
        <p14:creationId xmlns:p14="http://schemas.microsoft.com/office/powerpoint/2010/main" val="284145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Introduction to Big Data Cont’d</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sz="2400" dirty="0"/>
              <a:t>Big data is a term that is used to describe data that is high in volume, high in velocity, and/or high in variety which requires new technologies and techniques to capture, store, and analyze it. </a:t>
            </a:r>
            <a:endParaRPr lang="en-US" sz="2400" dirty="0" smtClean="0"/>
          </a:p>
          <a:p>
            <a:r>
              <a:rPr lang="en-US" sz="2400" dirty="0" smtClean="0"/>
              <a:t>It </a:t>
            </a:r>
            <a:r>
              <a:rPr lang="en-US" sz="2400" dirty="0"/>
              <a:t>is used to enhance decision making, provide insight and discovery, and support and optimize processes.</a:t>
            </a:r>
            <a:endParaRPr lang="en-US" sz="2400" dirty="0"/>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44038"/>
            <a:ext cx="1033145" cy="931545"/>
          </a:xfrm>
          <a:prstGeom prst="rect">
            <a:avLst/>
          </a:prstGeom>
          <a:noFill/>
          <a:ln>
            <a:noFill/>
          </a:ln>
        </p:spPr>
      </p:pic>
    </p:spTree>
    <p:extLst>
      <p:ext uri="{BB962C8B-B14F-4D97-AF65-F5344CB8AC3E}">
        <p14:creationId xmlns:p14="http://schemas.microsoft.com/office/powerpoint/2010/main" val="182072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FF0000"/>
                </a:solidFill>
              </a:rPr>
              <a:t>Sources of data</a:t>
            </a:r>
            <a:endParaRPr lang="en-US" sz="4400" b="1" dirty="0">
              <a:solidFill>
                <a:srgbClr val="FF0000"/>
              </a:solidFill>
            </a:endParaRPr>
          </a:p>
        </p:txBody>
      </p:sp>
      <p:sp>
        <p:nvSpPr>
          <p:cNvPr id="3" name="Content Placeholder 2"/>
          <p:cNvSpPr>
            <a:spLocks noGrp="1"/>
          </p:cNvSpPr>
          <p:nvPr>
            <p:ph idx="1"/>
          </p:nvPr>
        </p:nvSpPr>
        <p:spPr>
          <a:xfrm>
            <a:off x="1296537" y="1528549"/>
            <a:ext cx="10208075" cy="5329451"/>
          </a:xfrm>
        </p:spPr>
        <p:txBody>
          <a:bodyPr>
            <a:normAutofit lnSpcReduction="10000"/>
          </a:bodyPr>
          <a:lstStyle/>
          <a:p>
            <a:pPr algn="just"/>
            <a:r>
              <a:rPr lang="en-US" b="1" dirty="0"/>
              <a:t>Social data source: </a:t>
            </a:r>
            <a:r>
              <a:rPr lang="en-US" dirty="0"/>
              <a:t>Tweets and retweets, comments, video uploads, and general media that are uploaded and shared via the world’s favorite social media platforms. This kind of data provides invaluable insights into students’ behavior and sentiment and can be enormously influential to educational assessment analytics. The public web is another good source of social data, and tools like Google Trends can be used as good effect to increase the volume of big data.</a:t>
            </a:r>
          </a:p>
          <a:p>
            <a:pPr algn="just"/>
            <a:r>
              <a:rPr lang="en-US" b="1" dirty="0"/>
              <a:t>Machine data</a:t>
            </a:r>
            <a:r>
              <a:rPr lang="en-US" dirty="0"/>
              <a:t> </a:t>
            </a:r>
            <a:r>
              <a:rPr lang="en-US" b="1" dirty="0"/>
              <a:t>source: </a:t>
            </a:r>
            <a:r>
              <a:rPr lang="en-US" dirty="0"/>
              <a:t>Machine data refers to as information which is generated by industrial equipment, sensors that are installed in machinery, and even web logs which track user behavior. This type of data is expected to grow exponentially as the online assessment grows ever more pervasive and expands around the world. Sensors such as assessment devices, smart meters, CCTV cameras, satellites, games and the rapidly growing internet of things will deliver high velocity, value, volume and variety of data in the very near future.</a:t>
            </a:r>
          </a:p>
          <a:p>
            <a:pPr algn="just"/>
            <a:r>
              <a:rPr lang="en-US" b="1" dirty="0"/>
              <a:t>Transactional data</a:t>
            </a:r>
            <a:r>
              <a:rPr lang="en-US" dirty="0"/>
              <a:t> </a:t>
            </a:r>
            <a:r>
              <a:rPr lang="en-US" b="1" dirty="0"/>
              <a:t>source</a:t>
            </a:r>
            <a:r>
              <a:rPr lang="en-US" dirty="0"/>
              <a:t>:</a:t>
            </a:r>
            <a:r>
              <a:rPr lang="en-US" b="1" dirty="0"/>
              <a:t> </a:t>
            </a:r>
            <a:r>
              <a:rPr lang="en-US" dirty="0"/>
              <a:t>Transactional data is generated from all the daily transactions that takes place both online and offline. Invoices, change of course payments, school fees payment orders, storage records, delivery receipts, all are characterized as transactional data, yet data alone is almost meaningless, and most organizations struggle to make sense of the data that they are generating and how it can be put to good use.</a:t>
            </a:r>
          </a:p>
        </p:txBody>
      </p:sp>
      <p:pic>
        <p:nvPicPr>
          <p:cNvPr id="4" name="Picture 3" descr="https://lh3.googleusercontent.com/a/ACg8ocJeSQOYaDWsgXOylNOOaUAHdx-Pnt__JYA9nZZnvf4_-VCq66gz=s40-p"/>
          <p:cNvPicPr/>
          <p:nvPr/>
        </p:nvPicPr>
        <p:blipFill>
          <a:blip r:embed="rId2">
            <a:extLst>
              <a:ext uri="{28A0092B-C50C-407E-A947-70E740481C1C}">
                <a14:useLocalDpi xmlns:a14="http://schemas.microsoft.com/office/drawing/2010/main" val="0"/>
              </a:ext>
            </a:extLst>
          </a:blip>
          <a:srcRect/>
          <a:stretch>
            <a:fillRect/>
          </a:stretch>
        </p:blipFill>
        <p:spPr bwMode="auto">
          <a:xfrm>
            <a:off x="10988039" y="0"/>
            <a:ext cx="1033145" cy="931545"/>
          </a:xfrm>
          <a:prstGeom prst="rect">
            <a:avLst/>
          </a:prstGeom>
          <a:noFill/>
          <a:ln>
            <a:noFill/>
          </a:ln>
        </p:spPr>
      </p:pic>
    </p:spTree>
    <p:extLst>
      <p:ext uri="{BB962C8B-B14F-4D97-AF65-F5344CB8AC3E}">
        <p14:creationId xmlns:p14="http://schemas.microsoft.com/office/powerpoint/2010/main" val="405190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a:t>
            </a:r>
            <a:r>
              <a:rPr lang="en-US" b="1" dirty="0" smtClean="0"/>
              <a:t>Artificial Intelligence</a:t>
            </a:r>
            <a:endParaRPr lang="en-US" dirty="0"/>
          </a:p>
        </p:txBody>
      </p:sp>
      <p:sp>
        <p:nvSpPr>
          <p:cNvPr id="3" name="Content Placeholder 2"/>
          <p:cNvSpPr>
            <a:spLocks noGrp="1"/>
          </p:cNvSpPr>
          <p:nvPr>
            <p:ph idx="1"/>
          </p:nvPr>
        </p:nvSpPr>
        <p:spPr>
          <a:xfrm>
            <a:off x="1146412" y="1733266"/>
            <a:ext cx="10358200" cy="4572000"/>
          </a:xfrm>
        </p:spPr>
        <p:txBody>
          <a:bodyPr>
            <a:normAutofit/>
          </a:bodyPr>
          <a:lstStyle/>
          <a:p>
            <a:pPr algn="just"/>
            <a:r>
              <a:rPr lang="en-US" sz="2000" dirty="0"/>
              <a:t>Artificial Intelligence </a:t>
            </a:r>
            <a:r>
              <a:rPr lang="en-US" sz="2000" dirty="0" smtClean="0">
                <a:solidFill>
                  <a:srgbClr val="7030A0"/>
                </a:solidFill>
                <a:hlinkClick r:id="rId2"/>
              </a:rPr>
              <a:t> </a:t>
            </a:r>
            <a:r>
              <a:rPr lang="en-US" sz="2000" dirty="0">
                <a:solidFill>
                  <a:srgbClr val="7030A0"/>
                </a:solidFill>
                <a:hlinkClick r:id="rId2"/>
              </a:rPr>
              <a:t>refers to the simulation or approximation of human intelligence in machines</a:t>
            </a:r>
            <a:r>
              <a:rPr lang="en-US" sz="2000" dirty="0">
                <a:solidFill>
                  <a:srgbClr val="7030A0"/>
                </a:solidFill>
              </a:rPr>
              <a:t>. </a:t>
            </a:r>
            <a:endParaRPr lang="en-US" sz="2000" dirty="0" smtClean="0">
              <a:solidFill>
                <a:srgbClr val="7030A0"/>
              </a:solidFill>
            </a:endParaRPr>
          </a:p>
          <a:p>
            <a:pPr algn="just"/>
            <a:r>
              <a:rPr lang="en-US" sz="2000" dirty="0" smtClean="0">
                <a:solidFill>
                  <a:srgbClr val="7030A0"/>
                </a:solidFill>
                <a:hlinkClick r:id="rId3"/>
              </a:rPr>
              <a:t>It </a:t>
            </a:r>
            <a:r>
              <a:rPr lang="en-US" sz="2000" dirty="0">
                <a:solidFill>
                  <a:srgbClr val="7030A0"/>
                </a:solidFill>
                <a:hlinkClick r:id="rId3"/>
              </a:rPr>
              <a:t>enables a computer to think or act in a more 'human' way by taking in information from its surroundings and deciding its response based on what it learns or senses</a:t>
            </a:r>
            <a:r>
              <a:rPr lang="en-US" sz="2000" dirty="0">
                <a:solidFill>
                  <a:srgbClr val="7030A0"/>
                </a:solidFill>
              </a:rPr>
              <a:t>. </a:t>
            </a:r>
            <a:r>
              <a:rPr lang="en-US" sz="2000" dirty="0">
                <a:solidFill>
                  <a:srgbClr val="7030A0"/>
                </a:solidFill>
                <a:hlinkClick r:id="rId4"/>
              </a:rPr>
              <a:t>The goals of AI include computer-enhanced learning, reasoning, and perception</a:t>
            </a:r>
            <a:r>
              <a:rPr lang="en-US" sz="2000" dirty="0">
                <a:solidFill>
                  <a:schemeClr val="tx1"/>
                </a:solidFill>
              </a:rPr>
              <a:t>. </a:t>
            </a:r>
            <a:endParaRPr lang="en-US" sz="2000" dirty="0" smtClean="0">
              <a:solidFill>
                <a:schemeClr val="tx1"/>
              </a:solidFill>
            </a:endParaRPr>
          </a:p>
          <a:p>
            <a:pPr algn="just"/>
            <a:r>
              <a:rPr lang="en-US" sz="2000" dirty="0" smtClean="0"/>
              <a:t>In </a:t>
            </a:r>
            <a:r>
              <a:rPr lang="en-US" sz="2000" dirty="0"/>
              <a:t>order words, Artificial Intelligence is simulation of human intelligence by software-coded heuristics</a:t>
            </a:r>
            <a:r>
              <a:rPr lang="en-US" sz="2000" dirty="0" smtClean="0"/>
              <a:t>.</a:t>
            </a:r>
          </a:p>
          <a:p>
            <a:pPr algn="just"/>
            <a:r>
              <a:rPr lang="en-US" sz="2000" dirty="0" smtClean="0"/>
              <a:t> </a:t>
            </a:r>
            <a:r>
              <a:rPr lang="en-US" sz="2000" dirty="0"/>
              <a:t>AI research began in the 1950s and was used in the 1960s by the United States Department of Defense when it trained computers to mimic human reasoning (Scott, 2024). </a:t>
            </a:r>
          </a:p>
        </p:txBody>
      </p:sp>
      <p:pic>
        <p:nvPicPr>
          <p:cNvPr id="4" name="Picture 3" descr="https://lh3.googleusercontent.com/a/ACg8ocJeSQOYaDWsgXOylNOOaUAHdx-Pnt__JYA9nZZnvf4_-VCq66gz=s40-p"/>
          <p:cNvPicPr/>
          <p:nvPr/>
        </p:nvPicPr>
        <p:blipFill>
          <a:blip r:embed="rId5">
            <a:extLst>
              <a:ext uri="{28A0092B-C50C-407E-A947-70E740481C1C}">
                <a14:useLocalDpi xmlns:a14="http://schemas.microsoft.com/office/drawing/2010/main" val="0"/>
              </a:ext>
            </a:extLst>
          </a:blip>
          <a:srcRect/>
          <a:stretch>
            <a:fillRect/>
          </a:stretch>
        </p:blipFill>
        <p:spPr bwMode="auto">
          <a:xfrm>
            <a:off x="10988039" y="158337"/>
            <a:ext cx="1033145" cy="931545"/>
          </a:xfrm>
          <a:prstGeom prst="rect">
            <a:avLst/>
          </a:prstGeom>
          <a:noFill/>
          <a:ln>
            <a:noFill/>
          </a:ln>
        </p:spPr>
      </p:pic>
    </p:spTree>
    <p:extLst>
      <p:ext uri="{BB962C8B-B14F-4D97-AF65-F5344CB8AC3E}">
        <p14:creationId xmlns:p14="http://schemas.microsoft.com/office/powerpoint/2010/main" val="81009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Artificial </a:t>
            </a:r>
            <a:r>
              <a:rPr lang="en-US" b="1" dirty="0" smtClean="0"/>
              <a:t>Intelligence</a:t>
            </a:r>
            <a:endParaRPr lang="en-US" dirty="0"/>
          </a:p>
        </p:txBody>
      </p:sp>
      <p:sp>
        <p:nvSpPr>
          <p:cNvPr id="3" name="Content Placeholder 2"/>
          <p:cNvSpPr>
            <a:spLocks noGrp="1"/>
          </p:cNvSpPr>
          <p:nvPr>
            <p:ph idx="1"/>
          </p:nvPr>
        </p:nvSpPr>
        <p:spPr>
          <a:xfrm>
            <a:off x="968991" y="1905000"/>
            <a:ext cx="10535621" cy="4006222"/>
          </a:xfrm>
        </p:spPr>
        <p:txBody>
          <a:bodyPr>
            <a:normAutofit lnSpcReduction="10000"/>
          </a:bodyPr>
          <a:lstStyle/>
          <a:p>
            <a:pPr marL="0" indent="0">
              <a:buNone/>
            </a:pPr>
            <a:endParaRPr lang="en-US" b="1" dirty="0"/>
          </a:p>
          <a:p>
            <a:r>
              <a:rPr lang="en-US" sz="2400" b="1" dirty="0"/>
              <a:t>Narrow AI:</a:t>
            </a:r>
            <a:r>
              <a:rPr lang="en-US" sz="2400" dirty="0"/>
              <a:t> Also known as </a:t>
            </a:r>
            <a:r>
              <a:rPr lang="en-US" sz="2400" u="sng" dirty="0">
                <a:hlinkClick r:id="rId2"/>
              </a:rPr>
              <a:t>Weak AI</a:t>
            </a:r>
            <a:r>
              <a:rPr lang="en-US" sz="2400" dirty="0"/>
              <a:t>, this system is designed to carry out one particular job. Weak AI systems include video games like personal assistants like Amazon's Alexa and Apple's Siri. Users ask the assistant a question, and it answers it for you</a:t>
            </a:r>
            <a:r>
              <a:rPr lang="en-US" sz="2400" dirty="0" smtClean="0"/>
              <a:t>.</a:t>
            </a:r>
          </a:p>
          <a:p>
            <a:endParaRPr lang="en-US" sz="2400" dirty="0"/>
          </a:p>
          <a:p>
            <a:r>
              <a:rPr lang="en-US" sz="2400" b="1" dirty="0"/>
              <a:t>General AI:</a:t>
            </a:r>
            <a:r>
              <a:rPr lang="en-US" sz="2400" dirty="0"/>
              <a:t> This type includes </a:t>
            </a:r>
            <a:r>
              <a:rPr lang="en-US" sz="2400" u="sng" dirty="0">
                <a:hlinkClick r:id="rId3"/>
              </a:rPr>
              <a:t>strong artificial intelligence</a:t>
            </a:r>
            <a:r>
              <a:rPr lang="en-US" sz="2400" dirty="0"/>
              <a:t> systems that carry on the tasks considered to be human-like. They tend to be more complex and complicated and can be found in applications like self-driving cars or hospital operating rooms.</a:t>
            </a:r>
          </a:p>
          <a:p>
            <a:pPr marL="0" indent="0">
              <a:buNone/>
            </a:pPr>
            <a:endParaRPr lang="en-US" sz="2400" dirty="0"/>
          </a:p>
        </p:txBody>
      </p:sp>
      <p:pic>
        <p:nvPicPr>
          <p:cNvPr id="4" name="Picture 3" descr="https://lh3.googleusercontent.com/a/ACg8ocJeSQOYaDWsgXOylNOOaUAHdx-Pnt__JYA9nZZnvf4_-VCq66gz=s40-p"/>
          <p:cNvPicPr/>
          <p:nvPr/>
        </p:nvPicPr>
        <p:blipFill>
          <a:blip r:embed="rId4">
            <a:extLst>
              <a:ext uri="{28A0092B-C50C-407E-A947-70E740481C1C}">
                <a14:useLocalDpi xmlns:a14="http://schemas.microsoft.com/office/drawing/2010/main" val="0"/>
              </a:ext>
            </a:extLst>
          </a:blip>
          <a:srcRect/>
          <a:stretch>
            <a:fillRect/>
          </a:stretch>
        </p:blipFill>
        <p:spPr bwMode="auto">
          <a:xfrm>
            <a:off x="10988039" y="158337"/>
            <a:ext cx="1033145" cy="931545"/>
          </a:xfrm>
          <a:prstGeom prst="rect">
            <a:avLst/>
          </a:prstGeom>
          <a:noFill/>
          <a:ln>
            <a:noFill/>
          </a:ln>
        </p:spPr>
      </p:pic>
    </p:spTree>
    <p:extLst>
      <p:ext uri="{BB962C8B-B14F-4D97-AF65-F5344CB8AC3E}">
        <p14:creationId xmlns:p14="http://schemas.microsoft.com/office/powerpoint/2010/main" val="42188429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436</TotalTime>
  <Words>2363</Words>
  <Application>Microsoft Office PowerPoint</Application>
  <PresentationFormat>Widescreen</PresentationFormat>
  <Paragraphs>203</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Times New Roman</vt:lpstr>
      <vt:lpstr>Wingdings 3</vt:lpstr>
      <vt:lpstr>Wisp</vt:lpstr>
      <vt:lpstr>Introduction to Big Data,                   Artificial Intelligence and                Digitalized Educational Assessment</vt:lpstr>
      <vt:lpstr>Food for Thought</vt:lpstr>
      <vt:lpstr>Outlines</vt:lpstr>
      <vt:lpstr>Introduction</vt:lpstr>
      <vt:lpstr>Introduction to Big Data </vt:lpstr>
      <vt:lpstr>Introduction to Big Data Cont’d</vt:lpstr>
      <vt:lpstr>Sources of data</vt:lpstr>
      <vt:lpstr>Introduction to Artificial Intelligence</vt:lpstr>
      <vt:lpstr>Types of Artificial Intelligence</vt:lpstr>
      <vt:lpstr>Historical Background of Artificial Intelligence</vt:lpstr>
      <vt:lpstr>How Artificial Intelligence (AI) Works</vt:lpstr>
      <vt:lpstr>How Artificial Intelligence (AI) Works</vt:lpstr>
      <vt:lpstr>Digitalized Assessment</vt:lpstr>
      <vt:lpstr>Digitalized Assessment Cont’d</vt:lpstr>
      <vt:lpstr>  Table 1:  Academic discipline and corresponding assessment strategies</vt:lpstr>
      <vt:lpstr>Academic discipline and corresponding assessment strategies Cont’d</vt:lpstr>
      <vt:lpstr>Tools for Comprehensive Digitalised Assessment</vt:lpstr>
      <vt:lpstr>(i) Digitalised Formative Assessment     Tools </vt:lpstr>
      <vt:lpstr>Digitalised Formative Assessment Tools Cont’d</vt:lpstr>
      <vt:lpstr>Educational Technology Tools</vt:lpstr>
      <vt:lpstr>Retrieval shows Practice App</vt:lpstr>
      <vt:lpstr>Kahoot App</vt:lpstr>
      <vt:lpstr>Quizlet App</vt:lpstr>
      <vt:lpstr>Google Classroom</vt:lpstr>
      <vt:lpstr>(ii) Digitalised Summative Assessment            Tools </vt:lpstr>
      <vt:lpstr>Learning Management System (LMS)</vt:lpstr>
      <vt:lpstr>NEO LMS</vt:lpstr>
      <vt:lpstr>Moodle</vt:lpstr>
      <vt:lpstr>Talent LMS App </vt:lpstr>
      <vt:lpstr>Paradiso LMS App</vt:lpstr>
      <vt:lpstr>Electronic Portfolios</vt:lpstr>
      <vt:lpstr>MijnePortfolio App</vt:lpstr>
      <vt:lpstr>The Process of Digitalized Assessment (Constructing Test Items)</vt:lpstr>
      <vt:lpstr>Guidelines for Developing Good Online Assessments   1. Remember The Before, During and After of         Assessment</vt:lpstr>
      <vt:lpstr>2. Know Why We Want To Assess</vt:lpstr>
      <vt:lpstr>Bloom's Taxonomy of Cognitive Domains of Learning: Anderson’s Version</vt:lpstr>
      <vt:lpstr>3. Choose The Right Tool To Assess The Right        Set Of Skills </vt:lpstr>
      <vt:lpstr>Common Types of Assessments and Their Advantages and Disadvantages (Adapted from Commonwealth of Learning &amp; Asian Development Bank, 2008: 4–13, 4–14)</vt:lpstr>
      <vt:lpstr>3. Remember, It’s Either "Open" Or Closed"</vt:lpstr>
      <vt:lpstr>Select vs. Constructed (or "Supply") Responses</vt:lpstr>
      <vt:lpstr>Benefits and Ways of Using Digital Assessment Tools</vt:lpstr>
      <vt:lpstr>Benefits and Ways of Using Digital Assessment Tools</vt:lpstr>
      <vt:lpstr>Benefits and Ways of Using Digital Assessment Tools</vt:lpstr>
      <vt:lpstr>Relationship Between Big Data and Assessment</vt:lpstr>
      <vt:lpstr>Relationship Between Big Data and Assessment</vt:lpstr>
      <vt:lpstr>Conclusion</vt:lpstr>
      <vt:lpstr>End of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                   Artificial Intelligence and                Digitalized Educational Assessment</dc:title>
  <dc:creator>Dr A. O. Ariyo</dc:creator>
  <cp:lastModifiedBy>Dr A. O. Ariyo</cp:lastModifiedBy>
  <cp:revision>40</cp:revision>
  <dcterms:created xsi:type="dcterms:W3CDTF">2024-11-06T05:14:43Z</dcterms:created>
  <dcterms:modified xsi:type="dcterms:W3CDTF">2024-11-06T12:31:01Z</dcterms:modified>
</cp:coreProperties>
</file>