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sldIdLst>
    <p:sldId id="281" r:id="rId2"/>
    <p:sldId id="256" r:id="rId3"/>
    <p:sldId id="258" r:id="rId4"/>
    <p:sldId id="282" r:id="rId5"/>
    <p:sldId id="259" r:id="rId6"/>
    <p:sldId id="262" r:id="rId7"/>
    <p:sldId id="280" r:id="rId8"/>
    <p:sldId id="260" r:id="rId9"/>
    <p:sldId id="263" r:id="rId10"/>
    <p:sldId id="264" r:id="rId11"/>
    <p:sldId id="265" r:id="rId12"/>
    <p:sldId id="266" r:id="rId13"/>
    <p:sldId id="268" r:id="rId14"/>
    <p:sldId id="267" r:id="rId15"/>
    <p:sldId id="269" r:id="rId16"/>
    <p:sldId id="270" r:id="rId17"/>
    <p:sldId id="271" r:id="rId18"/>
    <p:sldId id="272" r:id="rId19"/>
    <p:sldId id="273" r:id="rId20"/>
    <p:sldId id="274" r:id="rId21"/>
    <p:sldId id="275" r:id="rId22"/>
    <p:sldId id="276" r:id="rId23"/>
    <p:sldId id="277" r:id="rId24"/>
    <p:sldId id="278" r:id="rId25"/>
    <p:sldId id="27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0135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58091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9523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3190771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5332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75037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11/9/2024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9497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11/9/2024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56467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11/9/2024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87113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11/9/2024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61724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2852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11/9/2024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12313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ubec.gov.ng/report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186E4B-1ECB-4629-9444-72924ACCF719}"/>
              </a:ext>
            </a:extLst>
          </p:cNvPr>
          <p:cNvSpPr txBox="1"/>
          <p:nvPr/>
        </p:nvSpPr>
        <p:spPr>
          <a:xfrm>
            <a:off x="627530" y="699247"/>
            <a:ext cx="6364942" cy="4247317"/>
          </a:xfrm>
          <a:prstGeom prst="rect">
            <a:avLst/>
          </a:prstGeom>
          <a:noFill/>
        </p:spPr>
        <p:txBody>
          <a:bodyPr wrap="square" rtlCol="0">
            <a:spAutoFit/>
          </a:bodyPr>
          <a:lstStyle/>
          <a:p>
            <a:r>
              <a:rPr lang="en-US" dirty="0">
                <a:latin typeface="Arial Black" panose="020B0A04020102020204" pitchFamily="34" charset="0"/>
              </a:rPr>
              <a:t>7</a:t>
            </a:r>
            <a:r>
              <a:rPr lang="en-US" baseline="30000" dirty="0">
                <a:latin typeface="Arial Black" panose="020B0A04020102020204" pitchFamily="34" charset="0"/>
              </a:rPr>
              <a:t>th</a:t>
            </a:r>
            <a:r>
              <a:rPr lang="en-US" dirty="0">
                <a:latin typeface="Arial Black" panose="020B0A04020102020204" pitchFamily="34" charset="0"/>
              </a:rPr>
              <a:t> International Association for Innovations in Educational Assessment Conference 2024</a:t>
            </a:r>
          </a:p>
          <a:p>
            <a:endParaRPr lang="en-US" dirty="0">
              <a:latin typeface="Arial Black" panose="020B0A04020102020204" pitchFamily="34" charset="0"/>
            </a:endParaRPr>
          </a:p>
          <a:p>
            <a:endParaRPr lang="en-US" dirty="0">
              <a:latin typeface="Arial Black" panose="020B0A04020102020204" pitchFamily="34" charset="0"/>
            </a:endParaRPr>
          </a:p>
          <a:p>
            <a:endParaRPr lang="en-US" dirty="0">
              <a:latin typeface="Arial Black" panose="020B0A04020102020204" pitchFamily="34" charset="0"/>
            </a:endParaRPr>
          </a:p>
          <a:p>
            <a:r>
              <a:rPr lang="en-US" dirty="0">
                <a:latin typeface="Arial Black" panose="020B0A04020102020204" pitchFamily="34" charset="0"/>
              </a:rPr>
              <a:t>In Collaboration with the</a:t>
            </a:r>
          </a:p>
          <a:p>
            <a:endParaRPr lang="en-US" dirty="0">
              <a:latin typeface="Arial Black" panose="020B0A04020102020204" pitchFamily="34" charset="0"/>
            </a:endParaRPr>
          </a:p>
          <a:p>
            <a:endParaRPr lang="en-US" dirty="0">
              <a:latin typeface="Arial Black" panose="020B0A04020102020204" pitchFamily="34" charset="0"/>
            </a:endParaRPr>
          </a:p>
          <a:p>
            <a:endParaRPr lang="en-US" dirty="0">
              <a:latin typeface="Arial Black" panose="020B0A04020102020204" pitchFamily="34" charset="0"/>
            </a:endParaRPr>
          </a:p>
          <a:p>
            <a:r>
              <a:rPr lang="en-US" dirty="0">
                <a:latin typeface="Arial Black" panose="020B0A04020102020204" pitchFamily="34" charset="0"/>
              </a:rPr>
              <a:t>Universal Basic Education Commission (UBEC) </a:t>
            </a:r>
          </a:p>
          <a:p>
            <a:r>
              <a:rPr lang="en-US" dirty="0">
                <a:latin typeface="Arial Black" panose="020B0A04020102020204" pitchFamily="34" charset="0"/>
              </a:rPr>
              <a:t>Held from 5</a:t>
            </a:r>
            <a:r>
              <a:rPr lang="en-US" baseline="30000" dirty="0">
                <a:latin typeface="Arial Black" panose="020B0A04020102020204" pitchFamily="34" charset="0"/>
              </a:rPr>
              <a:t>th</a:t>
            </a:r>
            <a:r>
              <a:rPr lang="en-US" dirty="0">
                <a:latin typeface="Arial Black" panose="020B0A04020102020204" pitchFamily="34" charset="0"/>
              </a:rPr>
              <a:t> – 8</a:t>
            </a:r>
            <a:r>
              <a:rPr lang="en-US" baseline="30000" dirty="0">
                <a:latin typeface="Arial Black" panose="020B0A04020102020204" pitchFamily="34" charset="0"/>
              </a:rPr>
              <a:t>th</a:t>
            </a:r>
            <a:r>
              <a:rPr lang="en-US" dirty="0">
                <a:latin typeface="Arial Black" panose="020B0A04020102020204" pitchFamily="34" charset="0"/>
              </a:rPr>
              <a:t> November, 2024</a:t>
            </a:r>
          </a:p>
          <a:p>
            <a:r>
              <a:rPr lang="en-US" dirty="0">
                <a:latin typeface="Arial Black" panose="020B0A04020102020204" pitchFamily="34" charset="0"/>
              </a:rPr>
              <a:t>@ the UBEC Digital Resource Centre,</a:t>
            </a:r>
          </a:p>
          <a:p>
            <a:r>
              <a:rPr lang="en-US" dirty="0" err="1">
                <a:latin typeface="Arial Black" panose="020B0A04020102020204" pitchFamily="34" charset="0"/>
              </a:rPr>
              <a:t>Kado-Kuchi</a:t>
            </a:r>
            <a:r>
              <a:rPr lang="en-US" dirty="0">
                <a:latin typeface="Arial Black" panose="020B0A04020102020204" pitchFamily="34" charset="0"/>
              </a:rPr>
              <a:t>, </a:t>
            </a:r>
            <a:r>
              <a:rPr lang="en-US" dirty="0" err="1">
                <a:latin typeface="Arial Black" panose="020B0A04020102020204" pitchFamily="34" charset="0"/>
              </a:rPr>
              <a:t>Jahi</a:t>
            </a:r>
            <a:r>
              <a:rPr lang="en-US" dirty="0">
                <a:latin typeface="Arial Black" panose="020B0A04020102020204" pitchFamily="34" charset="0"/>
              </a:rPr>
              <a:t> District,</a:t>
            </a:r>
          </a:p>
          <a:p>
            <a:r>
              <a:rPr lang="en-US" dirty="0">
                <a:latin typeface="Arial Black" panose="020B0A04020102020204" pitchFamily="34" charset="0"/>
              </a:rPr>
              <a:t>Abuja, Nigeria</a:t>
            </a:r>
          </a:p>
          <a:p>
            <a:endParaRPr lang="en-GB" dirty="0"/>
          </a:p>
        </p:txBody>
      </p:sp>
      <p:pic>
        <p:nvPicPr>
          <p:cNvPr id="4" name="Picture 3">
            <a:extLst>
              <a:ext uri="{FF2B5EF4-FFF2-40B4-BE49-F238E27FC236}">
                <a16:creationId xmlns:a16="http://schemas.microsoft.com/office/drawing/2014/main" id="{46705746-E6ED-4051-93AE-09E0D0A2DCAA}"/>
              </a:ext>
            </a:extLst>
          </p:cNvPr>
          <p:cNvPicPr>
            <a:picLocks noChangeAspect="1"/>
          </p:cNvPicPr>
          <p:nvPr/>
        </p:nvPicPr>
        <p:blipFill>
          <a:blip r:embed="rId2"/>
          <a:stretch>
            <a:fillRect/>
          </a:stretch>
        </p:blipFill>
        <p:spPr>
          <a:xfrm>
            <a:off x="5943600" y="2397499"/>
            <a:ext cx="6134100" cy="3981450"/>
          </a:xfrm>
          <a:prstGeom prst="rect">
            <a:avLst/>
          </a:prstGeom>
        </p:spPr>
      </p:pic>
      <p:pic>
        <p:nvPicPr>
          <p:cNvPr id="1026" name="Picture 2" descr="IAIIEA | HISTORY">
            <a:extLst>
              <a:ext uri="{FF2B5EF4-FFF2-40B4-BE49-F238E27FC236}">
                <a16:creationId xmlns:a16="http://schemas.microsoft.com/office/drawing/2014/main" id="{27E3AA0A-A7BF-484F-AAD6-0EFE0A7664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7050" y="699247"/>
            <a:ext cx="42672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5484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6B9A5-1372-4A1D-82B1-3298C271C475}"/>
              </a:ext>
            </a:extLst>
          </p:cNvPr>
          <p:cNvSpPr>
            <a:spLocks noGrp="1"/>
          </p:cNvSpPr>
          <p:nvPr>
            <p:ph type="title"/>
          </p:nvPr>
        </p:nvSpPr>
        <p:spPr/>
        <p:txBody>
          <a:bodyPr>
            <a:normAutofit/>
          </a:bodyPr>
          <a:lstStyle/>
          <a:p>
            <a:r>
              <a:rPr lang="en-GB" b="1" dirty="0"/>
              <a:t>EXEMPLIFYING THE DEPLOYMENT OF BIG DATA AND AI IN UBEC-DRC RESEARCH</a:t>
            </a:r>
            <a:endParaRPr lang="en-GB" dirty="0"/>
          </a:p>
        </p:txBody>
      </p:sp>
      <p:sp>
        <p:nvSpPr>
          <p:cNvPr id="3" name="Content Placeholder 2">
            <a:extLst>
              <a:ext uri="{FF2B5EF4-FFF2-40B4-BE49-F238E27FC236}">
                <a16:creationId xmlns:a16="http://schemas.microsoft.com/office/drawing/2014/main" id="{F0965B35-51AA-49FF-9F8B-2DE158071DB2}"/>
              </a:ext>
            </a:extLst>
          </p:cNvPr>
          <p:cNvSpPr>
            <a:spLocks noGrp="1"/>
          </p:cNvSpPr>
          <p:nvPr>
            <p:ph idx="1"/>
          </p:nvPr>
        </p:nvSpPr>
        <p:spPr/>
        <p:txBody>
          <a:bodyPr/>
          <a:lstStyle/>
          <a:p>
            <a:pPr>
              <a:buFont typeface="Wingdings" panose="05000000000000000000" pitchFamily="2" charset="2"/>
              <a:buChar char="Ø"/>
            </a:pPr>
            <a:r>
              <a:rPr lang="en-US" dirty="0"/>
              <a:t> </a:t>
            </a:r>
            <a:r>
              <a:rPr lang="en-GB" b="1" dirty="0"/>
              <a:t>Early Warning Systems</a:t>
            </a:r>
            <a:r>
              <a:rPr lang="en-GB" dirty="0"/>
              <a:t> utilize AI-powered predictive modelling to identify students at risk of falling behind or dropping out. By analysing a combination of demographic, academic, and behavioural data, these systems can pinpoint at risk students early on, enabling educators to intervene with targeted support assistance before their challenges escalate, improving retention rates and overall student success.</a:t>
            </a:r>
          </a:p>
          <a:p>
            <a:pPr marL="0" indent="0">
              <a:buNone/>
            </a:pPr>
            <a:endParaRPr lang="en-GB" dirty="0"/>
          </a:p>
          <a:p>
            <a:pPr>
              <a:buFont typeface="Wingdings" panose="05000000000000000000" pitchFamily="2" charset="2"/>
              <a:buChar char="Ø"/>
            </a:pPr>
            <a:r>
              <a:rPr lang="en-US" dirty="0"/>
              <a:t> </a:t>
            </a:r>
            <a:r>
              <a:rPr lang="en-GB" b="1" dirty="0"/>
              <a:t>Teacher Professional Development AI- Powered Application</a:t>
            </a:r>
            <a:r>
              <a:rPr lang="en-GB" dirty="0"/>
              <a:t> can be used to analyse teacher performance data to identify effective teaching practices and areas for improvement. This information can be used to create targeted professional development programs that enhance teacher quality and student learning outcomes. BY continuously analysing teacher performance, UBEC can then ensure that professional development is dynamic and responsive to the needs of educators.</a:t>
            </a:r>
          </a:p>
          <a:p>
            <a:pPr>
              <a:buFont typeface="Wingdings" panose="05000000000000000000" pitchFamily="2" charset="2"/>
              <a:buChar char="Ø"/>
            </a:pPr>
            <a:endParaRPr lang="en-GB" dirty="0"/>
          </a:p>
        </p:txBody>
      </p:sp>
    </p:spTree>
    <p:extLst>
      <p:ext uri="{BB962C8B-B14F-4D97-AF65-F5344CB8AC3E}">
        <p14:creationId xmlns:p14="http://schemas.microsoft.com/office/powerpoint/2010/main" val="2623916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C7380-6EDA-4923-B79A-C28EB0BCB804}"/>
              </a:ext>
            </a:extLst>
          </p:cNvPr>
          <p:cNvSpPr>
            <a:spLocks noGrp="1"/>
          </p:cNvSpPr>
          <p:nvPr>
            <p:ph type="title"/>
          </p:nvPr>
        </p:nvSpPr>
        <p:spPr/>
        <p:txBody>
          <a:bodyPr>
            <a:normAutofit fontScale="90000"/>
          </a:bodyPr>
          <a:lstStyle/>
          <a:p>
            <a:r>
              <a:rPr lang="en-GB" b="1" dirty="0"/>
              <a:t>EXEMPLIFYING THE DEPLOYMENT OF BIG DATA AND AI IN UBEC-DRC RESEARCH (cont’d) </a:t>
            </a:r>
            <a:endParaRPr lang="en-GB" dirty="0"/>
          </a:p>
        </p:txBody>
      </p:sp>
      <p:sp>
        <p:nvSpPr>
          <p:cNvPr id="3" name="Content Placeholder 2">
            <a:extLst>
              <a:ext uri="{FF2B5EF4-FFF2-40B4-BE49-F238E27FC236}">
                <a16:creationId xmlns:a16="http://schemas.microsoft.com/office/drawing/2014/main" id="{59EC8522-DDC8-4D95-8F5B-C8A0BDBC32E0}"/>
              </a:ext>
            </a:extLst>
          </p:cNvPr>
          <p:cNvSpPr>
            <a:spLocks noGrp="1"/>
          </p:cNvSpPr>
          <p:nvPr>
            <p:ph idx="1"/>
          </p:nvPr>
        </p:nvSpPr>
        <p:spPr/>
        <p:txBody>
          <a:bodyPr>
            <a:normAutofit/>
          </a:bodyPr>
          <a:lstStyle/>
          <a:p>
            <a:pPr>
              <a:buFont typeface="Wingdings" panose="05000000000000000000" pitchFamily="2" charset="2"/>
              <a:buChar char="Ø"/>
            </a:pPr>
            <a:r>
              <a:rPr lang="en-US" dirty="0"/>
              <a:t> </a:t>
            </a:r>
            <a:r>
              <a:rPr lang="en-GB" b="1" dirty="0"/>
              <a:t>Machine Learning and Natural Language Processing </a:t>
            </a:r>
            <a:r>
              <a:rPr lang="en-GB" dirty="0"/>
              <a:t>allows for the analysis of vast amounts of data thereby generating insights that shape education policy and practice. It can be used to assess the impact of different policies on student performance and to make data-driven adjustments to optimize outcomes. </a:t>
            </a:r>
          </a:p>
          <a:p>
            <a:pPr marL="0" indent="0">
              <a:buNone/>
            </a:pPr>
            <a:endParaRPr lang="en-GB" dirty="0"/>
          </a:p>
          <a:p>
            <a:pPr>
              <a:buFont typeface="Wingdings" panose="05000000000000000000" pitchFamily="2" charset="2"/>
              <a:buChar char="Ø"/>
            </a:pPr>
            <a:r>
              <a:rPr lang="en-GB" b="1" dirty="0"/>
              <a:t>education policy analysis application</a:t>
            </a:r>
            <a:r>
              <a:rPr lang="en-GB" dirty="0"/>
              <a:t> can be used to evaluate the effectiveness of education policies and large datasets on enrolment, attendance, and academic performance leading to the identification of trends and data-driven decisions and the development of evidence-based strategies that will improve education systems. The impact of a new curriculum on student performance can even be analysed to help determine its effectiveness and guide future policy adjustments. Furthermore, UBEC-DRC can use the data to advocate for policy changes that support educational improvement (Ogunleye, 2023). </a:t>
            </a:r>
          </a:p>
          <a:p>
            <a:pPr>
              <a:buFont typeface="Wingdings" panose="05000000000000000000" pitchFamily="2" charset="2"/>
              <a:buChar char="Ø"/>
            </a:pPr>
            <a:endParaRPr lang="en-GB" dirty="0"/>
          </a:p>
        </p:txBody>
      </p:sp>
    </p:spTree>
    <p:extLst>
      <p:ext uri="{BB962C8B-B14F-4D97-AF65-F5344CB8AC3E}">
        <p14:creationId xmlns:p14="http://schemas.microsoft.com/office/powerpoint/2010/main" val="3807289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3BAF9-C28A-4A73-ACEA-ED35CBE68AFE}"/>
              </a:ext>
            </a:extLst>
          </p:cNvPr>
          <p:cNvSpPr>
            <a:spLocks noGrp="1"/>
          </p:cNvSpPr>
          <p:nvPr>
            <p:ph type="title"/>
          </p:nvPr>
        </p:nvSpPr>
        <p:spPr/>
        <p:txBody>
          <a:bodyPr>
            <a:normAutofit fontScale="90000"/>
          </a:bodyPr>
          <a:lstStyle/>
          <a:p>
            <a:r>
              <a:rPr lang="en-GB" b="1" dirty="0"/>
              <a:t>EXEMPLIFYING THE DEPLOYMENT OF BIG DATA AND AI IN UBEC-DRC RESEARCH(cont’d) </a:t>
            </a:r>
            <a:endParaRPr lang="en-GB" dirty="0"/>
          </a:p>
        </p:txBody>
      </p:sp>
      <p:sp>
        <p:nvSpPr>
          <p:cNvPr id="3" name="Content Placeholder 2">
            <a:extLst>
              <a:ext uri="{FF2B5EF4-FFF2-40B4-BE49-F238E27FC236}">
                <a16:creationId xmlns:a16="http://schemas.microsoft.com/office/drawing/2014/main" id="{8F985860-A891-4F8C-9384-D9F697F50FDD}"/>
              </a:ext>
            </a:extLst>
          </p:cNvPr>
          <p:cNvSpPr>
            <a:spLocks noGrp="1"/>
          </p:cNvSpPr>
          <p:nvPr>
            <p:ph idx="1"/>
          </p:nvPr>
        </p:nvSpPr>
        <p:spPr/>
        <p:txBody>
          <a:bodyPr/>
          <a:lstStyle/>
          <a:p>
            <a:pPr>
              <a:buFont typeface="Wingdings" panose="05000000000000000000" pitchFamily="2" charset="2"/>
              <a:buChar char="Ø"/>
            </a:pPr>
            <a:r>
              <a:rPr lang="en-US" dirty="0"/>
              <a:t> </a:t>
            </a:r>
            <a:r>
              <a:rPr lang="en-GB" b="1" dirty="0"/>
              <a:t>AI-powered Chatbots</a:t>
            </a:r>
            <a:r>
              <a:rPr lang="en-GB" dirty="0"/>
              <a:t> and </a:t>
            </a:r>
            <a:r>
              <a:rPr lang="en-GB" b="1" dirty="0"/>
              <a:t>Virtual Learning Environments and Adaptive Learning Systems</a:t>
            </a:r>
            <a:r>
              <a:rPr lang="en-GB" dirty="0"/>
              <a:t> can be leveraged on to provide customized personalized learning experiences. These systems adapt to individual learners’ needs and abilities. They offer customized instructional content. They also provide one-on-one support, and help learners master subjects at their own pace. </a:t>
            </a:r>
          </a:p>
          <a:p>
            <a:pPr>
              <a:buFont typeface="Wingdings" panose="05000000000000000000" pitchFamily="2" charset="2"/>
              <a:buChar char="Ø"/>
            </a:pPr>
            <a:r>
              <a:rPr lang="en-US" dirty="0"/>
              <a:t> </a:t>
            </a:r>
            <a:r>
              <a:rPr lang="en-GB" b="1" dirty="0"/>
              <a:t>The Intelligent Tutoring Systems</a:t>
            </a:r>
            <a:r>
              <a:rPr lang="en-GB" dirty="0"/>
              <a:t> also offers personalized one-on-one support to students. It augments teacher capacity and improves student outcomes. By using AI to adapt to each learner’s learning pace and style, intelligent tutoring systems provide targeted assistance that helps learners grasp complex concepts more effectively.</a:t>
            </a:r>
          </a:p>
          <a:p>
            <a:pPr>
              <a:buFont typeface="Wingdings" panose="05000000000000000000" pitchFamily="2" charset="2"/>
              <a:buChar char="Ø"/>
            </a:pPr>
            <a:r>
              <a:rPr lang="en-US" dirty="0"/>
              <a:t> </a:t>
            </a:r>
            <a:r>
              <a:rPr lang="en-GB" b="1" dirty="0"/>
              <a:t>AI-driven platforms </a:t>
            </a:r>
            <a:r>
              <a:rPr lang="en-GB" dirty="0"/>
              <a:t>can be used to provide real-time feedback to learners and in so doing enable them to track their progress and identify areas of improvement. This can be particularly beneficial where the diversity in learners’ backgrounds and learning abilities necessitate differentiated instruction (Adebayo, 2023).</a:t>
            </a:r>
          </a:p>
        </p:txBody>
      </p:sp>
    </p:spTree>
    <p:extLst>
      <p:ext uri="{BB962C8B-B14F-4D97-AF65-F5344CB8AC3E}">
        <p14:creationId xmlns:p14="http://schemas.microsoft.com/office/powerpoint/2010/main" val="3585229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87FED-D2E4-4FA7-9C23-D697C81ABA01}"/>
              </a:ext>
            </a:extLst>
          </p:cNvPr>
          <p:cNvSpPr>
            <a:spLocks noGrp="1"/>
          </p:cNvSpPr>
          <p:nvPr>
            <p:ph type="title"/>
          </p:nvPr>
        </p:nvSpPr>
        <p:spPr/>
        <p:txBody>
          <a:bodyPr>
            <a:normAutofit fontScale="90000"/>
          </a:bodyPr>
          <a:lstStyle/>
          <a:p>
            <a:r>
              <a:rPr lang="en-GB" b="1" dirty="0"/>
              <a:t>EXEMPLIFYING THE DEPLOYMENT OF BIG DATA AND AI IN UBEC-DRC RESEARCH (cont’d) </a:t>
            </a:r>
            <a:endParaRPr lang="en-GB" dirty="0"/>
          </a:p>
        </p:txBody>
      </p:sp>
      <p:sp>
        <p:nvSpPr>
          <p:cNvPr id="3" name="Content Placeholder 2">
            <a:extLst>
              <a:ext uri="{FF2B5EF4-FFF2-40B4-BE49-F238E27FC236}">
                <a16:creationId xmlns:a16="http://schemas.microsoft.com/office/drawing/2014/main" id="{2A0BF07E-33B7-42FA-94F6-1A62D2D8476F}"/>
              </a:ext>
            </a:extLst>
          </p:cNvPr>
          <p:cNvSpPr>
            <a:spLocks noGrp="1"/>
          </p:cNvSpPr>
          <p:nvPr>
            <p:ph idx="1"/>
          </p:nvPr>
        </p:nvSpPr>
        <p:spPr/>
        <p:txBody>
          <a:bodyPr/>
          <a:lstStyle/>
          <a:p>
            <a:pPr>
              <a:buFont typeface="Wingdings" panose="05000000000000000000" pitchFamily="2" charset="2"/>
              <a:buChar char="Ø"/>
            </a:pPr>
            <a:r>
              <a:rPr lang="en-US" dirty="0"/>
              <a:t> </a:t>
            </a:r>
            <a:r>
              <a:rPr lang="en-GB" sz="2800" b="1" dirty="0"/>
              <a:t>Automated Content Analysis</a:t>
            </a:r>
            <a:r>
              <a:rPr lang="en-GB" sz="2800" dirty="0"/>
              <a:t> can be used to facilitate student engagement, motivation, and social-emotional learning by processing large volumes of text data. Automated content analysis identifies themes and trends that inform educational practices for the enhancement of curriculum development and teaching methods. A researcher can use automated content </a:t>
            </a:r>
            <a:r>
              <a:rPr lang="en-GB" sz="2800" dirty="0" err="1"/>
              <a:t>analysus</a:t>
            </a:r>
            <a:r>
              <a:rPr lang="en-GB" sz="2800" dirty="0"/>
              <a:t> to analyse large volumes of text data such as student essays and teacher feedback. The application will identify themes and trends that inform educational practices which can be harnessed to </a:t>
            </a:r>
            <a:r>
              <a:rPr lang="en-GB" sz="2800" dirty="0" err="1"/>
              <a:t>conintinuously</a:t>
            </a:r>
            <a:r>
              <a:rPr lang="en-GB" sz="2800" dirty="0"/>
              <a:t> improve teaching methods and curricular content.</a:t>
            </a:r>
          </a:p>
          <a:p>
            <a:pPr marL="0" indent="0">
              <a:buNone/>
            </a:pPr>
            <a:endParaRPr lang="en-US" sz="2800" dirty="0"/>
          </a:p>
          <a:p>
            <a:pPr marL="0" indent="0">
              <a:buNone/>
            </a:pPr>
            <a:endParaRPr lang="en-US" dirty="0"/>
          </a:p>
          <a:p>
            <a:pPr>
              <a:buFont typeface="Wingdings" panose="05000000000000000000" pitchFamily="2" charset="2"/>
              <a:buChar char="Ø"/>
            </a:pPr>
            <a:endParaRPr lang="en-GB" dirty="0"/>
          </a:p>
        </p:txBody>
      </p:sp>
    </p:spTree>
    <p:extLst>
      <p:ext uri="{BB962C8B-B14F-4D97-AF65-F5344CB8AC3E}">
        <p14:creationId xmlns:p14="http://schemas.microsoft.com/office/powerpoint/2010/main" val="1024620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8A5C6-FCC0-44D5-96EE-3499274AFCE5}"/>
              </a:ext>
            </a:extLst>
          </p:cNvPr>
          <p:cNvSpPr>
            <a:spLocks noGrp="1"/>
          </p:cNvSpPr>
          <p:nvPr>
            <p:ph type="title"/>
          </p:nvPr>
        </p:nvSpPr>
        <p:spPr/>
        <p:txBody>
          <a:bodyPr/>
          <a:lstStyle/>
          <a:p>
            <a:r>
              <a:rPr lang="en-US" b="1" dirty="0"/>
              <a:t>DON’T MISS THE POINT!</a:t>
            </a:r>
            <a:endParaRPr lang="en-GB" b="1" dirty="0"/>
          </a:p>
        </p:txBody>
      </p:sp>
      <p:sp>
        <p:nvSpPr>
          <p:cNvPr id="3" name="Content Placeholder 2">
            <a:extLst>
              <a:ext uri="{FF2B5EF4-FFF2-40B4-BE49-F238E27FC236}">
                <a16:creationId xmlns:a16="http://schemas.microsoft.com/office/drawing/2014/main" id="{9E0CA58E-FAEA-47BF-BFF6-518AF7F98044}"/>
              </a:ext>
            </a:extLst>
          </p:cNvPr>
          <p:cNvSpPr>
            <a:spLocks noGrp="1"/>
          </p:cNvSpPr>
          <p:nvPr>
            <p:ph idx="1"/>
          </p:nvPr>
        </p:nvSpPr>
        <p:spPr/>
        <p:txBody>
          <a:bodyPr>
            <a:normAutofit lnSpcReduction="10000"/>
          </a:bodyPr>
          <a:lstStyle/>
          <a:p>
            <a:pPr>
              <a:buFont typeface="Wingdings" panose="05000000000000000000" pitchFamily="2" charset="2"/>
              <a:buChar char="ü"/>
            </a:pPr>
            <a:r>
              <a:rPr lang="en-US" dirty="0"/>
              <a:t> Data from the aforementioned Big Data and AI intervention will be available as data sets requiring big data analytics and </a:t>
            </a:r>
            <a:r>
              <a:rPr lang="en-GB" dirty="0"/>
              <a:t>AI technologies to analyse them.</a:t>
            </a:r>
          </a:p>
          <a:p>
            <a:pPr>
              <a:buFont typeface="Wingdings" panose="05000000000000000000" pitchFamily="2" charset="2"/>
              <a:buChar char="ü"/>
            </a:pPr>
            <a:r>
              <a:rPr lang="en-GB" dirty="0"/>
              <a:t> For instance, AI technologies can further be deployed to analyse learners’ improvement resulting from these specific interventions.</a:t>
            </a:r>
          </a:p>
          <a:p>
            <a:pPr>
              <a:buFont typeface="Wingdings" panose="05000000000000000000" pitchFamily="2" charset="2"/>
              <a:buChar char="ü"/>
            </a:pPr>
            <a:r>
              <a:rPr lang="en-GB" dirty="0"/>
              <a:t> UBEC-DRC can use big data analysis to monitor and evaluate the impact of educational programs and initiatives (Khan et al., 2022). </a:t>
            </a:r>
          </a:p>
          <a:p>
            <a:pPr>
              <a:buFont typeface="Wingdings" panose="05000000000000000000" pitchFamily="2" charset="2"/>
              <a:buChar char="ü"/>
            </a:pPr>
            <a:r>
              <a:rPr lang="en-US" dirty="0"/>
              <a:t> </a:t>
            </a:r>
            <a:r>
              <a:rPr lang="en-GB" b="1" dirty="0"/>
              <a:t>Learning Analytics Platforms</a:t>
            </a:r>
            <a:r>
              <a:rPr lang="en-GB" dirty="0"/>
              <a:t> can be used to analyse student learning behaviours and outcomes. There platforms identify knowledge gaps and provide insights into how students interact with educational content. Educators can use this information to tailor their teaching strategies to individual student needs, enhancing learning experiences and outcomes. This continuous assessment will enable the Centre to identify what is working and what needs to be adjusted thereby ensuring that programs are effective and that they meet their objectives.</a:t>
            </a:r>
          </a:p>
          <a:p>
            <a:pPr marL="0" indent="0">
              <a:buNone/>
            </a:pPr>
            <a:r>
              <a:rPr lang="en-GB" dirty="0"/>
              <a:t> </a:t>
            </a:r>
          </a:p>
          <a:p>
            <a:pPr>
              <a:buFont typeface="Wingdings" panose="05000000000000000000" pitchFamily="2" charset="2"/>
              <a:buChar char="ü"/>
            </a:pPr>
            <a:endParaRPr lang="en-GB" dirty="0"/>
          </a:p>
        </p:txBody>
      </p:sp>
    </p:spTree>
    <p:extLst>
      <p:ext uri="{BB962C8B-B14F-4D97-AF65-F5344CB8AC3E}">
        <p14:creationId xmlns:p14="http://schemas.microsoft.com/office/powerpoint/2010/main" val="2960881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B47DB-AE19-4A87-BC9D-3692311F331C}"/>
              </a:ext>
            </a:extLst>
          </p:cNvPr>
          <p:cNvSpPr>
            <a:spLocks noGrp="1"/>
          </p:cNvSpPr>
          <p:nvPr>
            <p:ph type="title"/>
          </p:nvPr>
        </p:nvSpPr>
        <p:spPr/>
        <p:txBody>
          <a:bodyPr/>
          <a:lstStyle/>
          <a:p>
            <a:r>
              <a:rPr lang="en-US" b="1" dirty="0"/>
              <a:t>BENEFITS OF USING BIG DATA AND AI IN EDUCATION RESEARCH</a:t>
            </a:r>
            <a:endParaRPr lang="en-GB" b="1" dirty="0"/>
          </a:p>
        </p:txBody>
      </p:sp>
      <p:sp>
        <p:nvSpPr>
          <p:cNvPr id="3" name="Content Placeholder 2">
            <a:extLst>
              <a:ext uri="{FF2B5EF4-FFF2-40B4-BE49-F238E27FC236}">
                <a16:creationId xmlns:a16="http://schemas.microsoft.com/office/drawing/2014/main" id="{E8393BF8-102F-4586-8275-40196DE4553F}"/>
              </a:ext>
            </a:extLst>
          </p:cNvPr>
          <p:cNvSpPr>
            <a:spLocks noGrp="1"/>
          </p:cNvSpPr>
          <p:nvPr>
            <p:ph idx="1"/>
          </p:nvPr>
        </p:nvSpPr>
        <p:spPr>
          <a:xfrm>
            <a:off x="1097280" y="1845734"/>
            <a:ext cx="10058400" cy="4510242"/>
          </a:xfrm>
        </p:spPr>
        <p:txBody>
          <a:bodyPr>
            <a:normAutofit fontScale="92500"/>
          </a:bodyPr>
          <a:lstStyle/>
          <a:p>
            <a:pPr>
              <a:buFont typeface="Wingdings" panose="05000000000000000000" pitchFamily="2" charset="2"/>
              <a:buChar char="§"/>
            </a:pPr>
            <a:r>
              <a:rPr lang="en-US" sz="2800" dirty="0"/>
              <a:t> </a:t>
            </a:r>
            <a:r>
              <a:rPr lang="en-GB" sz="2800" dirty="0"/>
              <a:t>By analysing data on resource usage and needs, UBEC-DRC can ensure that resources are distributed equitably and effectively and in so doing ensure that schools receive the support they need to enhance student learning outcomes (</a:t>
            </a:r>
            <a:r>
              <a:rPr lang="en-GB" sz="2800" dirty="0" err="1"/>
              <a:t>Adamu</a:t>
            </a:r>
            <a:r>
              <a:rPr lang="en-GB" sz="2800" dirty="0"/>
              <a:t>, 2023). </a:t>
            </a:r>
          </a:p>
          <a:p>
            <a:pPr>
              <a:buFont typeface="Wingdings" panose="05000000000000000000" pitchFamily="2" charset="2"/>
              <a:buChar char="§"/>
            </a:pPr>
            <a:r>
              <a:rPr lang="en-US" sz="2800" dirty="0"/>
              <a:t> </a:t>
            </a:r>
            <a:r>
              <a:rPr lang="en-GB" sz="2800" dirty="0"/>
              <a:t>Big data analysis and AI ensure scalability and efficiency in education research. UBEC can implement these scalable solutions across various regions, ensuring uniformity and efficiency in basic education delivery. </a:t>
            </a:r>
          </a:p>
          <a:p>
            <a:pPr>
              <a:buFont typeface="Wingdings" panose="05000000000000000000" pitchFamily="2" charset="2"/>
              <a:buChar char="§"/>
            </a:pPr>
            <a:r>
              <a:rPr lang="en-US" sz="2800" dirty="0"/>
              <a:t> </a:t>
            </a:r>
            <a:r>
              <a:rPr lang="en-GB" sz="2800" dirty="0"/>
              <a:t>By improving research accuracy, enhancing policy relevance, and supporting personalized learning and teaching strategies, the use of these technologies will pave way for more effective and efficient basic education system in Nigeria.</a:t>
            </a:r>
          </a:p>
          <a:p>
            <a:pPr>
              <a:buFont typeface="Wingdings" panose="05000000000000000000" pitchFamily="2" charset="2"/>
              <a:buChar char="§"/>
            </a:pPr>
            <a:endParaRPr lang="en-GB" dirty="0"/>
          </a:p>
        </p:txBody>
      </p:sp>
    </p:spTree>
    <p:extLst>
      <p:ext uri="{BB962C8B-B14F-4D97-AF65-F5344CB8AC3E}">
        <p14:creationId xmlns:p14="http://schemas.microsoft.com/office/powerpoint/2010/main" val="798146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EE3C0-A55E-4289-815C-6CB0F50E6D41}"/>
              </a:ext>
            </a:extLst>
          </p:cNvPr>
          <p:cNvSpPr>
            <a:spLocks noGrp="1"/>
          </p:cNvSpPr>
          <p:nvPr>
            <p:ph type="title"/>
          </p:nvPr>
        </p:nvSpPr>
        <p:spPr/>
        <p:txBody>
          <a:bodyPr/>
          <a:lstStyle/>
          <a:p>
            <a:r>
              <a:rPr lang="en-US" b="1" dirty="0"/>
              <a:t>CHALLENGES AND LIMITATIONS</a:t>
            </a:r>
            <a:endParaRPr lang="en-GB" b="1" dirty="0"/>
          </a:p>
        </p:txBody>
      </p:sp>
      <p:sp>
        <p:nvSpPr>
          <p:cNvPr id="3" name="Content Placeholder 2">
            <a:extLst>
              <a:ext uri="{FF2B5EF4-FFF2-40B4-BE49-F238E27FC236}">
                <a16:creationId xmlns:a16="http://schemas.microsoft.com/office/drawing/2014/main" id="{DE73B47B-739B-4C77-A102-191A03198F2B}"/>
              </a:ext>
            </a:extLst>
          </p:cNvPr>
          <p:cNvSpPr>
            <a:spLocks noGrp="1"/>
          </p:cNvSpPr>
          <p:nvPr>
            <p:ph idx="1"/>
          </p:nvPr>
        </p:nvSpPr>
        <p:spPr>
          <a:xfrm>
            <a:off x="1066800" y="1737360"/>
            <a:ext cx="10058400" cy="4725664"/>
          </a:xfrm>
        </p:spPr>
        <p:txBody>
          <a:bodyPr>
            <a:normAutofit fontScale="92500" lnSpcReduction="10000"/>
          </a:bodyPr>
          <a:lstStyle/>
          <a:p>
            <a:pPr>
              <a:buFont typeface="Courier New" panose="02070309020205020404" pitchFamily="49" charset="0"/>
              <a:buChar char="o"/>
            </a:pPr>
            <a:r>
              <a:rPr lang="en-US" dirty="0"/>
              <a:t> </a:t>
            </a:r>
            <a:r>
              <a:rPr lang="en-GB" sz="2100" dirty="0"/>
              <a:t>First, ensuring access to high-quality, relevant, and timely data is crucial. Inadequate data infrastructure and inconsistent data formats can hinder analysis and limit the effectiveness of research findings. </a:t>
            </a:r>
          </a:p>
          <a:p>
            <a:pPr>
              <a:buFont typeface="Courier New" panose="02070309020205020404" pitchFamily="49" charset="0"/>
              <a:buChar char="o"/>
            </a:pPr>
            <a:r>
              <a:rPr lang="en-US" sz="2100" dirty="0"/>
              <a:t> </a:t>
            </a:r>
            <a:r>
              <a:rPr lang="en-GB" sz="2100" dirty="0"/>
              <a:t>Second, developing and maintaining advanced infrastructure and expertise in big data analysis and AI is resource-intensive. It requires investment in both technology and human capital which is a huge challenge.</a:t>
            </a:r>
          </a:p>
          <a:p>
            <a:pPr>
              <a:buFont typeface="Courier New" panose="02070309020205020404" pitchFamily="49" charset="0"/>
              <a:buChar char="o"/>
            </a:pPr>
            <a:r>
              <a:rPr lang="en-US" sz="2100" dirty="0"/>
              <a:t> </a:t>
            </a:r>
            <a:r>
              <a:rPr lang="en-GB" sz="2100" dirty="0"/>
              <a:t>Third, protecting sensitive student and teacher data is essential. Ensuring compliance with data protection regulations is vital to maintain trust and safeguard personal information.</a:t>
            </a:r>
          </a:p>
          <a:p>
            <a:pPr>
              <a:buFont typeface="Courier New" panose="02070309020205020404" pitchFamily="49" charset="0"/>
              <a:buChar char="o"/>
            </a:pPr>
            <a:r>
              <a:rPr lang="en-US" sz="2100" dirty="0"/>
              <a:t> </a:t>
            </a:r>
            <a:r>
              <a:rPr lang="en-GB" sz="2100" dirty="0"/>
              <a:t>Fourth, to ensure fairness in decision-making processes, potential biases in AI algorithms has to be addressed. Researchers must work to identify and mitigate any biases that could adversely affect outcomes. </a:t>
            </a:r>
          </a:p>
          <a:p>
            <a:pPr>
              <a:buFont typeface="Courier New" panose="02070309020205020404" pitchFamily="49" charset="0"/>
              <a:buChar char="o"/>
            </a:pPr>
            <a:r>
              <a:rPr lang="en-GB" sz="2100" dirty="0"/>
              <a:t> There is a need to ensure that findings are scalable and generalizable across diverse educational contexts. Solutions must be adaptable to different environment to have a broad impact.</a:t>
            </a:r>
          </a:p>
          <a:p>
            <a:pPr>
              <a:buFont typeface="Courier New" panose="02070309020205020404" pitchFamily="49" charset="0"/>
              <a:buChar char="o"/>
            </a:pPr>
            <a:r>
              <a:rPr lang="en-GB" sz="2100" dirty="0"/>
              <a:t> Balancing technological advancements with human-cantered approaches to education research is also a challenge, Technology should augment, not replace, the human elements of teaching and learning.</a:t>
            </a:r>
          </a:p>
          <a:p>
            <a:pPr marL="0" indent="0">
              <a:buNone/>
            </a:pPr>
            <a:endParaRPr lang="en-GB" dirty="0"/>
          </a:p>
        </p:txBody>
      </p:sp>
    </p:spTree>
    <p:extLst>
      <p:ext uri="{BB962C8B-B14F-4D97-AF65-F5344CB8AC3E}">
        <p14:creationId xmlns:p14="http://schemas.microsoft.com/office/powerpoint/2010/main" val="878532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EDCD7-E419-47BB-8A8B-04E891AEAA1E}"/>
              </a:ext>
            </a:extLst>
          </p:cNvPr>
          <p:cNvSpPr>
            <a:spLocks noGrp="1"/>
          </p:cNvSpPr>
          <p:nvPr>
            <p:ph type="title"/>
          </p:nvPr>
        </p:nvSpPr>
        <p:spPr/>
        <p:txBody>
          <a:bodyPr/>
          <a:lstStyle/>
          <a:p>
            <a:r>
              <a:rPr lang="en-US" b="1" dirty="0"/>
              <a:t>RECOMMENDATIONS</a:t>
            </a:r>
            <a:endParaRPr lang="en-GB" b="1" dirty="0"/>
          </a:p>
        </p:txBody>
      </p:sp>
      <p:sp>
        <p:nvSpPr>
          <p:cNvPr id="3" name="Content Placeholder 2">
            <a:extLst>
              <a:ext uri="{FF2B5EF4-FFF2-40B4-BE49-F238E27FC236}">
                <a16:creationId xmlns:a16="http://schemas.microsoft.com/office/drawing/2014/main" id="{1CD18C8E-10AC-4563-B630-F302CB75CE8A}"/>
              </a:ext>
            </a:extLst>
          </p:cNvPr>
          <p:cNvSpPr>
            <a:spLocks noGrp="1"/>
          </p:cNvSpPr>
          <p:nvPr>
            <p:ph idx="1"/>
          </p:nvPr>
        </p:nvSpPr>
        <p:spPr>
          <a:xfrm>
            <a:off x="1097280" y="1845733"/>
            <a:ext cx="10058400" cy="4537137"/>
          </a:xfrm>
        </p:spPr>
        <p:txBody>
          <a:bodyPr>
            <a:normAutofit/>
          </a:bodyPr>
          <a:lstStyle/>
          <a:p>
            <a:pPr>
              <a:buFont typeface="Wingdings" panose="05000000000000000000" pitchFamily="2" charset="2"/>
              <a:buChar char="v"/>
            </a:pPr>
            <a:r>
              <a:rPr lang="en-US" dirty="0"/>
              <a:t> </a:t>
            </a:r>
            <a:r>
              <a:rPr lang="en-GB" dirty="0"/>
              <a:t>Building research capacity through specialized training and professional development opportunities will enable researchers, educators, and policy makers to leverage these technologies effectively in building the necessary skills and knowledge. Comprehensive training programs will ensure that these professionals can effectively integrate big data analysis and AI into their educational practices, making the most out of these advanced technologies. The specialized training programs can target the unique needs of the Nigerian education system. The DRC can be instrumental in designing and implementing these platforms, leveraging its expertise in digital education to create effective AI-driven solutions. </a:t>
            </a:r>
          </a:p>
          <a:p>
            <a:pPr>
              <a:buFont typeface="Wingdings" panose="05000000000000000000" pitchFamily="2" charset="2"/>
              <a:buChar char="v"/>
            </a:pPr>
            <a:r>
              <a:rPr lang="en-US" dirty="0"/>
              <a:t> </a:t>
            </a:r>
            <a:r>
              <a:rPr lang="en-GB" dirty="0"/>
              <a:t>Additionally, UBEC-DRC can establish a robust data collection and management system that can handle the vast amounts of educational data generated. </a:t>
            </a:r>
          </a:p>
          <a:p>
            <a:pPr>
              <a:buFont typeface="Wingdings" panose="05000000000000000000" pitchFamily="2" charset="2"/>
              <a:buChar char="v"/>
            </a:pPr>
            <a:r>
              <a:rPr lang="en-US" dirty="0"/>
              <a:t> </a:t>
            </a:r>
            <a:r>
              <a:rPr lang="en-GB" dirty="0"/>
              <a:t>UBEC-DRC will need to secure funding and resources to build and sustain this advanced infrastructure of big data analytic and AI. Investing in big data infrastructure will support large-scale data collection, storage, and analysis which are foundational for effective big data utilization.</a:t>
            </a:r>
          </a:p>
          <a:p>
            <a:pPr marL="0" indent="0">
              <a:buNone/>
            </a:pPr>
            <a:endParaRPr lang="en-GB" dirty="0"/>
          </a:p>
          <a:p>
            <a:pPr>
              <a:buFont typeface="Wingdings" panose="05000000000000000000" pitchFamily="2" charset="2"/>
              <a:buChar char="v"/>
            </a:pPr>
            <a:endParaRPr lang="en-GB" dirty="0"/>
          </a:p>
          <a:p>
            <a:pPr marL="0" indent="0">
              <a:buNone/>
            </a:pPr>
            <a:endParaRPr lang="en-GB" dirty="0"/>
          </a:p>
        </p:txBody>
      </p:sp>
    </p:spTree>
    <p:extLst>
      <p:ext uri="{BB962C8B-B14F-4D97-AF65-F5344CB8AC3E}">
        <p14:creationId xmlns:p14="http://schemas.microsoft.com/office/powerpoint/2010/main" val="211277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552FC-17D6-41C4-A866-4FD0185FFA39}"/>
              </a:ext>
            </a:extLst>
          </p:cNvPr>
          <p:cNvSpPr>
            <a:spLocks noGrp="1"/>
          </p:cNvSpPr>
          <p:nvPr>
            <p:ph type="title"/>
          </p:nvPr>
        </p:nvSpPr>
        <p:spPr/>
        <p:txBody>
          <a:bodyPr/>
          <a:lstStyle/>
          <a:p>
            <a:r>
              <a:rPr lang="en-US" b="1" dirty="0"/>
              <a:t>RECOMMENDATIONS cont’d</a:t>
            </a:r>
            <a:endParaRPr lang="en-GB" b="1" dirty="0"/>
          </a:p>
        </p:txBody>
      </p:sp>
      <p:sp>
        <p:nvSpPr>
          <p:cNvPr id="3" name="Content Placeholder 2">
            <a:extLst>
              <a:ext uri="{FF2B5EF4-FFF2-40B4-BE49-F238E27FC236}">
                <a16:creationId xmlns:a16="http://schemas.microsoft.com/office/drawing/2014/main" id="{02F67473-B163-4CFC-AC94-A78F045D5DDF}"/>
              </a:ext>
            </a:extLst>
          </p:cNvPr>
          <p:cNvSpPr>
            <a:spLocks noGrp="1"/>
          </p:cNvSpPr>
          <p:nvPr>
            <p:ph idx="1"/>
          </p:nvPr>
        </p:nvSpPr>
        <p:spPr/>
        <p:txBody>
          <a:bodyPr>
            <a:normAutofit lnSpcReduction="10000"/>
          </a:bodyPr>
          <a:lstStyle/>
          <a:p>
            <a:pPr>
              <a:buFont typeface="Wingdings" panose="05000000000000000000" pitchFamily="2" charset="2"/>
              <a:buChar char="v"/>
            </a:pPr>
            <a:r>
              <a:rPr lang="en-US" dirty="0"/>
              <a:t> </a:t>
            </a:r>
            <a:r>
              <a:rPr lang="en-GB" dirty="0"/>
              <a:t>Promote ethical considerations in AI-driven decision-making processes. Ensuring fairness, transparency, and human-centred approach to technology integration helps to build trust and acceptance. The DRC should lead efforts in developing ethical AI guidelines and frameworks to guide the responsible use of AI in education.  For instance, UBEC can address the issue of data privacy by implementing stringent data security measures, conducting regular audits to safeguard sensitive information, and educating the staff about the best practices in data privacy. Robust data governance policies must be developed and implemented to maintain data accuracy, security, and privacy. </a:t>
            </a:r>
          </a:p>
          <a:p>
            <a:pPr>
              <a:buFont typeface="Wingdings" panose="05000000000000000000" pitchFamily="2" charset="2"/>
              <a:buChar char="v"/>
            </a:pPr>
            <a:r>
              <a:rPr lang="en-GB" dirty="0"/>
              <a:t>UBEC-DRC should focus on developing unbiased AI models that can provide fair and equitable solutions across diverse educational contexts.</a:t>
            </a:r>
          </a:p>
          <a:p>
            <a:pPr>
              <a:buFont typeface="Wingdings" panose="05000000000000000000" pitchFamily="2" charset="2"/>
              <a:buChar char="v"/>
            </a:pPr>
            <a:r>
              <a:rPr lang="en-US" dirty="0"/>
              <a:t> </a:t>
            </a:r>
            <a:r>
              <a:rPr lang="en-GB" dirty="0"/>
              <a:t>UBEC can spearhead the development of a national education research agenda that will focus on some determined priority areas which will ensure alignment with national education goals and a clear direction for research efforts. </a:t>
            </a:r>
          </a:p>
          <a:p>
            <a:pPr marL="0" indent="0">
              <a:buNone/>
            </a:pPr>
            <a:endParaRPr lang="en-GB" dirty="0"/>
          </a:p>
          <a:p>
            <a:pPr>
              <a:buFont typeface="Wingdings" panose="05000000000000000000" pitchFamily="2" charset="2"/>
              <a:buChar char="v"/>
            </a:pPr>
            <a:endParaRPr lang="en-GB" dirty="0"/>
          </a:p>
        </p:txBody>
      </p:sp>
    </p:spTree>
    <p:extLst>
      <p:ext uri="{BB962C8B-B14F-4D97-AF65-F5344CB8AC3E}">
        <p14:creationId xmlns:p14="http://schemas.microsoft.com/office/powerpoint/2010/main" val="3728936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42D96-053C-404F-B397-843F40416F59}"/>
              </a:ext>
            </a:extLst>
          </p:cNvPr>
          <p:cNvSpPr>
            <a:spLocks noGrp="1"/>
          </p:cNvSpPr>
          <p:nvPr>
            <p:ph type="title"/>
          </p:nvPr>
        </p:nvSpPr>
        <p:spPr/>
        <p:txBody>
          <a:bodyPr/>
          <a:lstStyle/>
          <a:p>
            <a:r>
              <a:rPr lang="en-US" b="1" dirty="0"/>
              <a:t>RECOMMENDATIONS cont’d</a:t>
            </a:r>
            <a:endParaRPr lang="en-GB" b="1" dirty="0"/>
          </a:p>
        </p:txBody>
      </p:sp>
      <p:sp>
        <p:nvSpPr>
          <p:cNvPr id="3" name="Content Placeholder 2">
            <a:extLst>
              <a:ext uri="{FF2B5EF4-FFF2-40B4-BE49-F238E27FC236}">
                <a16:creationId xmlns:a16="http://schemas.microsoft.com/office/drawing/2014/main" id="{7F6CF003-F5D0-432B-885A-60EB26C8BB81}"/>
              </a:ext>
            </a:extLst>
          </p:cNvPr>
          <p:cNvSpPr>
            <a:spLocks noGrp="1"/>
          </p:cNvSpPr>
          <p:nvPr>
            <p:ph idx="1"/>
          </p:nvPr>
        </p:nvSpPr>
        <p:spPr/>
        <p:txBody>
          <a:bodyPr>
            <a:normAutofit fontScale="92500" lnSpcReduction="10000"/>
          </a:bodyPr>
          <a:lstStyle/>
          <a:p>
            <a:pPr>
              <a:buFont typeface="Wingdings" panose="05000000000000000000" pitchFamily="2" charset="2"/>
              <a:buChar char="v"/>
            </a:pPr>
            <a:r>
              <a:rPr lang="en-US" dirty="0"/>
              <a:t> </a:t>
            </a:r>
            <a:r>
              <a:rPr lang="en-GB" dirty="0"/>
              <a:t>To enhance research and improve basic education delivery in Nigeria, it is important to establish a national education data repository. This centralized database will facilitate access and sharing of information among researchers, educators, and policy makers, creating a more collaborative and informed educational environment. UBEC, with its DRC can play a pivotal role in creating and managing this data repository, ensuring its integration into the national education framework. UBEC should focus on creating a comprehensive data management system that integrates data from various sources and ensures its accessibility.</a:t>
            </a:r>
          </a:p>
          <a:p>
            <a:pPr>
              <a:buFont typeface="Wingdings" panose="05000000000000000000" pitchFamily="2" charset="2"/>
              <a:buChar char="v"/>
            </a:pPr>
            <a:endParaRPr lang="en-US" dirty="0"/>
          </a:p>
          <a:p>
            <a:pPr>
              <a:buFont typeface="Wingdings" panose="05000000000000000000" pitchFamily="2" charset="2"/>
              <a:buChar char="v"/>
            </a:pPr>
            <a:r>
              <a:rPr lang="en-GB" dirty="0"/>
              <a:t>Conducting pilot projects will demonstrate the effectiveness of these new tools and methods. By implementing small-scale pilot initiatives, we can gather valuable insights and data, which will inform the strategies for broader implementation across the basic educational system. The DRC can lead these pilot projects, testing AI and big data applications in selected smart schools to evaluate their impact and scalability and in so doing provide valuable insights and best practices.</a:t>
            </a:r>
          </a:p>
          <a:p>
            <a:pPr>
              <a:buFont typeface="Wingdings" panose="05000000000000000000" pitchFamily="2" charset="2"/>
              <a:buChar char="v"/>
            </a:pPr>
            <a:r>
              <a:rPr lang="en-US" dirty="0"/>
              <a:t> </a:t>
            </a:r>
          </a:p>
          <a:p>
            <a:pPr>
              <a:buFont typeface="Wingdings" panose="05000000000000000000" pitchFamily="2" charset="2"/>
              <a:buChar char="v"/>
            </a:pPr>
            <a:endParaRPr lang="en-GB" dirty="0"/>
          </a:p>
        </p:txBody>
      </p:sp>
    </p:spTree>
    <p:extLst>
      <p:ext uri="{BB962C8B-B14F-4D97-AF65-F5344CB8AC3E}">
        <p14:creationId xmlns:p14="http://schemas.microsoft.com/office/powerpoint/2010/main" val="1441911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1EDE6-2A8C-4988-87BF-096BF1F5DDD0}"/>
              </a:ext>
            </a:extLst>
          </p:cNvPr>
          <p:cNvSpPr>
            <a:spLocks noGrp="1"/>
          </p:cNvSpPr>
          <p:nvPr>
            <p:ph type="ctrTitle"/>
          </p:nvPr>
        </p:nvSpPr>
        <p:spPr/>
        <p:txBody>
          <a:bodyPr>
            <a:normAutofit/>
          </a:bodyPr>
          <a:lstStyle/>
          <a:p>
            <a:r>
              <a:rPr lang="en-GB" sz="4000" b="1" dirty="0"/>
              <a:t>Leveraging Big Data Analysis and Artificial Intelligence to Enhance Research and Improve Basic Education Delivery in Nigeria</a:t>
            </a:r>
            <a:br>
              <a:rPr lang="en-GB" dirty="0"/>
            </a:br>
            <a:endParaRPr lang="en-GB" dirty="0"/>
          </a:p>
        </p:txBody>
      </p:sp>
      <p:sp>
        <p:nvSpPr>
          <p:cNvPr id="3" name="Subtitle 2">
            <a:extLst>
              <a:ext uri="{FF2B5EF4-FFF2-40B4-BE49-F238E27FC236}">
                <a16:creationId xmlns:a16="http://schemas.microsoft.com/office/drawing/2014/main" id="{72B66591-3544-447C-9CBE-9D070BDFD998}"/>
              </a:ext>
            </a:extLst>
          </p:cNvPr>
          <p:cNvSpPr>
            <a:spLocks noGrp="1"/>
          </p:cNvSpPr>
          <p:nvPr>
            <p:ph type="subTitle" idx="1"/>
          </p:nvPr>
        </p:nvSpPr>
        <p:spPr/>
        <p:txBody>
          <a:bodyPr>
            <a:normAutofit fontScale="85000" lnSpcReduction="20000"/>
          </a:bodyPr>
          <a:lstStyle/>
          <a:p>
            <a:r>
              <a:rPr lang="en-US" b="1" dirty="0"/>
              <a:t>Dr. Phebe Veronica </a:t>
            </a:r>
            <a:r>
              <a:rPr lang="en-US" b="1" dirty="0" err="1"/>
              <a:t>Jatau</a:t>
            </a:r>
            <a:endParaRPr lang="en-US" b="1" dirty="0"/>
          </a:p>
          <a:p>
            <a:r>
              <a:rPr lang="en-US" b="1" dirty="0"/>
              <a:t>Head Research and Linkages</a:t>
            </a:r>
          </a:p>
          <a:p>
            <a:r>
              <a:rPr lang="en-US" b="1" dirty="0" err="1"/>
              <a:t>Ubec-drc</a:t>
            </a:r>
            <a:r>
              <a:rPr lang="en-US" b="1" dirty="0"/>
              <a:t>, </a:t>
            </a:r>
            <a:r>
              <a:rPr lang="en-US" b="1" dirty="0" err="1"/>
              <a:t>abuja</a:t>
            </a:r>
            <a:endParaRPr lang="en-GB" b="1" dirty="0"/>
          </a:p>
        </p:txBody>
      </p:sp>
      <p:pic>
        <p:nvPicPr>
          <p:cNvPr id="2050" name="Picture 2" descr="Inventateq Blog">
            <a:extLst>
              <a:ext uri="{FF2B5EF4-FFF2-40B4-BE49-F238E27FC236}">
                <a16:creationId xmlns:a16="http://schemas.microsoft.com/office/drawing/2014/main" id="{E51042BA-1208-4AE3-AC9A-C31411A17F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5822" y="3338855"/>
            <a:ext cx="4277966" cy="2846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652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EA1EC-5A1E-475B-BD89-402A57DF3E98}"/>
              </a:ext>
            </a:extLst>
          </p:cNvPr>
          <p:cNvSpPr>
            <a:spLocks noGrp="1"/>
          </p:cNvSpPr>
          <p:nvPr>
            <p:ph type="title"/>
          </p:nvPr>
        </p:nvSpPr>
        <p:spPr/>
        <p:txBody>
          <a:bodyPr/>
          <a:lstStyle/>
          <a:p>
            <a:r>
              <a:rPr lang="en-US" b="1" dirty="0"/>
              <a:t>RECOMMENDATIONS cont’d</a:t>
            </a:r>
            <a:endParaRPr lang="en-GB" dirty="0"/>
          </a:p>
        </p:txBody>
      </p:sp>
      <p:sp>
        <p:nvSpPr>
          <p:cNvPr id="3" name="Content Placeholder 2">
            <a:extLst>
              <a:ext uri="{FF2B5EF4-FFF2-40B4-BE49-F238E27FC236}">
                <a16:creationId xmlns:a16="http://schemas.microsoft.com/office/drawing/2014/main" id="{7F8AAB0C-ED83-489C-8DB6-C1E4F9A4F814}"/>
              </a:ext>
            </a:extLst>
          </p:cNvPr>
          <p:cNvSpPr>
            <a:spLocks noGrp="1"/>
          </p:cNvSpPr>
          <p:nvPr>
            <p:ph idx="1"/>
          </p:nvPr>
        </p:nvSpPr>
        <p:spPr>
          <a:xfrm>
            <a:off x="1097280" y="1845733"/>
            <a:ext cx="10058400" cy="4465419"/>
          </a:xfrm>
        </p:spPr>
        <p:txBody>
          <a:bodyPr>
            <a:normAutofit lnSpcReduction="10000"/>
          </a:bodyPr>
          <a:lstStyle/>
          <a:p>
            <a:pPr>
              <a:buFont typeface="Wingdings" panose="05000000000000000000" pitchFamily="2" charset="2"/>
              <a:buChar char="v"/>
            </a:pPr>
            <a:r>
              <a:rPr lang="en-GB" sz="2800" dirty="0"/>
              <a:t>Ongoing dialogue and cooperation among all involved parties are essential to navigate these challenges effectively. UBEC can establish partnerships with international organizations and technology firms to enhance their research capabilities and resources for this advanced research technologies base.</a:t>
            </a:r>
          </a:p>
          <a:p>
            <a:pPr marL="0" indent="0">
              <a:buNone/>
            </a:pPr>
            <a:endParaRPr lang="en-GB" sz="2800" dirty="0"/>
          </a:p>
          <a:p>
            <a:pPr>
              <a:buFont typeface="Wingdings" panose="05000000000000000000" pitchFamily="2" charset="2"/>
              <a:buChar char="v"/>
            </a:pPr>
            <a:r>
              <a:rPr lang="en-US" sz="2800" dirty="0"/>
              <a:t> </a:t>
            </a:r>
            <a:r>
              <a:rPr lang="en-GB" sz="2800" dirty="0"/>
              <a:t>UBEC can establish a robust monitoring and evaluation framework to assess the success of these initiatives and make data-driven adjustments as needed to ensure that the integration of these technologies is effective and beneficial and in so doing inform future strategies.</a:t>
            </a:r>
          </a:p>
          <a:p>
            <a:pPr marL="0" indent="0">
              <a:buNone/>
            </a:pPr>
            <a:endParaRPr lang="en-GB" sz="2800" dirty="0"/>
          </a:p>
          <a:p>
            <a:endParaRPr lang="en-GB" dirty="0"/>
          </a:p>
        </p:txBody>
      </p:sp>
    </p:spTree>
    <p:extLst>
      <p:ext uri="{BB962C8B-B14F-4D97-AF65-F5344CB8AC3E}">
        <p14:creationId xmlns:p14="http://schemas.microsoft.com/office/powerpoint/2010/main" val="3958949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09308-2448-4963-85D8-1C1B6637D500}"/>
              </a:ext>
            </a:extLst>
          </p:cNvPr>
          <p:cNvSpPr>
            <a:spLocks noGrp="1"/>
          </p:cNvSpPr>
          <p:nvPr>
            <p:ph type="title"/>
          </p:nvPr>
        </p:nvSpPr>
        <p:spPr>
          <a:xfrm>
            <a:off x="998668" y="484094"/>
            <a:ext cx="10058400" cy="977153"/>
          </a:xfrm>
        </p:spPr>
        <p:txBody>
          <a:bodyPr>
            <a:normAutofit fontScale="90000"/>
          </a:bodyPr>
          <a:lstStyle/>
          <a:p>
            <a:br>
              <a:rPr lang="en-GB" b="1" dirty="0"/>
            </a:br>
            <a:br>
              <a:rPr lang="en-GB" b="1" dirty="0"/>
            </a:br>
            <a:br>
              <a:rPr lang="en-GB" b="1" dirty="0"/>
            </a:br>
            <a:br>
              <a:rPr lang="en-GB" b="1" dirty="0"/>
            </a:br>
            <a:br>
              <a:rPr lang="en-GB" b="1" dirty="0"/>
            </a:br>
            <a:br>
              <a:rPr lang="en-GB" b="1" dirty="0"/>
            </a:br>
            <a:br>
              <a:rPr lang="en-GB" b="1" dirty="0"/>
            </a:br>
            <a:br>
              <a:rPr lang="en-GB" b="1" dirty="0"/>
            </a:br>
            <a:br>
              <a:rPr lang="en-GB" b="1" dirty="0"/>
            </a:br>
            <a:br>
              <a:rPr lang="en-GB" b="1" dirty="0"/>
            </a:br>
            <a:br>
              <a:rPr lang="en-GB" dirty="0"/>
            </a:br>
            <a:r>
              <a:rPr lang="en-GB" b="1" dirty="0"/>
              <a:t>FUTURE RESEARCH DIRECTIONS</a:t>
            </a:r>
          </a:p>
        </p:txBody>
      </p:sp>
      <p:sp>
        <p:nvSpPr>
          <p:cNvPr id="3" name="Content Placeholder 2">
            <a:extLst>
              <a:ext uri="{FF2B5EF4-FFF2-40B4-BE49-F238E27FC236}">
                <a16:creationId xmlns:a16="http://schemas.microsoft.com/office/drawing/2014/main" id="{2C47E2DD-59AC-457B-AE33-F93B90B3FD62}"/>
              </a:ext>
            </a:extLst>
          </p:cNvPr>
          <p:cNvSpPr>
            <a:spLocks noGrp="1"/>
          </p:cNvSpPr>
          <p:nvPr>
            <p:ph idx="1"/>
          </p:nvPr>
        </p:nvSpPr>
        <p:spPr>
          <a:xfrm>
            <a:off x="1097280" y="1845734"/>
            <a:ext cx="10058400" cy="4528172"/>
          </a:xfrm>
        </p:spPr>
        <p:txBody>
          <a:bodyPr>
            <a:normAutofit fontScale="92500"/>
          </a:bodyPr>
          <a:lstStyle/>
          <a:p>
            <a:pPr>
              <a:buFont typeface="Wingdings" panose="05000000000000000000" pitchFamily="2" charset="2"/>
              <a:buChar char="v"/>
            </a:pPr>
            <a:r>
              <a:rPr lang="en-US" dirty="0"/>
              <a:t> </a:t>
            </a:r>
            <a:r>
              <a:rPr lang="en-GB" sz="2400" dirty="0"/>
              <a:t>Developing adaptive learning technologies which can personalize educational content for students in smart schools. These technologies should be able to adjust the difficulty level and learning pace of the learners based on individual student performance and learning styles.</a:t>
            </a:r>
          </a:p>
          <a:p>
            <a:pPr>
              <a:buFont typeface="Wingdings" panose="05000000000000000000" pitchFamily="2" charset="2"/>
              <a:buChar char="v"/>
            </a:pPr>
            <a:r>
              <a:rPr lang="en-US" sz="2400" dirty="0"/>
              <a:t> </a:t>
            </a:r>
            <a:r>
              <a:rPr lang="en-GB" sz="2400" dirty="0"/>
              <a:t>Enhancing teacher training programs where researcher will investigate the effectiveness of current teacher training programs in smart schools and develop new training modules that focus on integrating digital tools and AI into classroom instruction. This can include data analytics to improve teaching practices.</a:t>
            </a:r>
          </a:p>
          <a:p>
            <a:pPr>
              <a:buFont typeface="Wingdings" panose="05000000000000000000" pitchFamily="2" charset="2"/>
              <a:buChar char="v"/>
            </a:pPr>
            <a:r>
              <a:rPr lang="en-GB" sz="2400" dirty="0"/>
              <a:t>Creating inclusive digital learning environments where researchers can research ways to make digital learning environments more inclusive, especially for learners with disabilities or those from marginalized communities. This can include developing AI tools that provide personalized support and accommodations to ensure all students have equal access to education resources. </a:t>
            </a:r>
          </a:p>
          <a:p>
            <a:pPr marL="0" indent="0">
              <a:buNone/>
            </a:pPr>
            <a:endParaRPr lang="en-GB" dirty="0"/>
          </a:p>
        </p:txBody>
      </p:sp>
    </p:spTree>
    <p:extLst>
      <p:ext uri="{BB962C8B-B14F-4D97-AF65-F5344CB8AC3E}">
        <p14:creationId xmlns:p14="http://schemas.microsoft.com/office/powerpoint/2010/main" val="3597671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967AE-BAA1-48FC-9613-D743C2815304}"/>
              </a:ext>
            </a:extLst>
          </p:cNvPr>
          <p:cNvSpPr>
            <a:spLocks noGrp="1"/>
          </p:cNvSpPr>
          <p:nvPr>
            <p:ph type="title"/>
          </p:nvPr>
        </p:nvSpPr>
        <p:spPr/>
        <p:txBody>
          <a:bodyPr/>
          <a:lstStyle/>
          <a:p>
            <a:r>
              <a:rPr lang="en-GB" b="1" dirty="0"/>
              <a:t>FUTURE RESEARCH DIRECTIONS cont’d</a:t>
            </a:r>
            <a:endParaRPr lang="en-GB" dirty="0"/>
          </a:p>
        </p:txBody>
      </p:sp>
      <p:sp>
        <p:nvSpPr>
          <p:cNvPr id="3" name="Content Placeholder 2">
            <a:extLst>
              <a:ext uri="{FF2B5EF4-FFF2-40B4-BE49-F238E27FC236}">
                <a16:creationId xmlns:a16="http://schemas.microsoft.com/office/drawing/2014/main" id="{18093D61-EF04-4CFF-AEBD-6F08F0223576}"/>
              </a:ext>
            </a:extLst>
          </p:cNvPr>
          <p:cNvSpPr>
            <a:spLocks noGrp="1"/>
          </p:cNvSpPr>
          <p:nvPr>
            <p:ph idx="1"/>
          </p:nvPr>
        </p:nvSpPr>
        <p:spPr/>
        <p:txBody>
          <a:bodyPr>
            <a:normAutofit fontScale="85000" lnSpcReduction="10000"/>
          </a:bodyPr>
          <a:lstStyle/>
          <a:p>
            <a:pPr>
              <a:buFont typeface="Wingdings" panose="05000000000000000000" pitchFamily="2" charset="2"/>
              <a:buChar char="v"/>
            </a:pPr>
            <a:r>
              <a:rPr lang="en-US" dirty="0"/>
              <a:t> </a:t>
            </a:r>
            <a:r>
              <a:rPr lang="en-GB" sz="2400" dirty="0"/>
              <a:t>Evaluating the impact of digital resources where researchers conduct longitudinal studies to evaluate the impact of digital resources and AI tools on learner learning outcomes in smart schools. This research can help identify best practices and areas for improvement in the use of digital technologies in education.</a:t>
            </a:r>
          </a:p>
          <a:p>
            <a:pPr marL="0" indent="0">
              <a:buNone/>
            </a:pPr>
            <a:endParaRPr lang="en-GB" sz="2400" dirty="0"/>
          </a:p>
          <a:p>
            <a:pPr>
              <a:buFont typeface="Wingdings" panose="05000000000000000000" pitchFamily="2" charset="2"/>
              <a:buChar char="v"/>
            </a:pPr>
            <a:r>
              <a:rPr lang="en-US" sz="2400" dirty="0"/>
              <a:t> </a:t>
            </a:r>
            <a:r>
              <a:rPr lang="en-GB" sz="2400" dirty="0"/>
              <a:t>DRC can develop platforms and networks for educators, researchers, and policy makers to share best practices, resources, and research findings related to digital education. This can help create a collaborative environment where innovative ideas and solutions are shared and implemented.</a:t>
            </a:r>
          </a:p>
          <a:p>
            <a:pPr marL="0" indent="0">
              <a:buNone/>
            </a:pPr>
            <a:endParaRPr lang="en-GB" sz="2400" dirty="0"/>
          </a:p>
          <a:p>
            <a:pPr>
              <a:buFont typeface="Wingdings" panose="05000000000000000000" pitchFamily="2" charset="2"/>
              <a:buChar char="v"/>
            </a:pPr>
            <a:r>
              <a:rPr lang="en-US" sz="2400" dirty="0"/>
              <a:t> </a:t>
            </a:r>
            <a:r>
              <a:rPr lang="en-GB" sz="2400" dirty="0"/>
              <a:t>Researchers can investigate the environmental impact of smart education technologies and develop strategies to minimize their ecological footprint. This can include researching energy-efficient devices, sustainable data centres, and eco-friendly digital content creation practices. </a:t>
            </a:r>
          </a:p>
          <a:p>
            <a:pPr marL="0" indent="0">
              <a:buNone/>
            </a:pPr>
            <a:endParaRPr lang="en-GB" dirty="0"/>
          </a:p>
        </p:txBody>
      </p:sp>
    </p:spTree>
    <p:extLst>
      <p:ext uri="{BB962C8B-B14F-4D97-AF65-F5344CB8AC3E}">
        <p14:creationId xmlns:p14="http://schemas.microsoft.com/office/powerpoint/2010/main" val="3946265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5AC67-DE6D-4966-8453-9669828F9192}"/>
              </a:ext>
            </a:extLst>
          </p:cNvPr>
          <p:cNvSpPr>
            <a:spLocks noGrp="1"/>
          </p:cNvSpPr>
          <p:nvPr>
            <p:ph type="title"/>
          </p:nvPr>
        </p:nvSpPr>
        <p:spPr>
          <a:xfrm>
            <a:off x="756620" y="430306"/>
            <a:ext cx="10058400" cy="822960"/>
          </a:xfrm>
        </p:spPr>
        <p:txBody>
          <a:bodyPr/>
          <a:lstStyle/>
          <a:p>
            <a:r>
              <a:rPr lang="en-US" b="1" dirty="0"/>
              <a:t>CONCLUSION</a:t>
            </a:r>
            <a:endParaRPr lang="en-GB" b="1" dirty="0"/>
          </a:p>
        </p:txBody>
      </p:sp>
      <p:sp>
        <p:nvSpPr>
          <p:cNvPr id="3" name="Content Placeholder 2">
            <a:extLst>
              <a:ext uri="{FF2B5EF4-FFF2-40B4-BE49-F238E27FC236}">
                <a16:creationId xmlns:a16="http://schemas.microsoft.com/office/drawing/2014/main" id="{D30A4F30-ACCE-48CE-A224-E99AEFA89B93}"/>
              </a:ext>
            </a:extLst>
          </p:cNvPr>
          <p:cNvSpPr>
            <a:spLocks noGrp="1"/>
          </p:cNvSpPr>
          <p:nvPr>
            <p:ph idx="1"/>
          </p:nvPr>
        </p:nvSpPr>
        <p:spPr>
          <a:xfrm>
            <a:off x="367553" y="1102659"/>
            <a:ext cx="11178988" cy="5602940"/>
          </a:xfrm>
        </p:spPr>
        <p:txBody>
          <a:bodyPr>
            <a:normAutofit/>
          </a:bodyPr>
          <a:lstStyle/>
          <a:p>
            <a:pPr marL="0" indent="0" algn="just">
              <a:buNone/>
            </a:pPr>
            <a:r>
              <a:rPr lang="en-GB" sz="2400" dirty="0"/>
              <a:t>This position paper explored the applications, benefits, challenges, and recommendations for harnessing big data analysis and AI in education research. It highlighted how the power of big data and AI can be harnessed to create a more dynamic, responsive, and effective basic education system in Nigeria. The paper posited that UBEC and its Digital Resource Centre can be considered as central to this transformation, driving innovation and ensuring that these technologies are utilized for their fullest potential. The paper urged these stakeholders to recognize that big data analysis and AI can enhance education research accuracy, policy relevance, student outcomes, addressing critical considerations such as data quality and infrastructure, and implementing a coordinated approach through a national research agenda, data repository, and pilot projects. The paper insists that implementing these </a:t>
            </a:r>
            <a:r>
              <a:rPr lang="en-GB" sz="2400" dirty="0" err="1"/>
              <a:t>recommendation.s</a:t>
            </a:r>
            <a:r>
              <a:rPr lang="en-GB" sz="2400" dirty="0"/>
              <a:t> requires collaborative efforts from all stakeholders leading to improved educational outcomes and a stronger, more informed basic education sector. Recommendations and research directions were provided alluding that if they are pursued they will drive more responsive, inclusive, and sustainable. The paper explored the possibility of using that UBEC smart schools and the effective schools to test run research initiatives. </a:t>
            </a:r>
          </a:p>
          <a:p>
            <a:pPr marL="0" indent="0">
              <a:buNone/>
            </a:pPr>
            <a:endParaRPr lang="en-GB" dirty="0"/>
          </a:p>
        </p:txBody>
      </p:sp>
    </p:spTree>
    <p:extLst>
      <p:ext uri="{BB962C8B-B14F-4D97-AF65-F5344CB8AC3E}">
        <p14:creationId xmlns:p14="http://schemas.microsoft.com/office/powerpoint/2010/main" val="532887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0010F-66AA-43C2-9C9C-890BC929F605}"/>
              </a:ext>
            </a:extLst>
          </p:cNvPr>
          <p:cNvSpPr>
            <a:spLocks noGrp="1"/>
          </p:cNvSpPr>
          <p:nvPr>
            <p:ph type="title"/>
          </p:nvPr>
        </p:nvSpPr>
        <p:spPr>
          <a:xfrm>
            <a:off x="953845" y="240452"/>
            <a:ext cx="10058400" cy="748454"/>
          </a:xfrm>
        </p:spPr>
        <p:txBody>
          <a:bodyPr/>
          <a:lstStyle/>
          <a:p>
            <a:r>
              <a:rPr lang="en-US" dirty="0"/>
              <a:t>REFERENCES</a:t>
            </a:r>
            <a:endParaRPr lang="en-GB" dirty="0"/>
          </a:p>
        </p:txBody>
      </p:sp>
      <p:sp>
        <p:nvSpPr>
          <p:cNvPr id="3" name="Content Placeholder 2">
            <a:extLst>
              <a:ext uri="{FF2B5EF4-FFF2-40B4-BE49-F238E27FC236}">
                <a16:creationId xmlns:a16="http://schemas.microsoft.com/office/drawing/2014/main" id="{EDA71FBB-E20B-48F5-A4A0-47F9B3C7813C}"/>
              </a:ext>
            </a:extLst>
          </p:cNvPr>
          <p:cNvSpPr>
            <a:spLocks noGrp="1"/>
          </p:cNvSpPr>
          <p:nvPr>
            <p:ph idx="1"/>
          </p:nvPr>
        </p:nvSpPr>
        <p:spPr>
          <a:xfrm>
            <a:off x="1097280" y="1066799"/>
            <a:ext cx="10058400" cy="5217459"/>
          </a:xfrm>
        </p:spPr>
        <p:txBody>
          <a:bodyPr>
            <a:normAutofit fontScale="55000" lnSpcReduction="20000"/>
          </a:bodyPr>
          <a:lstStyle/>
          <a:p>
            <a:r>
              <a:rPr lang="en-GB" dirty="0"/>
              <a:t>Aggarwal, C. C. (2018). Big data analytics. In </a:t>
            </a:r>
            <a:r>
              <a:rPr lang="en-GB" i="1" dirty="0"/>
              <a:t>Data Mining: The Textbook</a:t>
            </a:r>
            <a:r>
              <a:rPr lang="en-GB" dirty="0"/>
              <a:t> (pp. 637 – 662). Springer.</a:t>
            </a:r>
          </a:p>
          <a:p>
            <a:r>
              <a:rPr lang="en-GB" dirty="0" err="1"/>
              <a:t>Aljohani</a:t>
            </a:r>
            <a:r>
              <a:rPr lang="en-GB" dirty="0"/>
              <a:t>, N. R., &amp; Hendrix, D. (2018). The impact of artificial intelligence on education. </a:t>
            </a:r>
            <a:r>
              <a:rPr lang="en-GB" i="1" dirty="0"/>
              <a:t>Journal of Educational Technology Development and Exchange, 11(1), </a:t>
            </a:r>
            <a:r>
              <a:rPr lang="en-GB" dirty="0"/>
              <a:t>1 – 14.</a:t>
            </a:r>
          </a:p>
          <a:p>
            <a:r>
              <a:rPr lang="en-GB" dirty="0"/>
              <a:t>Adebayo, O. (2023). Artificial Intelligence and Education: Transformations and Future Directions. </a:t>
            </a:r>
            <a:r>
              <a:rPr lang="en-GB" i="1" dirty="0"/>
              <a:t>Journal of Educational Technology, 15(3)</a:t>
            </a:r>
            <a:r>
              <a:rPr lang="en-GB" dirty="0"/>
              <a:t>, 45 – 67.</a:t>
            </a:r>
          </a:p>
          <a:p>
            <a:r>
              <a:rPr lang="en-GB" dirty="0" err="1"/>
              <a:t>Adamu</a:t>
            </a:r>
            <a:r>
              <a:rPr lang="en-GB" dirty="0"/>
              <a:t>, F. (2023). Ethical Considerations in the Use of Big Data in Education. </a:t>
            </a:r>
            <a:r>
              <a:rPr lang="en-GB" i="1" dirty="0"/>
              <a:t>Nigerian Journal of Educational Research, 10(2)</a:t>
            </a:r>
            <a:r>
              <a:rPr lang="en-GB" dirty="0"/>
              <a:t>, 123 – 135.</a:t>
            </a:r>
          </a:p>
          <a:p>
            <a:r>
              <a:rPr lang="en-GB" dirty="0" err="1"/>
              <a:t>Bakhshi</a:t>
            </a:r>
            <a:r>
              <a:rPr lang="en-GB" dirty="0"/>
              <a:t>, J., &amp; Hassan, S. U. (2020). Applications of artificial intelligence in educational research: A systematic review. </a:t>
            </a:r>
            <a:r>
              <a:rPr lang="en-GB" i="1" dirty="0"/>
              <a:t>Journal of Intelligent Information Systems, 57(2)</a:t>
            </a:r>
            <a:r>
              <a:rPr lang="en-GB" dirty="0"/>
              <a:t>, 349 – 366.</a:t>
            </a:r>
          </a:p>
          <a:p>
            <a:r>
              <a:rPr lang="en-GB" dirty="0"/>
              <a:t>Baker, R. S., &amp; Siemens, G. (2020). Educational data mining. In </a:t>
            </a:r>
            <a:r>
              <a:rPr lang="en-GB" i="1" dirty="0"/>
              <a:t>Handbook of Learning Analytics </a:t>
            </a:r>
            <a:r>
              <a:rPr lang="en-GB" dirty="0"/>
              <a:t>(pp. 21 – 42). SOLAR.</a:t>
            </a:r>
          </a:p>
          <a:p>
            <a:r>
              <a:rPr lang="en-GB" dirty="0"/>
              <a:t>Chen, C. L. P., &amp; Zhang, C. Y. (2014). Data-intensive applications, challenges, techniques and tools. </a:t>
            </a:r>
            <a:r>
              <a:rPr lang="en-GB" i="1" dirty="0"/>
              <a:t>Information Sciences</a:t>
            </a:r>
            <a:r>
              <a:rPr lang="en-GB" dirty="0"/>
              <a:t>, 275, 314 – 324.</a:t>
            </a:r>
          </a:p>
          <a:p>
            <a:r>
              <a:rPr lang="en-GB" dirty="0"/>
              <a:t>Daniel, B. K. (2017). Big data and analytics in higher education: Implications for student success. </a:t>
            </a:r>
            <a:r>
              <a:rPr lang="en-GB" i="1" dirty="0"/>
              <a:t>Journal of Higher Education Policy and Management, 39(5)</a:t>
            </a:r>
            <a:r>
              <a:rPr lang="en-GB" dirty="0"/>
              <a:t>, 562 – 576.</a:t>
            </a:r>
          </a:p>
          <a:p>
            <a:r>
              <a:rPr lang="en-GB" dirty="0" err="1"/>
              <a:t>Drastik</a:t>
            </a:r>
            <a:r>
              <a:rPr lang="en-GB" dirty="0"/>
              <a:t>, E. (2018). Artificial intelligence in education. </a:t>
            </a:r>
            <a:r>
              <a:rPr lang="en-GB" i="1" dirty="0"/>
              <a:t>Journal of Educational and Psychological Consultation, 28(3)</a:t>
            </a:r>
            <a:r>
              <a:rPr lang="en-GB" dirty="0"/>
              <a:t>, 273 – 283.</a:t>
            </a:r>
          </a:p>
          <a:p>
            <a:r>
              <a:rPr lang="en-GB" dirty="0" err="1"/>
              <a:t>Gasevic</a:t>
            </a:r>
            <a:r>
              <a:rPr lang="en-GB" dirty="0"/>
              <a:t>, D., Dawson, S., S., &amp; Siemens, G. (2015). Let’s not forget: Learning analytics are about learning. </a:t>
            </a:r>
            <a:r>
              <a:rPr lang="en-GB" i="1" dirty="0"/>
              <a:t>Journal of Educational Technology Development and Exchange, 8(1)</a:t>
            </a:r>
            <a:r>
              <a:rPr lang="en-GB" dirty="0"/>
              <a:t>, 1 – 8.</a:t>
            </a:r>
          </a:p>
          <a:p>
            <a:r>
              <a:rPr lang="en-GB" dirty="0"/>
              <a:t>Gros, B., &amp; Garcia-</a:t>
            </a:r>
            <a:r>
              <a:rPr lang="en-GB" dirty="0" err="1"/>
              <a:t>Penalvo</a:t>
            </a:r>
            <a:r>
              <a:rPr lang="en-GB" dirty="0"/>
              <a:t>, F. J. (2019). Future trends in higher education: The impact of emerging technologies. </a:t>
            </a:r>
            <a:r>
              <a:rPr lang="en-GB" i="1" dirty="0"/>
              <a:t>Journal of Educational Technology Development and Exchange, 12(1)</a:t>
            </a:r>
            <a:r>
              <a:rPr lang="en-GB" dirty="0"/>
              <a:t>, 1 – 18.</a:t>
            </a:r>
          </a:p>
          <a:p>
            <a:r>
              <a:rPr lang="en-GB" dirty="0"/>
              <a:t>Khan, S., Ibrahim, M., &amp; Bello, A. (2022). Harnessing Big Data for Educational Improvement in Nigeria. </a:t>
            </a:r>
            <a:r>
              <a:rPr lang="en-GB" i="1" dirty="0"/>
              <a:t>African Journal of Education and Development, 8(1)</a:t>
            </a:r>
            <a:r>
              <a:rPr lang="en-GB" dirty="0"/>
              <a:t>, 15 – 29.</a:t>
            </a:r>
          </a:p>
          <a:p>
            <a:r>
              <a:rPr lang="en-GB" dirty="0"/>
              <a:t>Ogunleye, K. (2023). The Role of Data-Driven Research in Educational Policy: A Case Study of UBEC. </a:t>
            </a:r>
            <a:r>
              <a:rPr lang="en-GB" i="1" dirty="0"/>
              <a:t>International Journal of Education Policy Research, 12(4)</a:t>
            </a:r>
            <a:r>
              <a:rPr lang="en-GB" dirty="0"/>
              <a:t>, 99 – 114.</a:t>
            </a:r>
          </a:p>
          <a:p>
            <a:r>
              <a:rPr lang="en-GB" dirty="0"/>
              <a:t>Romero, C., &amp; Ventura, S. (2010). Educational data mining: A review of the state-of-the-art. </a:t>
            </a:r>
            <a:r>
              <a:rPr lang="en-GB" i="1" dirty="0"/>
              <a:t>IEEE </a:t>
            </a:r>
            <a:r>
              <a:rPr lang="en-GB" i="1" dirty="0" err="1"/>
              <a:t>Transanctions</a:t>
            </a:r>
            <a:r>
              <a:rPr lang="en-GB" i="1" dirty="0"/>
              <a:t> on Systems, Man, and Cybernetics, Part C (Applications and Reviews), 40(6)</a:t>
            </a:r>
            <a:r>
              <a:rPr lang="en-GB" dirty="0"/>
              <a:t>, 601 – 618.</a:t>
            </a:r>
          </a:p>
          <a:p>
            <a:r>
              <a:rPr lang="en-GB" dirty="0"/>
              <a:t>Smith, J., &amp; Jones, R. (2021). AI in Education: Global Practices and Nigerian Perspectives. </a:t>
            </a:r>
            <a:r>
              <a:rPr lang="en-GB" i="1" dirty="0"/>
              <a:t>Educational Review, 33(2)</a:t>
            </a:r>
            <a:r>
              <a:rPr lang="en-GB" dirty="0"/>
              <a:t>, 78 – 92.</a:t>
            </a:r>
          </a:p>
          <a:p>
            <a:r>
              <a:rPr lang="en-GB" dirty="0"/>
              <a:t>Universal Basic Education Commission (UBEC). (2023). </a:t>
            </a:r>
            <a:r>
              <a:rPr lang="en-GB" i="1" dirty="0"/>
              <a:t>Annual Report 2022/2023</a:t>
            </a:r>
            <a:r>
              <a:rPr lang="en-GB" dirty="0"/>
              <a:t>. </a:t>
            </a:r>
            <a:r>
              <a:rPr lang="en-GB" u="sng" dirty="0">
                <a:hlinkClick r:id="rId2"/>
              </a:rPr>
              <a:t>https://ubec.gov.ng/reports/</a:t>
            </a:r>
            <a:endParaRPr lang="en-GB" dirty="0"/>
          </a:p>
          <a:p>
            <a:endParaRPr lang="en-GB" dirty="0"/>
          </a:p>
        </p:txBody>
      </p:sp>
    </p:spTree>
    <p:extLst>
      <p:ext uri="{BB962C8B-B14F-4D97-AF65-F5344CB8AC3E}">
        <p14:creationId xmlns:p14="http://schemas.microsoft.com/office/powerpoint/2010/main" val="3478406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0314 Thank You With Smiley | PowerPoint Shapes | PowerPoint Slide Deck  Template | Presentation Visual Aids | Slide PPT">
            <a:extLst>
              <a:ext uri="{FF2B5EF4-FFF2-40B4-BE49-F238E27FC236}">
                <a16:creationId xmlns:a16="http://schemas.microsoft.com/office/drawing/2014/main" id="{424F2C67-CA2E-4FC9-97DA-4881A9017C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057" y="0"/>
            <a:ext cx="8411886" cy="630891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F8E4387-392B-4FC4-B2DD-BDA7F7A9BDEF}"/>
              </a:ext>
            </a:extLst>
          </p:cNvPr>
          <p:cNvSpPr txBox="1"/>
          <p:nvPr/>
        </p:nvSpPr>
        <p:spPr>
          <a:xfrm>
            <a:off x="1890058" y="89647"/>
            <a:ext cx="8411886" cy="484094"/>
          </a:xfrm>
          <a:prstGeom prst="rect">
            <a:avLst/>
          </a:prstGeom>
          <a:solidFill>
            <a:schemeClr val="accent2"/>
          </a:solidFill>
        </p:spPr>
        <p:txBody>
          <a:bodyPr wrap="square" rtlCol="0">
            <a:spAutoFit/>
          </a:bodyPr>
          <a:lstStyle/>
          <a:p>
            <a:endParaRPr lang="en-GB" dirty="0"/>
          </a:p>
        </p:txBody>
      </p:sp>
      <p:sp>
        <p:nvSpPr>
          <p:cNvPr id="4" name="TextBox 3">
            <a:extLst>
              <a:ext uri="{FF2B5EF4-FFF2-40B4-BE49-F238E27FC236}">
                <a16:creationId xmlns:a16="http://schemas.microsoft.com/office/drawing/2014/main" id="{B3EDA8C8-1570-4827-8CD1-0B3263D7D98C}"/>
              </a:ext>
            </a:extLst>
          </p:cNvPr>
          <p:cNvSpPr txBox="1"/>
          <p:nvPr/>
        </p:nvSpPr>
        <p:spPr>
          <a:xfrm>
            <a:off x="9395012" y="5979459"/>
            <a:ext cx="2796988" cy="369332"/>
          </a:xfrm>
          <a:prstGeom prst="rect">
            <a:avLst/>
          </a:prstGeom>
          <a:solidFill>
            <a:schemeClr val="accent2"/>
          </a:solidFill>
        </p:spPr>
        <p:txBody>
          <a:bodyPr wrap="square" rtlCol="0">
            <a:spAutoFit/>
          </a:bodyPr>
          <a:lstStyle/>
          <a:p>
            <a:endParaRPr lang="en-GB" dirty="0"/>
          </a:p>
        </p:txBody>
      </p:sp>
    </p:spTree>
    <p:extLst>
      <p:ext uri="{BB962C8B-B14F-4D97-AF65-F5344CB8AC3E}">
        <p14:creationId xmlns:p14="http://schemas.microsoft.com/office/powerpoint/2010/main" val="2685649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0D725-6CF1-415C-8237-C53DF08A41FC}"/>
              </a:ext>
            </a:extLst>
          </p:cNvPr>
          <p:cNvSpPr>
            <a:spLocks noGrp="1"/>
          </p:cNvSpPr>
          <p:nvPr>
            <p:ph type="title"/>
          </p:nvPr>
        </p:nvSpPr>
        <p:spPr/>
        <p:txBody>
          <a:bodyPr/>
          <a:lstStyle/>
          <a:p>
            <a:endParaRPr lang="en-GB" b="1" dirty="0"/>
          </a:p>
        </p:txBody>
      </p:sp>
      <p:sp>
        <p:nvSpPr>
          <p:cNvPr id="3" name="Content Placeholder 2">
            <a:extLst>
              <a:ext uri="{FF2B5EF4-FFF2-40B4-BE49-F238E27FC236}">
                <a16:creationId xmlns:a16="http://schemas.microsoft.com/office/drawing/2014/main" id="{A49C94DF-1760-472C-9C6B-1FB54EFBA6C3}"/>
              </a:ext>
            </a:extLst>
          </p:cNvPr>
          <p:cNvSpPr>
            <a:spLocks noGrp="1"/>
          </p:cNvSpPr>
          <p:nvPr>
            <p:ph idx="1"/>
          </p:nvPr>
        </p:nvSpPr>
        <p:spPr/>
        <p:txBody>
          <a:bodyPr/>
          <a:lstStyle/>
          <a:p>
            <a:pPr>
              <a:buFont typeface="Wingdings" panose="05000000000000000000" pitchFamily="2" charset="2"/>
              <a:buChar char="Ø"/>
            </a:pPr>
            <a:r>
              <a:rPr lang="en-US" dirty="0"/>
              <a:t> To showcase UBEC’s commitment to innovation – by leveraging cutting edge technologies to improve basic education delivery in Nigeria</a:t>
            </a:r>
          </a:p>
          <a:p>
            <a:pPr>
              <a:buFont typeface="Wingdings" panose="05000000000000000000" pitchFamily="2" charset="2"/>
              <a:buChar char="Ø"/>
            </a:pPr>
            <a:r>
              <a:rPr lang="en-US" dirty="0"/>
              <a:t>To showcase datasets that abound in UBEC on which big data analytics and artificial intelligence can be deployed to provide empirical evidence that can be used to enhance and improve basic education delivery. </a:t>
            </a:r>
          </a:p>
          <a:p>
            <a:pPr>
              <a:buFont typeface="Wingdings" panose="05000000000000000000" pitchFamily="2" charset="2"/>
              <a:buChar char="Ø"/>
            </a:pPr>
            <a:r>
              <a:rPr lang="en-US" dirty="0"/>
              <a:t>To highlight the challenges and opportunities in integrating big data analytics and AI in conducting research into UBEC’s initiatives</a:t>
            </a:r>
          </a:p>
          <a:p>
            <a:pPr>
              <a:buFont typeface="Wingdings" panose="05000000000000000000" pitchFamily="2" charset="2"/>
              <a:buChar char="Ø"/>
            </a:pPr>
            <a:r>
              <a:rPr lang="en-US" dirty="0"/>
              <a:t>To stimulate discussion and collaboration among international experts, policymakers, and stakeholders on leveraging technology to research into the initiatives that UBEC is making.</a:t>
            </a:r>
          </a:p>
          <a:p>
            <a:pPr>
              <a:buFont typeface="Wingdings" panose="05000000000000000000" pitchFamily="2" charset="2"/>
              <a:buChar char="Ø"/>
            </a:pPr>
            <a:r>
              <a:rPr lang="en-US" dirty="0"/>
              <a:t>To open up possible research areas for future engagement</a:t>
            </a:r>
          </a:p>
        </p:txBody>
      </p:sp>
      <p:pic>
        <p:nvPicPr>
          <p:cNvPr id="3074" name="Picture 2" descr="c8.alamy.com/comp/2CACXEX/objectives-word-in-color...">
            <a:extLst>
              <a:ext uri="{FF2B5EF4-FFF2-40B4-BE49-F238E27FC236}">
                <a16:creationId xmlns:a16="http://schemas.microsoft.com/office/drawing/2014/main" id="{A91EE7BD-21EC-402A-AF78-0CDA9C481C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3340" y="-28999"/>
            <a:ext cx="3219450" cy="14192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F8579D4-C346-4445-A4BB-6F7D5FE2C0ED}"/>
              </a:ext>
            </a:extLst>
          </p:cNvPr>
          <p:cNvSpPr txBox="1"/>
          <p:nvPr/>
        </p:nvSpPr>
        <p:spPr>
          <a:xfrm>
            <a:off x="1183340" y="988906"/>
            <a:ext cx="3801035" cy="802641"/>
          </a:xfrm>
          <a:prstGeom prst="rect">
            <a:avLst/>
          </a:prstGeom>
          <a:solidFill>
            <a:schemeClr val="accent2"/>
          </a:solidFill>
        </p:spPr>
        <p:txBody>
          <a:bodyPr wrap="square" rtlCol="0">
            <a:spAutoFit/>
          </a:bodyPr>
          <a:lstStyle/>
          <a:p>
            <a:endParaRPr lang="en-GB" dirty="0">
              <a:highlight>
                <a:srgbClr val="000000"/>
              </a:highlight>
            </a:endParaRPr>
          </a:p>
        </p:txBody>
      </p:sp>
    </p:spTree>
    <p:extLst>
      <p:ext uri="{BB962C8B-B14F-4D97-AF65-F5344CB8AC3E}">
        <p14:creationId xmlns:p14="http://schemas.microsoft.com/office/powerpoint/2010/main" val="4225333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69CB3-3C9D-4B68-AE63-F774A66A0081}"/>
              </a:ext>
            </a:extLst>
          </p:cNvPr>
          <p:cNvSpPr>
            <a:spLocks noGrp="1"/>
          </p:cNvSpPr>
          <p:nvPr>
            <p:ph type="title"/>
          </p:nvPr>
        </p:nvSpPr>
        <p:spPr>
          <a:xfrm>
            <a:off x="1219200" y="286602"/>
            <a:ext cx="10058400" cy="1450757"/>
          </a:xfrm>
        </p:spPr>
        <p:txBody>
          <a:bodyPr/>
          <a:lstStyle/>
          <a:p>
            <a:r>
              <a:rPr lang="en-US" b="1" dirty="0"/>
              <a:t>OUTLINE</a:t>
            </a:r>
            <a:endParaRPr lang="en-GB" dirty="0"/>
          </a:p>
        </p:txBody>
      </p:sp>
      <p:sp>
        <p:nvSpPr>
          <p:cNvPr id="3" name="Content Placeholder 2">
            <a:extLst>
              <a:ext uri="{FF2B5EF4-FFF2-40B4-BE49-F238E27FC236}">
                <a16:creationId xmlns:a16="http://schemas.microsoft.com/office/drawing/2014/main" id="{E1AA7B34-62F6-4420-9E83-7DC9B6FF10DC}"/>
              </a:ext>
            </a:extLst>
          </p:cNvPr>
          <p:cNvSpPr>
            <a:spLocks noGrp="1"/>
          </p:cNvSpPr>
          <p:nvPr>
            <p:ph sz="half" idx="1"/>
          </p:nvPr>
        </p:nvSpPr>
        <p:spPr/>
        <p:txBody>
          <a:bodyPr/>
          <a:lstStyle/>
          <a:p>
            <a:pPr>
              <a:buFont typeface="Arial" panose="020B0604020202020204" pitchFamily="34" charset="0"/>
              <a:buChar char="•"/>
            </a:pPr>
            <a:r>
              <a:rPr lang="en-US" dirty="0"/>
              <a:t> Objectives</a:t>
            </a:r>
          </a:p>
          <a:p>
            <a:pPr>
              <a:buFont typeface="Arial" panose="020B0604020202020204" pitchFamily="34" charset="0"/>
              <a:buChar char="•"/>
            </a:pPr>
            <a:r>
              <a:rPr lang="en-US" dirty="0"/>
              <a:t> Introduction</a:t>
            </a:r>
          </a:p>
          <a:p>
            <a:pPr>
              <a:buFont typeface="Arial" panose="020B0604020202020204" pitchFamily="34" charset="0"/>
              <a:buChar char="•"/>
            </a:pPr>
            <a:r>
              <a:rPr lang="en-US" dirty="0"/>
              <a:t> Why big data analytics and AI?</a:t>
            </a:r>
          </a:p>
          <a:p>
            <a:pPr>
              <a:buFont typeface="Arial" panose="020B0604020202020204" pitchFamily="34" charset="0"/>
              <a:buChar char="•"/>
            </a:pPr>
            <a:r>
              <a:rPr lang="en-US" dirty="0"/>
              <a:t> Research focus areas</a:t>
            </a:r>
          </a:p>
          <a:p>
            <a:pPr>
              <a:buFont typeface="Arial" panose="020B0604020202020204" pitchFamily="34" charset="0"/>
              <a:buChar char="•"/>
            </a:pPr>
            <a:r>
              <a:rPr lang="en-US" dirty="0"/>
              <a:t> Sources of big data in UBEC initiatives</a:t>
            </a:r>
          </a:p>
          <a:p>
            <a:pPr>
              <a:buFont typeface="Arial" panose="020B0604020202020204" pitchFamily="34" charset="0"/>
              <a:buChar char="•"/>
            </a:pPr>
            <a:r>
              <a:rPr lang="en-US" dirty="0"/>
              <a:t> Research issues</a:t>
            </a:r>
          </a:p>
          <a:p>
            <a:pPr>
              <a:buFont typeface="Arial" panose="020B0604020202020204" pitchFamily="34" charset="0"/>
              <a:buChar char="•"/>
            </a:pPr>
            <a:r>
              <a:rPr lang="en-US" dirty="0"/>
              <a:t> Exemplifying the deployment of big data and AI in UBEC-DRC research</a:t>
            </a:r>
          </a:p>
          <a:p>
            <a:pPr marL="0" indent="0">
              <a:buNone/>
            </a:pPr>
            <a:endParaRPr lang="en-US" dirty="0"/>
          </a:p>
          <a:p>
            <a:pPr>
              <a:buFont typeface="Arial" panose="020B0604020202020204" pitchFamily="34" charset="0"/>
              <a:buChar char="•"/>
            </a:pPr>
            <a:endParaRPr lang="en-GB" dirty="0"/>
          </a:p>
        </p:txBody>
      </p:sp>
      <p:sp>
        <p:nvSpPr>
          <p:cNvPr id="4" name="Content Placeholder 3">
            <a:extLst>
              <a:ext uri="{FF2B5EF4-FFF2-40B4-BE49-F238E27FC236}">
                <a16:creationId xmlns:a16="http://schemas.microsoft.com/office/drawing/2014/main" id="{DBD7FBF2-8699-4BB2-BFA4-C112EEF2205D}"/>
              </a:ext>
            </a:extLst>
          </p:cNvPr>
          <p:cNvSpPr>
            <a:spLocks noGrp="1"/>
          </p:cNvSpPr>
          <p:nvPr>
            <p:ph sz="half" idx="2"/>
          </p:nvPr>
        </p:nvSpPr>
        <p:spPr/>
        <p:txBody>
          <a:bodyPr/>
          <a:lstStyle/>
          <a:p>
            <a:pPr>
              <a:buFont typeface="Arial" panose="020B0604020202020204" pitchFamily="34" charset="0"/>
              <a:buChar char="•"/>
            </a:pPr>
            <a:r>
              <a:rPr lang="en-US" dirty="0"/>
              <a:t> Don’t miss the point!</a:t>
            </a:r>
          </a:p>
          <a:p>
            <a:pPr>
              <a:buFont typeface="Arial" panose="020B0604020202020204" pitchFamily="34" charset="0"/>
              <a:buChar char="•"/>
            </a:pPr>
            <a:r>
              <a:rPr lang="en-US" dirty="0"/>
              <a:t> Benefits of using big data and AI in education research</a:t>
            </a:r>
          </a:p>
          <a:p>
            <a:pPr>
              <a:buFont typeface="Arial" panose="020B0604020202020204" pitchFamily="34" charset="0"/>
              <a:buChar char="•"/>
            </a:pPr>
            <a:r>
              <a:rPr lang="en-US" dirty="0"/>
              <a:t> Challenges and limitations</a:t>
            </a:r>
          </a:p>
          <a:p>
            <a:pPr>
              <a:buFont typeface="Arial" panose="020B0604020202020204" pitchFamily="34" charset="0"/>
              <a:buChar char="•"/>
            </a:pPr>
            <a:r>
              <a:rPr lang="en-US" dirty="0"/>
              <a:t> Recommendations</a:t>
            </a:r>
          </a:p>
          <a:p>
            <a:pPr>
              <a:buFont typeface="Arial" panose="020B0604020202020204" pitchFamily="34" charset="0"/>
              <a:buChar char="•"/>
            </a:pPr>
            <a:r>
              <a:rPr lang="en-US" dirty="0"/>
              <a:t> Future research directions</a:t>
            </a:r>
          </a:p>
          <a:p>
            <a:pPr>
              <a:buFont typeface="Arial" panose="020B0604020202020204" pitchFamily="34" charset="0"/>
              <a:buChar char="•"/>
            </a:pPr>
            <a:r>
              <a:rPr lang="en-US" dirty="0"/>
              <a:t> Conclusion</a:t>
            </a:r>
          </a:p>
          <a:p>
            <a:pPr>
              <a:buFont typeface="Arial" panose="020B0604020202020204" pitchFamily="34" charset="0"/>
              <a:buChar char="•"/>
            </a:pPr>
            <a:r>
              <a:rPr lang="en-US" dirty="0"/>
              <a:t> References</a:t>
            </a:r>
          </a:p>
          <a:p>
            <a:pPr>
              <a:buFont typeface="Arial" panose="020B0604020202020204" pitchFamily="34" charset="0"/>
              <a:buChar char="•"/>
            </a:pPr>
            <a:endParaRPr lang="en-GB" dirty="0"/>
          </a:p>
        </p:txBody>
      </p:sp>
      <p:pic>
        <p:nvPicPr>
          <p:cNvPr id="4098" name="Picture 2" descr="Outline Formats: Step-by-Step Guide ...">
            <a:extLst>
              <a:ext uri="{FF2B5EF4-FFF2-40B4-BE49-F238E27FC236}">
                <a16:creationId xmlns:a16="http://schemas.microsoft.com/office/drawing/2014/main" id="{ED0D0D05-481D-4C5E-B514-F79C437CB1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5812" y="4598053"/>
            <a:ext cx="2952750" cy="155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251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4480F-D650-4773-BFAD-41A23DB6E877}"/>
              </a:ext>
            </a:extLst>
          </p:cNvPr>
          <p:cNvSpPr>
            <a:spLocks noGrp="1"/>
          </p:cNvSpPr>
          <p:nvPr>
            <p:ph type="title"/>
          </p:nvPr>
        </p:nvSpPr>
        <p:spPr>
          <a:xfrm>
            <a:off x="1097280" y="501756"/>
            <a:ext cx="10058400" cy="1450757"/>
          </a:xfrm>
        </p:spPr>
        <p:txBody>
          <a:bodyPr/>
          <a:lstStyle/>
          <a:p>
            <a:endParaRPr lang="en-GB" b="1" dirty="0"/>
          </a:p>
        </p:txBody>
      </p:sp>
      <p:sp>
        <p:nvSpPr>
          <p:cNvPr id="3" name="Content Placeholder 2">
            <a:extLst>
              <a:ext uri="{FF2B5EF4-FFF2-40B4-BE49-F238E27FC236}">
                <a16:creationId xmlns:a16="http://schemas.microsoft.com/office/drawing/2014/main" id="{DCCA8D3B-AB08-465C-8240-4C4A28D3B6A8}"/>
              </a:ext>
            </a:extLst>
          </p:cNvPr>
          <p:cNvSpPr>
            <a:spLocks noGrp="1"/>
          </p:cNvSpPr>
          <p:nvPr>
            <p:ph idx="1"/>
          </p:nvPr>
        </p:nvSpPr>
        <p:spPr/>
        <p:txBody>
          <a:bodyPr/>
          <a:lstStyle/>
          <a:p>
            <a:pPr>
              <a:buFont typeface="Arial" panose="020B0604020202020204" pitchFamily="34" charset="0"/>
              <a:buChar char="•"/>
            </a:pPr>
            <a:r>
              <a:rPr lang="en-US" dirty="0"/>
              <a:t> </a:t>
            </a:r>
            <a:r>
              <a:rPr lang="en-GB" dirty="0"/>
              <a:t>UBEC and her Digital Resource Centre (DRC) are already doing a lot in the development of adaptive learning technologies, enhancing teacher training, and fostering inclusive digital learning environments in the bid to transform the delivery of basic education in Nigeria for improved educational outcomes. </a:t>
            </a:r>
          </a:p>
          <a:p>
            <a:pPr>
              <a:buFont typeface="Arial" panose="020B0604020202020204" pitchFamily="34" charset="0"/>
              <a:buChar char="•"/>
            </a:pPr>
            <a:r>
              <a:rPr lang="en-US" dirty="0"/>
              <a:t> </a:t>
            </a:r>
            <a:r>
              <a:rPr lang="en-GB" dirty="0"/>
              <a:t>The setting up of the DRC among other things: to conduct ground breaking research in order to ensure that the innovations that are being adopted by educators and policy makers are informed by empirical evidence. </a:t>
            </a:r>
          </a:p>
          <a:p>
            <a:pPr>
              <a:buFont typeface="Arial" panose="020B0604020202020204" pitchFamily="34" charset="0"/>
              <a:buChar char="•"/>
            </a:pPr>
            <a:r>
              <a:rPr lang="en-US" dirty="0"/>
              <a:t> </a:t>
            </a:r>
            <a:r>
              <a:rPr lang="en-GB" dirty="0"/>
              <a:t>The establishment of smart schools.</a:t>
            </a:r>
          </a:p>
          <a:p>
            <a:pPr>
              <a:buFont typeface="Arial" panose="020B0604020202020204" pitchFamily="34" charset="0"/>
              <a:buChar char="•"/>
            </a:pPr>
            <a:r>
              <a:rPr lang="en-US" dirty="0"/>
              <a:t>T</a:t>
            </a:r>
            <a:r>
              <a:rPr lang="en-GB" dirty="0"/>
              <a:t>he revamping of effective schools to make them mini-smart schools</a:t>
            </a:r>
          </a:p>
          <a:p>
            <a:pPr>
              <a:buFont typeface="Arial" panose="020B0604020202020204" pitchFamily="34" charset="0"/>
              <a:buChar char="•"/>
            </a:pPr>
            <a:r>
              <a:rPr lang="en-US" dirty="0"/>
              <a:t> </a:t>
            </a:r>
            <a:r>
              <a:rPr lang="en-GB" dirty="0"/>
              <a:t>The use of electronic monitoring and evaluation device in our public schools including the smart schools and the effective schools</a:t>
            </a:r>
          </a:p>
          <a:p>
            <a:pPr>
              <a:buFont typeface="Arial" panose="020B0604020202020204" pitchFamily="34" charset="0"/>
              <a:buChar char="•"/>
            </a:pPr>
            <a:endParaRPr lang="en-GB" dirty="0"/>
          </a:p>
        </p:txBody>
      </p:sp>
      <p:pic>
        <p:nvPicPr>
          <p:cNvPr id="5122" name="Picture 2" descr="Introduction Word Photos and Images ...">
            <a:extLst>
              <a:ext uri="{FF2B5EF4-FFF2-40B4-BE49-F238E27FC236}">
                <a16:creationId xmlns:a16="http://schemas.microsoft.com/office/drawing/2014/main" id="{7E2A44A4-93FC-4D2C-8A4E-8E54C47BDC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2306" y="78028"/>
            <a:ext cx="2495550" cy="1828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0C6AE6B-0ADC-4412-9B95-906E35484CA1}"/>
              </a:ext>
            </a:extLst>
          </p:cNvPr>
          <p:cNvSpPr txBox="1"/>
          <p:nvPr/>
        </p:nvSpPr>
        <p:spPr>
          <a:xfrm>
            <a:off x="1192306" y="1317812"/>
            <a:ext cx="3783106" cy="611859"/>
          </a:xfrm>
          <a:prstGeom prst="rect">
            <a:avLst/>
          </a:prstGeom>
          <a:solidFill>
            <a:schemeClr val="accent2"/>
          </a:solidFill>
        </p:spPr>
        <p:txBody>
          <a:bodyPr wrap="square" rtlCol="0">
            <a:spAutoFit/>
          </a:bodyPr>
          <a:lstStyle/>
          <a:p>
            <a:endParaRPr lang="en-GB" dirty="0"/>
          </a:p>
        </p:txBody>
      </p:sp>
    </p:spTree>
    <p:extLst>
      <p:ext uri="{BB962C8B-B14F-4D97-AF65-F5344CB8AC3E}">
        <p14:creationId xmlns:p14="http://schemas.microsoft.com/office/powerpoint/2010/main" val="2252204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42136-F051-4ED9-A0DB-6987A2C319E2}"/>
              </a:ext>
            </a:extLst>
          </p:cNvPr>
          <p:cNvSpPr>
            <a:spLocks noGrp="1"/>
          </p:cNvSpPr>
          <p:nvPr>
            <p:ph type="title"/>
          </p:nvPr>
        </p:nvSpPr>
        <p:spPr/>
        <p:txBody>
          <a:bodyPr/>
          <a:lstStyle/>
          <a:p>
            <a:r>
              <a:rPr lang="en-US" b="1" dirty="0"/>
              <a:t>WHY BIG DATA ANALYTICS AND AI?</a:t>
            </a:r>
            <a:endParaRPr lang="en-GB" b="1" dirty="0"/>
          </a:p>
        </p:txBody>
      </p:sp>
      <p:sp>
        <p:nvSpPr>
          <p:cNvPr id="3" name="Content Placeholder 2">
            <a:extLst>
              <a:ext uri="{FF2B5EF4-FFF2-40B4-BE49-F238E27FC236}">
                <a16:creationId xmlns:a16="http://schemas.microsoft.com/office/drawing/2014/main" id="{D73101BD-A99C-4ECB-85F5-A9D081D35F79}"/>
              </a:ext>
            </a:extLst>
          </p:cNvPr>
          <p:cNvSpPr>
            <a:spLocks noGrp="1"/>
          </p:cNvSpPr>
          <p:nvPr>
            <p:ph idx="1"/>
          </p:nvPr>
        </p:nvSpPr>
        <p:spPr>
          <a:xfrm>
            <a:off x="1097280" y="1845733"/>
            <a:ext cx="10058400" cy="4564031"/>
          </a:xfrm>
        </p:spPr>
        <p:txBody>
          <a:bodyPr>
            <a:normAutofit fontScale="85000" lnSpcReduction="10000"/>
          </a:bodyPr>
          <a:lstStyle/>
          <a:p>
            <a:pPr>
              <a:buFont typeface="Wingdings" panose="05000000000000000000" pitchFamily="2" charset="2"/>
              <a:buChar char="v"/>
            </a:pPr>
            <a:r>
              <a:rPr lang="en-US" dirty="0"/>
              <a:t> </a:t>
            </a:r>
            <a:r>
              <a:rPr lang="en-US" sz="2400" dirty="0"/>
              <a:t>To </a:t>
            </a:r>
            <a:r>
              <a:rPr lang="en-GB" sz="2400" dirty="0"/>
              <a:t>uncover hidden patterns in educational data, inform evidence-based policy decisions, and enhance both teacher effectiveness and student outcomes (Khan et al., 2022). </a:t>
            </a:r>
          </a:p>
          <a:p>
            <a:pPr>
              <a:buFont typeface="Wingdings" panose="05000000000000000000" pitchFamily="2" charset="2"/>
              <a:buChar char="v"/>
            </a:pPr>
            <a:r>
              <a:rPr lang="en-US" sz="2400" dirty="0"/>
              <a:t> </a:t>
            </a:r>
            <a:r>
              <a:rPr lang="en-GB" sz="2400" dirty="0"/>
              <a:t>To provide empirical evidence that will revolutionize education research, policy, and practice ultimately leading to a more effective and inclusive education system in the country.</a:t>
            </a:r>
          </a:p>
          <a:p>
            <a:pPr>
              <a:buFont typeface="Wingdings" panose="05000000000000000000" pitchFamily="2" charset="2"/>
              <a:buChar char="v"/>
            </a:pPr>
            <a:r>
              <a:rPr lang="en-US" sz="2400" dirty="0"/>
              <a:t> To provide actionable insights, enhance decision-making, and drive meaningful reforms.</a:t>
            </a:r>
          </a:p>
          <a:p>
            <a:pPr>
              <a:buFont typeface="Wingdings" panose="05000000000000000000" pitchFamily="2" charset="2"/>
              <a:buChar char="v"/>
            </a:pPr>
            <a:r>
              <a:rPr lang="en-US" sz="2400" dirty="0"/>
              <a:t> To radically shift away from descriptive statistical data sets to inferential analytics.</a:t>
            </a:r>
          </a:p>
          <a:p>
            <a:pPr>
              <a:buFont typeface="Wingdings" panose="05000000000000000000" pitchFamily="2" charset="2"/>
              <a:buChar char="v"/>
            </a:pPr>
            <a:r>
              <a:rPr lang="en-US" sz="2400" dirty="0"/>
              <a:t> To provide </a:t>
            </a:r>
            <a:r>
              <a:rPr lang="en-GB" sz="2400" dirty="0"/>
              <a:t>nuanced insights, identify patterns, and predict for the transformation of the delivery of basic education in Nigeria and to impact national development </a:t>
            </a:r>
          </a:p>
          <a:p>
            <a:pPr>
              <a:buFont typeface="Wingdings" panose="05000000000000000000" pitchFamily="2" charset="2"/>
              <a:buChar char="v"/>
            </a:pPr>
            <a:r>
              <a:rPr lang="en-GB" sz="2400" dirty="0"/>
              <a:t> To unlock opportunities for growth improvement, and impact.</a:t>
            </a:r>
          </a:p>
          <a:p>
            <a:pPr>
              <a:buFont typeface="Wingdings" panose="05000000000000000000" pitchFamily="2" charset="2"/>
              <a:buChar char="v"/>
            </a:pPr>
            <a:r>
              <a:rPr lang="en-GB" dirty="0"/>
              <a:t> With the </a:t>
            </a:r>
            <a:r>
              <a:rPr lang="en-GB" b="1" dirty="0"/>
              <a:t>Comprehensive Educational Data</a:t>
            </a:r>
            <a:r>
              <a:rPr lang="en-GB" dirty="0"/>
              <a:t> that the UBEC-DRC provides, researchers will be able to conduct more robust and meaningful studies that will lead to new insights and innovations in education. </a:t>
            </a:r>
            <a:endParaRPr lang="en-GB" sz="2400" dirty="0"/>
          </a:p>
          <a:p>
            <a:pPr>
              <a:buFont typeface="Wingdings" panose="05000000000000000000" pitchFamily="2" charset="2"/>
              <a:buChar char="v"/>
            </a:pPr>
            <a:endParaRPr lang="en-US" dirty="0"/>
          </a:p>
          <a:p>
            <a:pPr marL="0" indent="0">
              <a:buNone/>
            </a:pPr>
            <a:endParaRPr lang="en-GB" dirty="0"/>
          </a:p>
        </p:txBody>
      </p:sp>
      <p:pic>
        <p:nvPicPr>
          <p:cNvPr id="6146" name="Picture 2" descr="The Power of 'Why?' | Voice At The Table">
            <a:extLst>
              <a:ext uri="{FF2B5EF4-FFF2-40B4-BE49-F238E27FC236}">
                <a16:creationId xmlns:a16="http://schemas.microsoft.com/office/drawing/2014/main" id="{5AF50C07-4EFF-429C-A4FA-F3CE33F25A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9836" y="143436"/>
            <a:ext cx="2579124" cy="1706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2724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39A67-65F7-4AD6-8635-DE634F801A39}"/>
              </a:ext>
            </a:extLst>
          </p:cNvPr>
          <p:cNvSpPr>
            <a:spLocks noGrp="1"/>
          </p:cNvSpPr>
          <p:nvPr>
            <p:ph type="title"/>
          </p:nvPr>
        </p:nvSpPr>
        <p:spPr/>
        <p:txBody>
          <a:bodyPr/>
          <a:lstStyle/>
          <a:p>
            <a:r>
              <a:rPr lang="en-US" b="1" dirty="0"/>
              <a:t>RESEARCH FOCUS AREAS</a:t>
            </a:r>
            <a:endParaRPr lang="en-GB" b="1" dirty="0"/>
          </a:p>
        </p:txBody>
      </p:sp>
      <p:sp>
        <p:nvSpPr>
          <p:cNvPr id="3" name="Content Placeholder 2">
            <a:extLst>
              <a:ext uri="{FF2B5EF4-FFF2-40B4-BE49-F238E27FC236}">
                <a16:creationId xmlns:a16="http://schemas.microsoft.com/office/drawing/2014/main" id="{0517E067-AA5B-4B50-9EC3-BF1E7979C95B}"/>
              </a:ext>
            </a:extLst>
          </p:cNvPr>
          <p:cNvSpPr>
            <a:spLocks noGrp="1"/>
          </p:cNvSpPr>
          <p:nvPr>
            <p:ph idx="1"/>
          </p:nvPr>
        </p:nvSpPr>
        <p:spPr/>
        <p:txBody>
          <a:bodyPr/>
          <a:lstStyle/>
          <a:p>
            <a:pPr>
              <a:buFont typeface="Wingdings" panose="05000000000000000000" pitchFamily="2" charset="2"/>
              <a:buChar char="q"/>
            </a:pPr>
            <a:r>
              <a:rPr lang="en-US" sz="3600" dirty="0"/>
              <a:t> Learner Achievement</a:t>
            </a:r>
          </a:p>
          <a:p>
            <a:pPr>
              <a:buFont typeface="Wingdings" panose="05000000000000000000" pitchFamily="2" charset="2"/>
              <a:buChar char="q"/>
            </a:pPr>
            <a:r>
              <a:rPr lang="en-US" sz="3600" dirty="0"/>
              <a:t> Teacher Quality</a:t>
            </a:r>
          </a:p>
          <a:p>
            <a:pPr>
              <a:buFont typeface="Wingdings" panose="05000000000000000000" pitchFamily="2" charset="2"/>
              <a:buChar char="q"/>
            </a:pPr>
            <a:r>
              <a:rPr lang="en-US" sz="3600" dirty="0"/>
              <a:t> Learning Materials</a:t>
            </a:r>
          </a:p>
          <a:p>
            <a:pPr>
              <a:buFont typeface="Wingdings" panose="05000000000000000000" pitchFamily="2" charset="2"/>
              <a:buChar char="q"/>
            </a:pPr>
            <a:r>
              <a:rPr lang="en-US" sz="3600" dirty="0"/>
              <a:t> Learning Environment</a:t>
            </a:r>
          </a:p>
          <a:p>
            <a:pPr>
              <a:buFont typeface="Wingdings" panose="05000000000000000000" pitchFamily="2" charset="2"/>
              <a:buChar char="q"/>
            </a:pPr>
            <a:r>
              <a:rPr lang="en-US" sz="3600" dirty="0"/>
              <a:t> Education Support Services</a:t>
            </a:r>
          </a:p>
          <a:p>
            <a:pPr>
              <a:buFont typeface="Wingdings" panose="05000000000000000000" pitchFamily="2" charset="2"/>
              <a:buChar char="q"/>
            </a:pPr>
            <a:r>
              <a:rPr lang="en-US" sz="3600" dirty="0"/>
              <a:t> Educational Infrastructure</a:t>
            </a:r>
          </a:p>
          <a:p>
            <a:pPr>
              <a:buFont typeface="Wingdings" panose="05000000000000000000" pitchFamily="2" charset="2"/>
              <a:buChar char="q"/>
            </a:pPr>
            <a:endParaRPr lang="en-GB" dirty="0"/>
          </a:p>
        </p:txBody>
      </p:sp>
      <p:pic>
        <p:nvPicPr>
          <p:cNvPr id="7170" name="Picture 2" descr="Focus: Relate Sentences to a Paragraph ...">
            <a:extLst>
              <a:ext uri="{FF2B5EF4-FFF2-40B4-BE49-F238E27FC236}">
                <a16:creationId xmlns:a16="http://schemas.microsoft.com/office/drawing/2014/main" id="{E018E306-B24A-4205-8F91-8F86BB64A6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7318" y="1737360"/>
            <a:ext cx="5300342" cy="4448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3777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3D21B-7839-46DB-AEAF-555403447878}"/>
              </a:ext>
            </a:extLst>
          </p:cNvPr>
          <p:cNvSpPr>
            <a:spLocks noGrp="1"/>
          </p:cNvSpPr>
          <p:nvPr>
            <p:ph type="title"/>
          </p:nvPr>
        </p:nvSpPr>
        <p:spPr>
          <a:xfrm>
            <a:off x="819374" y="717177"/>
            <a:ext cx="10058400" cy="788894"/>
          </a:xfrm>
        </p:spPr>
        <p:txBody>
          <a:bodyPr>
            <a:normAutofit fontScale="90000"/>
          </a:bodyPr>
          <a:lstStyle/>
          <a:p>
            <a:r>
              <a:rPr lang="en-US" b="1" dirty="0"/>
              <a:t>SOURCES OF BIG DATA IN UBEC INITIATIVES</a:t>
            </a:r>
            <a:endParaRPr lang="en-GB" b="1" dirty="0"/>
          </a:p>
        </p:txBody>
      </p:sp>
      <p:sp>
        <p:nvSpPr>
          <p:cNvPr id="3" name="Content Placeholder 2">
            <a:extLst>
              <a:ext uri="{FF2B5EF4-FFF2-40B4-BE49-F238E27FC236}">
                <a16:creationId xmlns:a16="http://schemas.microsoft.com/office/drawing/2014/main" id="{CCC889DC-C5F5-4731-8863-FFB8A6B3D373}"/>
              </a:ext>
            </a:extLst>
          </p:cNvPr>
          <p:cNvSpPr>
            <a:spLocks noGrp="1"/>
          </p:cNvSpPr>
          <p:nvPr>
            <p:ph idx="1"/>
          </p:nvPr>
        </p:nvSpPr>
        <p:spPr>
          <a:xfrm>
            <a:off x="1066800" y="1747122"/>
            <a:ext cx="10058400" cy="4555065"/>
          </a:xfrm>
        </p:spPr>
        <p:txBody>
          <a:bodyPr>
            <a:normAutofit fontScale="92500" lnSpcReduction="20000"/>
          </a:bodyPr>
          <a:lstStyle/>
          <a:p>
            <a:pPr>
              <a:buFont typeface="Arial" panose="020B0604020202020204" pitchFamily="34" charset="0"/>
              <a:buChar char="•"/>
            </a:pPr>
            <a:r>
              <a:rPr lang="en-US" dirty="0"/>
              <a:t> DRC repository</a:t>
            </a:r>
          </a:p>
          <a:p>
            <a:pPr>
              <a:buFont typeface="Arial" panose="020B0604020202020204" pitchFamily="34" charset="0"/>
              <a:buChar char="•"/>
            </a:pPr>
            <a:r>
              <a:rPr lang="en-US" dirty="0"/>
              <a:t> Smart schools and Effective Schools records including school enrolment, teacher demographics, </a:t>
            </a:r>
            <a:r>
              <a:rPr lang="en-US" dirty="0" err="1"/>
              <a:t>etc</a:t>
            </a:r>
            <a:endParaRPr lang="en-US" dirty="0"/>
          </a:p>
          <a:p>
            <a:pPr>
              <a:buFont typeface="Arial" panose="020B0604020202020204" pitchFamily="34" charset="0"/>
              <a:buChar char="•"/>
            </a:pPr>
            <a:r>
              <a:rPr lang="en-US" dirty="0"/>
              <a:t> The LMS used in the schools.</a:t>
            </a:r>
          </a:p>
          <a:p>
            <a:pPr>
              <a:buFont typeface="Arial" panose="020B0604020202020204" pitchFamily="34" charset="0"/>
              <a:buChar char="•"/>
            </a:pPr>
            <a:r>
              <a:rPr lang="en-US" dirty="0"/>
              <a:t> The Biometric Attendance machines in the schools.</a:t>
            </a:r>
          </a:p>
          <a:p>
            <a:pPr>
              <a:buFont typeface="Arial" panose="020B0604020202020204" pitchFamily="34" charset="0"/>
              <a:buChar char="•"/>
            </a:pPr>
            <a:r>
              <a:rPr lang="en-US" dirty="0"/>
              <a:t> DRC dashboard stationed in the situation room.</a:t>
            </a:r>
          </a:p>
          <a:p>
            <a:pPr>
              <a:buFont typeface="Arial" panose="020B0604020202020204" pitchFamily="34" charset="0"/>
              <a:buChar char="•"/>
            </a:pPr>
            <a:r>
              <a:rPr lang="en-US" dirty="0"/>
              <a:t> Records in the possession of our national and international partners like KOICA </a:t>
            </a:r>
            <a:r>
              <a:rPr lang="en-US" dirty="0">
                <a:solidFill>
                  <a:srgbClr val="FF0000"/>
                </a:solidFill>
              </a:rPr>
              <a:t>(</a:t>
            </a:r>
            <a:r>
              <a:rPr lang="en-GB" dirty="0">
                <a:solidFill>
                  <a:srgbClr val="FF0000"/>
                </a:solidFill>
              </a:rPr>
              <a:t>1,662 educational videos for smart schools)</a:t>
            </a:r>
            <a:r>
              <a:rPr lang="en-US" dirty="0"/>
              <a:t>, NACDMB, CC HUB, IMISI 3D, NBCC, </a:t>
            </a:r>
            <a:r>
              <a:rPr lang="en-US" dirty="0" err="1"/>
              <a:t>Edufirst</a:t>
            </a:r>
            <a:r>
              <a:rPr lang="en-US" dirty="0"/>
              <a:t>, IAIIEA and others.</a:t>
            </a:r>
          </a:p>
          <a:p>
            <a:pPr>
              <a:buFont typeface="Arial" panose="020B0604020202020204" pitchFamily="34" charset="0"/>
              <a:buChar char="•"/>
            </a:pPr>
            <a:r>
              <a:rPr lang="en-US" dirty="0"/>
              <a:t> Whole School Evaluation Data</a:t>
            </a:r>
          </a:p>
          <a:p>
            <a:pPr>
              <a:buFont typeface="Arial" panose="020B0604020202020204" pitchFamily="34" charset="0"/>
              <a:buChar char="•"/>
            </a:pPr>
            <a:r>
              <a:rPr lang="en-US" dirty="0"/>
              <a:t> Records from our Teacher Training programs for our teachers including: School based training, technical support and Meal</a:t>
            </a:r>
          </a:p>
          <a:p>
            <a:pPr>
              <a:buFont typeface="Arial" panose="020B0604020202020204" pitchFamily="34" charset="0"/>
              <a:buChar char="•"/>
            </a:pPr>
            <a:r>
              <a:rPr lang="en-US" dirty="0"/>
              <a:t> Our pre and post test evaluations</a:t>
            </a:r>
          </a:p>
          <a:p>
            <a:pPr>
              <a:buFont typeface="Arial" panose="020B0604020202020204" pitchFamily="34" charset="0"/>
              <a:buChar char="•"/>
            </a:pPr>
            <a:r>
              <a:rPr lang="en-US" dirty="0"/>
              <a:t> Examination/Assessment records</a:t>
            </a:r>
          </a:p>
          <a:p>
            <a:pPr>
              <a:buFont typeface="Arial" panose="020B0604020202020204" pitchFamily="34" charset="0"/>
              <a:buChar char="•"/>
            </a:pPr>
            <a:r>
              <a:rPr lang="en-US" dirty="0"/>
              <a:t> UBEC’s </a:t>
            </a:r>
            <a:r>
              <a:rPr lang="en-US" dirty="0" err="1"/>
              <a:t>Emis</a:t>
            </a:r>
            <a:r>
              <a:rPr lang="en-US" dirty="0"/>
              <a:t> Data sets - </a:t>
            </a:r>
            <a:r>
              <a:rPr lang="en-GB" dirty="0"/>
              <a:t>descriptive statistics.</a:t>
            </a:r>
            <a:endParaRPr lang="en-US" dirty="0"/>
          </a:p>
          <a:p>
            <a:pPr marL="0" indent="0">
              <a:buNone/>
            </a:pPr>
            <a:endParaRPr lang="en-US" dirty="0"/>
          </a:p>
          <a:p>
            <a:pPr>
              <a:buFont typeface="Arial" panose="020B0604020202020204" pitchFamily="34" charset="0"/>
              <a:buChar char="•"/>
            </a:pPr>
            <a:endParaRPr lang="en-GB" dirty="0"/>
          </a:p>
        </p:txBody>
      </p:sp>
      <p:pic>
        <p:nvPicPr>
          <p:cNvPr id="8194" name="Picture 2" descr="Sources of Data: What They Are, Types &amp; Examples | QuestionPro">
            <a:extLst>
              <a:ext uri="{FF2B5EF4-FFF2-40B4-BE49-F238E27FC236}">
                <a16:creationId xmlns:a16="http://schemas.microsoft.com/office/drawing/2014/main" id="{825763B0-0008-4567-97F1-D2A1CD3FC6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7481" y="5028657"/>
            <a:ext cx="2447365" cy="1229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507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7814B-F770-4EDC-B3D2-D19A4DD8A674}"/>
              </a:ext>
            </a:extLst>
          </p:cNvPr>
          <p:cNvSpPr>
            <a:spLocks noGrp="1"/>
          </p:cNvSpPr>
          <p:nvPr>
            <p:ph type="title"/>
          </p:nvPr>
        </p:nvSpPr>
        <p:spPr/>
        <p:txBody>
          <a:bodyPr/>
          <a:lstStyle/>
          <a:p>
            <a:r>
              <a:rPr lang="en-US" b="1" dirty="0"/>
              <a:t>RESEARCH ISSUES</a:t>
            </a:r>
            <a:endParaRPr lang="en-GB" b="1" dirty="0"/>
          </a:p>
        </p:txBody>
      </p:sp>
      <p:sp>
        <p:nvSpPr>
          <p:cNvPr id="3" name="Content Placeholder 2">
            <a:extLst>
              <a:ext uri="{FF2B5EF4-FFF2-40B4-BE49-F238E27FC236}">
                <a16:creationId xmlns:a16="http://schemas.microsoft.com/office/drawing/2014/main" id="{FB92F4F9-7D8B-432A-AA03-286E3AFBAC02}"/>
              </a:ext>
            </a:extLst>
          </p:cNvPr>
          <p:cNvSpPr>
            <a:spLocks noGrp="1"/>
          </p:cNvSpPr>
          <p:nvPr>
            <p:ph sz="half" idx="1"/>
          </p:nvPr>
        </p:nvSpPr>
        <p:spPr/>
        <p:txBody>
          <a:bodyPr/>
          <a:lstStyle/>
          <a:p>
            <a:pPr>
              <a:buFont typeface="Wingdings" panose="05000000000000000000" pitchFamily="2" charset="2"/>
              <a:buChar char="v"/>
            </a:pPr>
            <a:r>
              <a:rPr lang="en-US" dirty="0"/>
              <a:t> </a:t>
            </a:r>
            <a:r>
              <a:rPr lang="en-US" sz="4000" dirty="0"/>
              <a:t>Why:</a:t>
            </a:r>
            <a:endParaRPr lang="en-GB" sz="4000" dirty="0"/>
          </a:p>
          <a:p>
            <a:pPr>
              <a:buFont typeface="Wingdings" panose="05000000000000000000" pitchFamily="2" charset="2"/>
              <a:buChar char="q"/>
            </a:pPr>
            <a:r>
              <a:rPr lang="en-US" dirty="0"/>
              <a:t> Learning poverty?</a:t>
            </a:r>
          </a:p>
          <a:p>
            <a:pPr>
              <a:buFont typeface="Wingdings" panose="05000000000000000000" pitchFamily="2" charset="2"/>
              <a:buChar char="q"/>
            </a:pPr>
            <a:r>
              <a:rPr lang="en-US" dirty="0"/>
              <a:t> </a:t>
            </a:r>
            <a:r>
              <a:rPr lang="en-GB" dirty="0"/>
              <a:t>Poor student outcomes?</a:t>
            </a:r>
          </a:p>
          <a:p>
            <a:pPr>
              <a:buFont typeface="Wingdings" panose="05000000000000000000" pitchFamily="2" charset="2"/>
              <a:buChar char="q"/>
            </a:pPr>
            <a:r>
              <a:rPr lang="en-US" dirty="0"/>
              <a:t> </a:t>
            </a:r>
            <a:r>
              <a:rPr lang="en-GB" dirty="0"/>
              <a:t>Inadequate teacher training?</a:t>
            </a:r>
          </a:p>
          <a:p>
            <a:pPr>
              <a:buFont typeface="Wingdings" panose="05000000000000000000" pitchFamily="2" charset="2"/>
              <a:buChar char="q"/>
            </a:pPr>
            <a:r>
              <a:rPr lang="en-GB" dirty="0"/>
              <a:t> Inefficient resource allocation?</a:t>
            </a:r>
          </a:p>
          <a:p>
            <a:pPr>
              <a:buFont typeface="Wingdings" panose="05000000000000000000" pitchFamily="2" charset="2"/>
              <a:buChar char="q"/>
            </a:pPr>
            <a:r>
              <a:rPr lang="en-GB" dirty="0"/>
              <a:t> Inadequate research decisions </a:t>
            </a:r>
            <a:endParaRPr lang="en-US" dirty="0"/>
          </a:p>
          <a:p>
            <a:endParaRPr lang="en-GB" dirty="0"/>
          </a:p>
        </p:txBody>
      </p:sp>
      <p:sp>
        <p:nvSpPr>
          <p:cNvPr id="4" name="Content Placeholder 3">
            <a:extLst>
              <a:ext uri="{FF2B5EF4-FFF2-40B4-BE49-F238E27FC236}">
                <a16:creationId xmlns:a16="http://schemas.microsoft.com/office/drawing/2014/main" id="{9C3281D3-6B06-4C52-8F97-099B3764B0BB}"/>
              </a:ext>
            </a:extLst>
          </p:cNvPr>
          <p:cNvSpPr>
            <a:spLocks noGrp="1"/>
          </p:cNvSpPr>
          <p:nvPr>
            <p:ph sz="half" idx="2"/>
          </p:nvPr>
        </p:nvSpPr>
        <p:spPr/>
        <p:txBody>
          <a:bodyPr/>
          <a:lstStyle/>
          <a:p>
            <a:pPr>
              <a:buFont typeface="Wingdings" panose="05000000000000000000" pitchFamily="2" charset="2"/>
              <a:buChar char="v"/>
            </a:pPr>
            <a:r>
              <a:rPr lang="en-US" dirty="0"/>
              <a:t> </a:t>
            </a:r>
            <a:r>
              <a:rPr lang="en-US" sz="4000" dirty="0"/>
              <a:t>What is: </a:t>
            </a:r>
          </a:p>
          <a:p>
            <a:pPr>
              <a:buFont typeface="Wingdings" panose="05000000000000000000" pitchFamily="2" charset="2"/>
              <a:buChar char="q"/>
            </a:pPr>
            <a:r>
              <a:rPr lang="en-US" dirty="0"/>
              <a:t> DRC doing differently?</a:t>
            </a:r>
          </a:p>
          <a:p>
            <a:pPr>
              <a:buFont typeface="Wingdings" panose="05000000000000000000" pitchFamily="2" charset="2"/>
              <a:buChar char="q"/>
            </a:pPr>
            <a:r>
              <a:rPr lang="en-US" dirty="0"/>
              <a:t> different in UBE smart schools?</a:t>
            </a:r>
          </a:p>
          <a:p>
            <a:pPr>
              <a:buFont typeface="Wingdings" panose="05000000000000000000" pitchFamily="2" charset="2"/>
              <a:buChar char="q"/>
            </a:pPr>
            <a:r>
              <a:rPr lang="en-US" dirty="0"/>
              <a:t> different in UBE effective schools?</a:t>
            </a:r>
          </a:p>
          <a:p>
            <a:pPr>
              <a:buFont typeface="Wingdings" panose="05000000000000000000" pitchFamily="2" charset="2"/>
              <a:buChar char="q"/>
            </a:pPr>
            <a:r>
              <a:rPr lang="en-US" dirty="0"/>
              <a:t> different in UBEC Out-of-School program?</a:t>
            </a:r>
            <a:endParaRPr lang="en-GB" dirty="0"/>
          </a:p>
        </p:txBody>
      </p:sp>
      <p:pic>
        <p:nvPicPr>
          <p:cNvPr id="9218" name="Picture 2" descr="Character Issues Stock Illustrations ...">
            <a:extLst>
              <a:ext uri="{FF2B5EF4-FFF2-40B4-BE49-F238E27FC236}">
                <a16:creationId xmlns:a16="http://schemas.microsoft.com/office/drawing/2014/main" id="{ACDA10EE-E962-40F7-B0A9-BB041024C0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1026" y="4231061"/>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14475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211</TotalTime>
  <Words>3464</Words>
  <Application>Microsoft Office PowerPoint</Application>
  <PresentationFormat>Widescreen</PresentationFormat>
  <Paragraphs>160</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Arial Black</vt:lpstr>
      <vt:lpstr>Calibri</vt:lpstr>
      <vt:lpstr>Calibri Light</vt:lpstr>
      <vt:lpstr>Courier New</vt:lpstr>
      <vt:lpstr>Wingdings</vt:lpstr>
      <vt:lpstr>Retrospect</vt:lpstr>
      <vt:lpstr>PowerPoint Presentation</vt:lpstr>
      <vt:lpstr>Leveraging Big Data Analysis and Artificial Intelligence to Enhance Research and Improve Basic Education Delivery in Nigeria </vt:lpstr>
      <vt:lpstr>PowerPoint Presentation</vt:lpstr>
      <vt:lpstr>OUTLINE</vt:lpstr>
      <vt:lpstr>PowerPoint Presentation</vt:lpstr>
      <vt:lpstr>WHY BIG DATA ANALYTICS AND AI?</vt:lpstr>
      <vt:lpstr>RESEARCH FOCUS AREAS</vt:lpstr>
      <vt:lpstr>SOURCES OF BIG DATA IN UBEC INITIATIVES</vt:lpstr>
      <vt:lpstr>RESEARCH ISSUES</vt:lpstr>
      <vt:lpstr>EXEMPLIFYING THE DEPLOYMENT OF BIG DATA AND AI IN UBEC-DRC RESEARCH</vt:lpstr>
      <vt:lpstr>EXEMPLIFYING THE DEPLOYMENT OF BIG DATA AND AI IN UBEC-DRC RESEARCH (cont’d) </vt:lpstr>
      <vt:lpstr>EXEMPLIFYING THE DEPLOYMENT OF BIG DATA AND AI IN UBEC-DRC RESEARCH(cont’d) </vt:lpstr>
      <vt:lpstr>EXEMPLIFYING THE DEPLOYMENT OF BIG DATA AND AI IN UBEC-DRC RESEARCH (cont’d) </vt:lpstr>
      <vt:lpstr>DON’T MISS THE POINT!</vt:lpstr>
      <vt:lpstr>BENEFITS OF USING BIG DATA AND AI IN EDUCATION RESEARCH</vt:lpstr>
      <vt:lpstr>CHALLENGES AND LIMITATIONS</vt:lpstr>
      <vt:lpstr>RECOMMENDATIONS</vt:lpstr>
      <vt:lpstr>RECOMMENDATIONS cont’d</vt:lpstr>
      <vt:lpstr>RECOMMENDATIONS cont’d</vt:lpstr>
      <vt:lpstr>RECOMMENDATIONS cont’d</vt:lpstr>
      <vt:lpstr>           FUTURE RESEARCH DIRECTIONS</vt:lpstr>
      <vt:lpstr>FUTURE RESEARCH DIRECTIONS cont’d</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Leveraging Big Data Analysis and Artificial Intelligence to Enhance Research and Improve Basic Education Delivery in Nigeria</dc:title>
  <dc:creator>PC_DRC27</dc:creator>
  <cp:lastModifiedBy>Faith Ariyo</cp:lastModifiedBy>
  <cp:revision>41</cp:revision>
  <dcterms:created xsi:type="dcterms:W3CDTF">2024-11-05T16:54:32Z</dcterms:created>
  <dcterms:modified xsi:type="dcterms:W3CDTF">2024-11-09T12:15:55Z</dcterms:modified>
</cp:coreProperties>
</file>