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5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C962C-9ABF-4383-AF2D-39036AEE57A0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7D24B-234B-43D7-BF12-B61C53820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94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D24B-234B-43D7-BF12-B61C538209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28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Shinichi and I also ran mixed models to determine whether the starting weights were statistically insignificant or not</a:t>
            </a:r>
          </a:p>
          <a:p>
            <a:pPr marL="171450" indent="-171450">
              <a:buFontTx/>
              <a:buChar char="-"/>
            </a:pPr>
            <a:r>
              <a:rPr lang="en-AU" dirty="0"/>
              <a:t>Takes into account fish id’s which were removed from analysis due to reasons such as illness or not being part of main 20 fish of control and treatment groups (tanks 1-4), will check these ID’s individually anyway </a:t>
            </a:r>
          </a:p>
          <a:p>
            <a:pPr marL="171450" indent="-171450">
              <a:buFontTx/>
              <a:buChar char="-"/>
            </a:pPr>
            <a:r>
              <a:rPr lang="en-AU" dirty="0"/>
              <a:t>Need to add in the dates when breeding occurred, usually accounts for the loss of weight in females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Have asked </a:t>
            </a:r>
            <a:r>
              <a:rPr lang="en-AU" dirty="0" err="1"/>
              <a:t>Annabell</a:t>
            </a:r>
            <a:r>
              <a:rPr lang="en-AU" dirty="0"/>
              <a:t> to re-do the last week for the males (fish lengths) however I also have done the last week, will this be ok?</a:t>
            </a:r>
          </a:p>
          <a:p>
            <a:pPr marL="171450" indent="-171450">
              <a:buFontTx/>
              <a:buChar char="-"/>
            </a:pPr>
            <a:r>
              <a:rPr lang="en-AU" dirty="0"/>
              <a:t>Need to do mixed models</a:t>
            </a:r>
          </a:p>
          <a:p>
            <a:pPr marL="171450" indent="-171450">
              <a:buFontTx/>
              <a:buChar char="-"/>
            </a:pPr>
            <a:r>
              <a:rPr lang="en-AU" dirty="0"/>
              <a:t>N=80 males and 80 females (160 fish; with some replaced here and there, will need more detailed information on these)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D24B-234B-43D7-BF12-B61C5382096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5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other parameters (total distance, time spent freezing etc.)</a:t>
            </a:r>
          </a:p>
          <a:p>
            <a:pPr marL="171450" indent="-171450">
              <a:buFontTx/>
              <a:buChar char="-"/>
            </a:pPr>
            <a:r>
              <a:rPr lang="en-AU" dirty="0"/>
              <a:t>Looking at time spent near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D24B-234B-43D7-BF12-B61C5382096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4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8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7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99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4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2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2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72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9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57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329DF0-17A3-4350-BC3A-368B0E5636EC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30E962-86FE-4AF8-AA0B-A8712497D97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540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5D69-7EC4-4611-9D02-7BDB51566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8DEA-C87F-4802-9307-50EA1ACBF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89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A69-34AB-4FF7-AD3F-90D5BBC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in low zone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FE83F-273D-407F-8197-47C9654F5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554850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53E01A-3C81-4F84-9309-F5D9DC92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10754"/>
              </p:ext>
            </p:extLst>
          </p:nvPr>
        </p:nvGraphicFramePr>
        <p:xfrm>
          <a:off x="5770853" y="2250051"/>
          <a:ext cx="6952088" cy="3176347"/>
        </p:xfrm>
        <a:graphic>
          <a:graphicData uri="http://schemas.openxmlformats.org/drawingml/2006/table">
            <a:tbl>
              <a:tblPr/>
              <a:tblGrid>
                <a:gridCol w="1738022">
                  <a:extLst>
                    <a:ext uri="{9D8B030D-6E8A-4147-A177-3AD203B41FA5}">
                      <a16:colId xmlns:a16="http://schemas.microsoft.com/office/drawing/2014/main" val="982896647"/>
                    </a:ext>
                  </a:extLst>
                </a:gridCol>
                <a:gridCol w="1738022">
                  <a:extLst>
                    <a:ext uri="{9D8B030D-6E8A-4147-A177-3AD203B41FA5}">
                      <a16:colId xmlns:a16="http://schemas.microsoft.com/office/drawing/2014/main" val="2255680066"/>
                    </a:ext>
                  </a:extLst>
                </a:gridCol>
                <a:gridCol w="1738022">
                  <a:extLst>
                    <a:ext uri="{9D8B030D-6E8A-4147-A177-3AD203B41FA5}">
                      <a16:colId xmlns:a16="http://schemas.microsoft.com/office/drawing/2014/main" val="3681784826"/>
                    </a:ext>
                  </a:extLst>
                </a:gridCol>
                <a:gridCol w="1738022">
                  <a:extLst>
                    <a:ext uri="{9D8B030D-6E8A-4147-A177-3AD203B41FA5}">
                      <a16:colId xmlns:a16="http://schemas.microsoft.com/office/drawing/2014/main" val="4108408704"/>
                    </a:ext>
                  </a:extLst>
                </a:gridCol>
              </a:tblGrid>
              <a:tr h="272049">
                <a:tc>
                  <a:txBody>
                    <a:bodyPr/>
                    <a:lstStyle/>
                    <a:p>
                      <a:pPr algn="l"/>
                      <a:r>
                        <a:rPr lang="en-AU" sz="1000" b="0" i="1">
                          <a:effectLst/>
                        </a:rPr>
                        <a:t>Predictors</a:t>
                      </a:r>
                    </a:p>
                  </a:txBody>
                  <a:tcPr marL="53721" marR="53721" marT="26861" marB="268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Estimates</a:t>
                      </a:r>
                    </a:p>
                  </a:txBody>
                  <a:tcPr marL="53721" marR="53721" marT="26861" marB="268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CI</a:t>
                      </a:r>
                    </a:p>
                  </a:txBody>
                  <a:tcPr marL="53721" marR="53721" marT="26861" marB="268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p</a:t>
                      </a:r>
                    </a:p>
                  </a:txBody>
                  <a:tcPr marL="53721" marR="53721" marT="26861" marB="268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72009"/>
                  </a:ext>
                </a:extLst>
              </a:tr>
              <a:tr h="272049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(Intercept)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398.93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384.27 – 413.60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>
                          <a:effectLst/>
                        </a:rPr>
                        <a:t>&lt;0.001</a:t>
                      </a:r>
                      <a:endParaRPr lang="en-AU" sz="1000">
                        <a:effectLst/>
                      </a:endParaRP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5088"/>
                  </a:ext>
                </a:extLst>
              </a:tr>
              <a:tr h="272049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GroupTreatment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-26.18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-43.15 – -9.21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>
                          <a:effectLst/>
                        </a:rPr>
                        <a:t>0.012</a:t>
                      </a:r>
                      <a:endParaRPr lang="en-AU" sz="1000">
                        <a:effectLst/>
                      </a:endParaRP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307356"/>
                  </a:ext>
                </a:extLst>
              </a:tr>
              <a:tr h="272049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Sexmale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3.61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-13.27 – 20.49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0.725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827931"/>
                  </a:ext>
                </a:extLst>
              </a:tr>
              <a:tr h="272049">
                <a:tc gridSpan="4">
                  <a:txBody>
                    <a:bodyPr/>
                    <a:lstStyle/>
                    <a:p>
                      <a:pPr algn="l"/>
                      <a:r>
                        <a:rPr lang="en-AU" sz="1000" b="1">
                          <a:effectLst/>
                        </a:rPr>
                        <a:t>Random Effects</a:t>
                      </a:r>
                    </a:p>
                  </a:txBody>
                  <a:tcPr marL="59936" marR="59936" marT="29968" marB="29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82509"/>
                  </a:ext>
                </a:extLst>
              </a:tr>
              <a:tr h="272049">
                <a:tc>
                  <a:txBody>
                    <a:bodyPr/>
                    <a:lstStyle/>
                    <a:p>
                      <a:pPr algn="l" fontAlgn="t"/>
                      <a:r>
                        <a:rPr lang="el-GR" sz="1000">
                          <a:effectLst/>
                        </a:rPr>
                        <a:t>σ</a:t>
                      </a:r>
                      <a:r>
                        <a:rPr lang="el-GR" sz="1000" baseline="30000">
                          <a:effectLst/>
                        </a:rPr>
                        <a:t>2</a:t>
                      </a:r>
                      <a:endParaRPr lang="el-GR" sz="1000">
                        <a:effectLst/>
                      </a:endParaRP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 dirty="0">
                          <a:effectLst/>
                        </a:rPr>
                        <a:t>4349.55</a:t>
                      </a:r>
                    </a:p>
                  </a:txBody>
                  <a:tcPr marL="59936" marR="59936" marT="29968" marB="29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50723"/>
                  </a:ext>
                </a:extLst>
              </a:tr>
              <a:tr h="523869">
                <a:tc>
                  <a:txBody>
                    <a:bodyPr/>
                    <a:lstStyle/>
                    <a:p>
                      <a:pPr algn="l" fontAlgn="t"/>
                      <a:r>
                        <a:rPr lang="el-GR" sz="1000">
                          <a:effectLst/>
                        </a:rPr>
                        <a:t>τ</a:t>
                      </a:r>
                      <a:r>
                        <a:rPr lang="el-GR" sz="1000" baseline="-25000">
                          <a:effectLst/>
                        </a:rPr>
                        <a:t>00</a:t>
                      </a:r>
                      <a:r>
                        <a:rPr lang="el-GR" sz="1000">
                          <a:effectLst/>
                        </a:rPr>
                        <a:t> </a:t>
                      </a:r>
                      <a:r>
                        <a:rPr lang="en-AU" sz="1000" baseline="-25000">
                          <a:effectLst/>
                        </a:rPr>
                        <a:t>Fish_ID</a:t>
                      </a:r>
                      <a:endParaRPr lang="en-AU" sz="1000">
                        <a:effectLst/>
                      </a:endParaRP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 dirty="0">
                          <a:effectLst/>
                        </a:rPr>
                        <a:t>2833.53</a:t>
                      </a:r>
                    </a:p>
                  </a:txBody>
                  <a:tcPr marL="59936" marR="59936" marT="29968" marB="29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357"/>
                  </a:ext>
                </a:extLst>
              </a:tr>
              <a:tr h="272049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ICC </a:t>
                      </a:r>
                      <a:r>
                        <a:rPr lang="en-AU" sz="1000" baseline="-25000">
                          <a:effectLst/>
                        </a:rPr>
                        <a:t>Fish_ID</a:t>
                      </a:r>
                      <a:endParaRPr lang="en-AU" sz="1000">
                        <a:effectLst/>
                      </a:endParaRP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0.39</a:t>
                      </a:r>
                    </a:p>
                  </a:txBody>
                  <a:tcPr marL="59936" marR="59936" marT="29968" marB="29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04241"/>
                  </a:ext>
                </a:extLst>
              </a:tr>
              <a:tr h="272049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Observations</a:t>
                      </a: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478</a:t>
                      </a:r>
                    </a:p>
                  </a:txBody>
                  <a:tcPr marL="59936" marR="59936" marT="29968" marB="29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02331"/>
                  </a:ext>
                </a:extLst>
              </a:tr>
              <a:tr h="47608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Marginal R</a:t>
                      </a:r>
                      <a:r>
                        <a:rPr lang="en-AU" sz="1000" baseline="30000">
                          <a:effectLst/>
                        </a:rPr>
                        <a:t>2</a:t>
                      </a:r>
                      <a:r>
                        <a:rPr lang="en-AU" sz="1000">
                          <a:effectLst/>
                        </a:rPr>
                        <a:t> / Conditional R</a:t>
                      </a:r>
                      <a:r>
                        <a:rPr lang="en-AU" sz="1000" baseline="30000">
                          <a:effectLst/>
                        </a:rPr>
                        <a:t>2</a:t>
                      </a:r>
                      <a:endParaRPr lang="en-AU" sz="1000">
                        <a:effectLst/>
                      </a:endParaRPr>
                    </a:p>
                  </a:txBody>
                  <a:tcPr marL="53721" marR="53721" marT="26861" marB="268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 dirty="0">
                          <a:effectLst/>
                        </a:rPr>
                        <a:t>0.024 / 0.409</a:t>
                      </a:r>
                    </a:p>
                  </a:txBody>
                  <a:tcPr marL="59936" marR="59936" marT="29968" marB="29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3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32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6EA-B6C7-4B31-9D56-559F3A0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in mid zone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C3D4B-61E1-4BDA-988B-911A17820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8" y="2050445"/>
            <a:ext cx="6735976" cy="41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FF8C-1973-431E-AD76-E33E6E40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in mid zone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DEA6F-8C18-4EBF-B996-2181FE02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584347"/>
            <a:ext cx="5960107" cy="367823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305328-67E9-4090-9654-7AA94A677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18884"/>
              </p:ext>
            </p:extLst>
          </p:nvPr>
        </p:nvGraphicFramePr>
        <p:xfrm>
          <a:off x="5869858" y="2166324"/>
          <a:ext cx="5486400" cy="39895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6029861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8317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61638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12598322"/>
                    </a:ext>
                  </a:extLst>
                </a:gridCol>
              </a:tblGrid>
              <a:tr h="198884">
                <a:tc>
                  <a:txBody>
                    <a:bodyPr/>
                    <a:lstStyle/>
                    <a:p>
                      <a:pPr algn="l"/>
                      <a:r>
                        <a:rPr lang="en-AU" sz="1600" b="0" i="1">
                          <a:effectLst/>
                        </a:rPr>
                        <a:t>Predictors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1">
                          <a:effectLst/>
                        </a:rPr>
                        <a:t>Estimates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1">
                          <a:effectLst/>
                        </a:rPr>
                        <a:t>CI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1">
                          <a:effectLst/>
                        </a:rPr>
                        <a:t>p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93472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(Intercept)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27.63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20.73 – 34.54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 b="1">
                          <a:effectLst/>
                        </a:rPr>
                        <a:t>&lt;0.001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60021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GroupTreatment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11.23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3.25 – 19.22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 b="1">
                          <a:effectLst/>
                        </a:rPr>
                        <a:t>0.022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70757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Sexmale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1.07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-6.89 – 9.03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0.825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33438"/>
                  </a:ext>
                </a:extLst>
              </a:tr>
              <a:tr h="198884">
                <a:tc gridSpan="4">
                  <a:txBody>
                    <a:bodyPr/>
                    <a:lstStyle/>
                    <a:p>
                      <a:pPr algn="l"/>
                      <a:r>
                        <a:rPr lang="en-AU" sz="1600" b="1">
                          <a:effectLst/>
                        </a:rPr>
                        <a:t>Random Effects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14451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l-GR" sz="1600">
                          <a:effectLst/>
                        </a:rPr>
                        <a:t>σ</a:t>
                      </a:r>
                      <a:r>
                        <a:rPr lang="el-GR" sz="1600" baseline="30000">
                          <a:effectLst/>
                        </a:rPr>
                        <a:t>2</a:t>
                      </a:r>
                      <a:endParaRPr lang="el-GR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1306.14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34012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l-GR" sz="1600">
                          <a:effectLst/>
                        </a:rPr>
                        <a:t>τ</a:t>
                      </a:r>
                      <a:r>
                        <a:rPr lang="el-GR" sz="1600" baseline="-25000">
                          <a:effectLst/>
                        </a:rPr>
                        <a:t>00</a:t>
                      </a:r>
                      <a:r>
                        <a:rPr lang="el-GR" sz="1600">
                          <a:effectLst/>
                        </a:rPr>
                        <a:t> </a:t>
                      </a:r>
                      <a:r>
                        <a:rPr lang="en-AU" sz="1600" baseline="-25000">
                          <a:effectLst/>
                        </a:rPr>
                        <a:t>Fish_ID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510.87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18400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ICC </a:t>
                      </a:r>
                      <a:r>
                        <a:rPr lang="en-AU" sz="1600" baseline="-25000">
                          <a:effectLst/>
                        </a:rPr>
                        <a:t>Fish_ID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0.28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36159"/>
                  </a:ext>
                </a:extLst>
              </a:tr>
              <a:tr h="198884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Observations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478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0833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Marginal R</a:t>
                      </a:r>
                      <a:r>
                        <a:rPr lang="en-AU" sz="1600" baseline="30000">
                          <a:effectLst/>
                        </a:rPr>
                        <a:t>2</a:t>
                      </a:r>
                      <a:r>
                        <a:rPr lang="en-AU" sz="1600">
                          <a:effectLst/>
                        </a:rPr>
                        <a:t> / Conditional R</a:t>
                      </a:r>
                      <a:r>
                        <a:rPr lang="en-AU" sz="1600" baseline="30000">
                          <a:effectLst/>
                        </a:rPr>
                        <a:t>2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0.017 / 0.294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64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4426-5419-40D8-9F40-43CEAD50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in high zone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83B5E-0827-42F7-863B-1871488C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582" y="2073669"/>
            <a:ext cx="7217756" cy="44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165E-543F-445D-8950-61126D3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in high zone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1389C-CE88-4365-B36B-CDF95E52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2" y="2584348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5574D1-3E44-429F-AD7F-3CDBD578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3101"/>
              </p:ext>
            </p:extLst>
          </p:nvPr>
        </p:nvGraphicFramePr>
        <p:xfrm>
          <a:off x="5958349" y="2340077"/>
          <a:ext cx="6096000" cy="35490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6317644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373803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567153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0295273"/>
                    </a:ext>
                  </a:extLst>
                </a:gridCol>
              </a:tblGrid>
              <a:tr h="349116">
                <a:tc gridSpan="3">
                  <a:txBody>
                    <a:bodyPr/>
                    <a:lstStyle/>
                    <a:p>
                      <a:pPr algn="ctr"/>
                      <a:br>
                        <a:rPr lang="en-AU" sz="1400" b="1" i="0">
                          <a:effectLst/>
                        </a:rPr>
                      </a:br>
                      <a:r>
                        <a:rPr lang="en-AU" sz="1400" b="1" i="0">
                          <a:effectLst/>
                        </a:rPr>
                        <a:t>log(high dur+1)</a:t>
                      </a:r>
                    </a:p>
                  </a:txBody>
                  <a:tcPr marL="70485" marR="70485" marT="35242" marB="35242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70485" marR="70485" marT="35242" marB="3524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0548632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/>
                      <a:r>
                        <a:rPr lang="en-AU" sz="1400" b="0" i="1">
                          <a:effectLst/>
                        </a:rPr>
                        <a:t>Predictors</a:t>
                      </a:r>
                    </a:p>
                  </a:txBody>
                  <a:tcPr marL="70485" marR="70485" marT="35242" marB="35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1">
                          <a:effectLst/>
                        </a:rPr>
                        <a:t>Estimates</a:t>
                      </a:r>
                    </a:p>
                  </a:txBody>
                  <a:tcPr marL="70485" marR="70485" marT="35242" marB="35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1">
                          <a:effectLst/>
                        </a:rPr>
                        <a:t>CI</a:t>
                      </a:r>
                    </a:p>
                  </a:txBody>
                  <a:tcPr marL="70485" marR="70485" marT="35242" marB="35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1">
                          <a:effectLst/>
                        </a:rPr>
                        <a:t>p</a:t>
                      </a:r>
                    </a:p>
                  </a:txBody>
                  <a:tcPr marL="70485" marR="70485" marT="35242" marB="35242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94206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(Intercept)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1.36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1.02 – 1.70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>
                          <a:effectLst/>
                        </a:rPr>
                        <a:t>&lt;0.001</a:t>
                      </a:r>
                      <a:endParaRPr lang="en-AU" sz="1400">
                        <a:effectLst/>
                      </a:endParaRP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67836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GroupTreatment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0.61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0.21 – 1.00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>
                          <a:effectLst/>
                        </a:rPr>
                        <a:t>0.012</a:t>
                      </a:r>
                      <a:endParaRPr lang="en-AU" sz="1400">
                        <a:effectLst/>
                      </a:endParaRP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7901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Sexmale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0.05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-0.34 – 0.44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0.829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771215"/>
                  </a:ext>
                </a:extLst>
              </a:tr>
              <a:tr h="199304">
                <a:tc gridSpan="4">
                  <a:txBody>
                    <a:bodyPr/>
                    <a:lstStyle/>
                    <a:p>
                      <a:pPr algn="l"/>
                      <a:r>
                        <a:rPr lang="en-AU" sz="1400" b="1">
                          <a:effectLst/>
                        </a:rPr>
                        <a:t>Random Effects</a:t>
                      </a:r>
                    </a:p>
                  </a:txBody>
                  <a:tcPr marL="70485" marR="70485" marT="35242" marB="35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91717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>
                          <a:effectLst/>
                        </a:rPr>
                        <a:t>σ</a:t>
                      </a:r>
                      <a:r>
                        <a:rPr lang="el-GR" sz="1400" baseline="30000">
                          <a:effectLst/>
                        </a:rPr>
                        <a:t>2</a:t>
                      </a:r>
                      <a:endParaRPr lang="el-GR" sz="1400">
                        <a:effectLst/>
                      </a:endParaRP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2.39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6541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>
                          <a:effectLst/>
                        </a:rPr>
                        <a:t>τ</a:t>
                      </a:r>
                      <a:r>
                        <a:rPr lang="el-GR" sz="1400" baseline="-25000">
                          <a:effectLst/>
                        </a:rPr>
                        <a:t>00</a:t>
                      </a:r>
                      <a:r>
                        <a:rPr lang="el-GR" sz="1400">
                          <a:effectLst/>
                        </a:rPr>
                        <a:t> </a:t>
                      </a:r>
                      <a:r>
                        <a:rPr lang="en-AU" sz="1400" baseline="-25000">
                          <a:effectLst/>
                        </a:rPr>
                        <a:t>Fish_ID</a:t>
                      </a:r>
                      <a:endParaRPr lang="en-AU" sz="1400">
                        <a:effectLst/>
                      </a:endParaRP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1.50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16492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ICC </a:t>
                      </a:r>
                      <a:r>
                        <a:rPr lang="en-AU" sz="1400" baseline="-25000">
                          <a:effectLst/>
                        </a:rPr>
                        <a:t>Fish_ID</a:t>
                      </a:r>
                      <a:endParaRPr lang="en-AU" sz="1400">
                        <a:effectLst/>
                      </a:endParaRP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0.39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25860"/>
                  </a:ext>
                </a:extLst>
              </a:tr>
              <a:tr h="199304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Observations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478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42024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Marginal 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 / Conditional 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 dirty="0">
                          <a:effectLst/>
                        </a:rPr>
                        <a:t>0.023 / 0.401</a:t>
                      </a:r>
                    </a:p>
                  </a:txBody>
                  <a:tcPr marL="70485" marR="70485" marT="35242" marB="3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5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80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BD4-6542-4241-AD3F-44ED51BB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freezing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D5B9A-7CED-4315-84D5-D97D3CDB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408" y="2294417"/>
            <a:ext cx="6844130" cy="4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09B-5FC3-4CAC-A71A-6F518553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spent freezing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63148-9117-4AAE-89AC-2C827C6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663006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0169E-1695-4E5E-A986-FDEBE45F3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39145"/>
              </p:ext>
            </p:extLst>
          </p:nvPr>
        </p:nvGraphicFramePr>
        <p:xfrm>
          <a:off x="5879690" y="2241755"/>
          <a:ext cx="6037008" cy="3568024"/>
        </p:xfrm>
        <a:graphic>
          <a:graphicData uri="http://schemas.openxmlformats.org/drawingml/2006/table">
            <a:tbl>
              <a:tblPr/>
              <a:tblGrid>
                <a:gridCol w="1509252">
                  <a:extLst>
                    <a:ext uri="{9D8B030D-6E8A-4147-A177-3AD203B41FA5}">
                      <a16:colId xmlns:a16="http://schemas.microsoft.com/office/drawing/2014/main" val="2664963161"/>
                    </a:ext>
                  </a:extLst>
                </a:gridCol>
                <a:gridCol w="1509252">
                  <a:extLst>
                    <a:ext uri="{9D8B030D-6E8A-4147-A177-3AD203B41FA5}">
                      <a16:colId xmlns:a16="http://schemas.microsoft.com/office/drawing/2014/main" val="675381890"/>
                    </a:ext>
                  </a:extLst>
                </a:gridCol>
                <a:gridCol w="1509252">
                  <a:extLst>
                    <a:ext uri="{9D8B030D-6E8A-4147-A177-3AD203B41FA5}">
                      <a16:colId xmlns:a16="http://schemas.microsoft.com/office/drawing/2014/main" val="3951625420"/>
                    </a:ext>
                  </a:extLst>
                </a:gridCol>
                <a:gridCol w="1509252">
                  <a:extLst>
                    <a:ext uri="{9D8B030D-6E8A-4147-A177-3AD203B41FA5}">
                      <a16:colId xmlns:a16="http://schemas.microsoft.com/office/drawing/2014/main" val="1091700205"/>
                    </a:ext>
                  </a:extLst>
                </a:gridCol>
              </a:tblGrid>
              <a:tr h="186931">
                <a:tc gridSpan="3">
                  <a:txBody>
                    <a:bodyPr/>
                    <a:lstStyle/>
                    <a:p>
                      <a:pPr algn="ctr"/>
                      <a:r>
                        <a:rPr lang="en-AU" sz="1500" b="1" i="0">
                          <a:effectLst/>
                        </a:rPr>
                        <a:t>sqrt(freezing dur)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L="74984" marR="74984" marT="37492" marB="3749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549153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/>
                      <a:r>
                        <a:rPr lang="en-AU" sz="1500" b="0" i="1">
                          <a:effectLst/>
                        </a:rPr>
                        <a:t>Predictors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Estimates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CI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p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16043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(Intercept)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7.20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6.02 – 8.38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 b="1">
                          <a:effectLst/>
                        </a:rPr>
                        <a:t>&lt;0.001</a:t>
                      </a:r>
                      <a:endParaRPr lang="en-AU" sz="1500">
                        <a:effectLst/>
                      </a:endParaRP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09500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GroupTreatment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-0.75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-2.12 – 0.62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0.371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7214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Sexmale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-0.94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-2.30 – 0.42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0.257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18285"/>
                  </a:ext>
                </a:extLst>
              </a:tr>
              <a:tr h="186931">
                <a:tc gridSpan="4">
                  <a:txBody>
                    <a:bodyPr/>
                    <a:lstStyle/>
                    <a:p>
                      <a:pPr algn="l"/>
                      <a:r>
                        <a:rPr lang="en-AU" sz="1500" b="1">
                          <a:effectLst/>
                        </a:rPr>
                        <a:t>Random Effects</a:t>
                      </a:r>
                    </a:p>
                  </a:txBody>
                  <a:tcPr marL="74984" marR="74984" marT="37492" marB="37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15446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l-GR" sz="1500">
                          <a:effectLst/>
                        </a:rPr>
                        <a:t>σ</a:t>
                      </a:r>
                      <a:r>
                        <a:rPr lang="el-GR" sz="1500" baseline="30000">
                          <a:effectLst/>
                        </a:rPr>
                        <a:t>2</a:t>
                      </a:r>
                      <a:endParaRPr lang="el-GR" sz="1500">
                        <a:effectLst/>
                      </a:endParaRP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21.09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39696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l-GR" sz="1500">
                          <a:effectLst/>
                        </a:rPr>
                        <a:t>τ</a:t>
                      </a:r>
                      <a:r>
                        <a:rPr lang="el-GR" sz="1500" baseline="-25000">
                          <a:effectLst/>
                        </a:rPr>
                        <a:t>00</a:t>
                      </a:r>
                      <a:r>
                        <a:rPr lang="el-GR" sz="1500">
                          <a:effectLst/>
                        </a:rPr>
                        <a:t> </a:t>
                      </a:r>
                      <a:r>
                        <a:rPr lang="en-AU" sz="1500" baseline="-25000">
                          <a:effectLst/>
                        </a:rPr>
                        <a:t>Fish_ID</a:t>
                      </a:r>
                      <a:endParaRPr lang="en-AU" sz="1500">
                        <a:effectLst/>
                      </a:endParaRP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20.91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16003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ICC </a:t>
                      </a:r>
                      <a:r>
                        <a:rPr lang="en-AU" sz="1500" baseline="-25000">
                          <a:effectLst/>
                        </a:rPr>
                        <a:t>Fish_ID</a:t>
                      </a:r>
                      <a:endParaRPr lang="en-AU" sz="1500">
                        <a:effectLst/>
                      </a:endParaRP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0.50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90515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Observations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478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12267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Marginal R</a:t>
                      </a:r>
                      <a:r>
                        <a:rPr lang="en-AU" sz="1500" baseline="30000">
                          <a:effectLst/>
                        </a:rPr>
                        <a:t>2</a:t>
                      </a:r>
                      <a:r>
                        <a:rPr lang="en-AU" sz="1500">
                          <a:effectLst/>
                        </a:rPr>
                        <a:t> / Conditional R</a:t>
                      </a:r>
                      <a:r>
                        <a:rPr lang="en-AU" sz="1500" baseline="30000">
                          <a:effectLst/>
                        </a:rPr>
                        <a:t>2</a:t>
                      </a:r>
                      <a:endParaRPr lang="en-AU" sz="1500">
                        <a:effectLst/>
                      </a:endParaRP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 dirty="0">
                          <a:effectLst/>
                        </a:rPr>
                        <a:t>0.009 / 0.502</a:t>
                      </a:r>
                    </a:p>
                  </a:txBody>
                  <a:tcPr marL="74984" marR="74984" marT="37492" marB="374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5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511-3EF3-422D-BD7E-AEE7E37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Latency to high zone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A9060-D159-4055-AA2F-9AB2A98D7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98" y="2023271"/>
            <a:ext cx="7060440" cy="43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60BB-A973-4DFA-9139-1FEA65F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Latency to high zone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633C5-A85F-4AB9-A67B-72DEF44DA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712167"/>
            <a:ext cx="5960107" cy="3678238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BBB0DBA7-E9CE-4DC3-BCF3-28D21B875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9B33C4-4F00-4FE1-8040-4761A8C6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71616"/>
              </p:ext>
            </p:extLst>
          </p:nvPr>
        </p:nvGraphicFramePr>
        <p:xfrm>
          <a:off x="5763463" y="2328709"/>
          <a:ext cx="6292644" cy="3501840"/>
        </p:xfrm>
        <a:graphic>
          <a:graphicData uri="http://schemas.openxmlformats.org/drawingml/2006/table">
            <a:tbl>
              <a:tblPr/>
              <a:tblGrid>
                <a:gridCol w="1573161">
                  <a:extLst>
                    <a:ext uri="{9D8B030D-6E8A-4147-A177-3AD203B41FA5}">
                      <a16:colId xmlns:a16="http://schemas.microsoft.com/office/drawing/2014/main" val="511774153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3903791184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2875390062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314695912"/>
                    </a:ext>
                  </a:extLst>
                </a:gridCol>
              </a:tblGrid>
              <a:tr h="257706">
                <a:tc>
                  <a:txBody>
                    <a:bodyPr/>
                    <a:lstStyle/>
                    <a:p>
                      <a:pPr algn="l"/>
                      <a:r>
                        <a:rPr lang="en-AU" sz="1600" b="0" i="1">
                          <a:effectLst/>
                        </a:rPr>
                        <a:t>Predictors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1">
                          <a:effectLst/>
                        </a:rPr>
                        <a:t>Estimates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1">
                          <a:effectLst/>
                        </a:rPr>
                        <a:t>CI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1">
                          <a:effectLst/>
                        </a:rPr>
                        <a:t>p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80464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(Intercept)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208.24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182.86 – 233.62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 b="1">
                          <a:effectLst/>
                        </a:rPr>
                        <a:t>&lt;0.001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49547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GroupTreatment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-23.59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-50.24 – 3.05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0.148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99157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Sexmale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11.14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-15.24 – 37.52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>
                          <a:effectLst/>
                        </a:rPr>
                        <a:t>0.489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049971"/>
                  </a:ext>
                </a:extLst>
              </a:tr>
              <a:tr h="257706">
                <a:tc gridSpan="4">
                  <a:txBody>
                    <a:bodyPr/>
                    <a:lstStyle/>
                    <a:p>
                      <a:pPr algn="l"/>
                      <a:r>
                        <a:rPr lang="en-AU" sz="1600" b="1">
                          <a:effectLst/>
                        </a:rPr>
                        <a:t>Random Effects</a:t>
                      </a:r>
                    </a:p>
                  </a:txBody>
                  <a:tcPr marL="81959" marR="81959" marT="40980" marB="4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54038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l-GR" sz="1600">
                          <a:effectLst/>
                        </a:rPr>
                        <a:t>σ</a:t>
                      </a:r>
                      <a:r>
                        <a:rPr lang="el-GR" sz="1600" baseline="30000">
                          <a:effectLst/>
                        </a:rPr>
                        <a:t>2</a:t>
                      </a:r>
                      <a:endParaRPr lang="el-GR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10458.60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32746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l-GR" sz="1600">
                          <a:effectLst/>
                        </a:rPr>
                        <a:t>τ</a:t>
                      </a:r>
                      <a:r>
                        <a:rPr lang="el-GR" sz="1600" baseline="-25000">
                          <a:effectLst/>
                        </a:rPr>
                        <a:t>00</a:t>
                      </a:r>
                      <a:r>
                        <a:rPr lang="el-GR" sz="1600">
                          <a:effectLst/>
                        </a:rPr>
                        <a:t> </a:t>
                      </a:r>
                      <a:r>
                        <a:rPr lang="en-AU" sz="1600" baseline="-25000">
                          <a:effectLst/>
                        </a:rPr>
                        <a:t>Fish_ID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1483.97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7726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ICC </a:t>
                      </a:r>
                      <a:r>
                        <a:rPr lang="en-AU" sz="1600" baseline="-25000">
                          <a:effectLst/>
                        </a:rPr>
                        <a:t>Fish_ID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0.12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131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Observations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217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70856"/>
                  </a:ext>
                </a:extLst>
              </a:tr>
              <a:tr h="450986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Marginal R</a:t>
                      </a:r>
                      <a:r>
                        <a:rPr lang="en-AU" sz="1600" baseline="30000">
                          <a:effectLst/>
                        </a:rPr>
                        <a:t>2</a:t>
                      </a:r>
                      <a:r>
                        <a:rPr lang="en-AU" sz="1600">
                          <a:effectLst/>
                        </a:rPr>
                        <a:t> / Conditional R</a:t>
                      </a:r>
                      <a:r>
                        <a:rPr lang="en-AU" sz="1600" baseline="30000">
                          <a:effectLst/>
                        </a:rPr>
                        <a:t>2</a:t>
                      </a:r>
                      <a:endParaRPr lang="en-AU" sz="1600">
                        <a:effectLst/>
                      </a:endParaRP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0.015 / 0.137</a:t>
                      </a:r>
                    </a:p>
                  </a:txBody>
                  <a:tcPr marL="81959" marR="81959" marT="40980" marB="40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3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1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23CB-6B3F-4D36-8F34-70782026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Entries to high zone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CC024-48F2-4EA4-8CE2-49E651A60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412" y="2059679"/>
            <a:ext cx="7001447" cy="43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A13C-ABFF-4F0F-B8B6-E58A9DAB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19" y="62832"/>
            <a:ext cx="11029616" cy="1013800"/>
          </a:xfrm>
        </p:spPr>
        <p:txBody>
          <a:bodyPr/>
          <a:lstStyle/>
          <a:p>
            <a:r>
              <a:rPr lang="en-AU" dirty="0"/>
              <a:t>Body weight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299BB-40DE-4F23-B940-3935C8BB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5" y="1076632"/>
            <a:ext cx="7708490" cy="57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539A-287D-4C1C-AC8A-593A98D4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Entries to high zone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E0C9B-9C47-49E9-B322-98A48CAF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477606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8EC845-64FD-439F-B94F-3CEC57216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53107"/>
              </p:ext>
            </p:extLst>
          </p:nvPr>
        </p:nvGraphicFramePr>
        <p:xfrm>
          <a:off x="5851731" y="3016015"/>
          <a:ext cx="5852248" cy="2601420"/>
        </p:xfrm>
        <a:graphic>
          <a:graphicData uri="http://schemas.openxmlformats.org/drawingml/2006/table">
            <a:tbl>
              <a:tblPr/>
              <a:tblGrid>
                <a:gridCol w="1463062">
                  <a:extLst>
                    <a:ext uri="{9D8B030D-6E8A-4147-A177-3AD203B41FA5}">
                      <a16:colId xmlns:a16="http://schemas.microsoft.com/office/drawing/2014/main" val="743747569"/>
                    </a:ext>
                  </a:extLst>
                </a:gridCol>
                <a:gridCol w="1463062">
                  <a:extLst>
                    <a:ext uri="{9D8B030D-6E8A-4147-A177-3AD203B41FA5}">
                      <a16:colId xmlns:a16="http://schemas.microsoft.com/office/drawing/2014/main" val="2836142085"/>
                    </a:ext>
                  </a:extLst>
                </a:gridCol>
                <a:gridCol w="1463062">
                  <a:extLst>
                    <a:ext uri="{9D8B030D-6E8A-4147-A177-3AD203B41FA5}">
                      <a16:colId xmlns:a16="http://schemas.microsoft.com/office/drawing/2014/main" val="2560927263"/>
                    </a:ext>
                  </a:extLst>
                </a:gridCol>
                <a:gridCol w="1463062">
                  <a:extLst>
                    <a:ext uri="{9D8B030D-6E8A-4147-A177-3AD203B41FA5}">
                      <a16:colId xmlns:a16="http://schemas.microsoft.com/office/drawing/2014/main" val="3179202658"/>
                    </a:ext>
                  </a:extLst>
                </a:gridCol>
              </a:tblGrid>
              <a:tr h="342234">
                <a:tc gridSpan="3">
                  <a:txBody>
                    <a:bodyPr/>
                    <a:lstStyle/>
                    <a:p>
                      <a:pPr algn="ctr"/>
                      <a:br>
                        <a:rPr lang="en-AU" sz="1000" b="1" i="0">
                          <a:effectLst/>
                        </a:rPr>
                      </a:br>
                      <a:r>
                        <a:rPr lang="en-AU" sz="1000" b="1" i="0">
                          <a:effectLst/>
                        </a:rPr>
                        <a:t>sqrt(freq high)</a:t>
                      </a:r>
                    </a:p>
                  </a:txBody>
                  <a:tcPr marL="62940" marR="62940" marT="31470" marB="31470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 marL="48516" marR="48516" marT="24258" marB="2425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1668419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/>
                      <a:r>
                        <a:rPr lang="en-AU" sz="1000" b="0" i="1">
                          <a:effectLst/>
                        </a:rPr>
                        <a:t>Predictors</a:t>
                      </a:r>
                    </a:p>
                  </a:txBody>
                  <a:tcPr marL="48516" marR="48516" marT="24258" marB="24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Estimates</a:t>
                      </a:r>
                    </a:p>
                  </a:txBody>
                  <a:tcPr marL="48516" marR="48516" marT="24258" marB="24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CI</a:t>
                      </a:r>
                    </a:p>
                  </a:txBody>
                  <a:tcPr marL="48516" marR="48516" marT="24258" marB="24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p</a:t>
                      </a:r>
                    </a:p>
                  </a:txBody>
                  <a:tcPr marL="48516" marR="48516" marT="24258" marB="24258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86197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(Intercept)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1.08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0.79 – 1.36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>
                          <a:effectLst/>
                        </a:rPr>
                        <a:t>&lt;0.001</a:t>
                      </a:r>
                      <a:endParaRPr lang="en-AU" sz="1000">
                        <a:effectLst/>
                      </a:endParaRP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20221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GroupTreatment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0.46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0.13 – 0.78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>
                          <a:effectLst/>
                        </a:rPr>
                        <a:t>0.023</a:t>
                      </a:r>
                      <a:endParaRPr lang="en-AU" sz="1000">
                        <a:effectLst/>
                      </a:endParaRP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64026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Sexmale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0.11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-0.21 – 0.44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0.564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57798"/>
                  </a:ext>
                </a:extLst>
              </a:tr>
              <a:tr h="195375">
                <a:tc gridSpan="4">
                  <a:txBody>
                    <a:bodyPr/>
                    <a:lstStyle/>
                    <a:p>
                      <a:pPr algn="l"/>
                      <a:r>
                        <a:rPr lang="en-AU" sz="1000" b="1">
                          <a:effectLst/>
                        </a:rPr>
                        <a:t>Random Effects</a:t>
                      </a:r>
                    </a:p>
                  </a:txBody>
                  <a:tcPr marL="62940" marR="62940" marT="31470" marB="314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7580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l-GR" sz="1000">
                          <a:effectLst/>
                        </a:rPr>
                        <a:t>σ</a:t>
                      </a:r>
                      <a:r>
                        <a:rPr lang="el-GR" sz="1000" baseline="30000">
                          <a:effectLst/>
                        </a:rPr>
                        <a:t>2</a:t>
                      </a:r>
                      <a:endParaRPr lang="el-GR" sz="1000">
                        <a:effectLst/>
                      </a:endParaRP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1.79</a:t>
                      </a:r>
                    </a:p>
                  </a:txBody>
                  <a:tcPr marL="62940" marR="62940" marT="31470" marB="314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38395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l-GR" sz="1000">
                          <a:effectLst/>
                        </a:rPr>
                        <a:t>τ</a:t>
                      </a:r>
                      <a:r>
                        <a:rPr lang="el-GR" sz="1000" baseline="-25000">
                          <a:effectLst/>
                        </a:rPr>
                        <a:t>00</a:t>
                      </a:r>
                      <a:r>
                        <a:rPr lang="el-GR" sz="1000">
                          <a:effectLst/>
                        </a:rPr>
                        <a:t> </a:t>
                      </a:r>
                      <a:r>
                        <a:rPr lang="en-AU" sz="1000" baseline="-25000">
                          <a:effectLst/>
                        </a:rPr>
                        <a:t>Fish_ID</a:t>
                      </a:r>
                      <a:endParaRPr lang="en-AU" sz="1000">
                        <a:effectLst/>
                      </a:endParaRP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0.99</a:t>
                      </a:r>
                    </a:p>
                  </a:txBody>
                  <a:tcPr marL="62940" marR="62940" marT="31470" marB="314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32472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ICC </a:t>
                      </a:r>
                      <a:r>
                        <a:rPr lang="en-AU" sz="1000" baseline="-25000">
                          <a:effectLst/>
                        </a:rPr>
                        <a:t>Fish_ID</a:t>
                      </a:r>
                      <a:endParaRPr lang="en-AU" sz="1000">
                        <a:effectLst/>
                      </a:endParaRP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0.36</a:t>
                      </a:r>
                    </a:p>
                  </a:txBody>
                  <a:tcPr marL="62940" marR="62940" marT="31470" marB="314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53351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Observations</a:t>
                      </a: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478</a:t>
                      </a:r>
                    </a:p>
                  </a:txBody>
                  <a:tcPr marL="62940" marR="62940" marT="31470" marB="314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734"/>
                  </a:ext>
                </a:extLst>
              </a:tr>
              <a:tr h="342234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Marginal R</a:t>
                      </a:r>
                      <a:r>
                        <a:rPr lang="en-AU" sz="1000" baseline="30000">
                          <a:effectLst/>
                        </a:rPr>
                        <a:t>2</a:t>
                      </a:r>
                      <a:r>
                        <a:rPr lang="en-AU" sz="1000">
                          <a:effectLst/>
                        </a:rPr>
                        <a:t> / Conditional R</a:t>
                      </a:r>
                      <a:r>
                        <a:rPr lang="en-AU" sz="1000" baseline="30000">
                          <a:effectLst/>
                        </a:rPr>
                        <a:t>2</a:t>
                      </a:r>
                      <a:endParaRPr lang="en-AU" sz="1000">
                        <a:effectLst/>
                      </a:endParaRPr>
                    </a:p>
                  </a:txBody>
                  <a:tcPr marL="48516" marR="48516" marT="24258" marB="242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 dirty="0">
                          <a:effectLst/>
                        </a:rPr>
                        <a:t>0.020 / 0.368</a:t>
                      </a:r>
                    </a:p>
                  </a:txBody>
                  <a:tcPr marL="62940" marR="62940" marT="31470" marB="314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95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E194-C682-4F72-B8B3-5BC1CF62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Optimism (positive analysis – 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74787-1748-4004-ACE1-BDCA3DB72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98" y="2159688"/>
            <a:ext cx="6903124" cy="42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8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F5B-A84A-45ED-AB91-AC8E2BE7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Optimism (positive analysis – 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30292E-6E2B-4ED3-9061-E681EFA1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98" y="2623677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2DD716-5F54-4E0F-B30E-0C32707B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78918"/>
              </p:ext>
            </p:extLst>
          </p:nvPr>
        </p:nvGraphicFramePr>
        <p:xfrm>
          <a:off x="5437237" y="2105771"/>
          <a:ext cx="7098524" cy="2967448"/>
        </p:xfrm>
        <a:graphic>
          <a:graphicData uri="http://schemas.openxmlformats.org/drawingml/2006/table">
            <a:tbl>
              <a:tblPr/>
              <a:tblGrid>
                <a:gridCol w="1774631">
                  <a:extLst>
                    <a:ext uri="{9D8B030D-6E8A-4147-A177-3AD203B41FA5}">
                      <a16:colId xmlns:a16="http://schemas.microsoft.com/office/drawing/2014/main" val="284606517"/>
                    </a:ext>
                  </a:extLst>
                </a:gridCol>
                <a:gridCol w="1774631">
                  <a:extLst>
                    <a:ext uri="{9D8B030D-6E8A-4147-A177-3AD203B41FA5}">
                      <a16:colId xmlns:a16="http://schemas.microsoft.com/office/drawing/2014/main" val="2586509446"/>
                    </a:ext>
                  </a:extLst>
                </a:gridCol>
                <a:gridCol w="1774631">
                  <a:extLst>
                    <a:ext uri="{9D8B030D-6E8A-4147-A177-3AD203B41FA5}">
                      <a16:colId xmlns:a16="http://schemas.microsoft.com/office/drawing/2014/main" val="2950255258"/>
                    </a:ext>
                  </a:extLst>
                </a:gridCol>
                <a:gridCol w="1774631">
                  <a:extLst>
                    <a:ext uri="{9D8B030D-6E8A-4147-A177-3AD203B41FA5}">
                      <a16:colId xmlns:a16="http://schemas.microsoft.com/office/drawing/2014/main" val="1654127632"/>
                    </a:ext>
                  </a:extLst>
                </a:gridCol>
              </a:tblGrid>
              <a:tr h="240762">
                <a:tc>
                  <a:txBody>
                    <a:bodyPr/>
                    <a:lstStyle/>
                    <a:p>
                      <a:pPr algn="l"/>
                      <a:r>
                        <a:rPr lang="en-AU" sz="1200" b="0" i="1">
                          <a:effectLst/>
                        </a:rPr>
                        <a:t>Predictors</a:t>
                      </a:r>
                    </a:p>
                  </a:txBody>
                  <a:tcPr marL="58848" marR="58848" marT="29424" marB="29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Estimates</a:t>
                      </a:r>
                    </a:p>
                  </a:txBody>
                  <a:tcPr marL="58848" marR="58848" marT="29424" marB="29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CI</a:t>
                      </a:r>
                    </a:p>
                  </a:txBody>
                  <a:tcPr marL="58848" marR="58848" marT="29424" marB="29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p</a:t>
                      </a:r>
                    </a:p>
                  </a:txBody>
                  <a:tcPr marL="58848" marR="58848" marT="29424" marB="29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73712"/>
                  </a:ext>
                </a:extLst>
              </a:tr>
              <a:tr h="240762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(Intercept)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128.70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120.88 – 136.51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 b="1">
                          <a:effectLst/>
                        </a:rPr>
                        <a:t>&lt;0.001</a:t>
                      </a:r>
                      <a:endParaRPr lang="en-AU" sz="1200">
                        <a:effectLst/>
                      </a:endParaRP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87690"/>
                  </a:ext>
                </a:extLst>
              </a:tr>
              <a:tr h="240762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GroupTreatment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0.12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-10.94 – 11.17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0.986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44241"/>
                  </a:ext>
                </a:extLst>
              </a:tr>
              <a:tr h="240762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Sexmale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0.12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-10.94 – 11.18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0.986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358096"/>
                  </a:ext>
                </a:extLst>
              </a:tr>
              <a:tr h="240762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GroupTreatment:Sexmale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-25.18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-40.78 – -9.57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 b="1">
                          <a:effectLst/>
                        </a:rPr>
                        <a:t>0.009</a:t>
                      </a:r>
                      <a:endParaRPr lang="en-AU" sz="1200">
                        <a:effectLst/>
                      </a:endParaRP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170128"/>
                  </a:ext>
                </a:extLst>
              </a:tr>
              <a:tr h="253677">
                <a:tc gridSpan="4">
                  <a:txBody>
                    <a:bodyPr/>
                    <a:lstStyle/>
                    <a:p>
                      <a:pPr algn="l"/>
                      <a:r>
                        <a:rPr lang="en-AU" sz="1200" b="1">
                          <a:effectLst/>
                        </a:rPr>
                        <a:t>Random Effects</a:t>
                      </a:r>
                    </a:p>
                  </a:txBody>
                  <a:tcPr marL="83960" marR="83960" marT="41980" marB="41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11225"/>
                  </a:ext>
                </a:extLst>
              </a:tr>
              <a:tr h="253677">
                <a:tc>
                  <a:txBody>
                    <a:bodyPr/>
                    <a:lstStyle/>
                    <a:p>
                      <a:pPr algn="l" fontAlgn="t"/>
                      <a:r>
                        <a:rPr lang="el-GR" sz="1200">
                          <a:effectLst/>
                        </a:rPr>
                        <a:t>σ</a:t>
                      </a:r>
                      <a:r>
                        <a:rPr lang="el-GR" sz="1200" baseline="30000">
                          <a:effectLst/>
                        </a:rPr>
                        <a:t>2</a:t>
                      </a:r>
                      <a:endParaRPr lang="el-GR" sz="1200">
                        <a:effectLst/>
                      </a:endParaRP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1365.74</a:t>
                      </a:r>
                    </a:p>
                  </a:txBody>
                  <a:tcPr marL="83960" marR="83960" marT="41980" marB="41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4007"/>
                  </a:ext>
                </a:extLst>
              </a:tr>
              <a:tr h="253677">
                <a:tc>
                  <a:txBody>
                    <a:bodyPr/>
                    <a:lstStyle/>
                    <a:p>
                      <a:pPr algn="l" fontAlgn="t"/>
                      <a:r>
                        <a:rPr lang="el-GR" sz="1200">
                          <a:effectLst/>
                        </a:rPr>
                        <a:t>τ</a:t>
                      </a:r>
                      <a:r>
                        <a:rPr lang="el-GR" sz="1200" baseline="-25000">
                          <a:effectLst/>
                        </a:rPr>
                        <a:t>00</a:t>
                      </a:r>
                      <a:r>
                        <a:rPr lang="el-GR" sz="1200">
                          <a:effectLst/>
                        </a:rPr>
                        <a:t> </a:t>
                      </a:r>
                      <a:r>
                        <a:rPr lang="en-AU" sz="1200" baseline="-25000">
                          <a:effectLst/>
                        </a:rPr>
                        <a:t>Fish_ID</a:t>
                      </a:r>
                      <a:endParaRPr lang="en-AU" sz="1200">
                        <a:effectLst/>
                      </a:endParaRP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462.52</a:t>
                      </a:r>
                    </a:p>
                  </a:txBody>
                  <a:tcPr marL="83960" marR="83960" marT="41980" marB="41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59672"/>
                  </a:ext>
                </a:extLst>
              </a:tr>
              <a:tr h="253677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ICC </a:t>
                      </a:r>
                      <a:r>
                        <a:rPr lang="en-AU" sz="1200" baseline="-25000">
                          <a:effectLst/>
                        </a:rPr>
                        <a:t>Fish_ID</a:t>
                      </a:r>
                      <a:endParaRPr lang="en-AU" sz="1200">
                        <a:effectLst/>
                      </a:endParaRP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0.25</a:t>
                      </a:r>
                    </a:p>
                  </a:txBody>
                  <a:tcPr marL="83960" marR="83960" marT="41980" marB="41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86888"/>
                  </a:ext>
                </a:extLst>
              </a:tr>
              <a:tr h="253677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Observations</a:t>
                      </a: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 dirty="0">
                          <a:effectLst/>
                        </a:rPr>
                        <a:t>485</a:t>
                      </a:r>
                    </a:p>
                  </a:txBody>
                  <a:tcPr marL="83960" marR="83960" marT="41980" marB="419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36344"/>
                  </a:ext>
                </a:extLst>
              </a:tr>
              <a:tr h="422676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Marginal R</a:t>
                      </a:r>
                      <a:r>
                        <a:rPr lang="en-AU" sz="1200" baseline="30000">
                          <a:effectLst/>
                        </a:rPr>
                        <a:t>2</a:t>
                      </a:r>
                      <a:r>
                        <a:rPr lang="en-AU" sz="1200">
                          <a:effectLst/>
                        </a:rPr>
                        <a:t> / Conditional R</a:t>
                      </a:r>
                      <a:r>
                        <a:rPr lang="en-AU" sz="1200" baseline="30000">
                          <a:effectLst/>
                        </a:rPr>
                        <a:t>2</a:t>
                      </a:r>
                      <a:endParaRPr lang="en-AU" sz="1200">
                        <a:effectLst/>
                      </a:endParaRPr>
                    </a:p>
                  </a:txBody>
                  <a:tcPr marL="58848" marR="58848" marT="29424" marB="294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 dirty="0">
                          <a:effectLst/>
                        </a:rPr>
                        <a:t>0.061 / 0.298</a:t>
                      </a:r>
                    </a:p>
                  </a:txBody>
                  <a:tcPr marL="83960" marR="83960" marT="41980" marB="41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9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19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81CA-B8C5-4C87-854C-C434F36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Optimism (negative analysis – 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9F8DE-4DC1-486A-AA74-007309D8F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072" y="2104852"/>
            <a:ext cx="7119434" cy="43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7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BA2B-7C60-4861-8AAB-9804B104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Optimism (negative analysis – 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EBAF6-A2EB-493F-9EAC-3B94C0EBA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407367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A5807-ECDA-4B8C-834E-405481180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18357"/>
              </p:ext>
            </p:extLst>
          </p:nvPr>
        </p:nvGraphicFramePr>
        <p:xfrm>
          <a:off x="5723816" y="2172178"/>
          <a:ext cx="6663724" cy="2969867"/>
        </p:xfrm>
        <a:graphic>
          <a:graphicData uri="http://schemas.openxmlformats.org/drawingml/2006/table">
            <a:tbl>
              <a:tblPr/>
              <a:tblGrid>
                <a:gridCol w="1665931">
                  <a:extLst>
                    <a:ext uri="{9D8B030D-6E8A-4147-A177-3AD203B41FA5}">
                      <a16:colId xmlns:a16="http://schemas.microsoft.com/office/drawing/2014/main" val="2281085197"/>
                    </a:ext>
                  </a:extLst>
                </a:gridCol>
                <a:gridCol w="1665931">
                  <a:extLst>
                    <a:ext uri="{9D8B030D-6E8A-4147-A177-3AD203B41FA5}">
                      <a16:colId xmlns:a16="http://schemas.microsoft.com/office/drawing/2014/main" val="625179013"/>
                    </a:ext>
                  </a:extLst>
                </a:gridCol>
                <a:gridCol w="1665931">
                  <a:extLst>
                    <a:ext uri="{9D8B030D-6E8A-4147-A177-3AD203B41FA5}">
                      <a16:colId xmlns:a16="http://schemas.microsoft.com/office/drawing/2014/main" val="228106877"/>
                    </a:ext>
                  </a:extLst>
                </a:gridCol>
                <a:gridCol w="1665931">
                  <a:extLst>
                    <a:ext uri="{9D8B030D-6E8A-4147-A177-3AD203B41FA5}">
                      <a16:colId xmlns:a16="http://schemas.microsoft.com/office/drawing/2014/main" val="665628145"/>
                    </a:ext>
                  </a:extLst>
                </a:gridCol>
              </a:tblGrid>
              <a:tr h="225810">
                <a:tc gridSpan="3">
                  <a:txBody>
                    <a:bodyPr/>
                    <a:lstStyle/>
                    <a:p>
                      <a:pPr algn="ctr"/>
                      <a:r>
                        <a:rPr lang="en-AU" sz="1100" b="1" i="0">
                          <a:effectLst/>
                        </a:rPr>
                        <a:t>sqrt(zone 05 dur)</a:t>
                      </a:r>
                    </a:p>
                  </a:txBody>
                  <a:tcPr marL="73100" marR="73100" marT="36550" marB="36550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 marL="55243" marR="55243" marT="27621" marB="2762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4033324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/>
                      <a:r>
                        <a:rPr lang="en-AU" sz="1100" b="0" i="1">
                          <a:effectLst/>
                        </a:rPr>
                        <a:t>Predictors</a:t>
                      </a:r>
                    </a:p>
                  </a:txBody>
                  <a:tcPr marL="55243" marR="55243" marT="27621" marB="2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Estimates</a:t>
                      </a:r>
                    </a:p>
                  </a:txBody>
                  <a:tcPr marL="55243" marR="55243" marT="27621" marB="2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CI</a:t>
                      </a:r>
                    </a:p>
                  </a:txBody>
                  <a:tcPr marL="55243" marR="55243" marT="27621" marB="2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p</a:t>
                      </a:r>
                    </a:p>
                  </a:txBody>
                  <a:tcPr marL="55243" marR="55243" marT="27621" marB="27621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81116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(Intercept)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5.47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5.04 – 5.91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828947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0.28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-0.34 – 0.89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0.460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359566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Sexmale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0.02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-0.60 – 0.64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0.957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591442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GroupTreatment:Sexmale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-1.09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-1.96 – -0.23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0.040</a:t>
                      </a:r>
                      <a:endParaRPr lang="en-AU" sz="1100">
                        <a:effectLst/>
                      </a:endParaRP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649974"/>
                  </a:ext>
                </a:extLst>
              </a:tr>
              <a:tr h="225810">
                <a:tc gridSpan="4">
                  <a:txBody>
                    <a:bodyPr/>
                    <a:lstStyle/>
                    <a:p>
                      <a:pPr algn="l"/>
                      <a:r>
                        <a:rPr lang="en-AU" sz="1100" b="1">
                          <a:effectLst/>
                        </a:rPr>
                        <a:t>Random Effects</a:t>
                      </a:r>
                    </a:p>
                  </a:txBody>
                  <a:tcPr marL="73100" marR="73100" marT="36550" marB="36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20195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σ</a:t>
                      </a:r>
                      <a:r>
                        <a:rPr lang="el-GR" sz="11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</a:endParaRP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6.98</a:t>
                      </a:r>
                    </a:p>
                  </a:txBody>
                  <a:tcPr marL="73100" marR="73100" marT="36550" marB="365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95987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τ</a:t>
                      </a:r>
                      <a:r>
                        <a:rPr lang="el-GR" sz="1100" baseline="-25000">
                          <a:effectLst/>
                        </a:rPr>
                        <a:t>00</a:t>
                      </a:r>
                      <a:r>
                        <a:rPr lang="el-GR" sz="1100">
                          <a:effectLst/>
                        </a:rPr>
                        <a:t>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0.50</a:t>
                      </a:r>
                    </a:p>
                  </a:txBody>
                  <a:tcPr marL="73100" marR="73100" marT="36550" marB="365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9224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ICC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0.07</a:t>
                      </a:r>
                    </a:p>
                  </a:txBody>
                  <a:tcPr marL="73100" marR="73100" marT="36550" marB="365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55916"/>
                  </a:ext>
                </a:extLst>
              </a:tr>
              <a:tr h="22581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Observations</a:t>
                      </a: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485</a:t>
                      </a:r>
                    </a:p>
                  </a:txBody>
                  <a:tcPr marL="73100" marR="73100" marT="36550" marB="365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84426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Marginal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r>
                        <a:rPr lang="en-AU" sz="1100">
                          <a:effectLst/>
                        </a:rPr>
                        <a:t> / Conditional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endParaRPr lang="en-AU" sz="1100">
                        <a:effectLst/>
                      </a:endParaRPr>
                    </a:p>
                  </a:txBody>
                  <a:tcPr marL="55243" marR="55243" marT="27621" marB="27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 dirty="0">
                          <a:effectLst/>
                        </a:rPr>
                        <a:t>0.021 / 0.087</a:t>
                      </a:r>
                    </a:p>
                  </a:txBody>
                  <a:tcPr marL="73100" marR="73100" marT="36550" marB="365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5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9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2E22-5FB8-4803-99B5-15EC0316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Optimism (mixed stim analysis – 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800D4-4D9B-4F1C-9905-77015128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8" y="1995011"/>
            <a:ext cx="7217756" cy="44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9689-2E47-4568-ABC2-B632A5FB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Optimism (mixed stim analysis – 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25B84-C476-48C3-BF6A-BFFC0FEB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604012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92B59F-4B85-48D7-87E8-BDEFB7A80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1249"/>
              </p:ext>
            </p:extLst>
          </p:nvPr>
        </p:nvGraphicFramePr>
        <p:xfrm>
          <a:off x="5309780" y="2167941"/>
          <a:ext cx="6882220" cy="2845235"/>
        </p:xfrm>
        <a:graphic>
          <a:graphicData uri="http://schemas.openxmlformats.org/drawingml/2006/table">
            <a:tbl>
              <a:tblPr/>
              <a:tblGrid>
                <a:gridCol w="1720555">
                  <a:extLst>
                    <a:ext uri="{9D8B030D-6E8A-4147-A177-3AD203B41FA5}">
                      <a16:colId xmlns:a16="http://schemas.microsoft.com/office/drawing/2014/main" val="731485934"/>
                    </a:ext>
                  </a:extLst>
                </a:gridCol>
                <a:gridCol w="1720555">
                  <a:extLst>
                    <a:ext uri="{9D8B030D-6E8A-4147-A177-3AD203B41FA5}">
                      <a16:colId xmlns:a16="http://schemas.microsoft.com/office/drawing/2014/main" val="1166643071"/>
                    </a:ext>
                  </a:extLst>
                </a:gridCol>
                <a:gridCol w="1720555">
                  <a:extLst>
                    <a:ext uri="{9D8B030D-6E8A-4147-A177-3AD203B41FA5}">
                      <a16:colId xmlns:a16="http://schemas.microsoft.com/office/drawing/2014/main" val="1603528041"/>
                    </a:ext>
                  </a:extLst>
                </a:gridCol>
                <a:gridCol w="1720555">
                  <a:extLst>
                    <a:ext uri="{9D8B030D-6E8A-4147-A177-3AD203B41FA5}">
                      <a16:colId xmlns:a16="http://schemas.microsoft.com/office/drawing/2014/main" val="3061258773"/>
                    </a:ext>
                  </a:extLst>
                </a:gridCol>
              </a:tblGrid>
              <a:tr h="232287">
                <a:tc>
                  <a:txBody>
                    <a:bodyPr/>
                    <a:lstStyle/>
                    <a:p>
                      <a:pPr algn="l"/>
                      <a:r>
                        <a:rPr lang="en-AU" sz="1100" b="0" i="1">
                          <a:effectLst/>
                        </a:rPr>
                        <a:t>Predictors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Estimates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CI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p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4082"/>
                  </a:ext>
                </a:extLst>
              </a:tr>
              <a:tr h="23228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(Intercept)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100.08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91.40 – 108.76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08369"/>
                  </a:ext>
                </a:extLst>
              </a:tr>
              <a:tr h="23228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1.85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-10.44 – 14.13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0.805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51426"/>
                  </a:ext>
                </a:extLst>
              </a:tr>
              <a:tr h="23228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Sexmale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0.73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-11.56 – 13.02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0.923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10972"/>
                  </a:ext>
                </a:extLst>
              </a:tr>
              <a:tr h="23228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GroupTreatment:Sexmale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-30.66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-48.00 – -13.32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0.004</a:t>
                      </a:r>
                      <a:endParaRPr lang="en-AU" sz="1100">
                        <a:effectLst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26267"/>
                  </a:ext>
                </a:extLst>
              </a:tr>
              <a:tr h="244809">
                <a:tc gridSpan="4">
                  <a:txBody>
                    <a:bodyPr/>
                    <a:lstStyle/>
                    <a:p>
                      <a:pPr algn="l"/>
                      <a:r>
                        <a:rPr lang="en-AU" sz="1100" b="1">
                          <a:effectLst/>
                        </a:rPr>
                        <a:t>Random Effects</a:t>
                      </a:r>
                    </a:p>
                  </a:txBody>
                  <a:tcPr marL="87616" marR="87616" marT="43808" marB="43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07317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σ</a:t>
                      </a:r>
                      <a:r>
                        <a:rPr lang="el-GR" sz="11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1732.02</a:t>
                      </a:r>
                    </a:p>
                  </a:txBody>
                  <a:tcPr marL="87616" marR="87616" marT="43808" marB="438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48251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τ</a:t>
                      </a:r>
                      <a:r>
                        <a:rPr lang="el-GR" sz="1100" baseline="-25000">
                          <a:effectLst/>
                        </a:rPr>
                        <a:t>00</a:t>
                      </a:r>
                      <a:r>
                        <a:rPr lang="el-GR" sz="1100">
                          <a:effectLst/>
                        </a:rPr>
                        <a:t>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555.49</a:t>
                      </a:r>
                    </a:p>
                  </a:txBody>
                  <a:tcPr marL="87616" marR="87616" marT="43808" marB="438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80684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ICC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0.24</a:t>
                      </a:r>
                    </a:p>
                  </a:txBody>
                  <a:tcPr marL="87616" marR="87616" marT="43808" marB="438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92084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Observations</a:t>
                      </a: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485</a:t>
                      </a:r>
                    </a:p>
                  </a:txBody>
                  <a:tcPr marL="87616" marR="87616" marT="43808" marB="438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02612"/>
                  </a:ext>
                </a:extLst>
              </a:tr>
              <a:tr h="407520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Marginal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r>
                        <a:rPr lang="en-AU" sz="1100">
                          <a:effectLst/>
                        </a:rPr>
                        <a:t> / Conditional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endParaRPr lang="en-AU" sz="1100">
                        <a:effectLst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 dirty="0">
                          <a:effectLst/>
                        </a:rPr>
                        <a:t>0.065 / 0.292</a:t>
                      </a:r>
                    </a:p>
                  </a:txBody>
                  <a:tcPr marL="87616" marR="87616" marT="43808" marB="438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1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BEA7-2EDC-426E-B045-357C3ED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social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915AAB-9C82-4ACE-9B70-84E4EA3DB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2761" y="1987706"/>
            <a:ext cx="7168155" cy="44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2C18-7DDB-4F1B-8AFA-5F16BD0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social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D67F5-DEEB-49D5-88FD-F97CA6A8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574515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239B5C-F15B-45E2-98D6-20279A21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63898"/>
              </p:ext>
            </p:extLst>
          </p:nvPr>
        </p:nvGraphicFramePr>
        <p:xfrm>
          <a:off x="5722374" y="2574515"/>
          <a:ext cx="6705236" cy="2816452"/>
        </p:xfrm>
        <a:graphic>
          <a:graphicData uri="http://schemas.openxmlformats.org/drawingml/2006/table">
            <a:tbl>
              <a:tblPr/>
              <a:tblGrid>
                <a:gridCol w="1676309">
                  <a:extLst>
                    <a:ext uri="{9D8B030D-6E8A-4147-A177-3AD203B41FA5}">
                      <a16:colId xmlns:a16="http://schemas.microsoft.com/office/drawing/2014/main" val="1647126650"/>
                    </a:ext>
                  </a:extLst>
                </a:gridCol>
                <a:gridCol w="1676309">
                  <a:extLst>
                    <a:ext uri="{9D8B030D-6E8A-4147-A177-3AD203B41FA5}">
                      <a16:colId xmlns:a16="http://schemas.microsoft.com/office/drawing/2014/main" val="1567905082"/>
                    </a:ext>
                  </a:extLst>
                </a:gridCol>
                <a:gridCol w="1676309">
                  <a:extLst>
                    <a:ext uri="{9D8B030D-6E8A-4147-A177-3AD203B41FA5}">
                      <a16:colId xmlns:a16="http://schemas.microsoft.com/office/drawing/2014/main" val="255276627"/>
                    </a:ext>
                  </a:extLst>
                </a:gridCol>
                <a:gridCol w="1676309">
                  <a:extLst>
                    <a:ext uri="{9D8B030D-6E8A-4147-A177-3AD203B41FA5}">
                      <a16:colId xmlns:a16="http://schemas.microsoft.com/office/drawing/2014/main" val="3898109221"/>
                    </a:ext>
                  </a:extLst>
                </a:gridCol>
              </a:tblGrid>
              <a:tr h="228717">
                <a:tc>
                  <a:txBody>
                    <a:bodyPr/>
                    <a:lstStyle/>
                    <a:p>
                      <a:pPr algn="l"/>
                      <a:r>
                        <a:rPr lang="en-AU" sz="1100" b="0" i="1">
                          <a:effectLst/>
                        </a:rPr>
                        <a:t>Predictors</a:t>
                      </a:r>
                    </a:p>
                  </a:txBody>
                  <a:tcPr marL="55588" marR="55588" marT="27794" marB="27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Estimates</a:t>
                      </a:r>
                    </a:p>
                  </a:txBody>
                  <a:tcPr marL="55588" marR="55588" marT="27794" marB="27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CI</a:t>
                      </a:r>
                    </a:p>
                  </a:txBody>
                  <a:tcPr marL="55588" marR="55588" marT="27794" marB="27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p</a:t>
                      </a:r>
                    </a:p>
                  </a:txBody>
                  <a:tcPr marL="55588" marR="55588" marT="27794" marB="27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18975"/>
                  </a:ext>
                </a:extLst>
              </a:tr>
              <a:tr h="22871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(Intercept)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147.57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140.81 – 154.33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94396"/>
                  </a:ext>
                </a:extLst>
              </a:tr>
              <a:tr h="22871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-5.27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-14.88 – 4.35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0.369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89718"/>
                  </a:ext>
                </a:extLst>
              </a:tr>
              <a:tr h="22871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Sexmale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-12.80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-22.41 – -3.20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0.030</a:t>
                      </a:r>
                      <a:endParaRPr lang="en-AU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0572"/>
                  </a:ext>
                </a:extLst>
              </a:tr>
              <a:tr h="22871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GroupTreatment:Sexmale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-25.19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-38.77 – -11.62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0.003</a:t>
                      </a:r>
                      <a:endParaRPr lang="en-AU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174719"/>
                  </a:ext>
                </a:extLst>
              </a:tr>
              <a:tr h="240916">
                <a:tc gridSpan="4">
                  <a:txBody>
                    <a:bodyPr/>
                    <a:lstStyle/>
                    <a:p>
                      <a:pPr algn="l"/>
                      <a:r>
                        <a:rPr lang="en-AU" sz="1100" b="1">
                          <a:effectLst/>
                        </a:rPr>
                        <a:t>Random Effects</a:t>
                      </a:r>
                    </a:p>
                  </a:txBody>
                  <a:tcPr marL="86565" marR="86565" marT="43282" marB="43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1056"/>
                  </a:ext>
                </a:extLst>
              </a:tr>
              <a:tr h="240916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σ</a:t>
                      </a:r>
                      <a:r>
                        <a:rPr lang="el-GR" sz="11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1318.95</a:t>
                      </a:r>
                    </a:p>
                  </a:txBody>
                  <a:tcPr marL="86565" marR="86565" marT="43282" marB="432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36950"/>
                  </a:ext>
                </a:extLst>
              </a:tr>
              <a:tr h="240916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τ</a:t>
                      </a:r>
                      <a:r>
                        <a:rPr lang="el-GR" sz="1100" baseline="-25000">
                          <a:effectLst/>
                        </a:rPr>
                        <a:t>00</a:t>
                      </a:r>
                      <a:r>
                        <a:rPr lang="el-GR" sz="1100">
                          <a:effectLst/>
                        </a:rPr>
                        <a:t>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244.11</a:t>
                      </a:r>
                    </a:p>
                  </a:txBody>
                  <a:tcPr marL="86565" marR="86565" marT="43282" marB="432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0610"/>
                  </a:ext>
                </a:extLst>
              </a:tr>
              <a:tr h="240916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ICC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0.16</a:t>
                      </a:r>
                    </a:p>
                  </a:txBody>
                  <a:tcPr marL="86565" marR="86565" marT="43282" marB="432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068"/>
                  </a:ext>
                </a:extLst>
              </a:tr>
              <a:tr h="240916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Observations</a:t>
                      </a: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479</a:t>
                      </a:r>
                    </a:p>
                  </a:txBody>
                  <a:tcPr marL="86565" marR="86565" marT="43282" marB="4328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59833"/>
                  </a:ext>
                </a:extLst>
              </a:tr>
              <a:tr h="40184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Marginal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r>
                        <a:rPr lang="en-AU" sz="1100">
                          <a:effectLst/>
                        </a:rPr>
                        <a:t> / Conditional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endParaRPr lang="en-AU" sz="1100">
                        <a:effectLst/>
                      </a:endParaRPr>
                    </a:p>
                  </a:txBody>
                  <a:tcPr marL="55588" marR="55588" marT="27794" marB="27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 dirty="0">
                          <a:effectLst/>
                        </a:rPr>
                        <a:t>0.154 / 0.286</a:t>
                      </a:r>
                    </a:p>
                  </a:txBody>
                  <a:tcPr marL="86565" marR="86565" marT="43282" marB="432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8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22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B35D-8D66-4425-A5E3-C0C9C999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predator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78E6A-CC0C-4FEF-A49F-CECC028CF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594" y="1836178"/>
            <a:ext cx="7650375" cy="47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F68F-FBE4-4F99-A9E9-835F1CD9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57" y="145357"/>
            <a:ext cx="11029616" cy="1013800"/>
          </a:xfrm>
        </p:spPr>
        <p:txBody>
          <a:bodyPr/>
          <a:lstStyle/>
          <a:p>
            <a:r>
              <a:rPr lang="en-AU" dirty="0"/>
              <a:t>Body length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6296E-4420-4D7D-BC5E-34A6F218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35" y="1135626"/>
            <a:ext cx="7629830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1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85A9-4301-4493-9B75-AE199123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predator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9F1E7-6B96-4512-95F0-F4C2B4C5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477606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2F84F3-2B98-4BA9-BFF9-2B486306E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34437"/>
              </p:ext>
            </p:extLst>
          </p:nvPr>
        </p:nvGraphicFramePr>
        <p:xfrm>
          <a:off x="4912849" y="2477606"/>
          <a:ext cx="7610992" cy="2717594"/>
        </p:xfrm>
        <a:graphic>
          <a:graphicData uri="http://schemas.openxmlformats.org/drawingml/2006/table">
            <a:tbl>
              <a:tblPr/>
              <a:tblGrid>
                <a:gridCol w="1902748">
                  <a:extLst>
                    <a:ext uri="{9D8B030D-6E8A-4147-A177-3AD203B41FA5}">
                      <a16:colId xmlns:a16="http://schemas.microsoft.com/office/drawing/2014/main" val="417390534"/>
                    </a:ext>
                  </a:extLst>
                </a:gridCol>
                <a:gridCol w="1902748">
                  <a:extLst>
                    <a:ext uri="{9D8B030D-6E8A-4147-A177-3AD203B41FA5}">
                      <a16:colId xmlns:a16="http://schemas.microsoft.com/office/drawing/2014/main" val="1919455028"/>
                    </a:ext>
                  </a:extLst>
                </a:gridCol>
                <a:gridCol w="1902748">
                  <a:extLst>
                    <a:ext uri="{9D8B030D-6E8A-4147-A177-3AD203B41FA5}">
                      <a16:colId xmlns:a16="http://schemas.microsoft.com/office/drawing/2014/main" val="2319613381"/>
                    </a:ext>
                  </a:extLst>
                </a:gridCol>
                <a:gridCol w="1902748">
                  <a:extLst>
                    <a:ext uri="{9D8B030D-6E8A-4147-A177-3AD203B41FA5}">
                      <a16:colId xmlns:a16="http://schemas.microsoft.com/office/drawing/2014/main" val="2435567800"/>
                    </a:ext>
                  </a:extLst>
                </a:gridCol>
              </a:tblGrid>
              <a:tr h="252385">
                <a:tc>
                  <a:txBody>
                    <a:bodyPr/>
                    <a:lstStyle/>
                    <a:p>
                      <a:pPr algn="l"/>
                      <a:r>
                        <a:rPr lang="en-AU" sz="1200" b="0" i="1">
                          <a:effectLst/>
                        </a:rPr>
                        <a:t>Predictors</a:t>
                      </a:r>
                    </a:p>
                  </a:txBody>
                  <a:tcPr marL="63096" marR="63096" marT="31548" marB="315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Estimates</a:t>
                      </a:r>
                    </a:p>
                  </a:txBody>
                  <a:tcPr marL="63096" marR="63096" marT="31548" marB="315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CI</a:t>
                      </a:r>
                    </a:p>
                  </a:txBody>
                  <a:tcPr marL="63096" marR="63096" marT="31548" marB="315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p</a:t>
                      </a:r>
                    </a:p>
                  </a:txBody>
                  <a:tcPr marL="63096" marR="63096" marT="31548" marB="315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22776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(Intercept)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36.38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31.15 – 41.61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 b="1">
                          <a:effectLst/>
                        </a:rPr>
                        <a:t>&lt;0.001</a:t>
                      </a:r>
                      <a:endParaRPr lang="en-AU" sz="1200">
                        <a:effectLst/>
                      </a:endParaRP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77523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GroupTreatment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0.41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-5.64 – 6.46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0.911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49740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Sexmale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-4.78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-10.83 – 1.27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0.196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208044"/>
                  </a:ext>
                </a:extLst>
              </a:tr>
              <a:tr h="252385">
                <a:tc gridSpan="4">
                  <a:txBody>
                    <a:bodyPr/>
                    <a:lstStyle/>
                    <a:p>
                      <a:pPr algn="l"/>
                      <a:r>
                        <a:rPr lang="en-AU" sz="1200" b="1">
                          <a:effectLst/>
                        </a:rPr>
                        <a:t>Random Effects</a:t>
                      </a:r>
                    </a:p>
                  </a:txBody>
                  <a:tcPr marL="70395" marR="70395" marT="35198" marB="35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82196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l-GR" sz="1200">
                          <a:effectLst/>
                        </a:rPr>
                        <a:t>σ</a:t>
                      </a:r>
                      <a:r>
                        <a:rPr lang="el-GR" sz="1200" baseline="30000">
                          <a:effectLst/>
                        </a:rPr>
                        <a:t>2</a:t>
                      </a:r>
                      <a:endParaRPr lang="el-GR" sz="1200">
                        <a:effectLst/>
                      </a:endParaRP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854.45</a:t>
                      </a:r>
                    </a:p>
                  </a:txBody>
                  <a:tcPr marL="70395" marR="70395" marT="35198" marB="35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76122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l-GR" sz="1200">
                          <a:effectLst/>
                        </a:rPr>
                        <a:t>τ</a:t>
                      </a:r>
                      <a:r>
                        <a:rPr lang="el-GR" sz="1200" baseline="-25000">
                          <a:effectLst/>
                        </a:rPr>
                        <a:t>00</a:t>
                      </a:r>
                      <a:r>
                        <a:rPr lang="el-GR" sz="1200">
                          <a:effectLst/>
                        </a:rPr>
                        <a:t> </a:t>
                      </a:r>
                      <a:r>
                        <a:rPr lang="en-AU" sz="1200" baseline="-25000">
                          <a:effectLst/>
                        </a:rPr>
                        <a:t>Fish_ID</a:t>
                      </a:r>
                      <a:endParaRPr lang="en-AU" sz="1200">
                        <a:effectLst/>
                      </a:endParaRP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260.76</a:t>
                      </a:r>
                    </a:p>
                  </a:txBody>
                  <a:tcPr marL="70395" marR="70395" marT="35198" marB="35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71348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ICC </a:t>
                      </a:r>
                      <a:r>
                        <a:rPr lang="en-AU" sz="1200" baseline="-25000">
                          <a:effectLst/>
                        </a:rPr>
                        <a:t>Fish_ID</a:t>
                      </a:r>
                      <a:endParaRPr lang="en-AU" sz="1200">
                        <a:effectLst/>
                      </a:endParaRP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0.23</a:t>
                      </a:r>
                    </a:p>
                  </a:txBody>
                  <a:tcPr marL="70395" marR="70395" marT="35198" marB="35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98602"/>
                  </a:ext>
                </a:extLst>
              </a:tr>
              <a:tr h="252385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Observations</a:t>
                      </a: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479</a:t>
                      </a:r>
                    </a:p>
                  </a:txBody>
                  <a:tcPr marL="70395" marR="70395" marT="35198" marB="351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40207"/>
                  </a:ext>
                </a:extLst>
              </a:tr>
              <a:tr h="441674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Marginal R</a:t>
                      </a:r>
                      <a:r>
                        <a:rPr lang="en-AU" sz="1200" baseline="30000">
                          <a:effectLst/>
                        </a:rPr>
                        <a:t>2</a:t>
                      </a:r>
                      <a:r>
                        <a:rPr lang="en-AU" sz="1200">
                          <a:effectLst/>
                        </a:rPr>
                        <a:t> / Conditional R</a:t>
                      </a:r>
                      <a:r>
                        <a:rPr lang="en-AU" sz="1200" baseline="30000">
                          <a:effectLst/>
                        </a:rPr>
                        <a:t>2</a:t>
                      </a:r>
                      <a:endParaRPr lang="en-AU" sz="1200">
                        <a:effectLst/>
                      </a:endParaRPr>
                    </a:p>
                  </a:txBody>
                  <a:tcPr marL="63096" marR="63096" marT="31548" marB="315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 dirty="0">
                          <a:effectLst/>
                        </a:rPr>
                        <a:t>0.005 / 0.238</a:t>
                      </a:r>
                    </a:p>
                  </a:txBody>
                  <a:tcPr marL="70395" marR="70395" marT="35198" marB="35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89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374-8734-4BF4-A186-3A409875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novel (0-5cm from screen)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72395A-BF7D-407E-AF6F-7173A874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787" y="1972714"/>
            <a:ext cx="7797859" cy="48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0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26AC-7E7A-4ED2-875A-18145BD2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novel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85858-CE17-4006-85D2-DF738F218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672838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13A7C2-2E9C-40BB-8A0C-0E0FD5FAD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7746"/>
              </p:ext>
            </p:extLst>
          </p:nvPr>
        </p:nvGraphicFramePr>
        <p:xfrm>
          <a:off x="4823707" y="2126512"/>
          <a:ext cx="7232400" cy="2933046"/>
        </p:xfrm>
        <a:graphic>
          <a:graphicData uri="http://schemas.openxmlformats.org/drawingml/2006/table">
            <a:tbl>
              <a:tblPr/>
              <a:tblGrid>
                <a:gridCol w="1808100">
                  <a:extLst>
                    <a:ext uri="{9D8B030D-6E8A-4147-A177-3AD203B41FA5}">
                      <a16:colId xmlns:a16="http://schemas.microsoft.com/office/drawing/2014/main" val="1761038754"/>
                    </a:ext>
                  </a:extLst>
                </a:gridCol>
                <a:gridCol w="1808100">
                  <a:extLst>
                    <a:ext uri="{9D8B030D-6E8A-4147-A177-3AD203B41FA5}">
                      <a16:colId xmlns:a16="http://schemas.microsoft.com/office/drawing/2014/main" val="1403125740"/>
                    </a:ext>
                  </a:extLst>
                </a:gridCol>
                <a:gridCol w="1808100">
                  <a:extLst>
                    <a:ext uri="{9D8B030D-6E8A-4147-A177-3AD203B41FA5}">
                      <a16:colId xmlns:a16="http://schemas.microsoft.com/office/drawing/2014/main" val="3884603016"/>
                    </a:ext>
                  </a:extLst>
                </a:gridCol>
                <a:gridCol w="1808100">
                  <a:extLst>
                    <a:ext uri="{9D8B030D-6E8A-4147-A177-3AD203B41FA5}">
                      <a16:colId xmlns:a16="http://schemas.microsoft.com/office/drawing/2014/main" val="2861656456"/>
                    </a:ext>
                  </a:extLst>
                </a:gridCol>
              </a:tblGrid>
              <a:tr h="242748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b="1" i="0">
                          <a:effectLst/>
                        </a:rPr>
                        <a:t>sqrt(zone 05 dur)</a:t>
                      </a:r>
                    </a:p>
                  </a:txBody>
                  <a:tcPr marL="73116" marR="73116" marT="36558" marB="36558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59958" marR="59958" marT="29979" marB="2997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374900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/>
                      <a:r>
                        <a:rPr lang="en-AU" sz="1200" b="0" i="1">
                          <a:effectLst/>
                        </a:rPr>
                        <a:t>Predictors</a:t>
                      </a:r>
                    </a:p>
                  </a:txBody>
                  <a:tcPr marL="59958" marR="59958" marT="29979" marB="29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Estimates</a:t>
                      </a:r>
                    </a:p>
                  </a:txBody>
                  <a:tcPr marL="59958" marR="59958" marT="29979" marB="29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CI</a:t>
                      </a:r>
                    </a:p>
                  </a:txBody>
                  <a:tcPr marL="59958" marR="59958" marT="29979" marB="29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>
                          <a:effectLst/>
                        </a:rPr>
                        <a:t>p</a:t>
                      </a:r>
                    </a:p>
                  </a:txBody>
                  <a:tcPr marL="59958" marR="59958" marT="29979" marB="29979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00070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(Intercept)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4.35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3.93 – 4.78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 b="1">
                          <a:effectLst/>
                        </a:rPr>
                        <a:t>&lt;0.001</a:t>
                      </a:r>
                      <a:endParaRPr lang="en-AU" sz="1200">
                        <a:effectLst/>
                      </a:endParaRP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013527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GroupTreatment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-0.18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-0.68 – 0.31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0.547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95102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Sexmale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-0.18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-0.67 – 0.32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200">
                          <a:effectLst/>
                        </a:rPr>
                        <a:t>0.559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605800"/>
                  </a:ext>
                </a:extLst>
              </a:tr>
              <a:tr h="242748">
                <a:tc gridSpan="4">
                  <a:txBody>
                    <a:bodyPr/>
                    <a:lstStyle/>
                    <a:p>
                      <a:pPr algn="l"/>
                      <a:r>
                        <a:rPr lang="en-AU" sz="1200" b="1">
                          <a:effectLst/>
                        </a:rPr>
                        <a:t>Random Effects</a:t>
                      </a:r>
                    </a:p>
                  </a:txBody>
                  <a:tcPr marL="73116" marR="73116" marT="36558" marB="36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96581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l-GR" sz="1200">
                          <a:effectLst/>
                        </a:rPr>
                        <a:t>σ</a:t>
                      </a:r>
                      <a:r>
                        <a:rPr lang="el-GR" sz="1200" baseline="30000">
                          <a:effectLst/>
                        </a:rPr>
                        <a:t>2</a:t>
                      </a:r>
                      <a:endParaRPr lang="el-GR" sz="1200">
                        <a:effectLst/>
                      </a:endParaRP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6.94</a:t>
                      </a:r>
                    </a:p>
                  </a:txBody>
                  <a:tcPr marL="73116" marR="73116" marT="36558" marB="36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27040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l-GR" sz="1200">
                          <a:effectLst/>
                        </a:rPr>
                        <a:t>τ</a:t>
                      </a:r>
                      <a:r>
                        <a:rPr lang="el-GR" sz="1200" baseline="-25000">
                          <a:effectLst/>
                        </a:rPr>
                        <a:t>00</a:t>
                      </a:r>
                      <a:r>
                        <a:rPr lang="el-GR" sz="1200">
                          <a:effectLst/>
                        </a:rPr>
                        <a:t> </a:t>
                      </a:r>
                      <a:r>
                        <a:rPr lang="en-AU" sz="1200" baseline="-25000">
                          <a:effectLst/>
                        </a:rPr>
                        <a:t>Fish_ID</a:t>
                      </a:r>
                      <a:endParaRPr lang="en-AU" sz="1200">
                        <a:effectLst/>
                      </a:endParaRP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1.32</a:t>
                      </a:r>
                    </a:p>
                  </a:txBody>
                  <a:tcPr marL="73116" marR="73116" marT="36558" marB="36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15918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ICC </a:t>
                      </a:r>
                      <a:r>
                        <a:rPr lang="en-AU" sz="1200" baseline="-25000">
                          <a:effectLst/>
                        </a:rPr>
                        <a:t>Fish_ID</a:t>
                      </a:r>
                      <a:endParaRPr lang="en-AU" sz="1200">
                        <a:effectLst/>
                      </a:endParaRP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0.16</a:t>
                      </a:r>
                    </a:p>
                  </a:txBody>
                  <a:tcPr marL="73116" marR="73116" marT="36558" marB="36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63894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Observations</a:t>
                      </a: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479</a:t>
                      </a:r>
                    </a:p>
                  </a:txBody>
                  <a:tcPr marL="73116" marR="73116" marT="36558" marB="365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9580"/>
                  </a:ext>
                </a:extLst>
              </a:tr>
              <a:tr h="425538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Marginal R</a:t>
                      </a:r>
                      <a:r>
                        <a:rPr lang="en-AU" sz="1200" baseline="30000">
                          <a:effectLst/>
                        </a:rPr>
                        <a:t>2</a:t>
                      </a:r>
                      <a:r>
                        <a:rPr lang="en-AU" sz="1200">
                          <a:effectLst/>
                        </a:rPr>
                        <a:t> / Conditional R</a:t>
                      </a:r>
                      <a:r>
                        <a:rPr lang="en-AU" sz="1200" baseline="30000">
                          <a:effectLst/>
                        </a:rPr>
                        <a:t>2</a:t>
                      </a:r>
                      <a:endParaRPr lang="en-AU" sz="1200">
                        <a:effectLst/>
                      </a:endParaRPr>
                    </a:p>
                  </a:txBody>
                  <a:tcPr marL="59958" marR="59958" marT="29979" marB="29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200" dirty="0">
                          <a:effectLst/>
                        </a:rPr>
                        <a:t>0.002 / 0.162</a:t>
                      </a:r>
                    </a:p>
                  </a:txBody>
                  <a:tcPr marL="73116" marR="73116" marT="36558" marB="36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27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99C3-D1DA-4F83-A4AD-F04FA0F1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Aggression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7AFD78-E7C4-44BA-B09C-44EEC9E6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7" y="1957761"/>
            <a:ext cx="7325911" cy="45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51A9-35DE-418F-8BFB-1094DC9E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– Aggression (0-5cm from screen)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84492A-0689-4CD0-ACA3-B9139608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3" y="2633508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001CE5-C9B2-453C-A8CE-344E52AC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34161"/>
              </p:ext>
            </p:extLst>
          </p:nvPr>
        </p:nvGraphicFramePr>
        <p:xfrm>
          <a:off x="5132644" y="2633508"/>
          <a:ext cx="7059356" cy="2516490"/>
        </p:xfrm>
        <a:graphic>
          <a:graphicData uri="http://schemas.openxmlformats.org/drawingml/2006/table">
            <a:tbl>
              <a:tblPr/>
              <a:tblGrid>
                <a:gridCol w="1764839">
                  <a:extLst>
                    <a:ext uri="{9D8B030D-6E8A-4147-A177-3AD203B41FA5}">
                      <a16:colId xmlns:a16="http://schemas.microsoft.com/office/drawing/2014/main" val="3795708224"/>
                    </a:ext>
                  </a:extLst>
                </a:gridCol>
                <a:gridCol w="1764839">
                  <a:extLst>
                    <a:ext uri="{9D8B030D-6E8A-4147-A177-3AD203B41FA5}">
                      <a16:colId xmlns:a16="http://schemas.microsoft.com/office/drawing/2014/main" val="2856420790"/>
                    </a:ext>
                  </a:extLst>
                </a:gridCol>
                <a:gridCol w="1764839">
                  <a:extLst>
                    <a:ext uri="{9D8B030D-6E8A-4147-A177-3AD203B41FA5}">
                      <a16:colId xmlns:a16="http://schemas.microsoft.com/office/drawing/2014/main" val="2782408507"/>
                    </a:ext>
                  </a:extLst>
                </a:gridCol>
                <a:gridCol w="1764839">
                  <a:extLst>
                    <a:ext uri="{9D8B030D-6E8A-4147-A177-3AD203B41FA5}">
                      <a16:colId xmlns:a16="http://schemas.microsoft.com/office/drawing/2014/main" val="379001460"/>
                    </a:ext>
                  </a:extLst>
                </a:gridCol>
              </a:tblGrid>
              <a:tr h="234092">
                <a:tc>
                  <a:txBody>
                    <a:bodyPr/>
                    <a:lstStyle/>
                    <a:p>
                      <a:pPr algn="l"/>
                      <a:r>
                        <a:rPr lang="en-AU" sz="1100" b="0" i="1">
                          <a:effectLst/>
                        </a:rPr>
                        <a:t>Predictors</a:t>
                      </a:r>
                    </a:p>
                  </a:txBody>
                  <a:tcPr marL="58523" marR="58523" marT="29262" marB="29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Estimates</a:t>
                      </a:r>
                    </a:p>
                  </a:txBody>
                  <a:tcPr marL="58523" marR="58523" marT="29262" marB="29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CI</a:t>
                      </a:r>
                    </a:p>
                  </a:txBody>
                  <a:tcPr marL="58523" marR="58523" marT="29262" marB="29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p</a:t>
                      </a:r>
                    </a:p>
                  </a:txBody>
                  <a:tcPr marL="58523" marR="58523" marT="29262" marB="29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491167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(Intercept)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129.75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121.85 – 137.66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951630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-31.72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-40.91 – -22.53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987468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Sexmale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-21.13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-30.32 – -11.94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57659"/>
                  </a:ext>
                </a:extLst>
              </a:tr>
              <a:tr h="234092">
                <a:tc gridSpan="4">
                  <a:txBody>
                    <a:bodyPr/>
                    <a:lstStyle/>
                    <a:p>
                      <a:pPr algn="l"/>
                      <a:r>
                        <a:rPr lang="en-AU" sz="1100" b="1">
                          <a:effectLst/>
                        </a:rPr>
                        <a:t>Random Effects</a:t>
                      </a:r>
                    </a:p>
                  </a:txBody>
                  <a:tcPr marL="65293" marR="65293" marT="32646" marB="326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1027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σ</a:t>
                      </a:r>
                      <a:r>
                        <a:rPr lang="el-GR" sz="11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770.42</a:t>
                      </a:r>
                    </a:p>
                  </a:txBody>
                  <a:tcPr marL="65293" marR="65293" marT="32646" marB="326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0163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τ</a:t>
                      </a:r>
                      <a:r>
                        <a:rPr lang="el-GR" sz="1100" baseline="-25000">
                          <a:effectLst/>
                        </a:rPr>
                        <a:t>00</a:t>
                      </a:r>
                      <a:r>
                        <a:rPr lang="el-GR" sz="1100">
                          <a:effectLst/>
                        </a:rPr>
                        <a:t>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1063.90</a:t>
                      </a:r>
                    </a:p>
                  </a:txBody>
                  <a:tcPr marL="65293" marR="65293" marT="32646" marB="326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6557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ICC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0.58</a:t>
                      </a:r>
                    </a:p>
                  </a:txBody>
                  <a:tcPr marL="65293" marR="65293" marT="32646" marB="326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75882"/>
                  </a:ext>
                </a:extLst>
              </a:tr>
              <a:tr h="234092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Observations</a:t>
                      </a: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716</a:t>
                      </a:r>
                    </a:p>
                  </a:txBody>
                  <a:tcPr marL="65293" marR="65293" marT="32646" marB="326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85469"/>
                  </a:ext>
                </a:extLst>
              </a:tr>
              <a:tr h="409662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Marginal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r>
                        <a:rPr lang="en-AU" sz="1100">
                          <a:effectLst/>
                        </a:rPr>
                        <a:t> / Conditional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endParaRPr lang="en-AU" sz="1100">
                        <a:effectLst/>
                      </a:endParaRPr>
                    </a:p>
                  </a:txBody>
                  <a:tcPr marL="58523" marR="58523" marT="29262" marB="29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 dirty="0">
                          <a:effectLst/>
                        </a:rPr>
                        <a:t>0.174 / 0.653</a:t>
                      </a:r>
                    </a:p>
                  </a:txBody>
                  <a:tcPr marL="65293" marR="65293" marT="32646" marB="326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8348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E869B7F-2503-4929-B560-CF158EECB9C6}"/>
              </a:ext>
            </a:extLst>
          </p:cNvPr>
          <p:cNvSpPr/>
          <p:nvPr/>
        </p:nvSpPr>
        <p:spPr>
          <a:xfrm>
            <a:off x="6853084" y="4454013"/>
            <a:ext cx="550606" cy="344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02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B9E-1538-4FEF-AC82-119297F7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3CEC-E454-4C32-865C-31DAAD81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We assessed learning by observing the difference between the baseline period (before conditioning with the electric shock) and the probe period (after the conditioning) for the conditioned stimulus (blue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colour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). The less time spent in the blue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colour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during the probe period indicates the fish learnt to associate that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colour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with the shock and actively avoid it. The ‘smartest’ fish would therefore have the highest baseline-probe difference.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058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B462-F443-40DA-984B-13A75F47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41F1-B83A-4C0F-B5A5-19EA115F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419921A-B29E-4775-BA51-15E3D4D7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16" y="1889549"/>
            <a:ext cx="6776884" cy="484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74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9240-870F-4C58-80D6-E780EB65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F160D6-3559-4FD6-B81A-DE6D2E879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53" y="2328709"/>
            <a:ext cx="5149533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6D12C-1F90-46D7-A9E8-724DFD6B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03" y="1765741"/>
            <a:ext cx="6146144" cy="43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04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D9E-6E8B-4148-95B9-7E41634C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A16D09-862A-41A5-ADA4-D98428421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65865"/>
              </p:ext>
            </p:extLst>
          </p:nvPr>
        </p:nvGraphicFramePr>
        <p:xfrm>
          <a:off x="1169442" y="2338539"/>
          <a:ext cx="9440160" cy="3678243"/>
        </p:xfrm>
        <a:graphic>
          <a:graphicData uri="http://schemas.openxmlformats.org/drawingml/2006/table">
            <a:tbl>
              <a:tblPr/>
              <a:tblGrid>
                <a:gridCol w="2360040">
                  <a:extLst>
                    <a:ext uri="{9D8B030D-6E8A-4147-A177-3AD203B41FA5}">
                      <a16:colId xmlns:a16="http://schemas.microsoft.com/office/drawing/2014/main" val="4284627011"/>
                    </a:ext>
                  </a:extLst>
                </a:gridCol>
                <a:gridCol w="2360040">
                  <a:extLst>
                    <a:ext uri="{9D8B030D-6E8A-4147-A177-3AD203B41FA5}">
                      <a16:colId xmlns:a16="http://schemas.microsoft.com/office/drawing/2014/main" val="1570228840"/>
                    </a:ext>
                  </a:extLst>
                </a:gridCol>
                <a:gridCol w="2360040">
                  <a:extLst>
                    <a:ext uri="{9D8B030D-6E8A-4147-A177-3AD203B41FA5}">
                      <a16:colId xmlns:a16="http://schemas.microsoft.com/office/drawing/2014/main" val="441363072"/>
                    </a:ext>
                  </a:extLst>
                </a:gridCol>
                <a:gridCol w="2360040">
                  <a:extLst>
                    <a:ext uri="{9D8B030D-6E8A-4147-A177-3AD203B41FA5}">
                      <a16:colId xmlns:a16="http://schemas.microsoft.com/office/drawing/2014/main" val="864536292"/>
                    </a:ext>
                  </a:extLst>
                </a:gridCol>
              </a:tblGrid>
              <a:tr h="313042">
                <a:tc>
                  <a:txBody>
                    <a:bodyPr/>
                    <a:lstStyle/>
                    <a:p>
                      <a:pPr algn="l"/>
                      <a:r>
                        <a:rPr lang="en-AU" sz="1500" b="0" i="1">
                          <a:effectLst/>
                        </a:rPr>
                        <a:t>Predictors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Estimates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CI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p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19556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(Intercept)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7.62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4.51 – 10.72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 b="1">
                          <a:effectLst/>
                        </a:rPr>
                        <a:t>&lt;0.001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55535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set [treatment]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-3.56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-7.19 – 0.06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0.054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207342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sex [male]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4.35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0.72 – 7.97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 b="1">
                          <a:effectLst/>
                        </a:rPr>
                        <a:t>0.019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14909"/>
                  </a:ext>
                </a:extLst>
              </a:tr>
              <a:tr h="313042">
                <a:tc gridSpan="4">
                  <a:txBody>
                    <a:bodyPr/>
                    <a:lstStyle/>
                    <a:p>
                      <a:pPr algn="l"/>
                      <a:r>
                        <a:rPr lang="en-AU" sz="1500" b="1">
                          <a:effectLst/>
                        </a:rPr>
                        <a:t>Random Effects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09591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l-GR" sz="1500">
                          <a:effectLst/>
                        </a:rPr>
                        <a:t>σ</a:t>
                      </a:r>
                      <a:r>
                        <a:rPr lang="el-GR" sz="1500" baseline="30000">
                          <a:effectLst/>
                        </a:rPr>
                        <a:t>2</a:t>
                      </a:r>
                      <a:endParaRPr lang="el-GR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162.09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59060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l-GR" sz="1500">
                          <a:effectLst/>
                        </a:rPr>
                        <a:t>τ</a:t>
                      </a:r>
                      <a:r>
                        <a:rPr lang="el-GR" sz="1500" baseline="-25000">
                          <a:effectLst/>
                        </a:rPr>
                        <a:t>00</a:t>
                      </a:r>
                      <a:r>
                        <a:rPr lang="el-GR" sz="1500">
                          <a:effectLst/>
                        </a:rPr>
                        <a:t> </a:t>
                      </a:r>
                      <a:r>
                        <a:rPr lang="en-AU" sz="1500" baseline="-25000">
                          <a:effectLst/>
                        </a:rPr>
                        <a:t>fishID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54.68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93012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ICC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0.25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7497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N </a:t>
                      </a:r>
                      <a:r>
                        <a:rPr lang="en-AU" sz="1500" baseline="-25000">
                          <a:effectLst/>
                        </a:rPr>
                        <a:t>fishID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159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78048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Observations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318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17805"/>
                  </a:ext>
                </a:extLst>
              </a:tr>
              <a:tr h="547823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Marginal R</a:t>
                      </a:r>
                      <a:r>
                        <a:rPr lang="en-AU" sz="1500" baseline="30000">
                          <a:effectLst/>
                        </a:rPr>
                        <a:t>2</a:t>
                      </a:r>
                      <a:r>
                        <a:rPr lang="en-AU" sz="1500">
                          <a:effectLst/>
                        </a:rPr>
                        <a:t> / Conditional R</a:t>
                      </a:r>
                      <a:r>
                        <a:rPr lang="en-AU" sz="1500" baseline="30000">
                          <a:effectLst/>
                        </a:rPr>
                        <a:t>2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 dirty="0">
                          <a:effectLst/>
                        </a:rPr>
                        <a:t>0.034 / 0.278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8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76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2EEB-D454-4E72-AFBA-332F0BD8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updated analysis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6F0-DEF5-47E1-8459-105E8CEA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Emulate structure of F1 methods chapter analysis</a:t>
            </a:r>
          </a:p>
          <a:p>
            <a:r>
              <a:rPr lang="en-AU" dirty="0"/>
              <a:t>This involves, models for checking assumptions, performing transformations, conducting repeatability analyses and also variance analyses</a:t>
            </a:r>
          </a:p>
          <a:p>
            <a:r>
              <a:rPr lang="en-AU" dirty="0"/>
              <a:t>Perform additional integrity checks</a:t>
            </a:r>
          </a:p>
          <a:p>
            <a:r>
              <a:rPr lang="en-AU" dirty="0"/>
              <a:t>Begin putting together a methods section based on work already written </a:t>
            </a:r>
          </a:p>
        </p:txBody>
      </p:sp>
    </p:spTree>
    <p:extLst>
      <p:ext uri="{BB962C8B-B14F-4D97-AF65-F5344CB8AC3E}">
        <p14:creationId xmlns:p14="http://schemas.microsoft.com/office/powerpoint/2010/main" val="358149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A13C-ABFF-4F0F-B8B6-E58A9DA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Body weight and body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8F622B-9245-4230-8199-407AB3DA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893" y="2252247"/>
            <a:ext cx="5960107" cy="3678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22963-CB34-407F-B57A-5E037FE70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94" y="2252247"/>
            <a:ext cx="596010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82E2-3B5F-4A65-A0AE-23727460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Glucose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06E53E-4851-4C5A-9E44-917FC792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1" y="2238903"/>
            <a:ext cx="5854679" cy="41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2B52A3A-55E3-460A-9331-5F555BDC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29" y="1917994"/>
            <a:ext cx="6303950" cy="45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3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4FD5-7BB1-4F61-B976-054070FA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Glucose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4F212-7C88-42F0-B933-2D9DF25390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5920" y="2181223"/>
          <a:ext cx="9440160" cy="3678243"/>
        </p:xfrm>
        <a:graphic>
          <a:graphicData uri="http://schemas.openxmlformats.org/drawingml/2006/table">
            <a:tbl>
              <a:tblPr/>
              <a:tblGrid>
                <a:gridCol w="2360040">
                  <a:extLst>
                    <a:ext uri="{9D8B030D-6E8A-4147-A177-3AD203B41FA5}">
                      <a16:colId xmlns:a16="http://schemas.microsoft.com/office/drawing/2014/main" val="412269766"/>
                    </a:ext>
                  </a:extLst>
                </a:gridCol>
                <a:gridCol w="2360040">
                  <a:extLst>
                    <a:ext uri="{9D8B030D-6E8A-4147-A177-3AD203B41FA5}">
                      <a16:colId xmlns:a16="http://schemas.microsoft.com/office/drawing/2014/main" val="948836516"/>
                    </a:ext>
                  </a:extLst>
                </a:gridCol>
                <a:gridCol w="2360040">
                  <a:extLst>
                    <a:ext uri="{9D8B030D-6E8A-4147-A177-3AD203B41FA5}">
                      <a16:colId xmlns:a16="http://schemas.microsoft.com/office/drawing/2014/main" val="783479031"/>
                    </a:ext>
                  </a:extLst>
                </a:gridCol>
                <a:gridCol w="2360040">
                  <a:extLst>
                    <a:ext uri="{9D8B030D-6E8A-4147-A177-3AD203B41FA5}">
                      <a16:colId xmlns:a16="http://schemas.microsoft.com/office/drawing/2014/main" val="1114239079"/>
                    </a:ext>
                  </a:extLst>
                </a:gridCol>
              </a:tblGrid>
              <a:tr h="313042">
                <a:tc>
                  <a:txBody>
                    <a:bodyPr/>
                    <a:lstStyle/>
                    <a:p>
                      <a:pPr algn="l"/>
                      <a:r>
                        <a:rPr lang="en-AU" sz="1500" b="1" i="0">
                          <a:effectLst/>
                        </a:rPr>
                        <a:t> 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500" b="1" i="0">
                          <a:effectLst/>
                        </a:rPr>
                        <a:t>Glucose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05136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/>
                      <a:r>
                        <a:rPr lang="en-AU" sz="1500" b="0" i="1">
                          <a:effectLst/>
                        </a:rPr>
                        <a:t>Predictors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Estimates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CI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i="1">
                          <a:effectLst/>
                        </a:rPr>
                        <a:t>p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48837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(Intercept)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3.28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3.04 – 3.53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 b="1">
                          <a:effectLst/>
                        </a:rPr>
                        <a:t>&lt;0.001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64466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Sexmale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-0.64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-0.93 – -0.35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 b="1">
                          <a:effectLst/>
                        </a:rPr>
                        <a:t>&lt;0.001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79692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GroupTreatment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0.07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-0.21 – 0.36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500">
                          <a:effectLst/>
                        </a:rPr>
                        <a:t>0.668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13501"/>
                  </a:ext>
                </a:extLst>
              </a:tr>
              <a:tr h="313042">
                <a:tc gridSpan="4">
                  <a:txBody>
                    <a:bodyPr/>
                    <a:lstStyle/>
                    <a:p>
                      <a:pPr algn="l"/>
                      <a:r>
                        <a:rPr lang="en-AU" sz="1500" b="1">
                          <a:effectLst/>
                        </a:rPr>
                        <a:t>Random Effects</a:t>
                      </a:r>
                    </a:p>
                  </a:txBody>
                  <a:tcPr marL="78260" marR="78260" marT="39130" marB="3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70962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l-GR" sz="1500">
                          <a:effectLst/>
                        </a:rPr>
                        <a:t>σ</a:t>
                      </a:r>
                      <a:r>
                        <a:rPr lang="el-GR" sz="1500" baseline="30000">
                          <a:effectLst/>
                        </a:rPr>
                        <a:t>2</a:t>
                      </a:r>
                      <a:endParaRPr lang="el-GR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0.05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66185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l-GR" sz="1500">
                          <a:effectLst/>
                        </a:rPr>
                        <a:t>τ</a:t>
                      </a:r>
                      <a:r>
                        <a:rPr lang="el-GR" sz="1500" baseline="-25000">
                          <a:effectLst/>
                        </a:rPr>
                        <a:t>00</a:t>
                      </a:r>
                      <a:r>
                        <a:rPr lang="el-GR" sz="1500">
                          <a:effectLst/>
                        </a:rPr>
                        <a:t> </a:t>
                      </a:r>
                      <a:r>
                        <a:rPr lang="en-AU" sz="1500" baseline="-25000">
                          <a:effectLst/>
                        </a:rPr>
                        <a:t>Fish_ID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1.17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18634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ICC </a:t>
                      </a:r>
                      <a:r>
                        <a:rPr lang="en-AU" sz="1500" baseline="-25000">
                          <a:effectLst/>
                        </a:rPr>
                        <a:t>Fish_ID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0.96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54215"/>
                  </a:ext>
                </a:extLst>
              </a:tr>
              <a:tr h="313042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Observations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461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6159"/>
                  </a:ext>
                </a:extLst>
              </a:tr>
              <a:tr h="547823">
                <a:tc>
                  <a:txBody>
                    <a:bodyPr/>
                    <a:lstStyle/>
                    <a:p>
                      <a:pPr algn="l" fontAlgn="t"/>
                      <a:r>
                        <a:rPr lang="en-AU" sz="1500">
                          <a:effectLst/>
                        </a:rPr>
                        <a:t>Marginal R</a:t>
                      </a:r>
                      <a:r>
                        <a:rPr lang="en-AU" sz="1500" baseline="30000">
                          <a:effectLst/>
                        </a:rPr>
                        <a:t>2</a:t>
                      </a:r>
                      <a:r>
                        <a:rPr lang="en-AU" sz="1500">
                          <a:effectLst/>
                        </a:rPr>
                        <a:t> / Conditional R</a:t>
                      </a:r>
                      <a:r>
                        <a:rPr lang="en-AU" sz="1500" baseline="30000">
                          <a:effectLst/>
                        </a:rPr>
                        <a:t>2</a:t>
                      </a:r>
                      <a:endParaRPr lang="en-AU" sz="1500">
                        <a:effectLst/>
                      </a:endParaRP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500" dirty="0">
                          <a:effectLst/>
                        </a:rPr>
                        <a:t>0.078 / 0.962</a:t>
                      </a:r>
                    </a:p>
                  </a:txBody>
                  <a:tcPr marL="78260" marR="78260" marT="39130" marB="39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7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5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8101-717A-4250-A1CC-87EB401D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Anxiety (Total distance)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7E01B-AD1D-4470-9D5E-B078A697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786" y="2009451"/>
            <a:ext cx="7178427" cy="44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2B07-9DC7-4DEA-BA44-77E51B6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Anxiety (total distance)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B8C89-DB56-43A3-9A50-117109D59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68" y="2477606"/>
            <a:ext cx="5960107" cy="367823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93FFBA-030C-4D11-BF2A-EBAF3304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6216"/>
              </p:ext>
            </p:extLst>
          </p:nvPr>
        </p:nvGraphicFramePr>
        <p:xfrm>
          <a:off x="5509180" y="2477606"/>
          <a:ext cx="6818016" cy="2453513"/>
        </p:xfrm>
        <a:graphic>
          <a:graphicData uri="http://schemas.openxmlformats.org/drawingml/2006/table">
            <a:tbl>
              <a:tblPr/>
              <a:tblGrid>
                <a:gridCol w="1704504">
                  <a:extLst>
                    <a:ext uri="{9D8B030D-6E8A-4147-A177-3AD203B41FA5}">
                      <a16:colId xmlns:a16="http://schemas.microsoft.com/office/drawing/2014/main" val="290361232"/>
                    </a:ext>
                  </a:extLst>
                </a:gridCol>
                <a:gridCol w="1704504">
                  <a:extLst>
                    <a:ext uri="{9D8B030D-6E8A-4147-A177-3AD203B41FA5}">
                      <a16:colId xmlns:a16="http://schemas.microsoft.com/office/drawing/2014/main" val="3861296176"/>
                    </a:ext>
                  </a:extLst>
                </a:gridCol>
                <a:gridCol w="1704504">
                  <a:extLst>
                    <a:ext uri="{9D8B030D-6E8A-4147-A177-3AD203B41FA5}">
                      <a16:colId xmlns:a16="http://schemas.microsoft.com/office/drawing/2014/main" val="3546189984"/>
                    </a:ext>
                  </a:extLst>
                </a:gridCol>
                <a:gridCol w="1704504">
                  <a:extLst>
                    <a:ext uri="{9D8B030D-6E8A-4147-A177-3AD203B41FA5}">
                      <a16:colId xmlns:a16="http://schemas.microsoft.com/office/drawing/2014/main" val="2101915770"/>
                    </a:ext>
                  </a:extLst>
                </a:gridCol>
              </a:tblGrid>
              <a:tr h="226089">
                <a:tc>
                  <a:txBody>
                    <a:bodyPr/>
                    <a:lstStyle/>
                    <a:p>
                      <a:pPr algn="l"/>
                      <a:r>
                        <a:rPr lang="en-AU" sz="1100" b="0" i="1">
                          <a:effectLst/>
                        </a:rPr>
                        <a:t>Predictors</a:t>
                      </a:r>
                    </a:p>
                  </a:txBody>
                  <a:tcPr marL="56522" marR="56522" marT="28261" marB="28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Estimates</a:t>
                      </a:r>
                    </a:p>
                  </a:txBody>
                  <a:tcPr marL="56522" marR="56522" marT="28261" marB="28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CI</a:t>
                      </a:r>
                    </a:p>
                  </a:txBody>
                  <a:tcPr marL="56522" marR="56522" marT="28261" marB="28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i="1">
                          <a:effectLst/>
                        </a:rPr>
                        <a:t>p</a:t>
                      </a:r>
                    </a:p>
                  </a:txBody>
                  <a:tcPr marL="56522" marR="56522" marT="28261" marB="28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17849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(Intercept)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1023.17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901.58 – 1144.76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b="1">
                          <a:effectLst/>
                        </a:rPr>
                        <a:t>&lt;0.001</a:t>
                      </a:r>
                      <a:endParaRPr lang="en-AU" sz="1100">
                        <a:effectLst/>
                      </a:endParaRP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0624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GroupTreatment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142.09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1.25 – 282.92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0.099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5401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Sexmale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110.86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-28.65 – 250.38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>
                          <a:effectLst/>
                        </a:rPr>
                        <a:t>0.193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583047"/>
                  </a:ext>
                </a:extLst>
              </a:tr>
              <a:tr h="226089">
                <a:tc gridSpan="4">
                  <a:txBody>
                    <a:bodyPr/>
                    <a:lstStyle/>
                    <a:p>
                      <a:pPr algn="l"/>
                      <a:r>
                        <a:rPr lang="en-AU" sz="1100" b="1">
                          <a:effectLst/>
                        </a:rPr>
                        <a:t>Random Effects</a:t>
                      </a:r>
                    </a:p>
                  </a:txBody>
                  <a:tcPr marL="63061" marR="63061" marT="31530" marB="31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3720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σ</a:t>
                      </a:r>
                      <a:r>
                        <a:rPr lang="el-GR" sz="11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</a:endParaRP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198712.85</a:t>
                      </a:r>
                    </a:p>
                  </a:txBody>
                  <a:tcPr marL="63061" marR="63061" marT="31530" marB="315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51629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l-GR" sz="1100">
                          <a:effectLst/>
                        </a:rPr>
                        <a:t>τ</a:t>
                      </a:r>
                      <a:r>
                        <a:rPr lang="el-GR" sz="1100" baseline="-25000">
                          <a:effectLst/>
                        </a:rPr>
                        <a:t>00</a:t>
                      </a:r>
                      <a:r>
                        <a:rPr lang="el-GR" sz="1100">
                          <a:effectLst/>
                        </a:rPr>
                        <a:t>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229658.88</a:t>
                      </a:r>
                    </a:p>
                  </a:txBody>
                  <a:tcPr marL="63061" marR="63061" marT="31530" marB="315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59541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ICC </a:t>
                      </a:r>
                      <a:r>
                        <a:rPr lang="en-AU" sz="1100" baseline="-25000">
                          <a:effectLst/>
                        </a:rPr>
                        <a:t>Fish_ID</a:t>
                      </a:r>
                      <a:endParaRPr lang="en-AU" sz="1100">
                        <a:effectLst/>
                      </a:endParaRP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0.54</a:t>
                      </a:r>
                    </a:p>
                  </a:txBody>
                  <a:tcPr marL="63061" marR="63061" marT="31530" marB="315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846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Observations</a:t>
                      </a: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478</a:t>
                      </a:r>
                    </a:p>
                  </a:txBody>
                  <a:tcPr marL="63061" marR="63061" marT="31530" marB="315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14937"/>
                  </a:ext>
                </a:extLst>
              </a:tr>
              <a:tr h="395657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effectLst/>
                        </a:rPr>
                        <a:t>Marginal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r>
                        <a:rPr lang="en-AU" sz="1100">
                          <a:effectLst/>
                        </a:rPr>
                        <a:t> / Conditional R</a:t>
                      </a:r>
                      <a:r>
                        <a:rPr lang="en-AU" sz="1100" baseline="30000">
                          <a:effectLst/>
                        </a:rPr>
                        <a:t>2</a:t>
                      </a:r>
                      <a:endParaRPr lang="en-AU" sz="1100">
                        <a:effectLst/>
                      </a:endParaRPr>
                    </a:p>
                  </a:txBody>
                  <a:tcPr marL="56522" marR="56522" marT="28261" marB="28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100" dirty="0">
                          <a:effectLst/>
                        </a:rPr>
                        <a:t>0.019 / 0.545</a:t>
                      </a:r>
                    </a:p>
                  </a:txBody>
                  <a:tcPr marL="63061" marR="63061" marT="31530" marB="315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4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2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3E88-4A19-479A-9B00-68BE31D0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Anxiety (Time </a:t>
            </a:r>
            <a:r>
              <a:rPr lang="en-AU" dirty="0"/>
              <a:t>spent in </a:t>
            </a:r>
            <a:r>
              <a:rPr lang="en-AU"/>
              <a:t>low zone)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683255-C5B3-45A2-A1EA-7444DCA4C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14" y="2046475"/>
            <a:ext cx="7198092" cy="44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62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222</TotalTime>
  <Words>1397</Words>
  <Application>Microsoft Office PowerPoint</Application>
  <PresentationFormat>Widescreen</PresentationFormat>
  <Paragraphs>513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Gill Sans MT</vt:lpstr>
      <vt:lpstr>Helvetica Neue</vt:lpstr>
      <vt:lpstr>Wingdings 2</vt:lpstr>
      <vt:lpstr>Dividend</vt:lpstr>
      <vt:lpstr>F0 Analysis</vt:lpstr>
      <vt:lpstr>Body weight</vt:lpstr>
      <vt:lpstr>Body length</vt:lpstr>
      <vt:lpstr>Body weight and body length</vt:lpstr>
      <vt:lpstr>Glucose</vt:lpstr>
      <vt:lpstr>Glucose</vt:lpstr>
      <vt:lpstr>Anxiety (Total distance)</vt:lpstr>
      <vt:lpstr>Anxiety (total distance)</vt:lpstr>
      <vt:lpstr>Anxiety (Time spent in low zone)</vt:lpstr>
      <vt:lpstr>Time spent in low zone</vt:lpstr>
      <vt:lpstr>Time spent in mid zone</vt:lpstr>
      <vt:lpstr>Time spent in mid zone</vt:lpstr>
      <vt:lpstr>Time spent in high zone</vt:lpstr>
      <vt:lpstr>Time spent in high zone</vt:lpstr>
      <vt:lpstr>Time spent freezing</vt:lpstr>
      <vt:lpstr>Time spent freezing</vt:lpstr>
      <vt:lpstr>Latency to high zone</vt:lpstr>
      <vt:lpstr>Latency to high zone</vt:lpstr>
      <vt:lpstr>Entries to high zone</vt:lpstr>
      <vt:lpstr>Entries to high zone </vt:lpstr>
      <vt:lpstr>Optimism (positive analysis – 0-5cm from screen)</vt:lpstr>
      <vt:lpstr>Optimism (positive analysis – 0-5cm from screen)</vt:lpstr>
      <vt:lpstr>Optimism (negative analysis – 0-5cm from screen)</vt:lpstr>
      <vt:lpstr>Optimism (negative analysis – 0-5cm from screen)</vt:lpstr>
      <vt:lpstr>Optimism (mixed stim analysis – 0-5cm from screen)</vt:lpstr>
      <vt:lpstr>Optimism (mixed stim analysis – 0-5cm from screen)</vt:lpstr>
      <vt:lpstr>Personality – social (0-5cm from screen)</vt:lpstr>
      <vt:lpstr>Personality – social (0-5cm from screen)</vt:lpstr>
      <vt:lpstr>Personality – predator (0-5cm from screen)</vt:lpstr>
      <vt:lpstr>Personality – predator (0-5cm from screen)</vt:lpstr>
      <vt:lpstr>Personality – novel (0-5cm from screen)</vt:lpstr>
      <vt:lpstr>Personality – novel (0-5cm from screen)</vt:lpstr>
      <vt:lpstr>Personality – Aggression (0-5cm from screen)</vt:lpstr>
      <vt:lpstr>Personality – Aggression (0-5cm from screen)</vt:lpstr>
      <vt:lpstr>learning</vt:lpstr>
      <vt:lpstr>Learning</vt:lpstr>
      <vt:lpstr>learning</vt:lpstr>
      <vt:lpstr>learning</vt:lpstr>
      <vt:lpstr>Plan for updated analysis and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F0 Analysis</dc:title>
  <dc:creator>Hamza Anwer</dc:creator>
  <cp:lastModifiedBy>Hamza Anwer</cp:lastModifiedBy>
  <cp:revision>46</cp:revision>
  <dcterms:created xsi:type="dcterms:W3CDTF">2020-10-15T23:35:14Z</dcterms:created>
  <dcterms:modified xsi:type="dcterms:W3CDTF">2020-10-16T03:57:50Z</dcterms:modified>
</cp:coreProperties>
</file>