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C63111-325D-4AEC-BE88-C4539D97A65A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43E2FE-AEC4-4642-B6C0-AC961A5773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650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3111-325D-4AEC-BE88-C4539D97A65A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3E2FE-AEC4-4642-B6C0-AC961A5773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04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C63111-325D-4AEC-BE88-C4539D97A65A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43E2FE-AEC4-4642-B6C0-AC961A5773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82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3111-325D-4AEC-BE88-C4539D97A65A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943E2FE-AEC4-4642-B6C0-AC961A5773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18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C63111-325D-4AEC-BE88-C4539D97A65A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43E2FE-AEC4-4642-B6C0-AC961A5773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936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3111-325D-4AEC-BE88-C4539D97A65A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3E2FE-AEC4-4642-B6C0-AC961A5773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940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3111-325D-4AEC-BE88-C4539D97A65A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3E2FE-AEC4-4642-B6C0-AC961A5773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83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3111-325D-4AEC-BE88-C4539D97A65A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3E2FE-AEC4-4642-B6C0-AC961A577354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2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3111-325D-4AEC-BE88-C4539D97A65A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3E2FE-AEC4-4642-B6C0-AC961A5773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19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C63111-325D-4AEC-BE88-C4539D97A65A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43E2FE-AEC4-4642-B6C0-AC961A5773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163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3111-325D-4AEC-BE88-C4539D97A65A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3E2FE-AEC4-4642-B6C0-AC961A5773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77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8C63111-325D-4AEC-BE88-C4539D97A65A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943E2FE-AEC4-4642-B6C0-AC961A577354}" type="slidenum">
              <a:rPr lang="en-AU" smtClean="0"/>
              <a:t>‹#›</a:t>
            </a:fld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879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B906-EC7D-45F1-BC2A-9E5020CA2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F1 analysis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920D4-25BA-425A-A61F-2E776E20C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3741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7B99-E211-4DA7-8BC9-D7E1CF05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Weight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2F41AD-19C6-4C36-8022-28022BA43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662" y="1992125"/>
            <a:ext cx="7522346" cy="464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7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6D2F-36D3-450B-AE02-438ECF07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glucose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8E8FF6-12BB-4B3F-B39C-95EC354A8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36" y="2696130"/>
            <a:ext cx="5960107" cy="367823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D71AF9-EDEC-4728-AF97-33773BF6A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00859"/>
              </p:ext>
            </p:extLst>
          </p:nvPr>
        </p:nvGraphicFramePr>
        <p:xfrm>
          <a:off x="5572808" y="2462071"/>
          <a:ext cx="6038000" cy="2679974"/>
        </p:xfrm>
        <a:graphic>
          <a:graphicData uri="http://schemas.openxmlformats.org/drawingml/2006/table">
            <a:tbl>
              <a:tblPr/>
              <a:tblGrid>
                <a:gridCol w="1509500">
                  <a:extLst>
                    <a:ext uri="{9D8B030D-6E8A-4147-A177-3AD203B41FA5}">
                      <a16:colId xmlns:a16="http://schemas.microsoft.com/office/drawing/2014/main" val="3719268505"/>
                    </a:ext>
                  </a:extLst>
                </a:gridCol>
                <a:gridCol w="1509500">
                  <a:extLst>
                    <a:ext uri="{9D8B030D-6E8A-4147-A177-3AD203B41FA5}">
                      <a16:colId xmlns:a16="http://schemas.microsoft.com/office/drawing/2014/main" val="3771682839"/>
                    </a:ext>
                  </a:extLst>
                </a:gridCol>
                <a:gridCol w="1509500">
                  <a:extLst>
                    <a:ext uri="{9D8B030D-6E8A-4147-A177-3AD203B41FA5}">
                      <a16:colId xmlns:a16="http://schemas.microsoft.com/office/drawing/2014/main" val="3286659847"/>
                    </a:ext>
                  </a:extLst>
                </a:gridCol>
                <a:gridCol w="1509500">
                  <a:extLst>
                    <a:ext uri="{9D8B030D-6E8A-4147-A177-3AD203B41FA5}">
                      <a16:colId xmlns:a16="http://schemas.microsoft.com/office/drawing/2014/main" val="3928665843"/>
                    </a:ext>
                  </a:extLst>
                </a:gridCol>
              </a:tblGrid>
              <a:tr h="204606">
                <a:tc>
                  <a:txBody>
                    <a:bodyPr/>
                    <a:lstStyle/>
                    <a:p>
                      <a:pPr algn="l"/>
                      <a:r>
                        <a:rPr lang="en-AU" sz="1000" b="0" i="1">
                          <a:effectLst/>
                        </a:rPr>
                        <a:t>Predictors</a:t>
                      </a:r>
                    </a:p>
                  </a:txBody>
                  <a:tcPr marL="50056" marR="50056" marT="25028" marB="250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i="1">
                          <a:effectLst/>
                        </a:rPr>
                        <a:t>Estimates</a:t>
                      </a:r>
                    </a:p>
                  </a:txBody>
                  <a:tcPr marL="50056" marR="50056" marT="25028" marB="250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i="1">
                          <a:effectLst/>
                        </a:rPr>
                        <a:t>CI</a:t>
                      </a:r>
                    </a:p>
                  </a:txBody>
                  <a:tcPr marL="50056" marR="50056" marT="25028" marB="250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i="1">
                          <a:effectLst/>
                        </a:rPr>
                        <a:t>p</a:t>
                      </a:r>
                    </a:p>
                  </a:txBody>
                  <a:tcPr marL="50056" marR="50056" marT="25028" marB="250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658202"/>
                  </a:ext>
                </a:extLst>
              </a:tr>
              <a:tr h="204606">
                <a:tc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(Intercept)</a:t>
                      </a:r>
                    </a:p>
                  </a:txBody>
                  <a:tcPr marL="50056" marR="50056" marT="25028" marB="250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3.28</a:t>
                      </a:r>
                    </a:p>
                  </a:txBody>
                  <a:tcPr marL="50056" marR="50056" marT="25028" marB="250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3.02 – 3.54</a:t>
                      </a:r>
                    </a:p>
                  </a:txBody>
                  <a:tcPr marL="50056" marR="50056" marT="25028" marB="250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1">
                          <a:effectLst/>
                        </a:rPr>
                        <a:t>&lt;0.001</a:t>
                      </a:r>
                      <a:endParaRPr lang="en-AU" sz="1000">
                        <a:effectLst/>
                      </a:endParaRPr>
                    </a:p>
                  </a:txBody>
                  <a:tcPr marL="50056" marR="50056" marT="25028" marB="250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040388"/>
                  </a:ext>
                </a:extLst>
              </a:tr>
              <a:tr h="204606">
                <a:tc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Sexmale</a:t>
                      </a:r>
                    </a:p>
                  </a:txBody>
                  <a:tcPr marL="50056" marR="50056" marT="25028" marB="25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-0.53</a:t>
                      </a:r>
                    </a:p>
                  </a:txBody>
                  <a:tcPr marL="50056" marR="50056" marT="25028" marB="25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-0.79 – -0.27</a:t>
                      </a:r>
                    </a:p>
                  </a:txBody>
                  <a:tcPr marL="50056" marR="50056" marT="25028" marB="25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1">
                          <a:effectLst/>
                        </a:rPr>
                        <a:t>0.001</a:t>
                      </a:r>
                      <a:endParaRPr lang="en-AU" sz="1000">
                        <a:effectLst/>
                      </a:endParaRPr>
                    </a:p>
                  </a:txBody>
                  <a:tcPr marL="50056" marR="50056" marT="25028" marB="25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849194"/>
                  </a:ext>
                </a:extLst>
              </a:tr>
              <a:tr h="204606">
                <a:tc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GroupPaternal</a:t>
                      </a:r>
                    </a:p>
                  </a:txBody>
                  <a:tcPr marL="50056" marR="50056" marT="25028" marB="25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-0.26</a:t>
                      </a:r>
                    </a:p>
                  </a:txBody>
                  <a:tcPr marL="50056" marR="50056" marT="25028" marB="25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-0.61 – 0.09</a:t>
                      </a:r>
                    </a:p>
                  </a:txBody>
                  <a:tcPr marL="50056" marR="50056" marT="25028" marB="25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0.225</a:t>
                      </a:r>
                    </a:p>
                  </a:txBody>
                  <a:tcPr marL="50056" marR="50056" marT="25028" marB="25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058021"/>
                  </a:ext>
                </a:extLst>
              </a:tr>
              <a:tr h="204606">
                <a:tc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GroupWithin Control</a:t>
                      </a:r>
                    </a:p>
                  </a:txBody>
                  <a:tcPr marL="50056" marR="50056" marT="25028" marB="25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0.32</a:t>
                      </a:r>
                    </a:p>
                  </a:txBody>
                  <a:tcPr marL="50056" marR="50056" marT="25028" marB="25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-0.03 – 0.68</a:t>
                      </a:r>
                    </a:p>
                  </a:txBody>
                  <a:tcPr marL="50056" marR="50056" marT="25028" marB="25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0.138</a:t>
                      </a:r>
                    </a:p>
                  </a:txBody>
                  <a:tcPr marL="50056" marR="50056" marT="25028" marB="25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903090"/>
                  </a:ext>
                </a:extLst>
              </a:tr>
              <a:tr h="204606">
                <a:tc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GroupWithin Treatment</a:t>
                      </a:r>
                    </a:p>
                  </a:txBody>
                  <a:tcPr marL="50056" marR="50056" marT="25028" marB="25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-0.35</a:t>
                      </a:r>
                    </a:p>
                  </a:txBody>
                  <a:tcPr marL="50056" marR="50056" marT="25028" marB="25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-0.70 – 0.00</a:t>
                      </a:r>
                    </a:p>
                  </a:txBody>
                  <a:tcPr marL="50056" marR="50056" marT="25028" marB="25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>
                          <a:effectLst/>
                        </a:rPr>
                        <a:t>0.106</a:t>
                      </a:r>
                    </a:p>
                  </a:txBody>
                  <a:tcPr marL="50056" marR="50056" marT="25028" marB="25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544143"/>
                  </a:ext>
                </a:extLst>
              </a:tr>
              <a:tr h="204606">
                <a:tc gridSpan="4">
                  <a:txBody>
                    <a:bodyPr/>
                    <a:lstStyle/>
                    <a:p>
                      <a:pPr algn="l"/>
                      <a:r>
                        <a:rPr lang="en-AU" sz="1000" b="1">
                          <a:effectLst/>
                        </a:rPr>
                        <a:t>Random Effects</a:t>
                      </a:r>
                    </a:p>
                  </a:txBody>
                  <a:tcPr marL="66236" marR="66236" marT="33118" marB="33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97844"/>
                  </a:ext>
                </a:extLst>
              </a:tr>
              <a:tr h="204606">
                <a:tc>
                  <a:txBody>
                    <a:bodyPr/>
                    <a:lstStyle/>
                    <a:p>
                      <a:pPr algn="l" fontAlgn="t"/>
                      <a:r>
                        <a:rPr lang="el-GR" sz="1000">
                          <a:effectLst/>
                        </a:rPr>
                        <a:t>σ</a:t>
                      </a:r>
                      <a:r>
                        <a:rPr lang="el-GR" sz="1000" baseline="30000">
                          <a:effectLst/>
                        </a:rPr>
                        <a:t>2</a:t>
                      </a:r>
                      <a:endParaRPr lang="el-GR" sz="1000">
                        <a:effectLst/>
                      </a:endParaRPr>
                    </a:p>
                  </a:txBody>
                  <a:tcPr marL="50056" marR="50056" marT="25028" marB="25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0.11</a:t>
                      </a:r>
                    </a:p>
                  </a:txBody>
                  <a:tcPr marL="66236" marR="66236" marT="33118" marB="331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992843"/>
                  </a:ext>
                </a:extLst>
              </a:tr>
              <a:tr h="204606">
                <a:tc>
                  <a:txBody>
                    <a:bodyPr/>
                    <a:lstStyle/>
                    <a:p>
                      <a:pPr algn="l" fontAlgn="t"/>
                      <a:r>
                        <a:rPr lang="el-GR" sz="1000">
                          <a:effectLst/>
                        </a:rPr>
                        <a:t>τ</a:t>
                      </a:r>
                      <a:r>
                        <a:rPr lang="el-GR" sz="1000" baseline="-25000">
                          <a:effectLst/>
                        </a:rPr>
                        <a:t>00</a:t>
                      </a:r>
                      <a:r>
                        <a:rPr lang="el-GR" sz="1000">
                          <a:effectLst/>
                        </a:rPr>
                        <a:t> </a:t>
                      </a:r>
                      <a:r>
                        <a:rPr lang="en-AU" sz="1000" baseline="-25000">
                          <a:effectLst/>
                        </a:rPr>
                        <a:t>Fish_ID</a:t>
                      </a:r>
                      <a:endParaRPr lang="en-AU" sz="1000">
                        <a:effectLst/>
                      </a:endParaRPr>
                    </a:p>
                  </a:txBody>
                  <a:tcPr marL="50056" marR="50056" marT="25028" marB="25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1.06</a:t>
                      </a:r>
                    </a:p>
                  </a:txBody>
                  <a:tcPr marL="66236" marR="66236" marT="33118" marB="331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467443"/>
                  </a:ext>
                </a:extLst>
              </a:tr>
              <a:tr h="204606">
                <a:tc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ICC </a:t>
                      </a:r>
                      <a:r>
                        <a:rPr lang="en-AU" sz="1000" baseline="-25000">
                          <a:effectLst/>
                        </a:rPr>
                        <a:t>Fish_ID</a:t>
                      </a:r>
                      <a:endParaRPr lang="en-AU" sz="1000">
                        <a:effectLst/>
                      </a:endParaRPr>
                    </a:p>
                  </a:txBody>
                  <a:tcPr marL="50056" marR="50056" marT="25028" marB="25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0.91</a:t>
                      </a:r>
                    </a:p>
                  </a:txBody>
                  <a:tcPr marL="66236" marR="66236" marT="33118" marB="331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28648"/>
                  </a:ext>
                </a:extLst>
              </a:tr>
              <a:tr h="204606">
                <a:tc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Observations</a:t>
                      </a:r>
                    </a:p>
                  </a:txBody>
                  <a:tcPr marL="50056" marR="50056" marT="25028" marB="250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521</a:t>
                      </a:r>
                    </a:p>
                  </a:txBody>
                  <a:tcPr marL="66236" marR="66236" marT="33118" marB="331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5152"/>
                  </a:ext>
                </a:extLst>
              </a:tr>
              <a:tr h="359158">
                <a:tc>
                  <a:txBody>
                    <a:bodyPr/>
                    <a:lstStyle/>
                    <a:p>
                      <a:pPr algn="l" fontAlgn="t"/>
                      <a:r>
                        <a:rPr lang="en-AU" sz="1000">
                          <a:effectLst/>
                        </a:rPr>
                        <a:t>Marginal R</a:t>
                      </a:r>
                      <a:r>
                        <a:rPr lang="en-AU" sz="1000" baseline="30000">
                          <a:effectLst/>
                        </a:rPr>
                        <a:t>2</a:t>
                      </a:r>
                      <a:r>
                        <a:rPr lang="en-AU" sz="1000">
                          <a:effectLst/>
                        </a:rPr>
                        <a:t> / Conditional R</a:t>
                      </a:r>
                      <a:r>
                        <a:rPr lang="en-AU" sz="1000" baseline="30000">
                          <a:effectLst/>
                        </a:rPr>
                        <a:t>2</a:t>
                      </a:r>
                      <a:endParaRPr lang="en-AU" sz="1000">
                        <a:effectLst/>
                      </a:endParaRPr>
                    </a:p>
                  </a:txBody>
                  <a:tcPr marL="50056" marR="50056" marT="25028" marB="25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000" dirty="0">
                          <a:effectLst/>
                        </a:rPr>
                        <a:t>0.098 / 0.918</a:t>
                      </a:r>
                    </a:p>
                  </a:txBody>
                  <a:tcPr marL="66236" marR="66236" marT="33118" marB="331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64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89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CDC5-BDE1-44E3-A677-BBBD2441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05F95D-8085-451A-86E4-7BD963DF9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626" y="2014837"/>
            <a:ext cx="6327061" cy="45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7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728B-4B26-4629-B2D8-266D5D15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F1D79A-C917-4333-AE25-2BE95C3B8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72" y="2477606"/>
            <a:ext cx="5149533" cy="3678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080043-29B3-4A37-90EA-3CA789B91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217" y="2223814"/>
            <a:ext cx="5860149" cy="418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3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7E44-ADE6-4125-9EAC-8C2B0AAB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CB9CBC-5C56-4B38-92C7-BBCC4173E0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46122" y="2181226"/>
          <a:ext cx="8699756" cy="3678235"/>
        </p:xfrm>
        <a:graphic>
          <a:graphicData uri="http://schemas.openxmlformats.org/drawingml/2006/table">
            <a:tbl>
              <a:tblPr/>
              <a:tblGrid>
                <a:gridCol w="2174939">
                  <a:extLst>
                    <a:ext uri="{9D8B030D-6E8A-4147-A177-3AD203B41FA5}">
                      <a16:colId xmlns:a16="http://schemas.microsoft.com/office/drawing/2014/main" val="4171644155"/>
                    </a:ext>
                  </a:extLst>
                </a:gridCol>
                <a:gridCol w="2174939">
                  <a:extLst>
                    <a:ext uri="{9D8B030D-6E8A-4147-A177-3AD203B41FA5}">
                      <a16:colId xmlns:a16="http://schemas.microsoft.com/office/drawing/2014/main" val="2940940641"/>
                    </a:ext>
                  </a:extLst>
                </a:gridCol>
                <a:gridCol w="2174939">
                  <a:extLst>
                    <a:ext uri="{9D8B030D-6E8A-4147-A177-3AD203B41FA5}">
                      <a16:colId xmlns:a16="http://schemas.microsoft.com/office/drawing/2014/main" val="123556119"/>
                    </a:ext>
                  </a:extLst>
                </a:gridCol>
                <a:gridCol w="2174939">
                  <a:extLst>
                    <a:ext uri="{9D8B030D-6E8A-4147-A177-3AD203B41FA5}">
                      <a16:colId xmlns:a16="http://schemas.microsoft.com/office/drawing/2014/main" val="3493914782"/>
                    </a:ext>
                  </a:extLst>
                </a:gridCol>
              </a:tblGrid>
              <a:tr h="288489">
                <a:tc>
                  <a:txBody>
                    <a:bodyPr/>
                    <a:lstStyle/>
                    <a:p>
                      <a:pPr algn="l"/>
                      <a:r>
                        <a:rPr lang="en-AU" sz="1400" b="0" i="1">
                          <a:effectLst/>
                        </a:rPr>
                        <a:t>Predictors</a:t>
                      </a:r>
                    </a:p>
                  </a:txBody>
                  <a:tcPr marL="72122" marR="72122" marT="36061" marB="36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i="1">
                          <a:effectLst/>
                        </a:rPr>
                        <a:t>Estimates</a:t>
                      </a:r>
                    </a:p>
                  </a:txBody>
                  <a:tcPr marL="72122" marR="72122" marT="36061" marB="36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i="1">
                          <a:effectLst/>
                        </a:rPr>
                        <a:t>CI</a:t>
                      </a:r>
                    </a:p>
                  </a:txBody>
                  <a:tcPr marL="72122" marR="72122" marT="36061" marB="36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i="1">
                          <a:effectLst/>
                        </a:rPr>
                        <a:t>p</a:t>
                      </a:r>
                    </a:p>
                  </a:txBody>
                  <a:tcPr marL="72122" marR="72122" marT="36061" marB="36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296515"/>
                  </a:ext>
                </a:extLst>
              </a:tr>
              <a:tr h="288489">
                <a:tc>
                  <a:txBody>
                    <a:bodyPr/>
                    <a:lstStyle/>
                    <a:p>
                      <a:pPr algn="l" fontAlgn="t"/>
                      <a:r>
                        <a:rPr lang="en-AU" sz="1400">
                          <a:effectLst/>
                        </a:rPr>
                        <a:t>(Intercept)</a:t>
                      </a: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>
                          <a:effectLst/>
                        </a:rPr>
                        <a:t>9.60</a:t>
                      </a: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>
                          <a:effectLst/>
                        </a:rPr>
                        <a:t>7.29 – 11.90</a:t>
                      </a: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b="1">
                          <a:effectLst/>
                        </a:rPr>
                        <a:t>&lt;0.001</a:t>
                      </a:r>
                      <a:endParaRPr lang="en-AU" sz="1400">
                        <a:effectLst/>
                      </a:endParaRP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492753"/>
                  </a:ext>
                </a:extLst>
              </a:tr>
              <a:tr h="288489">
                <a:tc>
                  <a:txBody>
                    <a:bodyPr/>
                    <a:lstStyle/>
                    <a:p>
                      <a:pPr algn="l" fontAlgn="t"/>
                      <a:r>
                        <a:rPr lang="en-AU" sz="1400">
                          <a:effectLst/>
                        </a:rPr>
                        <a:t>TankPaternal</a:t>
                      </a: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>
                          <a:effectLst/>
                        </a:rPr>
                        <a:t>-0.19</a:t>
                      </a: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>
                          <a:effectLst/>
                        </a:rPr>
                        <a:t>-3.11 – 2.72</a:t>
                      </a: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>
                          <a:effectLst/>
                        </a:rPr>
                        <a:t>0.896</a:t>
                      </a: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834095"/>
                  </a:ext>
                </a:extLst>
              </a:tr>
              <a:tr h="288489">
                <a:tc>
                  <a:txBody>
                    <a:bodyPr/>
                    <a:lstStyle/>
                    <a:p>
                      <a:pPr algn="l" fontAlgn="t"/>
                      <a:r>
                        <a:rPr lang="en-AU" sz="1400">
                          <a:effectLst/>
                        </a:rPr>
                        <a:t>TankWithin_Control</a:t>
                      </a: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>
                          <a:effectLst/>
                        </a:rPr>
                        <a:t>-2.36</a:t>
                      </a: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>
                          <a:effectLst/>
                        </a:rPr>
                        <a:t>-5.28 – 0.55</a:t>
                      </a: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>
                          <a:effectLst/>
                        </a:rPr>
                        <a:t>0.114</a:t>
                      </a: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679"/>
                  </a:ext>
                </a:extLst>
              </a:tr>
              <a:tr h="288489">
                <a:tc>
                  <a:txBody>
                    <a:bodyPr/>
                    <a:lstStyle/>
                    <a:p>
                      <a:pPr algn="l" fontAlgn="t"/>
                      <a:r>
                        <a:rPr lang="en-AU" sz="1400">
                          <a:effectLst/>
                        </a:rPr>
                        <a:t>TankWithin_Treatment</a:t>
                      </a: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>
                          <a:effectLst/>
                        </a:rPr>
                        <a:t>-4.58</a:t>
                      </a: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>
                          <a:effectLst/>
                        </a:rPr>
                        <a:t>-7.49 – -1.66</a:t>
                      </a: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b="1">
                          <a:effectLst/>
                        </a:rPr>
                        <a:t>0.002</a:t>
                      </a:r>
                      <a:endParaRPr lang="en-AU" sz="1400">
                        <a:effectLst/>
                      </a:endParaRP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85850"/>
                  </a:ext>
                </a:extLst>
              </a:tr>
              <a:tr h="288489">
                <a:tc>
                  <a:txBody>
                    <a:bodyPr/>
                    <a:lstStyle/>
                    <a:p>
                      <a:pPr algn="l" fontAlgn="t"/>
                      <a:r>
                        <a:rPr lang="en-AU" sz="1400">
                          <a:effectLst/>
                        </a:rPr>
                        <a:t>sexmale</a:t>
                      </a: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>
                          <a:effectLst/>
                        </a:rPr>
                        <a:t>0.53</a:t>
                      </a: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>
                          <a:effectLst/>
                        </a:rPr>
                        <a:t>-1.53 – 2.59</a:t>
                      </a: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>
                          <a:effectLst/>
                        </a:rPr>
                        <a:t>0.616</a:t>
                      </a: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275609"/>
                  </a:ext>
                </a:extLst>
              </a:tr>
              <a:tr h="288489">
                <a:tc gridSpan="4">
                  <a:txBody>
                    <a:bodyPr/>
                    <a:lstStyle/>
                    <a:p>
                      <a:pPr algn="l"/>
                      <a:r>
                        <a:rPr lang="en-AU" sz="1400" b="1">
                          <a:effectLst/>
                        </a:rPr>
                        <a:t>Random Effects</a:t>
                      </a:r>
                    </a:p>
                  </a:txBody>
                  <a:tcPr marL="72122" marR="72122" marT="36061" marB="36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35672"/>
                  </a:ext>
                </a:extLst>
              </a:tr>
              <a:tr h="288489"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>
                          <a:effectLst/>
                        </a:rPr>
                        <a:t>σ</a:t>
                      </a:r>
                      <a:r>
                        <a:rPr lang="el-GR" sz="1400" baseline="30000">
                          <a:effectLst/>
                        </a:rPr>
                        <a:t>2</a:t>
                      </a:r>
                      <a:endParaRPr lang="el-GR" sz="1400">
                        <a:effectLst/>
                      </a:endParaRP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400">
                          <a:effectLst/>
                        </a:rPr>
                        <a:t>97.14</a:t>
                      </a: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48678"/>
                  </a:ext>
                </a:extLst>
              </a:tr>
              <a:tr h="288489">
                <a:tc>
                  <a:txBody>
                    <a:bodyPr/>
                    <a:lstStyle/>
                    <a:p>
                      <a:pPr algn="l" fontAlgn="t"/>
                      <a:r>
                        <a:rPr lang="el-GR" sz="1400">
                          <a:effectLst/>
                        </a:rPr>
                        <a:t>τ</a:t>
                      </a:r>
                      <a:r>
                        <a:rPr lang="el-GR" sz="1400" baseline="-25000">
                          <a:effectLst/>
                        </a:rPr>
                        <a:t>00</a:t>
                      </a:r>
                      <a:r>
                        <a:rPr lang="el-GR" sz="1400">
                          <a:effectLst/>
                        </a:rPr>
                        <a:t> </a:t>
                      </a:r>
                      <a:r>
                        <a:rPr lang="en-AU" sz="1400" baseline="-25000">
                          <a:effectLst/>
                        </a:rPr>
                        <a:t>fishID</a:t>
                      </a:r>
                      <a:endParaRPr lang="en-AU" sz="1400">
                        <a:effectLst/>
                      </a:endParaRP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400">
                          <a:effectLst/>
                        </a:rPr>
                        <a:t>20.01</a:t>
                      </a: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079352"/>
                  </a:ext>
                </a:extLst>
              </a:tr>
              <a:tr h="288489">
                <a:tc>
                  <a:txBody>
                    <a:bodyPr/>
                    <a:lstStyle/>
                    <a:p>
                      <a:pPr algn="l" fontAlgn="t"/>
                      <a:r>
                        <a:rPr lang="en-AU" sz="1400">
                          <a:effectLst/>
                        </a:rPr>
                        <a:t>ICC </a:t>
                      </a:r>
                      <a:r>
                        <a:rPr lang="en-AU" sz="1400" baseline="-25000">
                          <a:effectLst/>
                        </a:rPr>
                        <a:t>fishID</a:t>
                      </a:r>
                      <a:endParaRPr lang="en-AU" sz="1400">
                        <a:effectLst/>
                      </a:endParaRP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400">
                          <a:effectLst/>
                        </a:rPr>
                        <a:t>0.17</a:t>
                      </a: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32995"/>
                  </a:ext>
                </a:extLst>
              </a:tr>
              <a:tr h="288489">
                <a:tc>
                  <a:txBody>
                    <a:bodyPr/>
                    <a:lstStyle/>
                    <a:p>
                      <a:pPr algn="l" fontAlgn="t"/>
                      <a:r>
                        <a:rPr lang="en-AU" sz="1400">
                          <a:effectLst/>
                        </a:rPr>
                        <a:t>Observations</a:t>
                      </a: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400">
                          <a:effectLst/>
                        </a:rPr>
                        <a:t>639</a:t>
                      </a: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843519"/>
                  </a:ext>
                </a:extLst>
              </a:tr>
              <a:tr h="504856">
                <a:tc>
                  <a:txBody>
                    <a:bodyPr/>
                    <a:lstStyle/>
                    <a:p>
                      <a:pPr algn="l" fontAlgn="t"/>
                      <a:r>
                        <a:rPr lang="en-AU" sz="1400">
                          <a:effectLst/>
                        </a:rPr>
                        <a:t>Marginal R</a:t>
                      </a:r>
                      <a:r>
                        <a:rPr lang="en-AU" sz="1400" baseline="30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 / Conditional R</a:t>
                      </a:r>
                      <a:r>
                        <a:rPr lang="en-AU" sz="1400" baseline="30000">
                          <a:effectLst/>
                        </a:rPr>
                        <a:t>2</a:t>
                      </a:r>
                      <a:endParaRPr lang="en-AU" sz="1400">
                        <a:effectLst/>
                      </a:endParaRP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400" dirty="0">
                          <a:effectLst/>
                        </a:rPr>
                        <a:t>0.029 / 0.195</a:t>
                      </a:r>
                    </a:p>
                  </a:txBody>
                  <a:tcPr marL="72122" marR="72122" marT="36061" marB="360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15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72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53A9-F6CB-4086-B094-3549A086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F7FD-8F16-43DD-B3C4-1923B452E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0509B-D44F-4745-AD21-1D09402A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388093"/>
            <a:ext cx="10819474" cy="299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4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897D-039D-40D1-A482-0C402821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3C81-422F-4F87-96B3-52C2FFCCE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Complete body length measurements</a:t>
            </a:r>
          </a:p>
          <a:p>
            <a:r>
              <a:rPr lang="en-AU" dirty="0"/>
              <a:t>Emulate F1 methods chapter analysis structure</a:t>
            </a:r>
          </a:p>
          <a:p>
            <a:r>
              <a:rPr lang="en-AU" dirty="0"/>
              <a:t>Write methods section based on what I’ve already written (ADAPT)</a:t>
            </a:r>
          </a:p>
        </p:txBody>
      </p:sp>
    </p:spTree>
    <p:extLst>
      <p:ext uri="{BB962C8B-B14F-4D97-AF65-F5344CB8AC3E}">
        <p14:creationId xmlns:p14="http://schemas.microsoft.com/office/powerpoint/2010/main" val="7664570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20</TotalTime>
  <Words>173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Dividend</vt:lpstr>
      <vt:lpstr>F1 analysis </vt:lpstr>
      <vt:lpstr>Weight</vt:lpstr>
      <vt:lpstr>glucose</vt:lpstr>
      <vt:lpstr>learning</vt:lpstr>
      <vt:lpstr>learning</vt:lpstr>
      <vt:lpstr>learning</vt:lpstr>
      <vt:lpstr>learning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 analysis </dc:title>
  <dc:creator>Hamza Anwer</dc:creator>
  <cp:lastModifiedBy>Hamza Anwer</cp:lastModifiedBy>
  <cp:revision>9</cp:revision>
  <dcterms:created xsi:type="dcterms:W3CDTF">2020-10-16T03:18:27Z</dcterms:created>
  <dcterms:modified xsi:type="dcterms:W3CDTF">2020-10-16T03:39:02Z</dcterms:modified>
</cp:coreProperties>
</file>