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63637-33FC-45E2-8259-A53F08A2FA6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6A081FA-6807-433F-8960-186513C298BD}">
      <dgm:prSet/>
      <dgm:spPr/>
      <dgm:t>
        <a:bodyPr/>
        <a:lstStyle/>
        <a:p>
          <a:r>
            <a:rPr lang="en-US"/>
            <a:t>1. Do people with higher paying jobs tend to commute alone more?</a:t>
          </a:r>
        </a:p>
      </dgm:t>
    </dgm:pt>
    <dgm:pt modelId="{08857B2E-E2DC-4195-B725-DC288BD2C3F5}" type="parTrans" cxnId="{64354588-2799-478B-A661-16B338D34E9F}">
      <dgm:prSet/>
      <dgm:spPr/>
      <dgm:t>
        <a:bodyPr/>
        <a:lstStyle/>
        <a:p>
          <a:endParaRPr lang="en-US"/>
        </a:p>
      </dgm:t>
    </dgm:pt>
    <dgm:pt modelId="{77F6AA68-1A1B-44BF-AFF1-7522AE2E0FDF}" type="sibTrans" cxnId="{64354588-2799-478B-A661-16B338D34E9F}">
      <dgm:prSet/>
      <dgm:spPr/>
      <dgm:t>
        <a:bodyPr/>
        <a:lstStyle/>
        <a:p>
          <a:endParaRPr lang="en-US"/>
        </a:p>
      </dgm:t>
    </dgm:pt>
    <dgm:pt modelId="{D7431210-FCA2-4DC9-A44B-765DEA8F4E6F}">
      <dgm:prSet/>
      <dgm:spPr/>
      <dgm:t>
        <a:bodyPr/>
        <a:lstStyle/>
        <a:p>
          <a:r>
            <a:rPr lang="en-US"/>
            <a:t>2. Do people with lower paying jobs tend to use a more varied array of ways to get to work?</a:t>
          </a:r>
        </a:p>
      </dgm:t>
    </dgm:pt>
    <dgm:pt modelId="{58694F58-EDAB-4EC8-997A-E42D1D8906C9}" type="parTrans" cxnId="{6270DDF1-009B-4234-9C3E-813FEE8915C8}">
      <dgm:prSet/>
      <dgm:spPr/>
      <dgm:t>
        <a:bodyPr/>
        <a:lstStyle/>
        <a:p>
          <a:endParaRPr lang="en-US"/>
        </a:p>
      </dgm:t>
    </dgm:pt>
    <dgm:pt modelId="{548C9E27-E827-43BE-BE89-5639F9793BF0}" type="sibTrans" cxnId="{6270DDF1-009B-4234-9C3E-813FEE8915C8}">
      <dgm:prSet/>
      <dgm:spPr/>
      <dgm:t>
        <a:bodyPr/>
        <a:lstStyle/>
        <a:p>
          <a:endParaRPr lang="en-US"/>
        </a:p>
      </dgm:t>
    </dgm:pt>
    <dgm:pt modelId="{9457D758-BAC2-42D6-BE55-91A34B463CC3}">
      <dgm:prSet/>
      <dgm:spPr/>
      <dgm:t>
        <a:bodyPr/>
        <a:lstStyle/>
        <a:p>
          <a:r>
            <a:rPr lang="en-US"/>
            <a:t>3. Where is the area with the lowest average income and their preferred method of commuting?</a:t>
          </a:r>
        </a:p>
      </dgm:t>
    </dgm:pt>
    <dgm:pt modelId="{2A4A976D-8CDB-4F8C-AFCA-96FA23ECFE3B}" type="parTrans" cxnId="{0E905A7A-E0CE-4D81-8A7A-146DFB357882}">
      <dgm:prSet/>
      <dgm:spPr/>
      <dgm:t>
        <a:bodyPr/>
        <a:lstStyle/>
        <a:p>
          <a:endParaRPr lang="en-US"/>
        </a:p>
      </dgm:t>
    </dgm:pt>
    <dgm:pt modelId="{8D4BC483-74A0-410F-83EB-CEAB9429DCAB}" type="sibTrans" cxnId="{0E905A7A-E0CE-4D81-8A7A-146DFB357882}">
      <dgm:prSet/>
      <dgm:spPr/>
      <dgm:t>
        <a:bodyPr/>
        <a:lstStyle/>
        <a:p>
          <a:endParaRPr lang="en-US"/>
        </a:p>
      </dgm:t>
    </dgm:pt>
    <dgm:pt modelId="{0DBD4EB5-F2F0-45A3-BD2D-B9B15005D523}">
      <dgm:prSet/>
      <dgm:spPr/>
      <dgm:t>
        <a:bodyPr/>
        <a:lstStyle/>
        <a:p>
          <a:r>
            <a:rPr lang="en-US"/>
            <a:t>4. Where is the area with the highest average income and their preferred method of commuting?</a:t>
          </a:r>
        </a:p>
      </dgm:t>
    </dgm:pt>
    <dgm:pt modelId="{2A442705-19F4-4DA9-AAF2-183A44A6017E}" type="parTrans" cxnId="{22A0C14A-39EB-4710-9DC4-24844951A60C}">
      <dgm:prSet/>
      <dgm:spPr/>
      <dgm:t>
        <a:bodyPr/>
        <a:lstStyle/>
        <a:p>
          <a:endParaRPr lang="en-US"/>
        </a:p>
      </dgm:t>
    </dgm:pt>
    <dgm:pt modelId="{1272A980-CEDD-4E7A-8112-20AEC61FCE18}" type="sibTrans" cxnId="{22A0C14A-39EB-4710-9DC4-24844951A60C}">
      <dgm:prSet/>
      <dgm:spPr/>
      <dgm:t>
        <a:bodyPr/>
        <a:lstStyle/>
        <a:p>
          <a:endParaRPr lang="en-US"/>
        </a:p>
      </dgm:t>
    </dgm:pt>
    <dgm:pt modelId="{3A9F2FF5-FF98-4F5B-9193-C24C72B11B35}">
      <dgm:prSet/>
      <dgm:spPr/>
      <dgm:t>
        <a:bodyPr/>
        <a:lstStyle/>
        <a:p>
          <a:r>
            <a:rPr lang="en-US"/>
            <a:t>5. Where is an area with the closest to city wide average income and their preferred method of commuting?</a:t>
          </a:r>
        </a:p>
      </dgm:t>
    </dgm:pt>
    <dgm:pt modelId="{4535AC4F-D722-44B8-8E79-813F52F75FA2}" type="parTrans" cxnId="{ACC90BBC-8623-4558-A3D5-6029D81D95ED}">
      <dgm:prSet/>
      <dgm:spPr/>
      <dgm:t>
        <a:bodyPr/>
        <a:lstStyle/>
        <a:p>
          <a:endParaRPr lang="en-US"/>
        </a:p>
      </dgm:t>
    </dgm:pt>
    <dgm:pt modelId="{F0A1B94A-5E76-4A8A-9700-D0884328C6F3}" type="sibTrans" cxnId="{ACC90BBC-8623-4558-A3D5-6029D81D95ED}">
      <dgm:prSet/>
      <dgm:spPr/>
      <dgm:t>
        <a:bodyPr/>
        <a:lstStyle/>
        <a:p>
          <a:endParaRPr lang="en-US"/>
        </a:p>
      </dgm:t>
    </dgm:pt>
    <dgm:pt modelId="{BED0C1D1-19BB-4FCA-8AC3-DF649E7E5905}">
      <dgm:prSet/>
      <dgm:spPr/>
      <dgm:t>
        <a:bodyPr/>
        <a:lstStyle/>
        <a:p>
          <a:r>
            <a:rPr lang="en-US"/>
            <a:t>6. What do these metrics tell us about the city of charlotte?</a:t>
          </a:r>
        </a:p>
      </dgm:t>
    </dgm:pt>
    <dgm:pt modelId="{F209AE59-F9DA-4027-A021-D7342F663F94}" type="parTrans" cxnId="{1F7A8700-EAE8-42B5-8146-E57E4D8E7BA2}">
      <dgm:prSet/>
      <dgm:spPr/>
      <dgm:t>
        <a:bodyPr/>
        <a:lstStyle/>
        <a:p>
          <a:endParaRPr lang="en-US"/>
        </a:p>
      </dgm:t>
    </dgm:pt>
    <dgm:pt modelId="{91A45444-1F68-47DE-8A3A-FA7AC877AB69}" type="sibTrans" cxnId="{1F7A8700-EAE8-42B5-8146-E57E4D8E7BA2}">
      <dgm:prSet/>
      <dgm:spPr/>
      <dgm:t>
        <a:bodyPr/>
        <a:lstStyle/>
        <a:p>
          <a:endParaRPr lang="en-US"/>
        </a:p>
      </dgm:t>
    </dgm:pt>
    <dgm:pt modelId="{E31A8441-9289-4E34-AC47-EC2DF130E5B1}">
      <dgm:prSet/>
      <dgm:spPr/>
      <dgm:t>
        <a:bodyPr/>
        <a:lstStyle/>
        <a:p>
          <a:r>
            <a:rPr lang="en-US"/>
            <a:t>7. Are there more people that live and work in the same area when that area is closer to uptown/ do more people walk to work the closer they live to uptown?</a:t>
          </a:r>
        </a:p>
      </dgm:t>
    </dgm:pt>
    <dgm:pt modelId="{741E6937-35E4-4E8B-9F9C-0678458D08C8}" type="parTrans" cxnId="{4689EFA0-1F66-4FB5-9F5F-0577914E791E}">
      <dgm:prSet/>
      <dgm:spPr/>
      <dgm:t>
        <a:bodyPr/>
        <a:lstStyle/>
        <a:p>
          <a:endParaRPr lang="en-US"/>
        </a:p>
      </dgm:t>
    </dgm:pt>
    <dgm:pt modelId="{C12D94AA-23D6-4FC5-A07C-0AEA62F67779}" type="sibTrans" cxnId="{4689EFA0-1F66-4FB5-9F5F-0577914E791E}">
      <dgm:prSet/>
      <dgm:spPr/>
      <dgm:t>
        <a:bodyPr/>
        <a:lstStyle/>
        <a:p>
          <a:endParaRPr lang="en-US"/>
        </a:p>
      </dgm:t>
    </dgm:pt>
    <dgm:pt modelId="{C7AC691F-7726-4E36-9432-F6C308064BCC}">
      <dgm:prSet/>
      <dgm:spPr/>
      <dgm:t>
        <a:bodyPr/>
        <a:lstStyle/>
        <a:p>
          <a:r>
            <a:rPr lang="en-US"/>
            <a:t>8. Do rural areas have more single occupancy commuters?</a:t>
          </a:r>
        </a:p>
      </dgm:t>
    </dgm:pt>
    <dgm:pt modelId="{C2C49448-CB1B-4BE3-9251-5870E41EA853}" type="parTrans" cxnId="{E2A2D161-26A9-4B0B-8C1D-93A2A6D688A3}">
      <dgm:prSet/>
      <dgm:spPr/>
      <dgm:t>
        <a:bodyPr/>
        <a:lstStyle/>
        <a:p>
          <a:endParaRPr lang="en-US"/>
        </a:p>
      </dgm:t>
    </dgm:pt>
    <dgm:pt modelId="{C630440C-EA22-4221-A703-019CED9E303F}" type="sibTrans" cxnId="{E2A2D161-26A9-4B0B-8C1D-93A2A6D688A3}">
      <dgm:prSet/>
      <dgm:spPr/>
      <dgm:t>
        <a:bodyPr/>
        <a:lstStyle/>
        <a:p>
          <a:endParaRPr lang="en-US"/>
        </a:p>
      </dgm:t>
    </dgm:pt>
    <dgm:pt modelId="{5DF77847-FB36-4229-8E19-A7C272614530}">
      <dgm:prSet/>
      <dgm:spPr/>
      <dgm:t>
        <a:bodyPr/>
        <a:lstStyle/>
        <a:p>
          <a:r>
            <a:rPr lang="en-US"/>
            <a:t>9. Where is the biggest change in commuting style in the blocks?</a:t>
          </a:r>
        </a:p>
      </dgm:t>
    </dgm:pt>
    <dgm:pt modelId="{58BDD30E-1E2A-48C1-9259-49CF837C4F04}" type="parTrans" cxnId="{22025C11-9260-4FE1-A797-699D85DC2C52}">
      <dgm:prSet/>
      <dgm:spPr/>
      <dgm:t>
        <a:bodyPr/>
        <a:lstStyle/>
        <a:p>
          <a:endParaRPr lang="en-US"/>
        </a:p>
      </dgm:t>
    </dgm:pt>
    <dgm:pt modelId="{00E567D9-E9E7-454E-97C0-810B331D2E62}" type="sibTrans" cxnId="{22025C11-9260-4FE1-A797-699D85DC2C52}">
      <dgm:prSet/>
      <dgm:spPr/>
      <dgm:t>
        <a:bodyPr/>
        <a:lstStyle/>
        <a:p>
          <a:endParaRPr lang="en-US"/>
        </a:p>
      </dgm:t>
    </dgm:pt>
    <dgm:pt modelId="{B4FA8522-25B6-4B9B-BC27-A2005760B746}" type="pres">
      <dgm:prSet presAssocID="{A6263637-33FC-45E2-8259-A53F08A2FA6B}" presName="diagram" presStyleCnt="0">
        <dgm:presLayoutVars>
          <dgm:dir/>
          <dgm:resizeHandles val="exact"/>
        </dgm:presLayoutVars>
      </dgm:prSet>
      <dgm:spPr/>
    </dgm:pt>
    <dgm:pt modelId="{C4039A69-3C1E-485B-B015-2EBE9C11EC1A}" type="pres">
      <dgm:prSet presAssocID="{D6A081FA-6807-433F-8960-186513C298BD}" presName="node" presStyleLbl="node1" presStyleIdx="0" presStyleCnt="9">
        <dgm:presLayoutVars>
          <dgm:bulletEnabled val="1"/>
        </dgm:presLayoutVars>
      </dgm:prSet>
      <dgm:spPr/>
    </dgm:pt>
    <dgm:pt modelId="{F089A6ED-0898-4C3E-9323-5456AA4894FC}" type="pres">
      <dgm:prSet presAssocID="{77F6AA68-1A1B-44BF-AFF1-7522AE2E0FDF}" presName="sibTrans" presStyleCnt="0"/>
      <dgm:spPr/>
    </dgm:pt>
    <dgm:pt modelId="{8D56E397-4EBB-4FA9-9E12-D815C7FFE09A}" type="pres">
      <dgm:prSet presAssocID="{D7431210-FCA2-4DC9-A44B-765DEA8F4E6F}" presName="node" presStyleLbl="node1" presStyleIdx="1" presStyleCnt="9">
        <dgm:presLayoutVars>
          <dgm:bulletEnabled val="1"/>
        </dgm:presLayoutVars>
      </dgm:prSet>
      <dgm:spPr/>
    </dgm:pt>
    <dgm:pt modelId="{EF968C54-5CFA-49AD-B7A8-44B45AC44C87}" type="pres">
      <dgm:prSet presAssocID="{548C9E27-E827-43BE-BE89-5639F9793BF0}" presName="sibTrans" presStyleCnt="0"/>
      <dgm:spPr/>
    </dgm:pt>
    <dgm:pt modelId="{49613091-DD7D-42FF-8A3A-1E171ECC237B}" type="pres">
      <dgm:prSet presAssocID="{9457D758-BAC2-42D6-BE55-91A34B463CC3}" presName="node" presStyleLbl="node1" presStyleIdx="2" presStyleCnt="9">
        <dgm:presLayoutVars>
          <dgm:bulletEnabled val="1"/>
        </dgm:presLayoutVars>
      </dgm:prSet>
      <dgm:spPr/>
    </dgm:pt>
    <dgm:pt modelId="{62267157-CC8E-4D77-AC4A-7E75EB89ED9B}" type="pres">
      <dgm:prSet presAssocID="{8D4BC483-74A0-410F-83EB-CEAB9429DCAB}" presName="sibTrans" presStyleCnt="0"/>
      <dgm:spPr/>
    </dgm:pt>
    <dgm:pt modelId="{3735B5F7-C1A8-406E-B9B1-CF925EBBAB98}" type="pres">
      <dgm:prSet presAssocID="{0DBD4EB5-F2F0-45A3-BD2D-B9B15005D523}" presName="node" presStyleLbl="node1" presStyleIdx="3" presStyleCnt="9">
        <dgm:presLayoutVars>
          <dgm:bulletEnabled val="1"/>
        </dgm:presLayoutVars>
      </dgm:prSet>
      <dgm:spPr/>
    </dgm:pt>
    <dgm:pt modelId="{F07366AC-C024-4C9C-9AB8-EA7EA27FE0F3}" type="pres">
      <dgm:prSet presAssocID="{1272A980-CEDD-4E7A-8112-20AEC61FCE18}" presName="sibTrans" presStyleCnt="0"/>
      <dgm:spPr/>
    </dgm:pt>
    <dgm:pt modelId="{603E2D06-CFA2-49CB-B910-36D2123AAAB3}" type="pres">
      <dgm:prSet presAssocID="{3A9F2FF5-FF98-4F5B-9193-C24C72B11B35}" presName="node" presStyleLbl="node1" presStyleIdx="4" presStyleCnt="9">
        <dgm:presLayoutVars>
          <dgm:bulletEnabled val="1"/>
        </dgm:presLayoutVars>
      </dgm:prSet>
      <dgm:spPr/>
    </dgm:pt>
    <dgm:pt modelId="{BAEE8DDC-62E5-4900-B8BB-D5C2576B3B0F}" type="pres">
      <dgm:prSet presAssocID="{F0A1B94A-5E76-4A8A-9700-D0884328C6F3}" presName="sibTrans" presStyleCnt="0"/>
      <dgm:spPr/>
    </dgm:pt>
    <dgm:pt modelId="{3A108BFF-52B7-4119-A399-B1EAE1426554}" type="pres">
      <dgm:prSet presAssocID="{BED0C1D1-19BB-4FCA-8AC3-DF649E7E5905}" presName="node" presStyleLbl="node1" presStyleIdx="5" presStyleCnt="9">
        <dgm:presLayoutVars>
          <dgm:bulletEnabled val="1"/>
        </dgm:presLayoutVars>
      </dgm:prSet>
      <dgm:spPr/>
    </dgm:pt>
    <dgm:pt modelId="{5F678012-8CD9-4C2E-A71C-2EABAFD3BA76}" type="pres">
      <dgm:prSet presAssocID="{91A45444-1F68-47DE-8A3A-FA7AC877AB69}" presName="sibTrans" presStyleCnt="0"/>
      <dgm:spPr/>
    </dgm:pt>
    <dgm:pt modelId="{6FD2AB5F-8F18-49B7-B806-8719BF070796}" type="pres">
      <dgm:prSet presAssocID="{E31A8441-9289-4E34-AC47-EC2DF130E5B1}" presName="node" presStyleLbl="node1" presStyleIdx="6" presStyleCnt="9">
        <dgm:presLayoutVars>
          <dgm:bulletEnabled val="1"/>
        </dgm:presLayoutVars>
      </dgm:prSet>
      <dgm:spPr/>
    </dgm:pt>
    <dgm:pt modelId="{B9D7640F-5FA3-4901-90E1-B54E55EA23D0}" type="pres">
      <dgm:prSet presAssocID="{C12D94AA-23D6-4FC5-A07C-0AEA62F67779}" presName="sibTrans" presStyleCnt="0"/>
      <dgm:spPr/>
    </dgm:pt>
    <dgm:pt modelId="{B81FFE46-2999-4FC5-9EC0-BCFAE0927BB2}" type="pres">
      <dgm:prSet presAssocID="{C7AC691F-7726-4E36-9432-F6C308064BCC}" presName="node" presStyleLbl="node1" presStyleIdx="7" presStyleCnt="9">
        <dgm:presLayoutVars>
          <dgm:bulletEnabled val="1"/>
        </dgm:presLayoutVars>
      </dgm:prSet>
      <dgm:spPr/>
    </dgm:pt>
    <dgm:pt modelId="{B714AF56-8818-4B09-B691-44B7CEEBA2F3}" type="pres">
      <dgm:prSet presAssocID="{C630440C-EA22-4221-A703-019CED9E303F}" presName="sibTrans" presStyleCnt="0"/>
      <dgm:spPr/>
    </dgm:pt>
    <dgm:pt modelId="{C2D589D4-4E46-4AFF-809F-3800ECEE1C17}" type="pres">
      <dgm:prSet presAssocID="{5DF77847-FB36-4229-8E19-A7C272614530}" presName="node" presStyleLbl="node1" presStyleIdx="8" presStyleCnt="9">
        <dgm:presLayoutVars>
          <dgm:bulletEnabled val="1"/>
        </dgm:presLayoutVars>
      </dgm:prSet>
      <dgm:spPr/>
    </dgm:pt>
  </dgm:ptLst>
  <dgm:cxnLst>
    <dgm:cxn modelId="{1F7A8700-EAE8-42B5-8146-E57E4D8E7BA2}" srcId="{A6263637-33FC-45E2-8259-A53F08A2FA6B}" destId="{BED0C1D1-19BB-4FCA-8AC3-DF649E7E5905}" srcOrd="5" destOrd="0" parTransId="{F209AE59-F9DA-4027-A021-D7342F663F94}" sibTransId="{91A45444-1F68-47DE-8A3A-FA7AC877AB69}"/>
    <dgm:cxn modelId="{A3FD4008-EFA1-47DD-9152-FAE27DE20D39}" type="presOf" srcId="{0DBD4EB5-F2F0-45A3-BD2D-B9B15005D523}" destId="{3735B5F7-C1A8-406E-B9B1-CF925EBBAB98}" srcOrd="0" destOrd="0" presId="urn:microsoft.com/office/officeart/2005/8/layout/default"/>
    <dgm:cxn modelId="{22025C11-9260-4FE1-A797-699D85DC2C52}" srcId="{A6263637-33FC-45E2-8259-A53F08A2FA6B}" destId="{5DF77847-FB36-4229-8E19-A7C272614530}" srcOrd="8" destOrd="0" parTransId="{58BDD30E-1E2A-48C1-9259-49CF837C4F04}" sibTransId="{00E567D9-E9E7-454E-97C0-810B331D2E62}"/>
    <dgm:cxn modelId="{F8F94520-A76B-4801-920C-C765091B10A3}" type="presOf" srcId="{E31A8441-9289-4E34-AC47-EC2DF130E5B1}" destId="{6FD2AB5F-8F18-49B7-B806-8719BF070796}" srcOrd="0" destOrd="0" presId="urn:microsoft.com/office/officeart/2005/8/layout/default"/>
    <dgm:cxn modelId="{A8184B29-19B6-4E88-9F43-A791B14ADF67}" type="presOf" srcId="{D7431210-FCA2-4DC9-A44B-765DEA8F4E6F}" destId="{8D56E397-4EBB-4FA9-9E12-D815C7FFE09A}" srcOrd="0" destOrd="0" presId="urn:microsoft.com/office/officeart/2005/8/layout/default"/>
    <dgm:cxn modelId="{E2A2D161-26A9-4B0B-8C1D-93A2A6D688A3}" srcId="{A6263637-33FC-45E2-8259-A53F08A2FA6B}" destId="{C7AC691F-7726-4E36-9432-F6C308064BCC}" srcOrd="7" destOrd="0" parTransId="{C2C49448-CB1B-4BE3-9251-5870E41EA853}" sibTransId="{C630440C-EA22-4221-A703-019CED9E303F}"/>
    <dgm:cxn modelId="{57DDB867-FDCE-45E2-8E5B-02DF827AE7E6}" type="presOf" srcId="{5DF77847-FB36-4229-8E19-A7C272614530}" destId="{C2D589D4-4E46-4AFF-809F-3800ECEE1C17}" srcOrd="0" destOrd="0" presId="urn:microsoft.com/office/officeart/2005/8/layout/default"/>
    <dgm:cxn modelId="{22A0C14A-39EB-4710-9DC4-24844951A60C}" srcId="{A6263637-33FC-45E2-8259-A53F08A2FA6B}" destId="{0DBD4EB5-F2F0-45A3-BD2D-B9B15005D523}" srcOrd="3" destOrd="0" parTransId="{2A442705-19F4-4DA9-AAF2-183A44A6017E}" sibTransId="{1272A980-CEDD-4E7A-8112-20AEC61FCE18}"/>
    <dgm:cxn modelId="{88AAFC4E-111E-449E-9FE9-04679F81C339}" type="presOf" srcId="{C7AC691F-7726-4E36-9432-F6C308064BCC}" destId="{B81FFE46-2999-4FC5-9EC0-BCFAE0927BB2}" srcOrd="0" destOrd="0" presId="urn:microsoft.com/office/officeart/2005/8/layout/default"/>
    <dgm:cxn modelId="{5E70576F-BC2A-4472-BA7F-19A91C271B0E}" type="presOf" srcId="{D6A081FA-6807-433F-8960-186513C298BD}" destId="{C4039A69-3C1E-485B-B015-2EBE9C11EC1A}" srcOrd="0" destOrd="0" presId="urn:microsoft.com/office/officeart/2005/8/layout/default"/>
    <dgm:cxn modelId="{69C88A53-F276-4CBD-A0B4-EE24063633BC}" type="presOf" srcId="{A6263637-33FC-45E2-8259-A53F08A2FA6B}" destId="{B4FA8522-25B6-4B9B-BC27-A2005760B746}" srcOrd="0" destOrd="0" presId="urn:microsoft.com/office/officeart/2005/8/layout/default"/>
    <dgm:cxn modelId="{0E905A7A-E0CE-4D81-8A7A-146DFB357882}" srcId="{A6263637-33FC-45E2-8259-A53F08A2FA6B}" destId="{9457D758-BAC2-42D6-BE55-91A34B463CC3}" srcOrd="2" destOrd="0" parTransId="{2A4A976D-8CDB-4F8C-AFCA-96FA23ECFE3B}" sibTransId="{8D4BC483-74A0-410F-83EB-CEAB9429DCAB}"/>
    <dgm:cxn modelId="{64354588-2799-478B-A661-16B338D34E9F}" srcId="{A6263637-33FC-45E2-8259-A53F08A2FA6B}" destId="{D6A081FA-6807-433F-8960-186513C298BD}" srcOrd="0" destOrd="0" parTransId="{08857B2E-E2DC-4195-B725-DC288BD2C3F5}" sibTransId="{77F6AA68-1A1B-44BF-AFF1-7522AE2E0FDF}"/>
    <dgm:cxn modelId="{F492D996-EEE7-4DC8-9B49-CC462774765F}" type="presOf" srcId="{3A9F2FF5-FF98-4F5B-9193-C24C72B11B35}" destId="{603E2D06-CFA2-49CB-B910-36D2123AAAB3}" srcOrd="0" destOrd="0" presId="urn:microsoft.com/office/officeart/2005/8/layout/default"/>
    <dgm:cxn modelId="{AFE96199-61E0-484B-9651-ECA64E2F7EE7}" type="presOf" srcId="{9457D758-BAC2-42D6-BE55-91A34B463CC3}" destId="{49613091-DD7D-42FF-8A3A-1E171ECC237B}" srcOrd="0" destOrd="0" presId="urn:microsoft.com/office/officeart/2005/8/layout/default"/>
    <dgm:cxn modelId="{4689EFA0-1F66-4FB5-9F5F-0577914E791E}" srcId="{A6263637-33FC-45E2-8259-A53F08A2FA6B}" destId="{E31A8441-9289-4E34-AC47-EC2DF130E5B1}" srcOrd="6" destOrd="0" parTransId="{741E6937-35E4-4E8B-9F9C-0678458D08C8}" sibTransId="{C12D94AA-23D6-4FC5-A07C-0AEA62F67779}"/>
    <dgm:cxn modelId="{ACC90BBC-8623-4558-A3D5-6029D81D95ED}" srcId="{A6263637-33FC-45E2-8259-A53F08A2FA6B}" destId="{3A9F2FF5-FF98-4F5B-9193-C24C72B11B35}" srcOrd="4" destOrd="0" parTransId="{4535AC4F-D722-44B8-8E79-813F52F75FA2}" sibTransId="{F0A1B94A-5E76-4A8A-9700-D0884328C6F3}"/>
    <dgm:cxn modelId="{6270DDF1-009B-4234-9C3E-813FEE8915C8}" srcId="{A6263637-33FC-45E2-8259-A53F08A2FA6B}" destId="{D7431210-FCA2-4DC9-A44B-765DEA8F4E6F}" srcOrd="1" destOrd="0" parTransId="{58694F58-EDAB-4EC8-997A-E42D1D8906C9}" sibTransId="{548C9E27-E827-43BE-BE89-5639F9793BF0}"/>
    <dgm:cxn modelId="{59C446F4-A77C-4308-A727-8AFC0BA67052}" type="presOf" srcId="{BED0C1D1-19BB-4FCA-8AC3-DF649E7E5905}" destId="{3A108BFF-52B7-4119-A399-B1EAE1426554}" srcOrd="0" destOrd="0" presId="urn:microsoft.com/office/officeart/2005/8/layout/default"/>
    <dgm:cxn modelId="{256A6B89-DFEA-4722-8884-D6FC18A127CA}" type="presParOf" srcId="{B4FA8522-25B6-4B9B-BC27-A2005760B746}" destId="{C4039A69-3C1E-485B-B015-2EBE9C11EC1A}" srcOrd="0" destOrd="0" presId="urn:microsoft.com/office/officeart/2005/8/layout/default"/>
    <dgm:cxn modelId="{7144E700-2B03-4E81-BF35-565E8F47E406}" type="presParOf" srcId="{B4FA8522-25B6-4B9B-BC27-A2005760B746}" destId="{F089A6ED-0898-4C3E-9323-5456AA4894FC}" srcOrd="1" destOrd="0" presId="urn:microsoft.com/office/officeart/2005/8/layout/default"/>
    <dgm:cxn modelId="{773D0E48-4D95-48EA-B2E6-F4712B74D997}" type="presParOf" srcId="{B4FA8522-25B6-4B9B-BC27-A2005760B746}" destId="{8D56E397-4EBB-4FA9-9E12-D815C7FFE09A}" srcOrd="2" destOrd="0" presId="urn:microsoft.com/office/officeart/2005/8/layout/default"/>
    <dgm:cxn modelId="{46C48746-38D9-40C1-8801-5BDAEFAA30A2}" type="presParOf" srcId="{B4FA8522-25B6-4B9B-BC27-A2005760B746}" destId="{EF968C54-5CFA-49AD-B7A8-44B45AC44C87}" srcOrd="3" destOrd="0" presId="urn:microsoft.com/office/officeart/2005/8/layout/default"/>
    <dgm:cxn modelId="{E9305F7B-032D-49CC-A0C6-5741D4600487}" type="presParOf" srcId="{B4FA8522-25B6-4B9B-BC27-A2005760B746}" destId="{49613091-DD7D-42FF-8A3A-1E171ECC237B}" srcOrd="4" destOrd="0" presId="urn:microsoft.com/office/officeart/2005/8/layout/default"/>
    <dgm:cxn modelId="{0AF3542F-94F3-4EE4-AA94-437F83E6DE20}" type="presParOf" srcId="{B4FA8522-25B6-4B9B-BC27-A2005760B746}" destId="{62267157-CC8E-4D77-AC4A-7E75EB89ED9B}" srcOrd="5" destOrd="0" presId="urn:microsoft.com/office/officeart/2005/8/layout/default"/>
    <dgm:cxn modelId="{9C0370FB-C0EA-4BBF-A8B1-89838C069318}" type="presParOf" srcId="{B4FA8522-25B6-4B9B-BC27-A2005760B746}" destId="{3735B5F7-C1A8-406E-B9B1-CF925EBBAB98}" srcOrd="6" destOrd="0" presId="urn:microsoft.com/office/officeart/2005/8/layout/default"/>
    <dgm:cxn modelId="{1A4D3E40-C98D-4F76-893E-8EE821B2AF42}" type="presParOf" srcId="{B4FA8522-25B6-4B9B-BC27-A2005760B746}" destId="{F07366AC-C024-4C9C-9AB8-EA7EA27FE0F3}" srcOrd="7" destOrd="0" presId="urn:microsoft.com/office/officeart/2005/8/layout/default"/>
    <dgm:cxn modelId="{6DCF02DE-1094-4D3E-94AA-E0F70F80EAFF}" type="presParOf" srcId="{B4FA8522-25B6-4B9B-BC27-A2005760B746}" destId="{603E2D06-CFA2-49CB-B910-36D2123AAAB3}" srcOrd="8" destOrd="0" presId="urn:microsoft.com/office/officeart/2005/8/layout/default"/>
    <dgm:cxn modelId="{28D50008-B9BA-4B45-8247-D35BBC561E3F}" type="presParOf" srcId="{B4FA8522-25B6-4B9B-BC27-A2005760B746}" destId="{BAEE8DDC-62E5-4900-B8BB-D5C2576B3B0F}" srcOrd="9" destOrd="0" presId="urn:microsoft.com/office/officeart/2005/8/layout/default"/>
    <dgm:cxn modelId="{A7453E57-E1DE-47A2-ADCC-E1FA15293752}" type="presParOf" srcId="{B4FA8522-25B6-4B9B-BC27-A2005760B746}" destId="{3A108BFF-52B7-4119-A399-B1EAE1426554}" srcOrd="10" destOrd="0" presId="urn:microsoft.com/office/officeart/2005/8/layout/default"/>
    <dgm:cxn modelId="{B4D60EB9-E77A-4893-AA6E-3E26F8AAC4A1}" type="presParOf" srcId="{B4FA8522-25B6-4B9B-BC27-A2005760B746}" destId="{5F678012-8CD9-4C2E-A71C-2EABAFD3BA76}" srcOrd="11" destOrd="0" presId="urn:microsoft.com/office/officeart/2005/8/layout/default"/>
    <dgm:cxn modelId="{88DCD59B-43B5-46CA-8868-E6621C0AD394}" type="presParOf" srcId="{B4FA8522-25B6-4B9B-BC27-A2005760B746}" destId="{6FD2AB5F-8F18-49B7-B806-8719BF070796}" srcOrd="12" destOrd="0" presId="urn:microsoft.com/office/officeart/2005/8/layout/default"/>
    <dgm:cxn modelId="{183BD899-1E1F-4D57-B151-F9E4CE0D4B29}" type="presParOf" srcId="{B4FA8522-25B6-4B9B-BC27-A2005760B746}" destId="{B9D7640F-5FA3-4901-90E1-B54E55EA23D0}" srcOrd="13" destOrd="0" presId="urn:microsoft.com/office/officeart/2005/8/layout/default"/>
    <dgm:cxn modelId="{B837B2F2-3219-4688-A391-6AB391B71381}" type="presParOf" srcId="{B4FA8522-25B6-4B9B-BC27-A2005760B746}" destId="{B81FFE46-2999-4FC5-9EC0-BCFAE0927BB2}" srcOrd="14" destOrd="0" presId="urn:microsoft.com/office/officeart/2005/8/layout/default"/>
    <dgm:cxn modelId="{FCF8CECC-533C-41E4-BE8A-D8D191C174C2}" type="presParOf" srcId="{B4FA8522-25B6-4B9B-BC27-A2005760B746}" destId="{B714AF56-8818-4B09-B691-44B7CEEBA2F3}" srcOrd="15" destOrd="0" presId="urn:microsoft.com/office/officeart/2005/8/layout/default"/>
    <dgm:cxn modelId="{E114F11B-BC65-482C-B0BC-F44B73CB2F22}" type="presParOf" srcId="{B4FA8522-25B6-4B9B-BC27-A2005760B746}" destId="{C2D589D4-4E46-4AFF-809F-3800ECEE1C1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39A69-3C1E-485B-B015-2EBE9C11EC1A}">
      <dsp:nvSpPr>
        <dsp:cNvPr id="0" name=""/>
        <dsp:cNvSpPr/>
      </dsp:nvSpPr>
      <dsp:spPr>
        <a:xfrm>
          <a:off x="343364" y="862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Do people with higher paying jobs tend to commute alone more?</a:t>
          </a:r>
        </a:p>
      </dsp:txBody>
      <dsp:txXfrm>
        <a:off x="343364" y="862"/>
        <a:ext cx="2027354" cy="1216412"/>
      </dsp:txXfrm>
    </dsp:sp>
    <dsp:sp modelId="{8D56E397-4EBB-4FA9-9E12-D815C7FFE09A}">
      <dsp:nvSpPr>
        <dsp:cNvPr id="0" name=""/>
        <dsp:cNvSpPr/>
      </dsp:nvSpPr>
      <dsp:spPr>
        <a:xfrm>
          <a:off x="2573454" y="862"/>
          <a:ext cx="2027354" cy="12164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Do people with lower paying jobs tend to use a more varied array of ways to get to work?</a:t>
          </a:r>
        </a:p>
      </dsp:txBody>
      <dsp:txXfrm>
        <a:off x="2573454" y="862"/>
        <a:ext cx="2027354" cy="1216412"/>
      </dsp:txXfrm>
    </dsp:sp>
    <dsp:sp modelId="{49613091-DD7D-42FF-8A3A-1E171ECC237B}">
      <dsp:nvSpPr>
        <dsp:cNvPr id="0" name=""/>
        <dsp:cNvSpPr/>
      </dsp:nvSpPr>
      <dsp:spPr>
        <a:xfrm>
          <a:off x="4803543" y="862"/>
          <a:ext cx="2027354" cy="1216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Where is the area with the lowest average income and their preferred method of commuting?</a:t>
          </a:r>
        </a:p>
      </dsp:txBody>
      <dsp:txXfrm>
        <a:off x="4803543" y="862"/>
        <a:ext cx="2027354" cy="1216412"/>
      </dsp:txXfrm>
    </dsp:sp>
    <dsp:sp modelId="{3735B5F7-C1A8-406E-B9B1-CF925EBBAB98}">
      <dsp:nvSpPr>
        <dsp:cNvPr id="0" name=""/>
        <dsp:cNvSpPr/>
      </dsp:nvSpPr>
      <dsp:spPr>
        <a:xfrm>
          <a:off x="7033633" y="862"/>
          <a:ext cx="2027354" cy="1216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Where is the area with the highest average income and their preferred method of commuting?</a:t>
          </a:r>
        </a:p>
      </dsp:txBody>
      <dsp:txXfrm>
        <a:off x="7033633" y="862"/>
        <a:ext cx="2027354" cy="1216412"/>
      </dsp:txXfrm>
    </dsp:sp>
    <dsp:sp modelId="{603E2D06-CFA2-49CB-B910-36D2123AAAB3}">
      <dsp:nvSpPr>
        <dsp:cNvPr id="0" name=""/>
        <dsp:cNvSpPr/>
      </dsp:nvSpPr>
      <dsp:spPr>
        <a:xfrm>
          <a:off x="343364" y="1420010"/>
          <a:ext cx="2027354" cy="12164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Where is an area with the closest to city wide average income and their preferred method of commuting?</a:t>
          </a:r>
        </a:p>
      </dsp:txBody>
      <dsp:txXfrm>
        <a:off x="343364" y="1420010"/>
        <a:ext cx="2027354" cy="1216412"/>
      </dsp:txXfrm>
    </dsp:sp>
    <dsp:sp modelId="{3A108BFF-52B7-4119-A399-B1EAE1426554}">
      <dsp:nvSpPr>
        <dsp:cNvPr id="0" name=""/>
        <dsp:cNvSpPr/>
      </dsp:nvSpPr>
      <dsp:spPr>
        <a:xfrm>
          <a:off x="2573454" y="1420010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6. What do these metrics tell us about the city of charlotte?</a:t>
          </a:r>
        </a:p>
      </dsp:txBody>
      <dsp:txXfrm>
        <a:off x="2573454" y="1420010"/>
        <a:ext cx="2027354" cy="1216412"/>
      </dsp:txXfrm>
    </dsp:sp>
    <dsp:sp modelId="{6FD2AB5F-8F18-49B7-B806-8719BF070796}">
      <dsp:nvSpPr>
        <dsp:cNvPr id="0" name=""/>
        <dsp:cNvSpPr/>
      </dsp:nvSpPr>
      <dsp:spPr>
        <a:xfrm>
          <a:off x="4803543" y="1420010"/>
          <a:ext cx="2027354" cy="12164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7. Are there more people that live and work in the same area when that area is closer to uptown/ do more people walk to work the closer they live to uptown?</a:t>
          </a:r>
        </a:p>
      </dsp:txBody>
      <dsp:txXfrm>
        <a:off x="4803543" y="1420010"/>
        <a:ext cx="2027354" cy="1216412"/>
      </dsp:txXfrm>
    </dsp:sp>
    <dsp:sp modelId="{B81FFE46-2999-4FC5-9EC0-BCFAE0927BB2}">
      <dsp:nvSpPr>
        <dsp:cNvPr id="0" name=""/>
        <dsp:cNvSpPr/>
      </dsp:nvSpPr>
      <dsp:spPr>
        <a:xfrm>
          <a:off x="7033633" y="1420010"/>
          <a:ext cx="2027354" cy="1216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8. Do rural areas have more single occupancy commuters?</a:t>
          </a:r>
        </a:p>
      </dsp:txBody>
      <dsp:txXfrm>
        <a:off x="7033633" y="1420010"/>
        <a:ext cx="2027354" cy="1216412"/>
      </dsp:txXfrm>
    </dsp:sp>
    <dsp:sp modelId="{C2D589D4-4E46-4AFF-809F-3800ECEE1C17}">
      <dsp:nvSpPr>
        <dsp:cNvPr id="0" name=""/>
        <dsp:cNvSpPr/>
      </dsp:nvSpPr>
      <dsp:spPr>
        <a:xfrm>
          <a:off x="3688498" y="2839158"/>
          <a:ext cx="2027354" cy="1216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9. Where is the biggest change in commuting style in the blocks?</a:t>
          </a:r>
        </a:p>
      </dsp:txBody>
      <dsp:txXfrm>
        <a:off x="3688498" y="2839158"/>
        <a:ext cx="2027354" cy="1216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8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9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3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8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6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harlottenc.gov/datasets/census-household-income-block-groups?geometry=-83.097%2C34.866%2C-78.516%2C35.651" TargetMode="External"/><Relationship Id="rId2" Type="http://schemas.openxmlformats.org/officeDocument/2006/relationships/hyperlink" Target="https://data.charlottenc.gov/datasets/census-commuting-block-grou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E07A40FB-7DB5-4B42-BEB8-59BF4CFF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8713"/>
          <a:stretch/>
        </p:blipFill>
        <p:spPr>
          <a:xfrm>
            <a:off x="0" y="-1250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73F94-E112-4154-BA7F-A11AA564F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latin typeface="Arial Black" panose="020B0A04020102020204" pitchFamily="34" charset="0"/>
              </a:rPr>
              <a:t>Charlotte income vs. commuting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0B98D-E3EA-43B2-A7EC-CC5BBB5E5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sz="1000" dirty="0">
                <a:latin typeface="Arial Black" panose="020B0A04020102020204" pitchFamily="34" charset="0"/>
              </a:rPr>
              <a:t>Project by:</a:t>
            </a:r>
          </a:p>
          <a:p>
            <a:endParaRPr lang="en-US" sz="1000" dirty="0">
              <a:latin typeface="Arial Black" panose="020B0A04020102020204" pitchFamily="34" charset="0"/>
            </a:endParaRPr>
          </a:p>
          <a:p>
            <a:r>
              <a:rPr lang="en-US" sz="1000" dirty="0">
                <a:latin typeface="Arial Black" panose="020B0A04020102020204" pitchFamily="34" charset="0"/>
              </a:rPr>
              <a:t>Bandana Deo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Catlin Smith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Hunter Johnson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John Falcone</a:t>
            </a:r>
          </a:p>
        </p:txBody>
      </p:sp>
    </p:spTree>
    <p:extLst>
      <p:ext uri="{BB962C8B-B14F-4D97-AF65-F5344CB8AC3E}">
        <p14:creationId xmlns:p14="http://schemas.microsoft.com/office/powerpoint/2010/main" val="176376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E85C-3FF3-4289-A869-7A7DEAF7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Charlotte Census block groups analysis:</a:t>
            </a:r>
            <a:br>
              <a:rPr lang="en-US" dirty="0"/>
            </a:br>
            <a:r>
              <a:rPr lang="en-US" sz="3100" dirty="0">
                <a:latin typeface="Arial Black" panose="020B0A04020102020204" pitchFamily="34" charset="0"/>
              </a:rPr>
              <a:t>Income and Commuting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87DD-4AF5-45ED-BB80-04E883EB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848"/>
            <a:ext cx="10515600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Charlotte being one of the largest growing metro areas in the united states now our team felt it would be a good idea to look at some population metrics and find a correlation between household income and commuting to work.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Hoping to find a large correlation between higher paying jobs in the Charlotte metro area, and single person commuting.</a:t>
            </a:r>
          </a:p>
          <a:p>
            <a:r>
              <a:rPr lang="en-US" sz="2000" dirty="0"/>
              <a:t>Along with more people in poverty having a diverse set of ways to get to work other than single person car commuting.</a:t>
            </a:r>
          </a:p>
        </p:txBody>
      </p:sp>
    </p:spTree>
    <p:extLst>
      <p:ext uri="{BB962C8B-B14F-4D97-AF65-F5344CB8AC3E}">
        <p14:creationId xmlns:p14="http://schemas.microsoft.com/office/powerpoint/2010/main" val="309503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442-997C-4DCA-8067-4CA2D0AA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>
                <a:latin typeface="Arial Black" panose="020B0A04020102020204" pitchFamily="34" charset="0"/>
              </a:rPr>
              <a:t>Initial questions:</a:t>
            </a:r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63E6D5-5BF7-4A2E-A6F4-0FD93927C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51690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22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1187-262D-41DF-A195-77141C40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19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Where did we get 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927D-9CBD-4441-8C00-FC8E50D3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4960"/>
            <a:ext cx="8946541" cy="4663440"/>
          </a:xfrm>
        </p:spPr>
        <p:txBody>
          <a:bodyPr/>
          <a:lstStyle/>
          <a:p>
            <a:r>
              <a:rPr lang="en-US" dirty="0"/>
              <a:t>Charlotte NC has its own API’s available for free to use by anyone, these data sets are both for years 2011-2015, so while not a current analysis it should be enough data to see trends and analyze for the future.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https://data.charlottenc.gov/datasets/census-commuting-block-groups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https://data.charlottenc.gov/datasets/census-household-income-block-groups?geometry=-83.097%2C34.866%2C-78.516%2C35.651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8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</vt:lpstr>
      <vt:lpstr>Charlotte income vs. commuting analysis</vt:lpstr>
      <vt:lpstr>Charlotte Census block groups analysis: Income and Commuting</vt:lpstr>
      <vt:lpstr>Initial questions:</vt:lpstr>
      <vt:lpstr>Where did we get our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Charlotte income vs. commuting analysis</dc:title>
  <dc:creator>John Falcone</dc:creator>
  <cp:lastModifiedBy>John Falcone</cp:lastModifiedBy>
  <cp:revision>2</cp:revision>
  <dcterms:created xsi:type="dcterms:W3CDTF">2020-07-30T23:13:34Z</dcterms:created>
  <dcterms:modified xsi:type="dcterms:W3CDTF">2020-07-30T23:19:22Z</dcterms:modified>
</cp:coreProperties>
</file>