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52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304560d2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304560d2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ddc3935d0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ddc3935d0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ddc3935d0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ddc3935d0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e8bedbe2d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e8bedbe2d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ddc3935d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ddc3935d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ddc3935d0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ddc3935d0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ddc3935d0_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ddc3935d0_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304560d2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304560d2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ddc3935d0_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ddc3935d0_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46775" y="844050"/>
            <a:ext cx="5570100" cy="20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>
                <a:solidFill>
                  <a:srgbClr val="FF0000"/>
                </a:solidFill>
              </a:rPr>
              <a:t>DIP392</a:t>
            </a:r>
            <a:r>
              <a:rPr lang="fr" b="1" dirty="0">
                <a:solidFill>
                  <a:schemeClr val="bg1"/>
                </a:solidFill>
              </a:rPr>
              <a:t>-</a:t>
            </a:r>
            <a:r>
              <a:rPr lang="fr" b="1" u="sng" dirty="0">
                <a:solidFill>
                  <a:schemeClr val="accent2"/>
                </a:solidFill>
              </a:rPr>
              <a:t>Presentation</a:t>
            </a:r>
            <a:endParaRPr b="1" u="sng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0000"/>
                </a:solidFill>
              </a:rPr>
              <a:t> C</a:t>
            </a:r>
            <a:r>
              <a:rPr lang="fr" dirty="0">
                <a:solidFill>
                  <a:srgbClr val="FFFF00"/>
                </a:solidFill>
              </a:rPr>
              <a:t>o</a:t>
            </a:r>
            <a:r>
              <a:rPr lang="fr" dirty="0">
                <a:solidFill>
                  <a:srgbClr val="FF0000"/>
                </a:solidFill>
              </a:rPr>
              <a:t>nn</a:t>
            </a:r>
            <a:r>
              <a:rPr lang="fr" dirty="0">
                <a:solidFill>
                  <a:srgbClr val="FFFF00"/>
                </a:solidFill>
              </a:rPr>
              <a:t>e</a:t>
            </a:r>
            <a:r>
              <a:rPr lang="fr" dirty="0">
                <a:solidFill>
                  <a:srgbClr val="FF0000"/>
                </a:solidFill>
              </a:rPr>
              <a:t>c</a:t>
            </a:r>
            <a:r>
              <a:rPr lang="fr" dirty="0">
                <a:solidFill>
                  <a:srgbClr val="FFFF00"/>
                </a:solidFill>
              </a:rPr>
              <a:t>t 4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455316" y="3934350"/>
            <a:ext cx="48177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rgbClr val="FF0000"/>
                </a:solidFill>
              </a:rPr>
              <a:t>Wilfried Ruiz </a:t>
            </a:r>
            <a:r>
              <a:rPr lang="fr" sz="1600" dirty="0"/>
              <a:t>;</a:t>
            </a:r>
            <a:r>
              <a:rPr lang="fr" sz="1600" dirty="0">
                <a:solidFill>
                  <a:schemeClr val="accent2"/>
                </a:solidFill>
              </a:rPr>
              <a:t> Kevin Randrianimanana </a:t>
            </a:r>
            <a:r>
              <a:rPr lang="fr" sz="1600" dirty="0"/>
              <a:t>;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accent2"/>
                </a:solidFill>
              </a:rPr>
              <a:t>Elias Cremniter</a:t>
            </a:r>
            <a:r>
              <a:rPr lang="fr" sz="1600" dirty="0"/>
              <a:t> ; </a:t>
            </a:r>
            <a:r>
              <a:rPr lang="fr" sz="1600" dirty="0">
                <a:solidFill>
                  <a:srgbClr val="FF0000"/>
                </a:solidFill>
              </a:rPr>
              <a:t>Guy-Leonard Kamga-Fotso-Wafo</a:t>
            </a:r>
            <a:endParaRPr sz="1600" dirty="0">
              <a:solidFill>
                <a:srgbClr val="FF0000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650" y="955575"/>
            <a:ext cx="3232350" cy="32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1420650" y="2102550"/>
            <a:ext cx="63027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4000" dirty="0">
                <a:solidFill>
                  <a:schemeClr val="tx2"/>
                </a:solidFill>
              </a:rPr>
              <a:t>thank</a:t>
            </a:r>
            <a:r>
              <a:rPr lang="fr" sz="4000" dirty="0"/>
              <a:t> </a:t>
            </a:r>
            <a:r>
              <a:rPr lang="fr" sz="4000" dirty="0">
                <a:solidFill>
                  <a:schemeClr val="accent1"/>
                </a:solidFill>
              </a:rPr>
              <a:t>you</a:t>
            </a:r>
            <a:r>
              <a:rPr lang="fr" sz="4000" dirty="0"/>
              <a:t> </a:t>
            </a:r>
            <a:r>
              <a:rPr lang="fr" sz="4000" dirty="0">
                <a:solidFill>
                  <a:schemeClr val="tx2"/>
                </a:solidFill>
              </a:rPr>
              <a:t>for</a:t>
            </a:r>
            <a:r>
              <a:rPr lang="fr" sz="4000" dirty="0"/>
              <a:t> </a:t>
            </a:r>
            <a:r>
              <a:rPr lang="fr" sz="4000" dirty="0">
                <a:solidFill>
                  <a:schemeClr val="accent1"/>
                </a:solidFill>
              </a:rPr>
              <a:t>listening</a:t>
            </a:r>
            <a:r>
              <a:rPr lang="fr" sz="4000" dirty="0"/>
              <a:t> </a:t>
            </a:r>
            <a:r>
              <a:rPr lang="fr" sz="4000" dirty="0">
                <a:solidFill>
                  <a:schemeClr val="tx2"/>
                </a:solidFill>
              </a:rPr>
              <a:t>to</a:t>
            </a:r>
            <a:r>
              <a:rPr lang="fr" sz="4000" dirty="0"/>
              <a:t> </a:t>
            </a:r>
            <a:r>
              <a:rPr lang="fr" sz="4000" dirty="0">
                <a:solidFill>
                  <a:schemeClr val="accent1"/>
                </a:solidFill>
              </a:rPr>
              <a:t>us </a:t>
            </a:r>
            <a:r>
              <a:rPr lang="fr" sz="4000" dirty="0">
                <a:solidFill>
                  <a:schemeClr val="tx2"/>
                </a:solidFill>
              </a:rPr>
              <a:t>!</a:t>
            </a:r>
            <a:endParaRPr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2438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fr" sz="2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mm</a:t>
            </a:r>
            <a:r>
              <a:rPr lang="fr" sz="2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ary</a:t>
            </a:r>
            <a:endParaRPr sz="22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720300" y="1702800"/>
            <a:ext cx="4099200" cy="24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716" b="1">
                <a:latin typeface="Arial"/>
                <a:ea typeface="Arial"/>
                <a:cs typeface="Arial"/>
                <a:sym typeface="Arial"/>
              </a:rPr>
              <a:t>1. Requirements Analysis</a:t>
            </a:r>
            <a:endParaRPr sz="1716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716" b="1">
                <a:latin typeface="Arial"/>
                <a:ea typeface="Arial"/>
                <a:cs typeface="Arial"/>
                <a:sym typeface="Arial"/>
              </a:rPr>
              <a:t>3. Design</a:t>
            </a:r>
            <a:endParaRPr sz="1716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716" b="1">
                <a:latin typeface="Arial"/>
                <a:ea typeface="Arial"/>
                <a:cs typeface="Arial"/>
                <a:sym typeface="Arial"/>
              </a:rPr>
              <a:t>4. Implementation</a:t>
            </a:r>
            <a:endParaRPr sz="1716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716" b="1">
                <a:latin typeface="Arial"/>
                <a:ea typeface="Arial"/>
                <a:cs typeface="Arial"/>
                <a:sym typeface="Arial"/>
              </a:rPr>
              <a:t>5. Testing</a:t>
            </a:r>
            <a:endParaRPr sz="1716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716" b="1">
                <a:latin typeface="Arial"/>
                <a:ea typeface="Arial"/>
                <a:cs typeface="Arial"/>
                <a:sym typeface="Arial"/>
              </a:rPr>
              <a:t>6. Démo</a:t>
            </a:r>
            <a:endParaRPr sz="1716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425" y="1153300"/>
            <a:ext cx="3019699" cy="301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63270"/>
            <a:ext cx="7508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r>
              <a:rPr lang="fr" sz="2200" b="1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fr" sz="2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1716" b="1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5513750" y="488995"/>
            <a:ext cx="11571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53942" y="1201202"/>
            <a:ext cx="3440325" cy="311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Project Overview: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       - A 6x7 gameboard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 - 2 players' game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- Win condition = 4 tokens aligned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- 21 token per player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- 2 token color : Red and yellow</a:t>
            </a:r>
          </a:p>
        </p:txBody>
      </p:sp>
      <p:pic>
        <p:nvPicPr>
          <p:cNvPr id="1026" name="Picture 2" descr="Connect 4 Rules | Official Game Rules">
            <a:extLst>
              <a:ext uri="{FF2B5EF4-FFF2-40B4-BE49-F238E27FC236}">
                <a16:creationId xmlns:a16="http://schemas.microsoft.com/office/drawing/2014/main" id="{35A7BF80-D8FD-9A95-A23D-7C28F734E1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" t="2608" r="4043" b="5659"/>
          <a:stretch/>
        </p:blipFill>
        <p:spPr bwMode="auto">
          <a:xfrm>
            <a:off x="6530585" y="1135948"/>
            <a:ext cx="2476220" cy="354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Une image contenant motif, cercle, capture d’écran, Symétrie&#10;&#10;Description générée automatiquement">
            <a:extLst>
              <a:ext uri="{FF2B5EF4-FFF2-40B4-BE49-F238E27FC236}">
                <a16:creationId xmlns:a16="http://schemas.microsoft.com/office/drawing/2014/main" id="{D9145198-6D16-5359-FD4A-33156C2C86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44" t="14157" r="13382" b="7755"/>
          <a:stretch/>
        </p:blipFill>
        <p:spPr>
          <a:xfrm>
            <a:off x="3752474" y="1798320"/>
            <a:ext cx="2578835" cy="22288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A0421BA-5944-5F31-5B79-495900EFEEBE}"/>
              </a:ext>
            </a:extLst>
          </p:cNvPr>
          <p:cNvSpPr txBox="1"/>
          <p:nvPr/>
        </p:nvSpPr>
        <p:spPr>
          <a:xfrm>
            <a:off x="4942210" y="4162637"/>
            <a:ext cx="412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7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C24D085-E014-4E43-5408-CF8CA91F594A}"/>
              </a:ext>
            </a:extLst>
          </p:cNvPr>
          <p:cNvSpPr txBox="1"/>
          <p:nvPr/>
        </p:nvSpPr>
        <p:spPr>
          <a:xfrm>
            <a:off x="3335252" y="2753393"/>
            <a:ext cx="25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F9D6747-EB69-D5EF-6BA1-F9BC0386A6FA}"/>
              </a:ext>
            </a:extLst>
          </p:cNvPr>
          <p:cNvCxnSpPr>
            <a:cxnSpLocks/>
          </p:cNvCxnSpPr>
          <p:nvPr/>
        </p:nvCxnSpPr>
        <p:spPr>
          <a:xfrm>
            <a:off x="3634698" y="1819560"/>
            <a:ext cx="0" cy="2275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E74FBF5-B458-87FB-16B9-55579B7CD387}"/>
              </a:ext>
            </a:extLst>
          </p:cNvPr>
          <p:cNvCxnSpPr>
            <a:cxnSpLocks/>
          </p:cNvCxnSpPr>
          <p:nvPr/>
        </p:nvCxnSpPr>
        <p:spPr>
          <a:xfrm flipH="1">
            <a:off x="3782643" y="4094883"/>
            <a:ext cx="2548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56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r>
              <a:rPr lang="fr" sz="2200" b="1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fr" sz="2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1716" b="1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5513750" y="519475"/>
            <a:ext cx="11571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769950" y="981775"/>
            <a:ext cx="8067600" cy="3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lt1"/>
                </a:solidFill>
              </a:rPr>
              <a:t>Project Requirements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lt1"/>
                </a:solidFill>
              </a:rPr>
              <a:t>1. The game must allow two players to take turns.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lt1"/>
                </a:solidFill>
              </a:rPr>
              <a:t>2. Players must be able to place their token in a non-full column of the grid.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lt1"/>
                </a:solidFill>
              </a:rPr>
              <a:t>3. The game must detect and signal when a player aligns four tokens.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tx2"/>
                </a:solidFill>
              </a:rPr>
              <a:t>4. The game must end when the grid is full or when a player aligns four tokens.</a:t>
            </a:r>
            <a:endParaRPr sz="1500" dirty="0">
              <a:solidFill>
                <a:schemeClr val="tx2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lt1"/>
                </a:solidFill>
              </a:rPr>
              <a:t>5. The game must clearly display the current state of the grid after each move.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lt1"/>
                </a:solidFill>
              </a:rPr>
              <a:t>6. Players must be able to start a new game after the end of the previous one.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lt1"/>
                </a:solidFill>
              </a:rPr>
              <a:t>7. The game must include a user-friendly interface for players to select columns to place their tokens.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lt1"/>
                </a:solidFill>
              </a:rPr>
              <a:t>8. The game must handle draw cases when the grid is full without any player aligning four tokens.</a:t>
            </a:r>
            <a:endParaRPr sz="1500" dirty="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lt1"/>
                </a:solidFill>
              </a:rPr>
              <a:t>9. The program must be developed in an appropriate programming language with suitable data structures to represent the grid and tokens.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r>
              <a:rPr lang="fr" sz="2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fr" sz="2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gn</a:t>
            </a:r>
            <a:endParaRPr sz="2200" dirty="0">
              <a:solidFill>
                <a:schemeClr val="accent2"/>
              </a:solidFill>
            </a:endParaRPr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-579865" y="3690370"/>
            <a:ext cx="3062869" cy="1662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indent="0" algn="just">
              <a:buNone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Pro : code reuse through inheritance, extensibility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Cons : complexity in inheritance hierarchy</a:t>
            </a:r>
            <a:endParaRPr lang="en-US" sz="1400" b="0" dirty="0">
              <a:effectLst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/>
              <a:t>                                              </a:t>
            </a: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150" y="1190750"/>
            <a:ext cx="5702369" cy="3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8F19324-B085-4BA4-AB9A-33816360B77A}"/>
              </a:ext>
            </a:extLst>
          </p:cNvPr>
          <p:cNvSpPr txBox="1"/>
          <p:nvPr/>
        </p:nvSpPr>
        <p:spPr>
          <a:xfrm>
            <a:off x="364366" y="1453130"/>
            <a:ext cx="244621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sng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Classe</a:t>
            </a:r>
            <a:r>
              <a:rPr lang="en-US" sz="1400" b="0" i="0" u="sng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: </a:t>
            </a:r>
            <a:br>
              <a:rPr lang="en-US" sz="1400" b="0" i="0" u="sng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</a:br>
            <a:br>
              <a:rPr lang="en-US" sz="1400" b="0" i="0" u="sng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Game, 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</a:b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GameBoard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,</a:t>
            </a:r>
            <a:b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Player, 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</a:b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BotPlayer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, 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</a:b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HumanPlayer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MVC Pattern</a:t>
            </a:r>
            <a:endParaRPr lang="fr-FR" dirty="0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Imp</a:t>
            </a:r>
            <a:r>
              <a:rPr lang="fr" sz="2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lem</a:t>
            </a:r>
            <a:r>
              <a:rPr lang="fr" sz="2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ent</a:t>
            </a:r>
            <a:r>
              <a:rPr lang="fr" sz="2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ati</a:t>
            </a:r>
            <a:r>
              <a:rPr lang="fr" sz="2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7CDD18-81CC-6B1C-26A7-4DB5F39D5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44" y="1475028"/>
            <a:ext cx="3983723" cy="32747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4219828-5EAA-5328-7032-FD544B55E9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51"/>
          <a:stretch/>
        </p:blipFill>
        <p:spPr>
          <a:xfrm>
            <a:off x="4338958" y="1468624"/>
            <a:ext cx="4603098" cy="3281126"/>
          </a:xfrm>
          <a:prstGeom prst="rect">
            <a:avLst/>
          </a:prstGeom>
        </p:spPr>
      </p:pic>
      <p:pic>
        <p:nvPicPr>
          <p:cNvPr id="3074" name="Picture 2" descr="Java (programming language) - Wikipedia">
            <a:extLst>
              <a:ext uri="{FF2B5EF4-FFF2-40B4-BE49-F238E27FC236}">
                <a16:creationId xmlns:a16="http://schemas.microsoft.com/office/drawing/2014/main" id="{5B33ABF4-9CC0-6E5E-39D3-C7F4C2C1D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07" y="180802"/>
            <a:ext cx="573400" cy="104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</a:t>
            </a:r>
            <a:r>
              <a:rPr lang="fr" sz="2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sti</a:t>
            </a:r>
            <a:r>
              <a:rPr lang="fr" sz="2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ng</a:t>
            </a:r>
            <a:endParaRPr sz="22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444060" y="1824220"/>
            <a:ext cx="5727768" cy="219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lt1"/>
                </a:solidFill>
                <a:sym typeface="Lato"/>
              </a:rPr>
              <a:t>Test Cases:</a:t>
            </a:r>
            <a:endParaRPr sz="1500" dirty="0">
              <a:solidFill>
                <a:schemeClr val="lt1"/>
              </a:solidFill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fr" sz="1500" dirty="0">
                <a:solidFill>
                  <a:schemeClr val="lt1"/>
                </a:solidFill>
                <a:sym typeface="Lato"/>
              </a:rPr>
              <a:t>Test ID 1: Disc placement in a specified column.</a:t>
            </a:r>
            <a:endParaRPr sz="1500" dirty="0">
              <a:solidFill>
                <a:schemeClr val="lt1"/>
              </a:solidFill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fr" sz="1500" dirty="0">
                <a:solidFill>
                  <a:schemeClr val="lt1"/>
                </a:solidFill>
                <a:sym typeface="Lato"/>
              </a:rPr>
              <a:t>Test ID 2: Turn-taking between two players.</a:t>
            </a:r>
            <a:endParaRPr sz="1500" dirty="0">
              <a:solidFill>
                <a:schemeClr val="lt1"/>
              </a:solidFill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fr" sz="1500" dirty="0">
                <a:solidFill>
                  <a:schemeClr val="lt1"/>
                </a:solidFill>
                <a:sym typeface="Lato"/>
              </a:rPr>
              <a:t>Test ID 3: Response to placing a disc in a full column.</a:t>
            </a:r>
            <a:endParaRPr sz="1500" dirty="0">
              <a:solidFill>
                <a:schemeClr val="lt1"/>
              </a:solidFill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fr" sz="1500" dirty="0">
                <a:solidFill>
                  <a:schemeClr val="lt1"/>
                </a:solidFill>
                <a:sym typeface="Lato"/>
              </a:rPr>
              <a:t>Test ID 4: Detection of a full board (draw condition).</a:t>
            </a:r>
            <a:endParaRPr sz="1500" dirty="0">
              <a:solidFill>
                <a:schemeClr val="lt1"/>
              </a:solidFill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fr" sz="1500" dirty="0">
                <a:solidFill>
                  <a:schemeClr val="lt1"/>
                </a:solidFill>
                <a:sym typeface="Lato"/>
              </a:rPr>
              <a:t>Test ID 5: Identification of a winning condition when four discs are aligned.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13C052-33FB-5815-575E-B75AA4F47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90" y="563880"/>
            <a:ext cx="2857500" cy="28575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Te</a:t>
            </a:r>
            <a:r>
              <a:rPr lang="fr" sz="2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sti</a:t>
            </a:r>
            <a:r>
              <a:rPr lang="fr" sz="22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ng</a:t>
            </a:r>
            <a:endParaRPr dirty="0"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1"/>
            <a:ext cx="4248274" cy="304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938" y="1890300"/>
            <a:ext cx="3373099" cy="22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3737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22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r>
              <a:rPr lang="fr-FR" sz="22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mo</a:t>
            </a:r>
            <a:endParaRPr lang="fr-FR" sz="2200" b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50" y="1471975"/>
            <a:ext cx="30575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4">
            <a:alphaModFix/>
          </a:blip>
          <a:srcRect t="6566" b="6575"/>
          <a:stretch/>
        </p:blipFill>
        <p:spPr>
          <a:xfrm>
            <a:off x="144788" y="3166950"/>
            <a:ext cx="31432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3650" y="125925"/>
            <a:ext cx="4458939" cy="236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4413" y="2623103"/>
            <a:ext cx="4457405" cy="236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Focus">
  <a:themeElements>
    <a:clrScheme name="Personnalisé 3">
      <a:dk1>
        <a:srgbClr val="1B212C"/>
      </a:dk1>
      <a:lt1>
        <a:srgbClr val="FFFFFF"/>
      </a:lt1>
      <a:dk2>
        <a:srgbClr val="D9D9D9"/>
      </a:dk2>
      <a:lt2>
        <a:srgbClr val="EECE1A"/>
      </a:lt2>
      <a:accent1>
        <a:srgbClr val="FF0000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351</Words>
  <Application>Microsoft Office PowerPoint</Application>
  <PresentationFormat>Affichage à l'écran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Lato</vt:lpstr>
      <vt:lpstr>Focus</vt:lpstr>
      <vt:lpstr>DIP392-Presentation   Connect 4</vt:lpstr>
      <vt:lpstr>Summary</vt:lpstr>
      <vt:lpstr>Requirements/Analysis</vt:lpstr>
      <vt:lpstr>Requirements/Analysis</vt:lpstr>
      <vt:lpstr>Design</vt:lpstr>
      <vt:lpstr>Implementation</vt:lpstr>
      <vt:lpstr>Testing</vt:lpstr>
      <vt:lpstr>Testing</vt:lpstr>
      <vt:lpstr>Demo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DIP392-Presentation   Connect 4</dc:title>
  <cp:lastModifiedBy>Wilfried Ruiz</cp:lastModifiedBy>
  <cp:revision>5</cp:revision>
  <dcterms:modified xsi:type="dcterms:W3CDTF">2024-05-27T15:58:43Z</dcterms:modified>
</cp:coreProperties>
</file>