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Barlow ExtraLight"/>
      <p:regular r:id="rId34"/>
      <p:bold r:id="rId35"/>
      <p:italic r:id="rId36"/>
      <p:boldItalic r:id="rId37"/>
    </p:embeddedFont>
    <p:embeddedFont>
      <p:font typeface="Hepta Slab Medium"/>
      <p:regular r:id="rId38"/>
      <p:bold r:id="rId39"/>
    </p:embeddedFont>
    <p:embeddedFont>
      <p:font typeface="Hepta Slab Light"/>
      <p:regular r:id="rId40"/>
      <p:bold r:id="rId41"/>
    </p:embeddedFont>
    <p:embeddedFont>
      <p:font typeface="Hepta Slab"/>
      <p:regular r:id="rId42"/>
      <p:bold r:id="rId43"/>
    </p:embeddedFont>
    <p:embeddedFont>
      <p:font typeface="Barlow Medium"/>
      <p:regular r:id="rId44"/>
      <p:bold r:id="rId45"/>
      <p:italic r:id="rId46"/>
      <p:boldItalic r:id="rId47"/>
    </p:embeddedFont>
    <p:embeddedFont>
      <p:font typeface="Barlow Light"/>
      <p:regular r:id="rId48"/>
      <p:bold r:id="rId49"/>
      <p:italic r:id="rId50"/>
      <p:boldItalic r:id="rId51"/>
    </p:embeddedFont>
    <p:embeddedFont>
      <p:font typeface="Barl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Light-regular.fntdata"/><Relationship Id="rId42" Type="http://schemas.openxmlformats.org/officeDocument/2006/relationships/font" Target="fonts/HeptaSlab-regular.fntdata"/><Relationship Id="rId41" Type="http://schemas.openxmlformats.org/officeDocument/2006/relationships/font" Target="fonts/HeptaSlabLight-bold.fntdata"/><Relationship Id="rId44" Type="http://schemas.openxmlformats.org/officeDocument/2006/relationships/font" Target="fonts/BarlowMedium-regular.fntdata"/><Relationship Id="rId43" Type="http://schemas.openxmlformats.org/officeDocument/2006/relationships/font" Target="fonts/HeptaSlab-bold.fntdata"/><Relationship Id="rId46" Type="http://schemas.openxmlformats.org/officeDocument/2006/relationships/font" Target="fonts/BarlowMedium-italic.fntdata"/><Relationship Id="rId45" Type="http://schemas.openxmlformats.org/officeDocument/2006/relationships/font" Target="fonts/Barlow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regular.fntdata"/><Relationship Id="rId47" Type="http://schemas.openxmlformats.org/officeDocument/2006/relationships/font" Target="fonts/BarlowMedium-boldItalic.fntdata"/><Relationship Id="rId49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BarlowExtraLight-bold.fntdata"/><Relationship Id="rId34" Type="http://schemas.openxmlformats.org/officeDocument/2006/relationships/font" Target="fonts/BarlowExtraLight-regular.fntdata"/><Relationship Id="rId37" Type="http://schemas.openxmlformats.org/officeDocument/2006/relationships/font" Target="fonts/BarlowExtraLight-boldItalic.fntdata"/><Relationship Id="rId36" Type="http://schemas.openxmlformats.org/officeDocument/2006/relationships/font" Target="fonts/BarlowExtraLight-italic.fntdata"/><Relationship Id="rId39" Type="http://schemas.openxmlformats.org/officeDocument/2006/relationships/font" Target="fonts/HeptaSlabMedium-bold.fntdata"/><Relationship Id="rId38" Type="http://schemas.openxmlformats.org/officeDocument/2006/relationships/font" Target="fonts/HeptaSlab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Light-boldItalic.fntdata"/><Relationship Id="rId50" Type="http://schemas.openxmlformats.org/officeDocument/2006/relationships/font" Target="fonts/BarlowLight-italic.fntdata"/><Relationship Id="rId53" Type="http://schemas.openxmlformats.org/officeDocument/2006/relationships/font" Target="fonts/Barlow-bold.fntdata"/><Relationship Id="rId52" Type="http://schemas.openxmlformats.org/officeDocument/2006/relationships/font" Target="fonts/Barlow-regular.fntdata"/><Relationship Id="rId11" Type="http://schemas.openxmlformats.org/officeDocument/2006/relationships/slide" Target="slides/slide6.xml"/><Relationship Id="rId55" Type="http://schemas.openxmlformats.org/officeDocument/2006/relationships/font" Target="fonts/Barlow-boldItalic.fntdata"/><Relationship Id="rId10" Type="http://schemas.openxmlformats.org/officeDocument/2006/relationships/slide" Target="slides/slide5.xml"/><Relationship Id="rId54" Type="http://schemas.openxmlformats.org/officeDocument/2006/relationships/font" Target="fonts/Barl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4d01b6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4d01b6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4d01b6a8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4d01b6a8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4d01b6a80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4d01b6a80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4d01b6a8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4d01b6a8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4d01b6a80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4d01b6a80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4d01b6a80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4d01b6a80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4d01b6a80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4d01b6a80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4d01b6a80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24d01b6a80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24d01b6a80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24d01b6a80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4d01b6a80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24d01b6a80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4d01b6a80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4d01b6a80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4d01b6a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4d01b6a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4d01b6a8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24d01b6a8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4d01b6a80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4d01b6a8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4d01b6a80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4d01b6a80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24d01b6a80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24d01b6a80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4d01b6a80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24d01b6a80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24d01b6a80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24d01b6a80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24d01b6a8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24d01b6a8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4d01b6a80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24d01b6a80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4d01b6a8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24d01b6a8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4d01b6a8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4d01b6a8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4d01b6a8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4d01b6a8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4d01b6a8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4d01b6a8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4d01b6a80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4d01b6a80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4d01b6a80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4d01b6a80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4d01b6a80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4d01b6a80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4d01b6a80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4d01b6a80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 view over a field of solar panels at sunset." id="326" name="Google Shape;326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70" l="0" r="0" t="777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7" name="Google Shape;327;p47"/>
          <p:cNvSpPr txBox="1"/>
          <p:nvPr>
            <p:ph type="title"/>
          </p:nvPr>
        </p:nvSpPr>
        <p:spPr>
          <a:xfrm>
            <a:off x="0" y="1604400"/>
            <a:ext cx="91440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6800">
                <a:solidFill>
                  <a:srgbClr val="00FF00"/>
                </a:solidFill>
              </a:rPr>
              <a:t>GENAI + DJANGO</a:t>
            </a:r>
            <a:endParaRPr b="1" sz="6800">
              <a:solidFill>
                <a:srgbClr val="00FF00"/>
              </a:solidFill>
            </a:endParaRPr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0" y="2662600"/>
            <a:ext cx="91440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700">
                <a:solidFill>
                  <a:srgbClr val="EFEFEF"/>
                </a:solidFill>
              </a:rPr>
              <a:t>The Ultimate Guide For Beginners</a:t>
            </a:r>
            <a:endParaRPr b="1" sz="2700">
              <a:solidFill>
                <a:srgbClr val="EFEFEF"/>
              </a:solidFill>
            </a:endParaRPr>
          </a:p>
        </p:txBody>
      </p:sp>
      <p:sp>
        <p:nvSpPr>
          <p:cNvPr id="329" name="Google Shape;329;p47"/>
          <p:cNvSpPr txBox="1"/>
          <p:nvPr>
            <p:ph idx="2" type="subTitle"/>
          </p:nvPr>
        </p:nvSpPr>
        <p:spPr>
          <a:xfrm>
            <a:off x="4859425" y="4496375"/>
            <a:ext cx="4245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700">
                <a:solidFill>
                  <a:srgbClr val="FFFF00"/>
                </a:solidFill>
              </a:rPr>
              <a:t>@SAIKUMARREDDY</a:t>
            </a:r>
            <a:endParaRPr b="1"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6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03.1.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Generative AI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Model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2" name="Google Shape;392;p56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generative models like GPT, GANs, and VAEs.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Focus on Transformer models for text generation.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How generative models work in tasks like text generation.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Understanding GenAI Models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7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03.2.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Large Language Models (LLMs)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What are LLMs, and why are they important?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Popular LLM architectures (GPT, BERT, T5).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Pre-trained vs Fine-tuned models.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Set up Hugging Face Transformers library.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LLM Overview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8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03.3.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LLM Integration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8" name="Google Shape;408;p58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Load a pre-trained LLM using Hugging Face.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Write Django views to generate text responses using LLMs.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Build a simple LLM-powered text generator in Django.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9" name="Google Shape;409;p58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Using Pre-trained LLMs 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type="title"/>
          </p:nvPr>
        </p:nvSpPr>
        <p:spPr>
          <a:xfrm>
            <a:off x="226225" y="3048150"/>
            <a:ext cx="8703600" cy="14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 (RAG)</a:t>
            </a:r>
            <a:endParaRPr/>
          </a:p>
        </p:txBody>
      </p:sp>
      <p:sp>
        <p:nvSpPr>
          <p:cNvPr id="415" name="Google Shape;415;p59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60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04.1. RAG Overview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22" name="Google Shape;422;p60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RAG systems.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How RAG combines retrieval with generation.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Use cases of RAG (chatbots, Q&amp;A systems).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23" name="Google Shape;423;p60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RAG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1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04.2.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Vector Database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240150" y="14026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vector search and Qdrant.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Install and configure Qdrant.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How to store embeddings in Qdrant.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Integrate Qdrant with Django views.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31" name="Google Shape;431;p61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Setting Qdrant for RAG in Django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2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04.3.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RAG Project (Part 1)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Project overview and architecture of a Django + RAG system.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Backend: Create Django views to handle retrieval and generation.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Build the retrieval component using Qdrant.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39" name="Google Shape;439;p62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&amp; Backend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63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04.4.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RAG Project (Part 2)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46" name="Google Shape;446;p63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Frontend: Create a simple UI for RAG queries.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Build APIs to interact with the LLM and Qdrant.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Test and deploy the complete RAG system.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47" name="Google Shape;447;p63"/>
          <p:cNvSpPr txBox="1"/>
          <p:nvPr/>
        </p:nvSpPr>
        <p:spPr>
          <a:xfrm>
            <a:off x="4708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Frontend &amp; APIs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4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LLMs</a:t>
            </a:r>
            <a:endParaRPr/>
          </a:p>
        </p:txBody>
      </p:sp>
      <p:sp>
        <p:nvSpPr>
          <p:cNvPr id="453" name="Google Shape;453;p64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65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05.1.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Fine-tuning LLMs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0" name="Google Shape;460;p65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fine-tuning LLMs.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Why fine-tune models for domain-specific tasks?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Examples of fine-tuning applications (customer support, domain-specific Q&amp;A).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1" name="Google Shape;461;p65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of Fine-tuning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240150" y="1931700"/>
            <a:ext cx="86637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The Video is About what we’re going to learn in this course, Complete Course Curriculum.</a:t>
            </a:r>
            <a:endParaRPr b="1" sz="3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66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05.2.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Fine-Tuning Process(Part-1)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8" name="Google Shape;468;p66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How to prepare a dataset for fine-tuning.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Tokenization and data cleaning.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Tools for managing datasets (Pandas, Hugging Face Datasets).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Prepare a dataset and format it for fine-tuning.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9" name="Google Shape;469;p66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Dataset </a:t>
            </a: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Preparation</a:t>
            </a: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 for Fine-tuning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67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05.3. Fine-Tuning Process(Part-2)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6" name="Google Shape;476;p67"/>
          <p:cNvSpPr txBox="1"/>
          <p:nvPr/>
        </p:nvSpPr>
        <p:spPr>
          <a:xfrm>
            <a:off x="240150" y="13264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of Django’s ORM and database integration.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Define models for storing data.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Migrations and how to apply them.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Create models and test basic CRUD operations.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7" name="Google Shape;477;p67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Using HuggingFace LLM Models for Fine-tuning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Fine-tuned LLM Project</a:t>
            </a:r>
            <a:endParaRPr/>
          </a:p>
        </p:txBody>
      </p:sp>
      <p:sp>
        <p:nvSpPr>
          <p:cNvPr id="483" name="Google Shape;483;p68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69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06.1. Project (Part-1)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90" name="Google Shape;490;p69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Fine-tune a custom LLM using a specific dataset.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Save the model for later use in a Django application.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Fine-tune a model for a Q&amp;A task.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91" name="Google Shape;491;p69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Fine-tuning a Model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70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06.2. Project (Part-2)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98" name="Google Shape;498;p70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Load the fine-tuned model in Django.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Create a view to interact with the model.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Build a Django app that uses the fine-tuned model to generate answers.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99" name="Google Shape;499;p70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Django Integration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71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06.3. Project (Part-3)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06" name="Google Shape;506;p71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Build a frontend to query the fine-tuned LLM.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Create APIs to communicate between frontend and backend.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Test and deploy the full project on the cloud.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07" name="Google Shape;507;p71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Full-stack Project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2"/>
          <p:cNvSpPr txBox="1"/>
          <p:nvPr>
            <p:ph type="title"/>
          </p:nvPr>
        </p:nvSpPr>
        <p:spPr>
          <a:xfrm>
            <a:off x="176900" y="3048150"/>
            <a:ext cx="87630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513" name="Google Shape;513;p72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73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07.1. Django Deployment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20" name="Google Shape;520;p73"/>
          <p:cNvSpPr txBox="1"/>
          <p:nvPr/>
        </p:nvSpPr>
        <p:spPr>
          <a:xfrm>
            <a:off x="240150" y="14026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of cloud platforms for deployment (AWS, Oracle Cloud).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Deploying Django apps with AI models.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Deploy the RAG and fine-tuned LLM systems to the cloud.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21" name="Google Shape;521;p73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Deploying Django Projects with AI Models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4"/>
          <p:cNvSpPr txBox="1"/>
          <p:nvPr>
            <p:ph type="title"/>
          </p:nvPr>
        </p:nvSpPr>
        <p:spPr>
          <a:xfrm>
            <a:off x="1631550" y="1980450"/>
            <a:ext cx="58809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</a:t>
            </a:r>
            <a:endParaRPr sz="6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697350" y="3047925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Setup</a:t>
            </a:r>
            <a:endParaRPr/>
          </a:p>
        </p:txBody>
      </p:sp>
      <p:sp>
        <p:nvSpPr>
          <p:cNvPr id="341" name="Google Shape;341;p49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0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01.1 Introduction to Generative AI and Django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48" name="Google Shape;348;p50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of Gen Ai and Django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240150" y="13264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Definition of Generative AI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Applications in various fields (e.g., content creation, chatbots)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Importance of Large Language Models (LLMs)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of Django as a web framework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01.2. Installing Django and Project Setup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Install pre-requirements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Start a new Django project.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the project folder structure.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Create a GitHub repo and push the initial setup.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Installation and Setup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Django Basics</a:t>
            </a:r>
            <a:endParaRPr/>
          </a:p>
        </p:txBody>
      </p:sp>
      <p:sp>
        <p:nvSpPr>
          <p:cNvPr id="363" name="Google Shape;363;p52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3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02.1.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Django Fundamentals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0" name="Google Shape;370;p53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URL routing in Django.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Create simple views that return HTML.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Link views to URLs.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Build a simple homepage with dynamic URL routing.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1" name="Google Shape;371;p53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Views and URLs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54"/>
          <p:cNvSpPr txBox="1"/>
          <p:nvPr/>
        </p:nvSpPr>
        <p:spPr>
          <a:xfrm>
            <a:off x="240150" y="302400"/>
            <a:ext cx="8925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02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.2. </a:t>
            </a:r>
            <a:r>
              <a:rPr b="1" lang="en" sz="2600">
                <a:solidFill>
                  <a:srgbClr val="FFFF00"/>
                </a:solidFill>
                <a:latin typeface="Hepta Slab"/>
                <a:ea typeface="Hepta Slab"/>
                <a:cs typeface="Hepta Slab"/>
                <a:sym typeface="Hepta Slab"/>
              </a:rPr>
              <a:t>Django Models</a:t>
            </a:r>
            <a:endParaRPr b="1" sz="2600">
              <a:solidFill>
                <a:srgbClr val="FFFF00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240150" y="1478850"/>
            <a:ext cx="8663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Overview of Django’s ORM and database integration.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Define models for storing data.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Migrations and how to apply them.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pta Slab"/>
              <a:buChar char="●"/>
            </a:pPr>
            <a:r>
              <a:rPr b="1" lang="en" sz="17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Practical: Create models and test basic CRUD operations.</a:t>
            </a:r>
            <a:endParaRPr b="1" sz="17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394600" y="801225"/>
            <a:ext cx="7552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Working with Django Models and Databases</a:t>
            </a:r>
            <a:endParaRPr b="1" i="1" sz="13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Concepts</a:t>
            </a:r>
            <a:endParaRPr/>
          </a:p>
        </p:txBody>
      </p:sp>
      <p:sp>
        <p:nvSpPr>
          <p:cNvPr id="385" name="Google Shape;385;p55"/>
          <p:cNvSpPr txBox="1"/>
          <p:nvPr>
            <p:ph idx="2" type="title"/>
          </p:nvPr>
        </p:nvSpPr>
        <p:spPr>
          <a:xfrm>
            <a:off x="2809875" y="751425"/>
            <a:ext cx="30558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