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gkyhPA3RElcTj34Qbti7pTwPnH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Introduction</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a:t>QA strategy for the next 12-months</a:t>
            </a:r>
            <a:endParaRPr/>
          </a:p>
        </p:txBody>
      </p:sp>
      <p:pic>
        <p:nvPicPr>
          <p:cNvPr id="56" name="Google Shape;56;p1"/>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Automating Headless Software Testing (1-4 months)</a:t>
            </a:r>
            <a:endParaRPr/>
          </a:p>
        </p:txBody>
      </p:sp>
      <p:sp>
        <p:nvSpPr>
          <p:cNvPr id="119" name="Google Shape;11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945"/>
              <a:t>The goal of automating headless software testing is to reduce manual effort, expedite testing, and increase reliability. Here's our approach categorized into short, medium, and long-term phases:</a:t>
            </a:r>
            <a:endParaRPr sz="945"/>
          </a:p>
          <a:p>
            <a:pPr indent="0" lvl="0" marL="0" rtl="0" algn="l">
              <a:lnSpc>
                <a:spcPct val="115000"/>
              </a:lnSpc>
              <a:spcBef>
                <a:spcPts val="1200"/>
              </a:spcBef>
              <a:spcAft>
                <a:spcPts val="0"/>
              </a:spcAft>
              <a:buClr>
                <a:schemeClr val="dk1"/>
              </a:buClr>
              <a:buSzPts val="1100"/>
              <a:buFont typeface="Arial"/>
              <a:buNone/>
            </a:pPr>
            <a:r>
              <a:rPr lang="en-GB" sz="945"/>
              <a:t>Our immediate focus will be on establishing a solid foundation for automation. We'll develop a thorough understanding of the application and its behavior. We will:</a:t>
            </a:r>
            <a:endParaRPr sz="945"/>
          </a:p>
          <a:p>
            <a:pPr indent="0" lvl="0" marL="0" rtl="0" algn="l">
              <a:lnSpc>
                <a:spcPct val="115000"/>
              </a:lnSpc>
              <a:spcBef>
                <a:spcPts val="1200"/>
              </a:spcBef>
              <a:spcAft>
                <a:spcPts val="0"/>
              </a:spcAft>
              <a:buSzPts val="1800"/>
              <a:buNone/>
            </a:pPr>
            <a:r>
              <a:rPr b="1" lang="en-GB" sz="945"/>
              <a:t>Create Unit Tests: </a:t>
            </a:r>
            <a:r>
              <a:rPr lang="en-GB" sz="945"/>
              <a:t>We'll initiate the development of a suite of unit tests. As the software in the </a:t>
            </a:r>
            <a:r>
              <a:rPr lang="en-GB" sz="945"/>
              <a:t>the client's</a:t>
            </a:r>
            <a:r>
              <a:rPr lang="en-GB" sz="945"/>
              <a:t> Linux Boxes is written in JavaScript and TypeScript, we'll use testing libraries like Jest and Mocha.</a:t>
            </a:r>
            <a:endParaRPr sz="945"/>
          </a:p>
          <a:p>
            <a:pPr indent="0" lvl="0" marL="0" rtl="0" algn="l">
              <a:lnSpc>
                <a:spcPct val="115000"/>
              </a:lnSpc>
              <a:spcBef>
                <a:spcPts val="1200"/>
              </a:spcBef>
              <a:spcAft>
                <a:spcPts val="0"/>
              </a:spcAft>
              <a:buSzPts val="1800"/>
              <a:buNone/>
            </a:pPr>
            <a:r>
              <a:rPr b="1" lang="en-GB" sz="945"/>
              <a:t>Implement Static Analysis Tools: </a:t>
            </a:r>
            <a:r>
              <a:rPr lang="en-GB" sz="945"/>
              <a:t>These tools will help us catch potential bugs in the codebase before they become a problem. ESLint, a static analysis tool for JavaScript and TypeScript, is a great place to start.</a:t>
            </a:r>
            <a:endParaRPr sz="945"/>
          </a:p>
          <a:p>
            <a:pPr indent="0" lvl="0" marL="0" rtl="0" algn="l">
              <a:lnSpc>
                <a:spcPct val="115000"/>
              </a:lnSpc>
              <a:spcBef>
                <a:spcPts val="1200"/>
              </a:spcBef>
              <a:spcAft>
                <a:spcPts val="0"/>
              </a:spcAft>
              <a:buSzPts val="1800"/>
              <a:buNone/>
            </a:pPr>
            <a:r>
              <a:rPr lang="en-GB" sz="989"/>
              <a:t>All three of the tools mentioned here, Jest, Mocha, and ESLint, are essential in maintaining high code quality and ensuring our software performs as expected.</a:t>
            </a:r>
            <a:endParaRPr sz="945"/>
          </a:p>
          <a:p>
            <a:pPr indent="0" lvl="0" marL="0" rtl="0" algn="l">
              <a:lnSpc>
                <a:spcPct val="115000"/>
              </a:lnSpc>
              <a:spcBef>
                <a:spcPts val="1200"/>
              </a:spcBef>
              <a:spcAft>
                <a:spcPts val="1200"/>
              </a:spcAft>
              <a:buSzPts val="1800"/>
              <a:buNone/>
            </a:pPr>
            <a:r>
              <a:t/>
            </a:r>
            <a:endParaRPr/>
          </a:p>
        </p:txBody>
      </p:sp>
      <p:pic>
        <p:nvPicPr>
          <p:cNvPr id="120" name="Google Shape;120;p10"/>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Automating Headless Software Testing (5-8 months)</a:t>
            </a:r>
            <a:endParaRPr/>
          </a:p>
        </p:txBody>
      </p:sp>
      <p:sp>
        <p:nvSpPr>
          <p:cNvPr id="126" name="Google Shape;12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900"/>
              <a:t>The mid-term strategy focuses on expanding the testing suite and bringing more complexity into testing scenarios.</a:t>
            </a:r>
            <a:endParaRPr sz="900"/>
          </a:p>
          <a:p>
            <a:pPr indent="0" lvl="0" marL="0" rtl="0" algn="l">
              <a:lnSpc>
                <a:spcPct val="115000"/>
              </a:lnSpc>
              <a:spcBef>
                <a:spcPts val="1200"/>
              </a:spcBef>
              <a:spcAft>
                <a:spcPts val="0"/>
              </a:spcAft>
              <a:buSzPts val="1800"/>
              <a:buNone/>
            </a:pPr>
            <a:r>
              <a:rPr b="1" lang="en-GB" sz="900"/>
              <a:t>Introduce Integration Tests:</a:t>
            </a:r>
            <a:r>
              <a:rPr lang="en-GB" sz="900"/>
              <a:t> We'll start developing an integration testing suite. This will test how different components of the software work together. Tools like Jest along with Supertest can be used for this purpose.</a:t>
            </a:r>
            <a:endParaRPr sz="900"/>
          </a:p>
          <a:p>
            <a:pPr indent="0" lvl="0" marL="0" rtl="0" algn="l">
              <a:lnSpc>
                <a:spcPct val="115000"/>
              </a:lnSpc>
              <a:spcBef>
                <a:spcPts val="1200"/>
              </a:spcBef>
              <a:spcAft>
                <a:spcPts val="0"/>
              </a:spcAft>
              <a:buSzPts val="1800"/>
              <a:buNone/>
            </a:pPr>
            <a:r>
              <a:rPr b="1" lang="en-GB" sz="900"/>
              <a:t>Establish Load/Stress Testing:</a:t>
            </a:r>
            <a:r>
              <a:rPr lang="en-GB" sz="900"/>
              <a:t> We'll incorporate load and stress testing to ensure our software can handle the high-volume workload during peak times. Tools like Artillery or K6 can be used for these types of tests.</a:t>
            </a:r>
            <a:endParaRPr sz="3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127" name="Google Shape;127;p11"/>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(9-12 months)</a:t>
            </a:r>
            <a:endParaRPr/>
          </a:p>
        </p:txBody>
      </p:sp>
      <p:sp>
        <p:nvSpPr>
          <p:cNvPr id="133" name="Google Shape;1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rPr lang="en-GB" sz="964"/>
              <a:t>The long-term goal is to ensure we have a comprehensive, automated testing suite that covers every aspect of the software's functionality.</a:t>
            </a:r>
            <a:endParaRPr sz="964"/>
          </a:p>
          <a:p>
            <a:pPr indent="0" lvl="0" marL="0" rtl="0" algn="l">
              <a:lnSpc>
                <a:spcPct val="95000"/>
              </a:lnSpc>
              <a:spcBef>
                <a:spcPts val="1200"/>
              </a:spcBef>
              <a:spcAft>
                <a:spcPts val="0"/>
              </a:spcAft>
              <a:buSzPts val="1800"/>
              <a:buNone/>
            </a:pPr>
            <a:r>
              <a:rPr b="1" lang="en-GB" sz="964"/>
              <a:t>System Testing:</a:t>
            </a:r>
            <a:r>
              <a:rPr lang="en-GB" sz="964"/>
              <a:t> We'll conduct system tests to check the complete system's functionality and ensure that it works as expected in real-world scenarios.</a:t>
            </a:r>
            <a:endParaRPr sz="964"/>
          </a:p>
          <a:p>
            <a:pPr indent="0" lvl="0" marL="0" rtl="0" algn="l">
              <a:lnSpc>
                <a:spcPct val="95000"/>
              </a:lnSpc>
              <a:spcBef>
                <a:spcPts val="1200"/>
              </a:spcBef>
              <a:spcAft>
                <a:spcPts val="0"/>
              </a:spcAft>
              <a:buSzPts val="1800"/>
              <a:buNone/>
            </a:pPr>
            <a:r>
              <a:rPr b="1" lang="en-GB" sz="964"/>
              <a:t>Automated Testing Pipeline:</a:t>
            </a:r>
            <a:r>
              <a:rPr lang="en-GB" sz="964"/>
              <a:t> The ultimate goal is to establish an automated testing pipeline that runs with every update to the codebase. We can use a continuous integration tool like Jenkins or GitLab CI for this purpose.</a:t>
            </a:r>
            <a:endParaRPr sz="964"/>
          </a:p>
          <a:p>
            <a:pPr indent="0" lvl="0" marL="0" rtl="0" algn="l">
              <a:lnSpc>
                <a:spcPct val="95000"/>
              </a:lnSpc>
              <a:spcBef>
                <a:spcPts val="1200"/>
              </a:spcBef>
              <a:spcAft>
                <a:spcPts val="0"/>
              </a:spcAft>
              <a:buClr>
                <a:schemeClr val="dk1"/>
              </a:buClr>
              <a:buSzPts val="1018"/>
              <a:buFont typeface="Arial"/>
              <a:buNone/>
            </a:pPr>
            <a:r>
              <a:rPr lang="en-GB" sz="964"/>
              <a:t>In summary, my approach is to start small with unit tests, expand to integration tests, and eventually work towards a complete automated testing pipeline, ensuring the reliability and robustness of our headless software in the </a:t>
            </a:r>
            <a:r>
              <a:rPr lang="en-GB" sz="964"/>
              <a:t>the client's</a:t>
            </a:r>
            <a:r>
              <a:rPr lang="en-GB" sz="964"/>
              <a:t> Linux Boxes.</a:t>
            </a:r>
            <a:endParaRPr sz="964"/>
          </a:p>
          <a:p>
            <a:pPr indent="0" lvl="0" marL="0" rtl="0" algn="l">
              <a:lnSpc>
                <a:spcPct val="95000"/>
              </a:lnSpc>
              <a:spcBef>
                <a:spcPts val="1200"/>
              </a:spcBef>
              <a:spcAft>
                <a:spcPts val="1200"/>
              </a:spcAft>
              <a:buSzPts val="1018"/>
              <a:buNone/>
            </a:pPr>
            <a:r>
              <a:t/>
            </a:r>
            <a:endParaRPr sz="1665"/>
          </a:p>
        </p:txBody>
      </p:sp>
      <p:pic>
        <p:nvPicPr>
          <p:cNvPr id="134" name="Google Shape;134;p12"/>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(The Tools Page 1)</a:t>
            </a:r>
            <a:endParaRPr/>
          </a:p>
        </p:txBody>
      </p:sp>
      <p:sp>
        <p:nvSpPr>
          <p:cNvPr id="140" name="Google Shape;14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28946"/>
              <a:buFont typeface="Arial"/>
              <a:buNone/>
            </a:pPr>
            <a:r>
              <a:rPr b="1" lang="en-GB" sz="3800"/>
              <a:t>Jest: </a:t>
            </a:r>
            <a:r>
              <a:rPr lang="en-GB" sz="3800"/>
              <a:t>Jest is a JavaScript testing framework developed by Facebook. It is known for its zero-configuration testing experience, its "batteries-included" approach. Some of its outstanding features include:</a:t>
            </a:r>
            <a:endParaRPr sz="3800"/>
          </a:p>
          <a:p>
            <a:pPr indent="0" lvl="0" marL="457200" rtl="0" algn="l">
              <a:lnSpc>
                <a:spcPct val="115000"/>
              </a:lnSpc>
              <a:spcBef>
                <a:spcPts val="1200"/>
              </a:spcBef>
              <a:spcAft>
                <a:spcPts val="0"/>
              </a:spcAft>
              <a:buSzPct val="189473"/>
              <a:buNone/>
            </a:pPr>
            <a:r>
              <a:rPr b="1" lang="en-GB" sz="3800"/>
              <a:t>Snapshot Testing:</a:t>
            </a:r>
            <a:r>
              <a:rPr lang="en-GB" sz="3800"/>
              <a:t> It can capture "snapshots" of your application's state and compare them to reference snapshots during subsequent test runs.</a:t>
            </a:r>
            <a:endParaRPr sz="3800"/>
          </a:p>
          <a:p>
            <a:pPr indent="0" lvl="0" marL="457200" rtl="0" algn="l">
              <a:lnSpc>
                <a:spcPct val="115000"/>
              </a:lnSpc>
              <a:spcBef>
                <a:spcPts val="1200"/>
              </a:spcBef>
              <a:spcAft>
                <a:spcPts val="0"/>
              </a:spcAft>
              <a:buSzPct val="189473"/>
              <a:buNone/>
            </a:pPr>
            <a:r>
              <a:rPr b="1" lang="en-GB" sz="3800"/>
              <a:t>Parallel Test Execution: </a:t>
            </a:r>
            <a:r>
              <a:rPr lang="en-GB" sz="3800"/>
              <a:t>It runs tests in parallel, which means it's faster, especially for large test suites.</a:t>
            </a:r>
            <a:endParaRPr sz="3800"/>
          </a:p>
          <a:p>
            <a:pPr indent="0" lvl="0" marL="457200" rtl="0" algn="l">
              <a:lnSpc>
                <a:spcPct val="115000"/>
              </a:lnSpc>
              <a:spcBef>
                <a:spcPts val="1200"/>
              </a:spcBef>
              <a:spcAft>
                <a:spcPts val="0"/>
              </a:spcAft>
              <a:buSzPct val="189473"/>
              <a:buNone/>
            </a:pPr>
            <a:r>
              <a:rPr b="1" lang="en-GB" sz="3800"/>
              <a:t>Mocking and Spy Capabilities: </a:t>
            </a:r>
            <a:r>
              <a:rPr lang="en-GB" sz="3800"/>
              <a:t>Jest has rich features for mocking JavaScript functions, including automatic mock creation and manual mocks.</a:t>
            </a:r>
            <a:endParaRPr sz="3800"/>
          </a:p>
          <a:p>
            <a:pPr indent="0" lvl="0" marL="0" rtl="0" algn="l">
              <a:lnSpc>
                <a:spcPct val="115000"/>
              </a:lnSpc>
              <a:spcBef>
                <a:spcPts val="1200"/>
              </a:spcBef>
              <a:spcAft>
                <a:spcPts val="0"/>
              </a:spcAft>
              <a:buClr>
                <a:schemeClr val="dk1"/>
              </a:buClr>
              <a:buSzPct val="28946"/>
              <a:buFont typeface="Arial"/>
              <a:buNone/>
            </a:pPr>
            <a:r>
              <a:rPr b="1" lang="en-GB" sz="3800"/>
              <a:t>Mocha: </a:t>
            </a:r>
            <a:r>
              <a:rPr lang="en-GB" sz="3800"/>
              <a:t>Mocha is another JavaScript testing framework. It's flexible and allows for greater customization. It is often used in conjunction with assertion libraries such as Chai. Key aspects of Mocha include:</a:t>
            </a:r>
            <a:endParaRPr sz="3800"/>
          </a:p>
          <a:p>
            <a:pPr indent="0" lvl="0" marL="457200" rtl="0" algn="l">
              <a:lnSpc>
                <a:spcPct val="115000"/>
              </a:lnSpc>
              <a:spcBef>
                <a:spcPts val="1200"/>
              </a:spcBef>
              <a:spcAft>
                <a:spcPts val="0"/>
              </a:spcAft>
              <a:buSzPct val="189473"/>
              <a:buNone/>
            </a:pPr>
            <a:r>
              <a:rPr b="1" lang="en-GB" sz="3800"/>
              <a:t>Flexibility:</a:t>
            </a:r>
            <a:r>
              <a:rPr lang="en-GB" sz="3800"/>
              <a:t> It offers greater flexibility by allowing you to choose assertion libraries, choose whether to run tests synchronously or asynchronously, and more.</a:t>
            </a:r>
            <a:endParaRPr sz="3800"/>
          </a:p>
          <a:p>
            <a:pPr indent="0" lvl="0" marL="457200" rtl="0" algn="l">
              <a:lnSpc>
                <a:spcPct val="115000"/>
              </a:lnSpc>
              <a:spcBef>
                <a:spcPts val="1200"/>
              </a:spcBef>
              <a:spcAft>
                <a:spcPts val="0"/>
              </a:spcAft>
              <a:buSzPct val="189473"/>
              <a:buNone/>
            </a:pPr>
            <a:r>
              <a:rPr b="1" lang="en-GB" sz="3800"/>
              <a:t>Detailed Reporting:</a:t>
            </a:r>
            <a:r>
              <a:rPr lang="en-GB" sz="3800"/>
              <a:t> Mocha has a good system for signaling test successes and failures, which can be helpful in CI/CD environments.</a:t>
            </a:r>
            <a:endParaRPr sz="3800"/>
          </a:p>
          <a:p>
            <a:pPr indent="0" lvl="0" marL="0" rtl="0" algn="l">
              <a:lnSpc>
                <a:spcPct val="115000"/>
              </a:lnSpc>
              <a:spcBef>
                <a:spcPts val="1200"/>
              </a:spcBef>
              <a:spcAft>
                <a:spcPts val="0"/>
              </a:spcAft>
              <a:buClr>
                <a:schemeClr val="dk1"/>
              </a:buClr>
              <a:buSzPct val="28946"/>
              <a:buFont typeface="Arial"/>
              <a:buNone/>
            </a:pPr>
            <a:r>
              <a:rPr b="1" lang="en-GB" sz="3800"/>
              <a:t>ESLint:</a:t>
            </a:r>
            <a:r>
              <a:rPr lang="en-GB" sz="3800"/>
              <a:t> ESLint is a static code analysis tool for identifying problematic patterns found in JavaScript code. It doesn't perform testing but helps to maintain code quality and prevent bugs:</a:t>
            </a:r>
            <a:endParaRPr sz="3800"/>
          </a:p>
          <a:p>
            <a:pPr indent="0" lvl="0" marL="457200" rtl="0" algn="l">
              <a:lnSpc>
                <a:spcPct val="115000"/>
              </a:lnSpc>
              <a:spcBef>
                <a:spcPts val="1200"/>
              </a:spcBef>
              <a:spcAft>
                <a:spcPts val="0"/>
              </a:spcAft>
              <a:buSzPct val="189473"/>
              <a:buNone/>
            </a:pPr>
            <a:r>
              <a:rPr b="1" lang="en-GB" sz="3800"/>
              <a:t>Customization:</a:t>
            </a:r>
            <a:r>
              <a:rPr lang="en-GB" sz="3800"/>
              <a:t> ESLint is fully pluggable, giving you the freedom to write your own rules or modify existing ones.</a:t>
            </a:r>
            <a:endParaRPr sz="3800"/>
          </a:p>
          <a:p>
            <a:pPr indent="0" lvl="0" marL="457200" rtl="0" algn="l">
              <a:lnSpc>
                <a:spcPct val="115000"/>
              </a:lnSpc>
              <a:spcBef>
                <a:spcPts val="1200"/>
              </a:spcBef>
              <a:spcAft>
                <a:spcPts val="0"/>
              </a:spcAft>
              <a:buSzPct val="189473"/>
              <a:buNone/>
            </a:pPr>
            <a:r>
              <a:rPr b="1" lang="en-GB" sz="3800"/>
              <a:t>Code Consistency:</a:t>
            </a:r>
            <a:r>
              <a:rPr lang="en-GB" sz="3800"/>
              <a:t> It ensures your code adheres to style guidelines, leading to more readable and consistent code.</a:t>
            </a:r>
            <a:endParaRPr sz="3800"/>
          </a:p>
          <a:p>
            <a:pPr indent="0" lvl="0" marL="457200" rtl="0" algn="l">
              <a:lnSpc>
                <a:spcPct val="115000"/>
              </a:lnSpc>
              <a:spcBef>
                <a:spcPts val="1200"/>
              </a:spcBef>
              <a:spcAft>
                <a:spcPts val="0"/>
              </a:spcAft>
              <a:buSzPct val="189473"/>
              <a:buNone/>
            </a:pPr>
            <a:r>
              <a:rPr b="1" lang="en-GB" sz="3800"/>
              <a:t>Catch Potential Errors Early: </a:t>
            </a:r>
            <a:r>
              <a:rPr lang="en-GB" sz="3800"/>
              <a:t>ESLint can catch potential errors and bugs at the development stage, long before the code goes into production.</a:t>
            </a:r>
            <a:endParaRPr sz="38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41" name="Google Shape;141;p13"/>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(The Tools Page 2)</a:t>
            </a:r>
            <a:endParaRPr/>
          </a:p>
        </p:txBody>
      </p:sp>
      <p:sp>
        <p:nvSpPr>
          <p:cNvPr id="147" name="Google Shape;14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200"/>
              <a:t>Supertest:</a:t>
            </a:r>
            <a:endParaRPr b="1" sz="1200"/>
          </a:p>
          <a:p>
            <a:pPr indent="0" lvl="0" marL="0" rtl="0" algn="l">
              <a:lnSpc>
                <a:spcPct val="115000"/>
              </a:lnSpc>
              <a:spcBef>
                <a:spcPts val="1200"/>
              </a:spcBef>
              <a:spcAft>
                <a:spcPts val="0"/>
              </a:spcAft>
              <a:buClr>
                <a:schemeClr val="dk1"/>
              </a:buClr>
              <a:buSzPts val="1100"/>
              <a:buFont typeface="Arial"/>
              <a:buNone/>
            </a:pPr>
            <a:r>
              <a:rPr lang="en-GB" sz="900"/>
              <a:t>Supertest is a high-level abstraction for testing HTTP protocols, often used in conjunction with libraries such as Mocha or Jest in Node.js applications. It is designed to make it easy to test your HTTP endpoints, and it is compatible with any testing framework. Supertest allows you to easily send GET, POST, PUT, DELETE requests and much more, and it provides a fluent and intuitive API for making assertions about the HTTP responses you receive.</a:t>
            </a:r>
            <a:endParaRPr sz="900"/>
          </a:p>
          <a:p>
            <a:pPr indent="0" lvl="0" marL="0" rtl="0" algn="l">
              <a:lnSpc>
                <a:spcPct val="115000"/>
              </a:lnSpc>
              <a:spcBef>
                <a:spcPts val="1200"/>
              </a:spcBef>
              <a:spcAft>
                <a:spcPts val="0"/>
              </a:spcAft>
              <a:buClr>
                <a:schemeClr val="dk1"/>
              </a:buClr>
              <a:buSzPts val="1100"/>
              <a:buFont typeface="Arial"/>
              <a:buNone/>
            </a:pPr>
            <a:r>
              <a:rPr lang="en-GB" sz="900"/>
              <a:t>For example, with Supertest, you can test an express application's endpoint like this:</a:t>
            </a:r>
            <a:endParaRPr sz="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148" name="Google Shape;148;p14"/>
          <p:cNvPicPr preferRelativeResize="0"/>
          <p:nvPr/>
        </p:nvPicPr>
        <p:blipFill rotWithShape="1">
          <a:blip r:embed="rId3">
            <a:alphaModFix/>
          </a:blip>
          <a:srcRect b="0" l="0" r="0" t="0"/>
          <a:stretch/>
        </p:blipFill>
        <p:spPr>
          <a:xfrm>
            <a:off x="404525" y="2404875"/>
            <a:ext cx="3958775" cy="2522950"/>
          </a:xfrm>
          <a:prstGeom prst="rect">
            <a:avLst/>
          </a:prstGeom>
          <a:noFill/>
          <a:ln>
            <a:noFill/>
          </a:ln>
        </p:spPr>
      </p:pic>
      <p:pic>
        <p:nvPicPr>
          <p:cNvPr id="149" name="Google Shape;149;p14"/>
          <p:cNvPicPr preferRelativeResize="0"/>
          <p:nvPr/>
        </p:nvPicPr>
        <p:blipFill rotWithShape="1">
          <a:blip r:embed="rId4">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(The Tools Page 3)</a:t>
            </a:r>
            <a:endParaRPr/>
          </a:p>
        </p:txBody>
      </p:sp>
      <p:sp>
        <p:nvSpPr>
          <p:cNvPr id="155" name="Google Shape;15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200"/>
              <a:t>Artillery:</a:t>
            </a:r>
            <a:endParaRPr b="1" sz="1200"/>
          </a:p>
          <a:p>
            <a:pPr indent="0" lvl="0" marL="0" rtl="0" algn="l">
              <a:lnSpc>
                <a:spcPct val="115000"/>
              </a:lnSpc>
              <a:spcBef>
                <a:spcPts val="1200"/>
              </a:spcBef>
              <a:spcAft>
                <a:spcPts val="0"/>
              </a:spcAft>
              <a:buClr>
                <a:schemeClr val="dk1"/>
              </a:buClr>
              <a:buSzPts val="1100"/>
              <a:buFont typeface="Arial"/>
              <a:buNone/>
            </a:pPr>
            <a:r>
              <a:rPr lang="en-GB" sz="900"/>
              <a:t>Artillery is a modern, powerful, and flexible load testing toolkit used for testing the performance of backend systems. It is designed to help developers and SREs who work on systems that need to be able to handle high amounts of traffic.</a:t>
            </a:r>
            <a:endParaRPr sz="900"/>
          </a:p>
          <a:p>
            <a:pPr indent="0" lvl="0" marL="0" rtl="0" algn="l">
              <a:lnSpc>
                <a:spcPct val="115000"/>
              </a:lnSpc>
              <a:spcBef>
                <a:spcPts val="1200"/>
              </a:spcBef>
              <a:spcAft>
                <a:spcPts val="0"/>
              </a:spcAft>
              <a:buClr>
                <a:schemeClr val="dk1"/>
              </a:buClr>
              <a:buSzPts val="1100"/>
              <a:buFont typeface="Arial"/>
              <a:buNone/>
            </a:pPr>
            <a:r>
              <a:rPr lang="en-GB" sz="900"/>
              <a:t>Artillery supports HTTP/S, WebSocket and Socket.io out of the box, and custom engines can be written to generate load using other protocols. Artillery's core is written in Node.js, but Artillery can load test any backend regardless of the language or technology used to implement it.</a:t>
            </a:r>
            <a:endParaRPr sz="900"/>
          </a:p>
          <a:p>
            <a:pPr indent="0" lvl="0" marL="0" rtl="0" algn="l">
              <a:lnSpc>
                <a:spcPct val="115000"/>
              </a:lnSpc>
              <a:spcBef>
                <a:spcPts val="1200"/>
              </a:spcBef>
              <a:spcAft>
                <a:spcPts val="0"/>
              </a:spcAft>
              <a:buClr>
                <a:schemeClr val="dk1"/>
              </a:buClr>
              <a:buSzPts val="1100"/>
              <a:buFont typeface="Arial"/>
              <a:buNone/>
            </a:pPr>
            <a:r>
              <a:rPr lang="en-GB" sz="900"/>
              <a:t>An example configuration for a simple load test with Artillery might look like this:</a:t>
            </a:r>
            <a:endParaRPr sz="3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156" name="Google Shape;156;p15"/>
          <p:cNvPicPr preferRelativeResize="0"/>
          <p:nvPr/>
        </p:nvPicPr>
        <p:blipFill rotWithShape="1">
          <a:blip r:embed="rId3">
            <a:alphaModFix/>
          </a:blip>
          <a:srcRect b="0" l="0" r="0" t="0"/>
          <a:stretch/>
        </p:blipFill>
        <p:spPr>
          <a:xfrm>
            <a:off x="390100" y="2800503"/>
            <a:ext cx="5835401" cy="2179925"/>
          </a:xfrm>
          <a:prstGeom prst="rect">
            <a:avLst/>
          </a:prstGeom>
          <a:noFill/>
          <a:ln>
            <a:noFill/>
          </a:ln>
        </p:spPr>
      </p:pic>
      <p:pic>
        <p:nvPicPr>
          <p:cNvPr id="157" name="Google Shape;157;p15"/>
          <p:cNvPicPr preferRelativeResize="0"/>
          <p:nvPr/>
        </p:nvPicPr>
        <p:blipFill rotWithShape="1">
          <a:blip r:embed="rId4">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(The Tools Page 4)</a:t>
            </a:r>
            <a:endParaRPr/>
          </a:p>
        </p:txBody>
      </p:sp>
      <p:sp>
        <p:nvSpPr>
          <p:cNvPr id="163" name="Google Shape;1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935"/>
              <a:buFont typeface="Arial"/>
              <a:buNone/>
            </a:pPr>
            <a:r>
              <a:rPr b="1" lang="en-GB" sz="1230"/>
              <a:t>K6:</a:t>
            </a:r>
            <a:endParaRPr b="1" sz="1230"/>
          </a:p>
          <a:p>
            <a:pPr indent="0" lvl="0" marL="0" rtl="0" algn="l">
              <a:lnSpc>
                <a:spcPct val="105000"/>
              </a:lnSpc>
              <a:spcBef>
                <a:spcPts val="1200"/>
              </a:spcBef>
              <a:spcAft>
                <a:spcPts val="0"/>
              </a:spcAft>
              <a:buClr>
                <a:schemeClr val="dk1"/>
              </a:buClr>
              <a:buSzPts val="935"/>
              <a:buFont typeface="Arial"/>
              <a:buNone/>
            </a:pPr>
            <a:r>
              <a:rPr lang="en-GB" sz="930"/>
              <a:t>K6 is a developer-centric, free and open-source load testing tool built for testing the performance of your backend infrastructure. It offers the flexibility of scripting tests in JavaScript, allowing for complex scenarios to be created that mimic real-world use of your system.</a:t>
            </a:r>
            <a:endParaRPr sz="930"/>
          </a:p>
          <a:p>
            <a:pPr indent="0" lvl="0" marL="0" rtl="0" algn="l">
              <a:lnSpc>
                <a:spcPct val="105000"/>
              </a:lnSpc>
              <a:spcBef>
                <a:spcPts val="1200"/>
              </a:spcBef>
              <a:spcAft>
                <a:spcPts val="0"/>
              </a:spcAft>
              <a:buClr>
                <a:schemeClr val="dk1"/>
              </a:buClr>
              <a:buSzPts val="935"/>
              <a:buFont typeface="Arial"/>
              <a:buNone/>
            </a:pPr>
            <a:r>
              <a:rPr lang="en-GB" sz="930"/>
              <a:t>K6 allows you to test systems with HTTP/1.1, HTTP/2, and WebSocket protocols and it integrates well into CI/CD pipelines. It also provides detailed metrics for analyzing test results and can output those to various backends (e.g., InfluxDB, Datadog, and more) for long-term storage and analysis.</a:t>
            </a:r>
            <a:endParaRPr sz="930"/>
          </a:p>
          <a:p>
            <a:pPr indent="0" lvl="0" marL="0" rtl="0" algn="l">
              <a:lnSpc>
                <a:spcPct val="105000"/>
              </a:lnSpc>
              <a:spcBef>
                <a:spcPts val="1200"/>
              </a:spcBef>
              <a:spcAft>
                <a:spcPts val="0"/>
              </a:spcAft>
              <a:buClr>
                <a:schemeClr val="dk1"/>
              </a:buClr>
              <a:buSzPts val="935"/>
              <a:buFont typeface="Arial"/>
              <a:buNone/>
            </a:pPr>
            <a:r>
              <a:rPr lang="en-GB" sz="930"/>
              <a:t>A simple K6 test script might look like this:</a:t>
            </a:r>
            <a:endParaRPr sz="930"/>
          </a:p>
          <a:p>
            <a:pPr indent="0" lvl="0" marL="0" rtl="0" algn="l">
              <a:lnSpc>
                <a:spcPct val="105000"/>
              </a:lnSpc>
              <a:spcBef>
                <a:spcPts val="1200"/>
              </a:spcBef>
              <a:spcAft>
                <a:spcPts val="1200"/>
              </a:spcAft>
              <a:buSzPts val="935"/>
              <a:buNone/>
            </a:pPr>
            <a:r>
              <a:t/>
            </a:r>
            <a:endParaRPr sz="1530"/>
          </a:p>
        </p:txBody>
      </p:sp>
      <p:pic>
        <p:nvPicPr>
          <p:cNvPr id="164" name="Google Shape;164;p16"/>
          <p:cNvPicPr preferRelativeResize="0"/>
          <p:nvPr/>
        </p:nvPicPr>
        <p:blipFill rotWithShape="1">
          <a:blip r:embed="rId3">
            <a:alphaModFix/>
          </a:blip>
          <a:srcRect b="0" l="0" r="0" t="0"/>
          <a:stretch/>
        </p:blipFill>
        <p:spPr>
          <a:xfrm>
            <a:off x="397325" y="2802975"/>
            <a:ext cx="7203350" cy="2139900"/>
          </a:xfrm>
          <a:prstGeom prst="rect">
            <a:avLst/>
          </a:prstGeom>
          <a:noFill/>
          <a:ln>
            <a:noFill/>
          </a:ln>
        </p:spPr>
      </p:pic>
      <p:pic>
        <p:nvPicPr>
          <p:cNvPr id="165" name="Google Shape;165;p16"/>
          <p:cNvPicPr preferRelativeResize="0"/>
          <p:nvPr/>
        </p:nvPicPr>
        <p:blipFill rotWithShape="1">
          <a:blip r:embed="rId4">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Automating Headless Software Testing (The Tools Page 5)</a:t>
            </a:r>
            <a:endParaRPr/>
          </a:p>
        </p:txBody>
      </p:sp>
      <p:sp>
        <p:nvSpPr>
          <p:cNvPr id="171" name="Google Shape;17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99170"/>
              <a:buNone/>
            </a:pPr>
            <a:r>
              <a:rPr b="1" lang="en-GB" sz="3615"/>
              <a:t>Jenkins</a:t>
            </a:r>
            <a:endParaRPr b="1" sz="3615"/>
          </a:p>
          <a:p>
            <a:pPr indent="0" lvl="0" marL="0" rtl="0" algn="l">
              <a:lnSpc>
                <a:spcPct val="115000"/>
              </a:lnSpc>
              <a:spcBef>
                <a:spcPts val="1200"/>
              </a:spcBef>
              <a:spcAft>
                <a:spcPts val="0"/>
              </a:spcAft>
              <a:buSzPct val="199170"/>
              <a:buNone/>
            </a:pPr>
            <a:r>
              <a:rPr lang="en-GB" sz="3615"/>
              <a:t>Jenkins is an open-source automation server that allows developers to reliably build, test, and deploy their software. It's highly extensible with a vast ecosystem of plugins, making it easy to create a continuous integration (CI) pipeline and even extend into continuous delivery and continuous deployment.</a:t>
            </a:r>
            <a:br>
              <a:rPr lang="en-GB" sz="3615"/>
            </a:br>
            <a:r>
              <a:rPr lang="en-GB" sz="3615"/>
              <a:t>Jenkins supports version control tools like Git, SVN, and Mercurial and can execute Apache Ant and Apache Maven-based projects as well as arbitrary shell scripts and Windows batch commands. The server is built in Java and can be run in any operating system that runs Java.</a:t>
            </a:r>
            <a:br>
              <a:rPr lang="en-GB" sz="3615"/>
            </a:br>
            <a:r>
              <a:rPr lang="en-GB" sz="3615"/>
              <a:t>Jenkins key features include:</a:t>
            </a:r>
            <a:endParaRPr sz="3615"/>
          </a:p>
          <a:p>
            <a:pPr indent="-286041" lvl="0" marL="457200" rtl="0" algn="l">
              <a:lnSpc>
                <a:spcPct val="115000"/>
              </a:lnSpc>
              <a:spcBef>
                <a:spcPts val="1200"/>
              </a:spcBef>
              <a:spcAft>
                <a:spcPts val="0"/>
              </a:spcAft>
              <a:buSzPct val="100000"/>
              <a:buChar char="●"/>
            </a:pPr>
            <a:r>
              <a:rPr lang="en-GB" sz="3615"/>
              <a:t>Support for Build Pipelines and delivery pipelines as code.</a:t>
            </a:r>
            <a:endParaRPr sz="3615"/>
          </a:p>
          <a:p>
            <a:pPr indent="-286041" lvl="0" marL="457200" rtl="0" algn="l">
              <a:lnSpc>
                <a:spcPct val="115000"/>
              </a:lnSpc>
              <a:spcBef>
                <a:spcPts val="0"/>
              </a:spcBef>
              <a:spcAft>
                <a:spcPts val="0"/>
              </a:spcAft>
              <a:buSzPct val="100000"/>
              <a:buChar char="●"/>
            </a:pPr>
            <a:r>
              <a:rPr lang="en-GB" sz="3615"/>
              <a:t>Automated build, test, and deployment.</a:t>
            </a:r>
            <a:endParaRPr sz="3615"/>
          </a:p>
          <a:p>
            <a:pPr indent="-286041" lvl="0" marL="457200" rtl="0" algn="l">
              <a:lnSpc>
                <a:spcPct val="115000"/>
              </a:lnSpc>
              <a:spcBef>
                <a:spcPts val="0"/>
              </a:spcBef>
              <a:spcAft>
                <a:spcPts val="0"/>
              </a:spcAft>
              <a:buSzPct val="100000"/>
              <a:buChar char="●"/>
            </a:pPr>
            <a:r>
              <a:rPr lang="en-GB" sz="3615"/>
              <a:t>Distributed builds - the ability to run jobs on different machines.</a:t>
            </a:r>
            <a:endParaRPr sz="3615"/>
          </a:p>
          <a:p>
            <a:pPr indent="-286041" lvl="0" marL="457200" rtl="0" algn="l">
              <a:lnSpc>
                <a:spcPct val="115000"/>
              </a:lnSpc>
              <a:spcBef>
                <a:spcPts val="0"/>
              </a:spcBef>
              <a:spcAft>
                <a:spcPts val="0"/>
              </a:spcAft>
              <a:buSzPct val="100000"/>
              <a:buChar char="●"/>
            </a:pPr>
            <a:r>
              <a:rPr lang="en-GB" sz="3615"/>
              <a:t>Extensibility with over a thousand plugins available.</a:t>
            </a:r>
            <a:endParaRPr sz="3615"/>
          </a:p>
          <a:p>
            <a:pPr indent="-286041" lvl="0" marL="457200" rtl="0" algn="l">
              <a:lnSpc>
                <a:spcPct val="115000"/>
              </a:lnSpc>
              <a:spcBef>
                <a:spcPts val="0"/>
              </a:spcBef>
              <a:spcAft>
                <a:spcPts val="0"/>
              </a:spcAft>
              <a:buSzPct val="100000"/>
              <a:buChar char="●"/>
            </a:pPr>
            <a:r>
              <a:rPr lang="en-GB" sz="3615"/>
              <a:t>User interface customization with custom views and filters.</a:t>
            </a:r>
            <a:endParaRPr sz="3615"/>
          </a:p>
          <a:p>
            <a:pPr indent="0" lvl="0" marL="0" rtl="0" algn="l">
              <a:lnSpc>
                <a:spcPct val="115000"/>
              </a:lnSpc>
              <a:spcBef>
                <a:spcPts val="1200"/>
              </a:spcBef>
              <a:spcAft>
                <a:spcPts val="0"/>
              </a:spcAft>
              <a:buSzPct val="199170"/>
              <a:buNone/>
            </a:pPr>
            <a:r>
              <a:rPr b="1" lang="en-GB" sz="3615"/>
              <a:t>GitLab CI</a:t>
            </a:r>
            <a:endParaRPr b="1" sz="3615"/>
          </a:p>
          <a:p>
            <a:pPr indent="0" lvl="0" marL="0" rtl="0" algn="l">
              <a:lnSpc>
                <a:spcPct val="115000"/>
              </a:lnSpc>
              <a:spcBef>
                <a:spcPts val="1200"/>
              </a:spcBef>
              <a:spcAft>
                <a:spcPts val="0"/>
              </a:spcAft>
              <a:buSzPct val="199170"/>
              <a:buNone/>
            </a:pPr>
            <a:r>
              <a:rPr lang="en-GB" sz="3615"/>
              <a:t>GitLab CI/CD is a tool built into GitLab for software development through the continuous methodologies. GitLab CI/CD is used to manage projects/codebases and is very similar to GitHub. It features a continuous integration system that's very easy to use, even for beginners.</a:t>
            </a:r>
            <a:br>
              <a:rPr lang="en-GB" sz="3615"/>
            </a:br>
            <a:r>
              <a:rPr lang="en-GB" sz="3615"/>
              <a:t>In GitLab CI, you can create a file called .gitlab-ci.yml in the root directory of your project, and this file is used to configure the tasks you want to be automated. These tasks can include software building, testing, and deployment.</a:t>
            </a:r>
            <a:br>
              <a:rPr lang="en-GB" sz="3615"/>
            </a:br>
            <a:r>
              <a:rPr lang="en-GB" sz="3615"/>
              <a:t>GitLab CI key features include:</a:t>
            </a:r>
            <a:endParaRPr sz="3615"/>
          </a:p>
          <a:p>
            <a:pPr indent="-286041" lvl="0" marL="457200" rtl="0" algn="l">
              <a:lnSpc>
                <a:spcPct val="115000"/>
              </a:lnSpc>
              <a:spcBef>
                <a:spcPts val="1200"/>
              </a:spcBef>
              <a:spcAft>
                <a:spcPts val="0"/>
              </a:spcAft>
              <a:buSzPct val="100000"/>
              <a:buChar char="●"/>
            </a:pPr>
            <a:r>
              <a:rPr lang="en-GB" sz="3615"/>
              <a:t>Pipelines: Create sophisticated pipelines easily with GitLab CI's out-of-the-box templates.</a:t>
            </a:r>
            <a:endParaRPr sz="3615"/>
          </a:p>
          <a:p>
            <a:pPr indent="-286041" lvl="0" marL="457200" rtl="0" algn="l">
              <a:lnSpc>
                <a:spcPct val="115000"/>
              </a:lnSpc>
              <a:spcBef>
                <a:spcPts val="0"/>
              </a:spcBef>
              <a:spcAft>
                <a:spcPts val="0"/>
              </a:spcAft>
              <a:buSzPct val="100000"/>
              <a:buChar char="●"/>
            </a:pPr>
            <a:r>
              <a:rPr lang="en-GB" sz="3615"/>
              <a:t>Docker Support: Build and test Docker images or use Docker in your build process.</a:t>
            </a:r>
            <a:endParaRPr sz="3615"/>
          </a:p>
          <a:p>
            <a:pPr indent="-286041" lvl="0" marL="457200" rtl="0" algn="l">
              <a:lnSpc>
                <a:spcPct val="115000"/>
              </a:lnSpc>
              <a:spcBef>
                <a:spcPts val="0"/>
              </a:spcBef>
              <a:spcAft>
                <a:spcPts val="0"/>
              </a:spcAft>
              <a:buSzPct val="100000"/>
              <a:buChar char="●"/>
            </a:pPr>
            <a:r>
              <a:rPr lang="en-GB" sz="3615"/>
              <a:t>Auto DevOps: Automatically set up pipelines based on best practices.</a:t>
            </a:r>
            <a:endParaRPr sz="3615"/>
          </a:p>
          <a:p>
            <a:pPr indent="-286041" lvl="0" marL="457200" rtl="0" algn="l">
              <a:lnSpc>
                <a:spcPct val="115000"/>
              </a:lnSpc>
              <a:spcBef>
                <a:spcPts val="0"/>
              </a:spcBef>
              <a:spcAft>
                <a:spcPts val="0"/>
              </a:spcAft>
              <a:buSzPct val="100000"/>
              <a:buChar char="●"/>
            </a:pPr>
            <a:r>
              <a:rPr lang="en-GB" sz="3615"/>
              <a:t>Parallel execution: Run numerous jobs concurrently to reduce cycle time.</a:t>
            </a:r>
            <a:endParaRPr sz="3015">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172" name="Google Shape;172;p17"/>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Important Subsystems &amp; Integration Testing</a:t>
            </a:r>
            <a:endParaRPr/>
          </a:p>
        </p:txBody>
      </p:sp>
      <p:sp>
        <p:nvSpPr>
          <p:cNvPr id="178" name="Google Shape;17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Clr>
                <a:schemeClr val="dk1"/>
              </a:buClr>
              <a:buSzPct val="61110"/>
              <a:buFont typeface="Arial"/>
              <a:buNone/>
            </a:pPr>
            <a:r>
              <a:rPr lang="en-GB"/>
              <a:t>Given the complexity of the </a:t>
            </a:r>
            <a:r>
              <a:rPr lang="en-GB"/>
              <a:t>the client's</a:t>
            </a:r>
            <a:r>
              <a:rPr lang="en-GB"/>
              <a:t> system and the variety of components it involves, selecting the most crucial subsystems for integration testing is challenging. However,</a:t>
            </a:r>
            <a:r>
              <a:rPr lang="en-GB"/>
              <a:t>we</a:t>
            </a:r>
            <a:r>
              <a:rPr lang="en-GB"/>
              <a:t>have identified the following key subsystems, considering their roles, interactions, and potential impact on overall system performance:</a:t>
            </a:r>
            <a:endParaRPr/>
          </a:p>
          <a:p>
            <a:pPr indent="0" lvl="0" marL="0" rtl="0" algn="l">
              <a:lnSpc>
                <a:spcPct val="115000"/>
              </a:lnSpc>
              <a:spcBef>
                <a:spcPts val="1200"/>
              </a:spcBef>
              <a:spcAft>
                <a:spcPts val="0"/>
              </a:spcAft>
              <a:buSzPct val="210526"/>
              <a:buNone/>
            </a:pPr>
            <a:r>
              <a:rPr b="1" lang="en-GB"/>
              <a:t>the client's</a:t>
            </a:r>
            <a:r>
              <a:rPr b="1" lang="en-GB"/>
              <a:t> Linux Box and its internal services: </a:t>
            </a:r>
            <a:r>
              <a:rPr lang="en-GB"/>
              <a:t>Given that this box houses multiple services like the Announcement Service, Base Unit Management Service, and MQTT Client, it's critical to ensure these services are communicating seamlessly. Furthermore, the connection with databases (MariaDB/MySQL and Redis) needs thorough testing.</a:t>
            </a:r>
            <a:endParaRPr/>
          </a:p>
          <a:p>
            <a:pPr indent="0" lvl="0" marL="0" rtl="0" algn="l">
              <a:lnSpc>
                <a:spcPct val="115000"/>
              </a:lnSpc>
              <a:spcBef>
                <a:spcPts val="1200"/>
              </a:spcBef>
              <a:spcAft>
                <a:spcPts val="0"/>
              </a:spcAft>
              <a:buSzPct val="210526"/>
              <a:buNone/>
            </a:pPr>
            <a:r>
              <a:rPr b="1" lang="en-GB"/>
              <a:t>the client's</a:t>
            </a:r>
            <a:r>
              <a:rPr b="1" lang="en-GB"/>
              <a:t> Linux Box and Third-Party DECT Base Units:</a:t>
            </a:r>
            <a:r>
              <a:rPr lang="en-GB"/>
              <a:t> As the link connecting the </a:t>
            </a:r>
            <a:r>
              <a:rPr lang="en-GB"/>
              <a:t>the client's</a:t>
            </a:r>
            <a:r>
              <a:rPr lang="en-GB"/>
              <a:t> system with the headsets, we must ensure reliable communication between these components, testing how changes in one affect the other.</a:t>
            </a:r>
            <a:endParaRPr/>
          </a:p>
          <a:p>
            <a:pPr indent="0" lvl="0" marL="0" rtl="0" algn="l">
              <a:lnSpc>
                <a:spcPct val="115000"/>
              </a:lnSpc>
              <a:spcBef>
                <a:spcPts val="1200"/>
              </a:spcBef>
              <a:spcAft>
                <a:spcPts val="0"/>
              </a:spcAft>
              <a:buClr>
                <a:schemeClr val="dk1"/>
              </a:buClr>
              <a:buSzPct val="61110"/>
              <a:buFont typeface="Arial"/>
              <a:buNone/>
            </a:pPr>
            <a:r>
              <a:rPr lang="en-GB"/>
              <a:t>Our integration test suite will focus on these identified subsystems, verifying the smooth exchange of data and correct functionality when these subsystems interact.</a:t>
            </a:r>
            <a:endParaRPr/>
          </a:p>
          <a:p>
            <a:pPr indent="0" lvl="0" marL="0" rtl="0" algn="l">
              <a:lnSpc>
                <a:spcPct val="115000"/>
              </a:lnSpc>
              <a:spcBef>
                <a:spcPts val="1200"/>
              </a:spcBef>
              <a:spcAft>
                <a:spcPts val="0"/>
              </a:spcAft>
              <a:buSzPct val="210526"/>
              <a:buNone/>
            </a:pPr>
            <a:r>
              <a:rPr b="1" lang="en-GB"/>
              <a:t>What Does The Suite Test?</a:t>
            </a:r>
            <a:endParaRPr b="1"/>
          </a:p>
          <a:p>
            <a:pPr indent="0" lvl="0" marL="0" rtl="0" algn="l">
              <a:lnSpc>
                <a:spcPct val="115000"/>
              </a:lnSpc>
              <a:spcBef>
                <a:spcPts val="1200"/>
              </a:spcBef>
              <a:spcAft>
                <a:spcPts val="0"/>
              </a:spcAft>
              <a:buClr>
                <a:schemeClr val="dk1"/>
              </a:buClr>
              <a:buSzPct val="61110"/>
              <a:buFont typeface="Arial"/>
              <a:buNone/>
            </a:pPr>
            <a:r>
              <a:rPr lang="en-GB"/>
              <a:t>Our test suite will assess the functioning of various service components inside the </a:t>
            </a:r>
            <a:r>
              <a:rPr lang="en-GB"/>
              <a:t>the client's</a:t>
            </a:r>
            <a:r>
              <a:rPr lang="en-GB"/>
              <a:t> Linux Box, ensuring they correctly interact with databases and with each other. It will also validate the communication between the </a:t>
            </a:r>
            <a:r>
              <a:rPr lang="en-GB"/>
              <a:t>the client's</a:t>
            </a:r>
            <a:r>
              <a:rPr lang="en-GB"/>
              <a:t> Linux Box and the Third-Party DECT Base Units.</a:t>
            </a:r>
            <a:endParaRPr/>
          </a:p>
          <a:p>
            <a:pPr indent="0" lvl="0" marL="0" rtl="0" algn="l">
              <a:lnSpc>
                <a:spcPct val="115000"/>
              </a:lnSpc>
              <a:spcBef>
                <a:spcPts val="1200"/>
              </a:spcBef>
              <a:spcAft>
                <a:spcPts val="0"/>
              </a:spcAft>
              <a:buSzPct val="210526"/>
              <a:buNone/>
            </a:pPr>
            <a:r>
              <a:rPr b="1" lang="en-GB"/>
              <a:t>Examples:</a:t>
            </a:r>
            <a:endParaRPr b="1"/>
          </a:p>
          <a:p>
            <a:pPr indent="0" lvl="0" marL="0" rtl="0" algn="l">
              <a:lnSpc>
                <a:spcPct val="115000"/>
              </a:lnSpc>
              <a:spcBef>
                <a:spcPts val="1200"/>
              </a:spcBef>
              <a:spcAft>
                <a:spcPts val="0"/>
              </a:spcAft>
              <a:buSzPct val="210526"/>
              <a:buNone/>
            </a:pPr>
            <a:r>
              <a:rPr lang="en-GB"/>
              <a:t>Verify that the Announcement Service correctly retrieves and updates data from the MariaDB/MySQL database.</a:t>
            </a:r>
            <a:endParaRPr/>
          </a:p>
          <a:p>
            <a:pPr indent="0" lvl="0" marL="0" rtl="0" algn="l">
              <a:lnSpc>
                <a:spcPct val="115000"/>
              </a:lnSpc>
              <a:spcBef>
                <a:spcPts val="1200"/>
              </a:spcBef>
              <a:spcAft>
                <a:spcPts val="0"/>
              </a:spcAft>
              <a:buSzPct val="315789"/>
              <a:buNone/>
            </a:pPr>
            <a:r>
              <a:rPr lang="en-GB"/>
              <a:t>Confirm that the </a:t>
            </a:r>
            <a:r>
              <a:rPr lang="en-GB"/>
              <a:t>the client's</a:t>
            </a:r>
            <a:r>
              <a:rPr lang="en-GB"/>
              <a:t> Linux Box successfully manages the DECT base units and responds correctly to updates or changes.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ct val="210526"/>
              <a:buNone/>
            </a:pPr>
            <a:r>
              <a:t/>
            </a:r>
            <a:endParaRPr/>
          </a:p>
        </p:txBody>
      </p:sp>
      <p:pic>
        <p:nvPicPr>
          <p:cNvPr id="179" name="Google Shape;179;p18"/>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Important Subsystems &amp; Integration Testing</a:t>
            </a:r>
            <a:endParaRPr/>
          </a:p>
        </p:txBody>
      </p:sp>
      <p:sp>
        <p:nvSpPr>
          <p:cNvPr id="185" name="Google Shape;18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993"/>
              <a:t>Architectural Design &amp; Technologies</a:t>
            </a:r>
            <a:endParaRPr b="1" sz="993"/>
          </a:p>
          <a:p>
            <a:pPr indent="0" lvl="0" marL="0" rtl="0" algn="l">
              <a:lnSpc>
                <a:spcPct val="115000"/>
              </a:lnSpc>
              <a:spcBef>
                <a:spcPts val="1200"/>
              </a:spcBef>
              <a:spcAft>
                <a:spcPts val="0"/>
              </a:spcAft>
              <a:buClr>
                <a:schemeClr val="dk1"/>
              </a:buClr>
              <a:buSzPts val="1100"/>
              <a:buFont typeface="Arial"/>
              <a:buNone/>
            </a:pPr>
            <a:r>
              <a:rPr lang="en-GB" sz="993"/>
              <a:t>Ideally we’d leverage test-driven development using Jest and Supertest for unit testing and integration testing, respectively. For load testing, we'll utilize tools like Artillery or K6.</a:t>
            </a:r>
            <a:endParaRPr sz="993"/>
          </a:p>
          <a:p>
            <a:pPr indent="0" lvl="0" marL="0" rtl="0" algn="l">
              <a:lnSpc>
                <a:spcPct val="115000"/>
              </a:lnSpc>
              <a:spcBef>
                <a:spcPts val="1200"/>
              </a:spcBef>
              <a:spcAft>
                <a:spcPts val="0"/>
              </a:spcAft>
              <a:buClr>
                <a:schemeClr val="dk1"/>
              </a:buClr>
              <a:buSzPts val="1100"/>
              <a:buFont typeface="Arial"/>
              <a:buNone/>
            </a:pPr>
            <a:r>
              <a:rPr b="1" lang="en-GB" sz="993"/>
              <a:t>Running the Tests</a:t>
            </a:r>
            <a:endParaRPr b="1" sz="993"/>
          </a:p>
          <a:p>
            <a:pPr indent="0" lvl="0" marL="0" rtl="0" algn="l">
              <a:lnSpc>
                <a:spcPct val="115000"/>
              </a:lnSpc>
              <a:spcBef>
                <a:spcPts val="1200"/>
              </a:spcBef>
              <a:spcAft>
                <a:spcPts val="0"/>
              </a:spcAft>
              <a:buClr>
                <a:schemeClr val="dk1"/>
              </a:buClr>
              <a:buSzPts val="1100"/>
              <a:buFont typeface="Arial"/>
              <a:buNone/>
            </a:pPr>
            <a:r>
              <a:rPr lang="en-GB" sz="993"/>
              <a:t>The tests will be executed as part of the CI/CD pipeline using Jenkins or GitLab CI, enabling us to catch issues early and ensuring a stable build.</a:t>
            </a:r>
            <a:endParaRPr sz="993"/>
          </a:p>
          <a:p>
            <a:pPr indent="0" lvl="0" marL="0" rtl="0" algn="l">
              <a:lnSpc>
                <a:spcPct val="115000"/>
              </a:lnSpc>
              <a:spcBef>
                <a:spcPts val="1200"/>
              </a:spcBef>
              <a:spcAft>
                <a:spcPts val="0"/>
              </a:spcAft>
              <a:buClr>
                <a:schemeClr val="dk1"/>
              </a:buClr>
              <a:buSzPts val="1100"/>
              <a:buFont typeface="Arial"/>
              <a:buNone/>
            </a:pPr>
            <a:r>
              <a:rPr b="1" lang="en-GB" sz="993"/>
              <a:t>Training Less Technical Colleagues</a:t>
            </a:r>
            <a:endParaRPr b="1" sz="993"/>
          </a:p>
          <a:p>
            <a:pPr indent="0" lvl="0" marL="0" rtl="0" algn="l">
              <a:lnSpc>
                <a:spcPct val="115000"/>
              </a:lnSpc>
              <a:spcBef>
                <a:spcPts val="1200"/>
              </a:spcBef>
              <a:spcAft>
                <a:spcPts val="0"/>
              </a:spcAft>
              <a:buClr>
                <a:schemeClr val="dk1"/>
              </a:buClr>
              <a:buSzPts val="1100"/>
              <a:buFont typeface="Arial"/>
              <a:buNone/>
            </a:pPr>
            <a:r>
              <a:rPr lang="en-GB" sz="993"/>
              <a:t>We'll conduct a series of training sessions, detailing the test suite's structure, its functioning, and how to interpret the results. Our goal is to empower every team member, regardless of their technical skills, to understand, adapt, and extend our testing mechanisms. This shared understanding and collaboration will be critical to our long-term success.</a:t>
            </a:r>
            <a:endParaRPr sz="394">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186" name="Google Shape;186;p19"/>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The current assumed situation</a:t>
            </a:r>
            <a:endParaRPr/>
          </a:p>
        </p:txBody>
      </p:sp>
      <p:sp>
        <p:nvSpPr>
          <p:cNvPr id="62" name="Google Shape;6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92100" lvl="0" marL="457200" rtl="0" algn="l">
              <a:lnSpc>
                <a:spcPct val="115000"/>
              </a:lnSpc>
              <a:spcBef>
                <a:spcPts val="0"/>
              </a:spcBef>
              <a:spcAft>
                <a:spcPts val="0"/>
              </a:spcAft>
              <a:buSzPts val="1000"/>
              <a:buAutoNum type="arabicPeriod"/>
            </a:pPr>
            <a:r>
              <a:rPr b="1" lang="en-GB" sz="1000"/>
              <a:t>The Clients</a:t>
            </a:r>
            <a:r>
              <a:rPr b="1" lang="en-GB" sz="1000"/>
              <a:t> Linux Box Distribution: </a:t>
            </a:r>
            <a:endParaRPr b="1" sz="1000"/>
          </a:p>
          <a:p>
            <a:pPr indent="-292100" lvl="1" marL="914400" rtl="0" algn="l">
              <a:lnSpc>
                <a:spcPct val="115000"/>
              </a:lnSpc>
              <a:spcBef>
                <a:spcPts val="0"/>
              </a:spcBef>
              <a:spcAft>
                <a:spcPts val="0"/>
              </a:spcAft>
              <a:buSzPts val="1000"/>
              <a:buAutoNum type="alphaLcPeriod"/>
            </a:pPr>
            <a:r>
              <a:rPr lang="en-GB" sz="1000"/>
              <a:t>20,000 Linux Boxes in the retail stores spread worldwide. </a:t>
            </a:r>
            <a:endParaRPr sz="1000"/>
          </a:p>
          <a:p>
            <a:pPr indent="-292100" lvl="1" marL="914400" rtl="0" algn="l">
              <a:lnSpc>
                <a:spcPct val="115000"/>
              </a:lnSpc>
              <a:spcBef>
                <a:spcPts val="0"/>
              </a:spcBef>
              <a:spcAft>
                <a:spcPts val="0"/>
              </a:spcAft>
              <a:buSzPts val="1000"/>
              <a:buAutoNum type="alphaLcPeriod"/>
            </a:pPr>
            <a:r>
              <a:rPr lang="en-GB" sz="1000"/>
              <a:t>Each store is equipped with 5 DECT base units and 50 headsets.</a:t>
            </a:r>
            <a:endParaRPr sz="1000"/>
          </a:p>
          <a:p>
            <a:pPr indent="-292100" lvl="0" marL="457200" rtl="0" algn="l">
              <a:lnSpc>
                <a:spcPct val="115000"/>
              </a:lnSpc>
              <a:spcBef>
                <a:spcPts val="0"/>
              </a:spcBef>
              <a:spcAft>
                <a:spcPts val="0"/>
              </a:spcAft>
              <a:buSzPts val="1000"/>
              <a:buAutoNum type="arabicPeriod"/>
            </a:pPr>
            <a:r>
              <a:rPr b="1" lang="en-GB" sz="1000"/>
              <a:t>Variations:</a:t>
            </a:r>
            <a:endParaRPr b="1" sz="1000"/>
          </a:p>
          <a:p>
            <a:pPr indent="-292100" lvl="1" marL="914400" rtl="0" algn="l">
              <a:lnSpc>
                <a:spcPct val="115000"/>
              </a:lnSpc>
              <a:spcBef>
                <a:spcPts val="0"/>
              </a:spcBef>
              <a:spcAft>
                <a:spcPts val="0"/>
              </a:spcAft>
              <a:buSzPts val="1000"/>
              <a:buAutoNum type="alphaLcPeriod"/>
            </a:pPr>
            <a:r>
              <a:rPr lang="en-GB" sz="1000"/>
              <a:t>Three versions of headsets.</a:t>
            </a:r>
            <a:endParaRPr sz="1000"/>
          </a:p>
          <a:p>
            <a:pPr indent="-292100" lvl="1" marL="914400" rtl="0" algn="l">
              <a:lnSpc>
                <a:spcPct val="115000"/>
              </a:lnSpc>
              <a:spcBef>
                <a:spcPts val="0"/>
              </a:spcBef>
              <a:spcAft>
                <a:spcPts val="0"/>
              </a:spcAft>
              <a:buSzPts val="1000"/>
              <a:buAutoNum type="alphaLcPeriod"/>
            </a:pPr>
            <a:r>
              <a:rPr lang="en-GB" sz="1000"/>
              <a:t>Three versions of Linux boxes.</a:t>
            </a:r>
            <a:endParaRPr sz="1000"/>
          </a:p>
          <a:p>
            <a:pPr indent="-292100" lvl="1" marL="914400" rtl="0" algn="l">
              <a:lnSpc>
                <a:spcPct val="115000"/>
              </a:lnSpc>
              <a:spcBef>
                <a:spcPts val="0"/>
              </a:spcBef>
              <a:spcAft>
                <a:spcPts val="0"/>
              </a:spcAft>
              <a:buSzPts val="1000"/>
              <a:buAutoNum type="alphaLcPeriod"/>
            </a:pPr>
            <a:r>
              <a:rPr lang="en-GB" sz="1000"/>
              <a:t>Five firmware versions for each DECT base unit.</a:t>
            </a:r>
            <a:endParaRPr sz="1000"/>
          </a:p>
          <a:p>
            <a:pPr indent="-292100" lvl="1" marL="914400" rtl="0" algn="l">
              <a:lnSpc>
                <a:spcPct val="115000"/>
              </a:lnSpc>
              <a:spcBef>
                <a:spcPts val="0"/>
              </a:spcBef>
              <a:spcAft>
                <a:spcPts val="0"/>
              </a:spcAft>
              <a:buSzPts val="1000"/>
              <a:buAutoNum type="alphaLcPeriod"/>
            </a:pPr>
            <a:r>
              <a:rPr lang="en-GB" sz="1000"/>
              <a:t>Ten software versions on each linux box.</a:t>
            </a:r>
            <a:endParaRPr sz="1000"/>
          </a:p>
          <a:p>
            <a:pPr indent="-292100" lvl="0" marL="457200" rtl="0" algn="l">
              <a:lnSpc>
                <a:spcPct val="115000"/>
              </a:lnSpc>
              <a:spcBef>
                <a:spcPts val="0"/>
              </a:spcBef>
              <a:spcAft>
                <a:spcPts val="0"/>
              </a:spcAft>
              <a:buSzPts val="1000"/>
              <a:buAutoNum type="arabicPeriod"/>
            </a:pPr>
            <a:r>
              <a:rPr b="1" lang="en-GB" sz="1000"/>
              <a:t>Independent Operation:</a:t>
            </a:r>
            <a:endParaRPr b="1" sz="1000"/>
          </a:p>
          <a:p>
            <a:pPr indent="-292100" lvl="1" marL="914400" rtl="0" algn="l">
              <a:lnSpc>
                <a:spcPct val="115000"/>
              </a:lnSpc>
              <a:spcBef>
                <a:spcPts val="0"/>
              </a:spcBef>
              <a:spcAft>
                <a:spcPts val="0"/>
              </a:spcAft>
              <a:buSzPts val="1000"/>
              <a:buAutoNum type="alphaLcPeriod"/>
            </a:pPr>
            <a:r>
              <a:rPr lang="en-GB" sz="1000"/>
              <a:t>Linux Boxes are unaware of each other.</a:t>
            </a:r>
            <a:endParaRPr sz="1000"/>
          </a:p>
          <a:p>
            <a:pPr indent="-292100" lvl="1" marL="914400" rtl="0" algn="l">
              <a:lnSpc>
                <a:spcPct val="115000"/>
              </a:lnSpc>
              <a:spcBef>
                <a:spcPts val="0"/>
              </a:spcBef>
              <a:spcAft>
                <a:spcPts val="0"/>
              </a:spcAft>
              <a:buSzPts val="1000"/>
              <a:buAutoNum type="alphaLcPeriod"/>
            </a:pPr>
            <a:r>
              <a:rPr lang="en-GB" sz="1000"/>
              <a:t>They are inaccessible from the outside except by SSH and MQTT.</a:t>
            </a:r>
            <a:endParaRPr sz="1000"/>
          </a:p>
          <a:p>
            <a:pPr indent="-292100" lvl="1" marL="914400" rtl="0" algn="l">
              <a:lnSpc>
                <a:spcPct val="115000"/>
              </a:lnSpc>
              <a:spcBef>
                <a:spcPts val="0"/>
              </a:spcBef>
              <a:spcAft>
                <a:spcPts val="0"/>
              </a:spcAft>
              <a:buSzPts val="1000"/>
              <a:buAutoNum type="alphaLcPeriod"/>
            </a:pPr>
            <a:r>
              <a:rPr lang="en-GB" sz="1000"/>
              <a:t>Each QA engineer has their own Linux box for development/Testing.</a:t>
            </a:r>
            <a:endParaRPr sz="1000"/>
          </a:p>
          <a:p>
            <a:pPr indent="-292100" lvl="0" marL="457200" rtl="0" algn="l">
              <a:lnSpc>
                <a:spcPct val="115000"/>
              </a:lnSpc>
              <a:spcBef>
                <a:spcPts val="0"/>
              </a:spcBef>
              <a:spcAft>
                <a:spcPts val="0"/>
              </a:spcAft>
              <a:buSzPts val="1000"/>
              <a:buAutoNum type="arabicPeriod"/>
            </a:pPr>
            <a:r>
              <a:rPr b="1" lang="en-GB" sz="1000"/>
              <a:t>Manual QA:</a:t>
            </a:r>
            <a:endParaRPr b="1" sz="1000"/>
          </a:p>
          <a:p>
            <a:pPr indent="-292100" lvl="1" marL="914400" rtl="0" algn="l">
              <a:lnSpc>
                <a:spcPct val="115000"/>
              </a:lnSpc>
              <a:spcBef>
                <a:spcPts val="0"/>
              </a:spcBef>
              <a:spcAft>
                <a:spcPts val="0"/>
              </a:spcAft>
              <a:buSzPts val="1000"/>
              <a:buAutoNum type="alphaLcPeriod"/>
            </a:pPr>
            <a:r>
              <a:rPr lang="en-GB" sz="1000"/>
              <a:t>Despite having a large and complex system, no automated testing is in place.</a:t>
            </a:r>
            <a:endParaRPr sz="1000"/>
          </a:p>
          <a:p>
            <a:pPr indent="-292100" lvl="1" marL="914400" rtl="0" algn="l">
              <a:lnSpc>
                <a:spcPct val="115000"/>
              </a:lnSpc>
              <a:spcBef>
                <a:spcPts val="0"/>
              </a:spcBef>
              <a:spcAft>
                <a:spcPts val="0"/>
              </a:spcAft>
              <a:buSzPts val="1000"/>
              <a:buAutoNum type="alphaLcPeriod"/>
            </a:pPr>
            <a:r>
              <a:rPr lang="en-GB" sz="1000"/>
              <a:t>All QA work is done manually, which is time-consuming and prone to human error.</a:t>
            </a:r>
            <a:endParaRPr sz="1000"/>
          </a:p>
          <a:p>
            <a:pPr indent="-292100" lvl="0" marL="457200" rtl="0" algn="l">
              <a:lnSpc>
                <a:spcPct val="115000"/>
              </a:lnSpc>
              <a:spcBef>
                <a:spcPts val="0"/>
              </a:spcBef>
              <a:spcAft>
                <a:spcPts val="0"/>
              </a:spcAft>
              <a:buSzPts val="1000"/>
              <a:buAutoNum type="arabicPeriod"/>
            </a:pPr>
            <a:r>
              <a:rPr b="1" lang="en-GB" sz="1000"/>
              <a:t>Third-Party Design and Manufacturing: </a:t>
            </a:r>
            <a:endParaRPr b="1" sz="1000"/>
          </a:p>
          <a:p>
            <a:pPr indent="-292100" lvl="1" marL="914400" rtl="0" algn="l">
              <a:lnSpc>
                <a:spcPct val="115000"/>
              </a:lnSpc>
              <a:spcBef>
                <a:spcPts val="0"/>
              </a:spcBef>
              <a:spcAft>
                <a:spcPts val="0"/>
              </a:spcAft>
              <a:buSzPts val="1000"/>
              <a:buAutoNum type="alphaLcPeriod"/>
            </a:pPr>
            <a:r>
              <a:rPr lang="en-GB" sz="1000"/>
              <a:t>the challenge of integrating third-party manufactured and designed DECT base units and headsets into the overall system.</a:t>
            </a:r>
            <a:endParaRPr sz="1000"/>
          </a:p>
        </p:txBody>
      </p:sp>
      <p:pic>
        <p:nvPicPr>
          <p:cNvPr id="63" name="Google Shape;63;p2"/>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Sharing the Test Suite with All Developers</a:t>
            </a:r>
            <a:endParaRPr/>
          </a:p>
        </p:txBody>
      </p:sp>
      <p:sp>
        <p:nvSpPr>
          <p:cNvPr id="192" name="Google Shape;19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just">
              <a:lnSpc>
                <a:spcPct val="115000"/>
              </a:lnSpc>
              <a:spcBef>
                <a:spcPts val="0"/>
              </a:spcBef>
              <a:spcAft>
                <a:spcPts val="0"/>
              </a:spcAft>
              <a:buSzPct val="181818"/>
              <a:buNone/>
            </a:pPr>
            <a:r>
              <a:rPr b="1" lang="en-GB"/>
              <a:t>Version Control and Code Reviews: </a:t>
            </a:r>
            <a:r>
              <a:rPr lang="en-GB"/>
              <a:t>The test suite should be checked into version control (e.g., Git) along with the application code. This enables all developers to access, update, and extend the tests. Additionally, it allows for code review processes to be applied to test code, ensuring quality and consistency.</a:t>
            </a:r>
            <a:endParaRPr/>
          </a:p>
          <a:p>
            <a:pPr indent="0" lvl="0" marL="0" rtl="0" algn="just">
              <a:lnSpc>
                <a:spcPct val="115000"/>
              </a:lnSpc>
              <a:spcBef>
                <a:spcPts val="1200"/>
              </a:spcBef>
              <a:spcAft>
                <a:spcPts val="0"/>
              </a:spcAft>
              <a:buSzPct val="181818"/>
              <a:buNone/>
            </a:pPr>
            <a:r>
              <a:rPr b="1" lang="en-GB"/>
              <a:t>Collaboration and Knowledge Sharing: </a:t>
            </a:r>
            <a:r>
              <a:rPr lang="en-GB"/>
              <a:t>Encourage developers to work together on creating and maintaining the tests. This fosters a team-wide understanding of the test suite, promotes the exchange of ideas, and helps distribute knowledge and expertise among the team.</a:t>
            </a:r>
            <a:endParaRPr/>
          </a:p>
          <a:p>
            <a:pPr indent="0" lvl="0" marL="0" rtl="0" algn="just">
              <a:lnSpc>
                <a:spcPct val="115000"/>
              </a:lnSpc>
              <a:spcBef>
                <a:spcPts val="1200"/>
              </a:spcBef>
              <a:spcAft>
                <a:spcPts val="0"/>
              </a:spcAft>
              <a:buSzPct val="181818"/>
              <a:buNone/>
            </a:pPr>
            <a:r>
              <a:rPr b="1" lang="en-GB"/>
              <a:t>Continuous Integration:</a:t>
            </a:r>
            <a:r>
              <a:rPr lang="en-GB"/>
              <a:t> Incorporate the test suite into the CI/CD pipeline. This means tests will be run automatically on each commit, keeping the entire team informed about the status of the test suite and the application it tests.</a:t>
            </a:r>
            <a:endParaRPr/>
          </a:p>
          <a:p>
            <a:pPr indent="0" lvl="0" marL="0" rtl="0" algn="just">
              <a:lnSpc>
                <a:spcPct val="115000"/>
              </a:lnSpc>
              <a:spcBef>
                <a:spcPts val="1200"/>
              </a:spcBef>
              <a:spcAft>
                <a:spcPts val="0"/>
              </a:spcAft>
              <a:buSzPct val="181818"/>
              <a:buNone/>
            </a:pPr>
            <a:r>
              <a:rPr b="1" lang="en-GB"/>
              <a:t>Documentation:</a:t>
            </a:r>
            <a:r>
              <a:rPr lang="en-GB"/>
              <a:t> Maintain good documentation of the test suite, including information about what each test covers, how to run the tests, and how to add or modify tests. This makes the test suite more accessible to all team members, including those less familiar with the testing framework.</a:t>
            </a:r>
            <a:endParaRPr/>
          </a:p>
          <a:p>
            <a:pPr indent="0" lvl="0" marL="0" rtl="0" algn="just">
              <a:lnSpc>
                <a:spcPct val="115000"/>
              </a:lnSpc>
              <a:spcBef>
                <a:spcPts val="1200"/>
              </a:spcBef>
              <a:spcAft>
                <a:spcPts val="0"/>
              </a:spcAft>
              <a:buSzPct val="181818"/>
              <a:buNone/>
            </a:pPr>
            <a:r>
              <a:rPr b="1" lang="en-GB"/>
              <a:t>Training and Mentoring: </a:t>
            </a:r>
            <a:r>
              <a:rPr lang="en-GB"/>
              <a:t>Provide training sessions to help all developers understand the test suite. Pair programming and mentoring can also be beneficial for getting everyone up to speed.</a:t>
            </a:r>
            <a:endParaRPr/>
          </a:p>
          <a:p>
            <a:pPr indent="0" lvl="0" marL="0" rtl="0" algn="just">
              <a:lnSpc>
                <a:spcPct val="115000"/>
              </a:lnSpc>
              <a:spcBef>
                <a:spcPts val="1200"/>
              </a:spcBef>
              <a:spcAft>
                <a:spcPts val="0"/>
              </a:spcAft>
              <a:buSzPct val="181818"/>
              <a:buNone/>
            </a:pPr>
            <a:r>
              <a:rPr b="1" lang="en-GB"/>
              <a:t>Open Communication: </a:t>
            </a:r>
            <a:r>
              <a:rPr lang="en-GB"/>
              <a:t>Foster an environment where questions, suggestions, and discussions about the test suite are welcomed. This will help the entire team stay engaged and contribute effectively to the testing process.</a:t>
            </a:r>
            <a:endParaRPr/>
          </a:p>
          <a:p>
            <a:pPr indent="0" lvl="0" marL="0" rtl="0" algn="l">
              <a:lnSpc>
                <a:spcPct val="115000"/>
              </a:lnSpc>
              <a:spcBef>
                <a:spcPts val="1200"/>
              </a:spcBef>
              <a:spcAft>
                <a:spcPts val="1200"/>
              </a:spcAft>
              <a:buSzPct val="181818"/>
              <a:buNone/>
            </a:pPr>
            <a:r>
              <a:t/>
            </a:r>
            <a:endParaRPr/>
          </a:p>
        </p:txBody>
      </p:sp>
      <p:pic>
        <p:nvPicPr>
          <p:cNvPr id="193" name="Google Shape;193;p20"/>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The Plan Summarised</a:t>
            </a:r>
            <a:endParaRPr/>
          </a:p>
        </p:txBody>
      </p:sp>
      <p:sp>
        <p:nvSpPr>
          <p:cNvPr id="199" name="Google Shape;19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t/>
            </a:r>
            <a:endParaRPr>
              <a:solidFill>
                <a:schemeClr val="dk1"/>
              </a:solidFill>
            </a:endParaRPr>
          </a:p>
          <a:p>
            <a:pPr indent="0" lvl="0" marL="0" rtl="0" algn="l">
              <a:lnSpc>
                <a:spcPct val="115000"/>
              </a:lnSpc>
              <a:spcBef>
                <a:spcPts val="1200"/>
              </a:spcBef>
              <a:spcAft>
                <a:spcPts val="0"/>
              </a:spcAft>
              <a:buSzPct val="117647"/>
              <a:buNone/>
            </a:pPr>
            <a:r>
              <a:rPr lang="en-GB">
                <a:solidFill>
                  <a:schemeClr val="dk1"/>
                </a:solidFill>
              </a:rPr>
              <a:t>Upskill and Learning</a:t>
            </a:r>
            <a:endParaRPr>
              <a:solidFill>
                <a:schemeClr val="dk1"/>
              </a:solidFill>
            </a:endParaRPr>
          </a:p>
          <a:p>
            <a:pPr indent="0" lvl="0" marL="457200" rtl="0" algn="l">
              <a:lnSpc>
                <a:spcPct val="115000"/>
              </a:lnSpc>
              <a:spcBef>
                <a:spcPts val="1200"/>
              </a:spcBef>
              <a:spcAft>
                <a:spcPts val="0"/>
              </a:spcAft>
              <a:buSzPct val="117647"/>
              <a:buNone/>
            </a:pPr>
            <a:r>
              <a:rPr lang="en-GB">
                <a:solidFill>
                  <a:schemeClr val="dk1"/>
                </a:solidFill>
              </a:rPr>
              <a:t>Establish Structure</a:t>
            </a:r>
            <a:endParaRPr>
              <a:solidFill>
                <a:schemeClr val="dk1"/>
              </a:solidFill>
            </a:endParaRPr>
          </a:p>
          <a:p>
            <a:pPr indent="0" lvl="0" marL="914400" rtl="0" algn="l">
              <a:lnSpc>
                <a:spcPct val="115000"/>
              </a:lnSpc>
              <a:spcBef>
                <a:spcPts val="1200"/>
              </a:spcBef>
              <a:spcAft>
                <a:spcPts val="0"/>
              </a:spcAft>
              <a:buSzPct val="117647"/>
              <a:buNone/>
            </a:pPr>
            <a:r>
              <a:rPr lang="en-GB">
                <a:solidFill>
                  <a:schemeClr val="dk1"/>
                </a:solidFill>
              </a:rPr>
              <a:t>Automation and Transformation</a:t>
            </a:r>
            <a:endParaRPr>
              <a:solidFill>
                <a:schemeClr val="dk1"/>
              </a:solidFill>
            </a:endParaRPr>
          </a:p>
          <a:p>
            <a:pPr indent="0" lvl="0" marL="1371600" rtl="0" algn="l">
              <a:lnSpc>
                <a:spcPct val="115000"/>
              </a:lnSpc>
              <a:spcBef>
                <a:spcPts val="1200"/>
              </a:spcBef>
              <a:spcAft>
                <a:spcPts val="0"/>
              </a:spcAft>
              <a:buSzPct val="117647"/>
              <a:buNone/>
            </a:pPr>
            <a:r>
              <a:rPr lang="en-GB">
                <a:solidFill>
                  <a:schemeClr val="dk1"/>
                </a:solidFill>
              </a:rPr>
              <a:t>CI/CD</a:t>
            </a:r>
            <a:endParaRPr>
              <a:solidFill>
                <a:schemeClr val="dk1"/>
              </a:solidFill>
            </a:endParaRPr>
          </a:p>
          <a:p>
            <a:pPr indent="0" lvl="0" marL="1828800" rtl="0" algn="l">
              <a:lnSpc>
                <a:spcPct val="115000"/>
              </a:lnSpc>
              <a:spcBef>
                <a:spcPts val="1200"/>
              </a:spcBef>
              <a:spcAft>
                <a:spcPts val="0"/>
              </a:spcAft>
              <a:buSzPct val="117647"/>
              <a:buNone/>
            </a:pPr>
            <a:r>
              <a:rPr lang="en-GB">
                <a:solidFill>
                  <a:schemeClr val="dk1"/>
                </a:solidFill>
              </a:rPr>
              <a:t>Adaptation and Learning</a:t>
            </a:r>
            <a:endParaRPr>
              <a:solidFill>
                <a:schemeClr val="dk1"/>
              </a:solidFill>
            </a:endParaRPr>
          </a:p>
          <a:p>
            <a:pPr indent="0" lvl="0" marL="2286000" rtl="0" algn="l">
              <a:lnSpc>
                <a:spcPct val="115000"/>
              </a:lnSpc>
              <a:spcBef>
                <a:spcPts val="1200"/>
              </a:spcBef>
              <a:spcAft>
                <a:spcPts val="0"/>
              </a:spcAft>
              <a:buSzPct val="117647"/>
              <a:buNone/>
            </a:pPr>
            <a:r>
              <a:rPr lang="en-GB">
                <a:solidFill>
                  <a:schemeClr val="dk1"/>
                </a:solidFill>
              </a:rPr>
              <a:t>Collaborative Testing Environment</a:t>
            </a:r>
            <a:endParaRPr>
              <a:solidFill>
                <a:schemeClr val="dk1"/>
              </a:solidFill>
            </a:endParaRPr>
          </a:p>
          <a:p>
            <a:pPr indent="0" lvl="0" marL="2743200" rtl="0" algn="l">
              <a:lnSpc>
                <a:spcPct val="115000"/>
              </a:lnSpc>
              <a:spcBef>
                <a:spcPts val="1200"/>
              </a:spcBef>
              <a:spcAft>
                <a:spcPts val="0"/>
              </a:spcAft>
              <a:buSzPct val="117647"/>
              <a:buNone/>
            </a:pPr>
            <a:r>
              <a:rPr lang="en-GB">
                <a:solidFill>
                  <a:schemeClr val="dk1"/>
                </a:solidFill>
              </a:rPr>
              <a:t>Continuous Improvement</a:t>
            </a:r>
            <a:endParaRPr>
              <a:solidFill>
                <a:schemeClr val="dk1"/>
              </a:solidFill>
            </a:endParaRPr>
          </a:p>
          <a:p>
            <a:pPr indent="0" lvl="0" marL="0" rtl="0" algn="l">
              <a:lnSpc>
                <a:spcPct val="115000"/>
              </a:lnSpc>
              <a:spcBef>
                <a:spcPts val="1200"/>
              </a:spcBef>
              <a:spcAft>
                <a:spcPts val="1200"/>
              </a:spcAft>
              <a:buSzPct val="117647"/>
              <a:buNone/>
            </a:pPr>
            <a:r>
              <a:t/>
            </a:r>
            <a:endParaRPr/>
          </a:p>
        </p:txBody>
      </p:sp>
      <p:sp>
        <p:nvSpPr>
          <p:cNvPr id="200" name="Google Shape;200;p21"/>
          <p:cNvSpPr/>
          <p:nvPr/>
        </p:nvSpPr>
        <p:spPr>
          <a:xfrm rot="2441078">
            <a:off x="-231279" y="2942341"/>
            <a:ext cx="3803066" cy="346970"/>
          </a:xfrm>
          <a:prstGeom prst="rightArrow">
            <a:avLst>
              <a:gd fmla="val 50000" name="adj1"/>
              <a:gd fmla="val 5000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21"/>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Conclusion &amp; Next Steps</a:t>
            </a:r>
            <a:endParaRPr/>
          </a:p>
        </p:txBody>
      </p:sp>
      <p:sp>
        <p:nvSpPr>
          <p:cNvPr id="207" name="Google Shape;20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SzPct val="250000"/>
              <a:buNone/>
            </a:pPr>
            <a:r>
              <a:rPr b="1" lang="en-GB"/>
              <a:t>Recap of the Strategy:</a:t>
            </a:r>
            <a:r>
              <a:rPr lang="en-GB"/>
              <a:t> Over the next 12 months, we will transition from a primarily manual testing process to a more automated one. We will start by focusing on unit and security testing, gradually adding integration, load/stress, and system testing. At each stage, we will ensure our QA engineers are upskilled appropriately, ultimately transforming them into SDETs.</a:t>
            </a:r>
            <a:endParaRPr/>
          </a:p>
          <a:p>
            <a:pPr indent="0" lvl="0" marL="0" rtl="0" algn="l">
              <a:lnSpc>
                <a:spcPct val="115000"/>
              </a:lnSpc>
              <a:spcBef>
                <a:spcPts val="1200"/>
              </a:spcBef>
              <a:spcAft>
                <a:spcPts val="0"/>
              </a:spcAft>
              <a:buSzPct val="250000"/>
              <a:buNone/>
            </a:pPr>
            <a:r>
              <a:rPr b="1" lang="en-GB"/>
              <a:t>Upskill and Automate:</a:t>
            </a:r>
            <a:r>
              <a:rPr lang="en-GB"/>
              <a:t> Encouraging our QA engineers to learn and use JavaScript and TypeScript in their test design is key to our transition. The goal is to have them creating automated tests with tools like Jest, Mocha, Supertest, and Artillery or K6, ensuring the quality of the </a:t>
            </a:r>
            <a:r>
              <a:rPr lang="en-GB"/>
              <a:t>the client's</a:t>
            </a:r>
            <a:r>
              <a:rPr lang="en-GB"/>
              <a:t> Linux Boxes, the interaction with the DECT base units, and the various services running on the boxes.</a:t>
            </a:r>
            <a:endParaRPr/>
          </a:p>
          <a:p>
            <a:pPr indent="0" lvl="0" marL="0" rtl="0" algn="l">
              <a:lnSpc>
                <a:spcPct val="115000"/>
              </a:lnSpc>
              <a:spcBef>
                <a:spcPts val="1200"/>
              </a:spcBef>
              <a:spcAft>
                <a:spcPts val="0"/>
              </a:spcAft>
              <a:buSzPct val="250000"/>
              <a:buNone/>
            </a:pPr>
            <a:r>
              <a:rPr b="1" lang="en-GB"/>
              <a:t>Continuous Integration and Sharing: </a:t>
            </a:r>
            <a:r>
              <a:rPr lang="en-GB"/>
              <a:t>With Jenkins or GitLab CI, we aim to introduce a continuous integration (CI) pipeline, which will automatically run our tests, facilitating the detection and correction of bugs early in the development process. We will share the test suite with all developers, promoting collaboration, knowledge sharing, and test ownership.</a:t>
            </a:r>
            <a:endParaRPr/>
          </a:p>
          <a:p>
            <a:pPr indent="0" lvl="0" marL="0" rtl="0" algn="l">
              <a:lnSpc>
                <a:spcPct val="115000"/>
              </a:lnSpc>
              <a:spcBef>
                <a:spcPts val="1200"/>
              </a:spcBef>
              <a:spcAft>
                <a:spcPts val="0"/>
              </a:spcAft>
              <a:buSzPct val="250000"/>
              <a:buNone/>
            </a:pPr>
            <a:r>
              <a:rPr b="1" lang="en-GB"/>
              <a:t>Handling New Firmware Releases:</a:t>
            </a:r>
            <a:r>
              <a:rPr lang="en-GB"/>
              <a:t> With a structured plan to conduct regression, security, and integration tests, we can confidently roll out new firmware releases to all stores.</a:t>
            </a:r>
            <a:endParaRPr/>
          </a:p>
          <a:p>
            <a:pPr indent="0" lvl="0" marL="0" rtl="0" algn="l">
              <a:lnSpc>
                <a:spcPct val="115000"/>
              </a:lnSpc>
              <a:spcBef>
                <a:spcPts val="1200"/>
              </a:spcBef>
              <a:spcAft>
                <a:spcPts val="0"/>
              </a:spcAft>
              <a:buSzPct val="250000"/>
              <a:buNone/>
            </a:pPr>
            <a:r>
              <a:rPr b="1" lang="en-GB"/>
              <a:t>Future Customer Relationships: </a:t>
            </a:r>
            <a:r>
              <a:rPr lang="en-GB"/>
              <a:t>Our ideal contractual relationship with customers will be based on trust and transparency, providing them with regular updates on software improvements, and ensuring minimal disruptions in services during updates.</a:t>
            </a:r>
            <a:endParaRPr/>
          </a:p>
          <a:p>
            <a:pPr indent="0" lvl="0" marL="0" rtl="0" algn="l">
              <a:lnSpc>
                <a:spcPct val="115000"/>
              </a:lnSpc>
              <a:spcBef>
                <a:spcPts val="1200"/>
              </a:spcBef>
              <a:spcAft>
                <a:spcPts val="0"/>
              </a:spcAft>
              <a:buSzPct val="250000"/>
              <a:buNone/>
            </a:pPr>
            <a:r>
              <a:rPr b="1" lang="en-GB"/>
              <a:t>Next Steps: </a:t>
            </a:r>
            <a:r>
              <a:rPr lang="en-GB"/>
              <a:t>Our immediate next step is to begin the upskilling process and design our unit tests. We will continuously review and adapt our plan as we progress, maintaining an agile approach to our QA transformation.</a:t>
            </a:r>
            <a:endParaRPr/>
          </a:p>
          <a:p>
            <a:pPr indent="0" lvl="0" marL="0" rtl="0" algn="l">
              <a:lnSpc>
                <a:spcPct val="115000"/>
              </a:lnSpc>
              <a:spcBef>
                <a:spcPts val="1200"/>
              </a:spcBef>
              <a:spcAft>
                <a:spcPts val="0"/>
              </a:spcAft>
              <a:buSzPct val="375000"/>
              <a:buNone/>
            </a:pPr>
            <a:r>
              <a:rPr b="1" lang="en-GB"/>
              <a:t>Team Transition: </a:t>
            </a:r>
            <a:r>
              <a:rPr lang="en-GB"/>
              <a:t>The transition to this new QA strategy is a team effort. Through collaboration, communication, and continuous learning, we will work together to increase our test efficiency and ensure the high quality of our products.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ct val="250000"/>
              <a:buNone/>
            </a:pPr>
            <a:r>
              <a:t/>
            </a:r>
            <a:endParaRPr/>
          </a:p>
        </p:txBody>
      </p:sp>
      <p:pic>
        <p:nvPicPr>
          <p:cNvPr id="208" name="Google Shape;208;p22"/>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GB"/>
              <a:t>Envisioning Success</a:t>
            </a:r>
            <a:endParaRPr/>
          </a:p>
        </p:txBody>
      </p:sp>
      <p:sp>
        <p:nvSpPr>
          <p:cNvPr id="214" name="Google Shape;214;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89473"/>
              <a:buNone/>
            </a:pPr>
            <a:r>
              <a:rPr b="1" lang="en-GB" sz="3800"/>
              <a:t>Accelerated QA cycle:</a:t>
            </a:r>
            <a:r>
              <a:rPr lang="en-GB" sz="3800"/>
              <a:t> The QA cycle for hardware and software releases will dramatically decrease, facilitating regular releases of our complex products. Our understanding of what needs testing and when will be significantly enhanced.</a:t>
            </a:r>
            <a:endParaRPr sz="3800"/>
          </a:p>
          <a:p>
            <a:pPr indent="0" lvl="0" marL="0" rtl="0" algn="l">
              <a:lnSpc>
                <a:spcPct val="115000"/>
              </a:lnSpc>
              <a:spcBef>
                <a:spcPts val="1200"/>
              </a:spcBef>
              <a:spcAft>
                <a:spcPts val="0"/>
              </a:spcAft>
              <a:buSzPct val="189473"/>
              <a:buNone/>
            </a:pPr>
            <a:r>
              <a:rPr b="1" lang="en-GB" sz="3800"/>
              <a:t>Reduced regression testing times:</a:t>
            </a:r>
            <a:r>
              <a:rPr lang="en-GB" sz="3800"/>
              <a:t> The implementation of automated testing systems for our hardware devices and Linux machines will greatly cut down regression testing times, enabling faster deployment of changes.</a:t>
            </a:r>
            <a:endParaRPr sz="3800"/>
          </a:p>
          <a:p>
            <a:pPr indent="0" lvl="0" marL="0" rtl="0" algn="l">
              <a:lnSpc>
                <a:spcPct val="115000"/>
              </a:lnSpc>
              <a:spcBef>
                <a:spcPts val="1200"/>
              </a:spcBef>
              <a:spcAft>
                <a:spcPts val="0"/>
              </a:spcAft>
              <a:buSzPct val="189473"/>
              <a:buNone/>
            </a:pPr>
            <a:r>
              <a:rPr b="1" lang="en-GB" sz="3800"/>
              <a:t>Maximized throughput and quality: </a:t>
            </a:r>
            <a:r>
              <a:rPr lang="en-GB" sz="3800"/>
              <a:t>We will review and refocus testing practices across all engineering teams to ensure we maximize throughput without compromising on quality.</a:t>
            </a:r>
            <a:endParaRPr sz="3800"/>
          </a:p>
          <a:p>
            <a:pPr indent="0" lvl="0" marL="0" rtl="0" algn="l">
              <a:lnSpc>
                <a:spcPct val="115000"/>
              </a:lnSpc>
              <a:spcBef>
                <a:spcPts val="1200"/>
              </a:spcBef>
              <a:spcAft>
                <a:spcPts val="0"/>
              </a:spcAft>
              <a:buSzPct val="189473"/>
              <a:buNone/>
            </a:pPr>
            <a:r>
              <a:rPr b="1" lang="en-GB" sz="3800"/>
              <a:t>Streamlined testing processes: </a:t>
            </a:r>
            <a:r>
              <a:rPr lang="en-GB" sz="3800"/>
              <a:t>The deployment of new testing software will help all teams to organize and streamline their testing processes.</a:t>
            </a:r>
            <a:endParaRPr sz="3800"/>
          </a:p>
          <a:p>
            <a:pPr indent="0" lvl="0" marL="0" rtl="0" algn="l">
              <a:lnSpc>
                <a:spcPct val="115000"/>
              </a:lnSpc>
              <a:spcBef>
                <a:spcPts val="1200"/>
              </a:spcBef>
              <a:spcAft>
                <a:spcPts val="0"/>
              </a:spcAft>
              <a:buSzPct val="189473"/>
              <a:buNone/>
            </a:pPr>
            <a:r>
              <a:rPr b="1" lang="en-GB" sz="3800"/>
              <a:t>Effective resource allocation: </a:t>
            </a:r>
            <a:r>
              <a:rPr lang="en-GB" sz="3800"/>
              <a:t>As a result of an organized community of practice, QA resources will be predictably allocated across all engineering teams according to skill and focus areas.</a:t>
            </a:r>
            <a:endParaRPr sz="3800"/>
          </a:p>
          <a:p>
            <a:pPr indent="0" lvl="0" marL="0" rtl="0" algn="l">
              <a:lnSpc>
                <a:spcPct val="115000"/>
              </a:lnSpc>
              <a:spcBef>
                <a:spcPts val="1200"/>
              </a:spcBef>
              <a:spcAft>
                <a:spcPts val="0"/>
              </a:spcAft>
              <a:buSzPct val="189473"/>
              <a:buNone/>
            </a:pPr>
            <a:r>
              <a:rPr b="1" lang="en-GB" sz="3800"/>
              <a:t>On-track product roadmap:</a:t>
            </a:r>
            <a:r>
              <a:rPr lang="en-GB" sz="3800"/>
              <a:t> The product roadmap will remain on track, and our company's growth goals will be met.</a:t>
            </a:r>
            <a:endParaRPr sz="3800"/>
          </a:p>
          <a:p>
            <a:pPr indent="0" lvl="0" marL="0" rtl="0" algn="l">
              <a:lnSpc>
                <a:spcPct val="115000"/>
              </a:lnSpc>
              <a:spcBef>
                <a:spcPts val="1200"/>
              </a:spcBef>
              <a:spcAft>
                <a:spcPts val="0"/>
              </a:spcAft>
              <a:buSzPct val="189473"/>
              <a:buNone/>
            </a:pPr>
            <a:r>
              <a:rPr b="1" lang="en-GB" sz="3800"/>
              <a:t>Improved uptime and fewer support calls: </a:t>
            </a:r>
            <a:r>
              <a:rPr lang="en-GB" sz="3800"/>
              <a:t>Customers will experience an uptime of 99.5% for our hardware devices and fewer support calls will be required to manage our hardware.</a:t>
            </a:r>
            <a:endParaRPr sz="3800"/>
          </a:p>
          <a:p>
            <a:pPr indent="0" lvl="0" marL="0" rtl="0" algn="l">
              <a:lnSpc>
                <a:spcPct val="115000"/>
              </a:lnSpc>
              <a:spcBef>
                <a:spcPts val="1200"/>
              </a:spcBef>
              <a:spcAft>
                <a:spcPts val="0"/>
              </a:spcAft>
              <a:buSzPct val="189473"/>
              <a:buNone/>
            </a:pPr>
            <a:r>
              <a:rPr b="1" lang="en-GB" sz="3800"/>
              <a:t>Expansion into new markets:</a:t>
            </a:r>
            <a:r>
              <a:rPr lang="en-GB" sz="3800"/>
              <a:t> The implemented solutions will allow the company to grow into new markets and regions.</a:t>
            </a:r>
            <a:endParaRPr sz="3800"/>
          </a:p>
          <a:p>
            <a:pPr indent="0" lvl="0" marL="0" rtl="0" algn="l">
              <a:lnSpc>
                <a:spcPct val="115000"/>
              </a:lnSpc>
              <a:spcBef>
                <a:spcPts val="1200"/>
              </a:spcBef>
              <a:spcAft>
                <a:spcPts val="0"/>
              </a:spcAft>
              <a:buSzPct val="189473"/>
              <a:buNone/>
            </a:pPr>
            <a:r>
              <a:rPr b="1" lang="en-GB" sz="3800"/>
              <a:t>Improved consistency: </a:t>
            </a:r>
            <a:r>
              <a:rPr lang="en-GB" sz="3800"/>
              <a:t>The improvements to the consistency of configuration of our hardware will free our customer liaison teams from chasing bugs.</a:t>
            </a:r>
            <a:endParaRPr sz="3800"/>
          </a:p>
          <a:p>
            <a:pPr indent="0" lvl="0" marL="0" rtl="0" algn="l">
              <a:lnSpc>
                <a:spcPct val="115000"/>
              </a:lnSpc>
              <a:spcBef>
                <a:spcPts val="1200"/>
              </a:spcBef>
              <a:spcAft>
                <a:spcPts val="0"/>
              </a:spcAft>
              <a:buSzPct val="189473"/>
              <a:buNone/>
            </a:pPr>
            <a:r>
              <a:rPr b="1" lang="en-GB" sz="3800"/>
              <a:t>Team growth and upskilling:</a:t>
            </a:r>
            <a:r>
              <a:rPr lang="en-GB" sz="3800"/>
              <a:t> Colleagues will grow in skill and confidence as a result of our influence and our team will expand through successful recruitment.</a:t>
            </a:r>
            <a:endParaRPr sz="3800"/>
          </a:p>
          <a:p>
            <a:pPr indent="0" lvl="0" marL="0" rtl="0" algn="l">
              <a:lnSpc>
                <a:spcPct val="115000"/>
              </a:lnSpc>
              <a:spcBef>
                <a:spcPts val="1200"/>
              </a:spcBef>
              <a:spcAft>
                <a:spcPts val="0"/>
              </a:spcAft>
              <a:buClr>
                <a:schemeClr val="dk1"/>
              </a:buClr>
              <a:buSzPct val="36479"/>
              <a:buFont typeface="Arial"/>
              <a:buNone/>
            </a:pPr>
            <a:r>
              <a:t/>
            </a:r>
            <a:endParaRPr sz="3015">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pic>
        <p:nvPicPr>
          <p:cNvPr id="215" name="Google Shape;215;p23"/>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Q&amp;A</a:t>
            </a:r>
            <a:endParaRPr/>
          </a:p>
        </p:txBody>
      </p:sp>
      <p:sp>
        <p:nvSpPr>
          <p:cNvPr id="221" name="Google Shape;22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902"/>
              <a:t>Questions:</a:t>
            </a:r>
            <a:r>
              <a:rPr lang="en-GB" sz="902"/>
              <a:t> At this point,</a:t>
            </a:r>
            <a:r>
              <a:rPr lang="en-GB" sz="902"/>
              <a:t>we </a:t>
            </a:r>
            <a:r>
              <a:rPr lang="en-GB" sz="902"/>
              <a:t>would like to open the floor for any questions you may have about the strategy presented today. Please feel free to ask about anything that might not have been clear or any part of the strategy you'd like to delve deeper into.</a:t>
            </a:r>
            <a:endParaRPr sz="902"/>
          </a:p>
          <a:p>
            <a:pPr indent="0" lvl="0" marL="0" rtl="0" algn="l">
              <a:lnSpc>
                <a:spcPct val="115000"/>
              </a:lnSpc>
              <a:spcBef>
                <a:spcPts val="1200"/>
              </a:spcBef>
              <a:spcAft>
                <a:spcPts val="0"/>
              </a:spcAft>
              <a:buSzPts val="1800"/>
              <a:buNone/>
            </a:pPr>
            <a:r>
              <a:rPr b="1" lang="en-GB" sz="902"/>
              <a:t>Discussion:</a:t>
            </a:r>
            <a:r>
              <a:rPr lang="en-GB" sz="902"/>
              <a:t> Further, if you have any thoughts or suggestions, I'd be more than happy to discuss those. This strategy will only be successful with the cooperation and input of everyone, so your ideas are invaluable.</a:t>
            </a:r>
            <a:endParaRPr sz="902"/>
          </a:p>
          <a:p>
            <a:pPr indent="0" lvl="0" marL="0" rtl="0" algn="l">
              <a:lnSpc>
                <a:spcPct val="115000"/>
              </a:lnSpc>
              <a:spcBef>
                <a:spcPts val="1200"/>
              </a:spcBef>
              <a:spcAft>
                <a:spcPts val="0"/>
              </a:spcAft>
              <a:buSzPts val="1800"/>
              <a:buNone/>
            </a:pPr>
            <a:r>
              <a:rPr lang="en-GB" sz="902"/>
              <a:t>The outlined strategy will be refined as we move forward. The details of each slide will be expanded upon and meticulously implemented to provide a robust testing framework. The key benefits of this strategy, as we've discussed, are increased testing efficiency, early bug detection, and reduced manual labor.</a:t>
            </a:r>
            <a:endParaRPr sz="902"/>
          </a:p>
          <a:p>
            <a:pPr indent="0" lvl="0" marL="0" rtl="0" algn="l">
              <a:lnSpc>
                <a:spcPct val="115000"/>
              </a:lnSpc>
              <a:spcBef>
                <a:spcPts val="1200"/>
              </a:spcBef>
              <a:spcAft>
                <a:spcPts val="0"/>
              </a:spcAft>
              <a:buSzPts val="1800"/>
              <a:buNone/>
            </a:pPr>
            <a:r>
              <a:rPr lang="en-GB" sz="902"/>
              <a:t>Thank you.</a:t>
            </a:r>
            <a:endParaRPr sz="902"/>
          </a:p>
          <a:p>
            <a:pPr indent="0" lvl="0" marL="0" rtl="0" algn="l">
              <a:lnSpc>
                <a:spcPct val="115000"/>
              </a:lnSpc>
              <a:spcBef>
                <a:spcPts val="1200"/>
              </a:spcBef>
              <a:spcAft>
                <a:spcPts val="1200"/>
              </a:spcAft>
              <a:buSzPts val="1800"/>
              <a:buNone/>
            </a:pPr>
            <a:r>
              <a:t/>
            </a:r>
            <a:endParaRPr/>
          </a:p>
        </p:txBody>
      </p:sp>
      <p:pic>
        <p:nvPicPr>
          <p:cNvPr id="222" name="Google Shape;222;p24"/>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My Goals</a:t>
            </a:r>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a:bodyPr>
          <a:lstStyle/>
          <a:p>
            <a:pPr indent="-291465" lvl="0" marL="457200" rtl="0" algn="just">
              <a:lnSpc>
                <a:spcPct val="115000"/>
              </a:lnSpc>
              <a:spcBef>
                <a:spcPts val="0"/>
              </a:spcBef>
              <a:spcAft>
                <a:spcPts val="0"/>
              </a:spcAft>
              <a:buSzPct val="100000"/>
              <a:buAutoNum type="arabicPeriod"/>
            </a:pPr>
            <a:r>
              <a:rPr b="1" lang="en-GB"/>
              <a:t>Reduction of Manual Testing:</a:t>
            </a:r>
            <a:r>
              <a:rPr lang="en-GB"/>
              <a:t> Our primary goal is to substantially minimize the amount of manual testing performed by the client. With the help of automation, We aim to reduce the time and resources spent on repetitive tests, streamline the testing process, and increase the reliability of test results.</a:t>
            </a:r>
            <a:endParaRPr/>
          </a:p>
          <a:p>
            <a:pPr indent="-291465" lvl="0" marL="457200" rtl="0" algn="just">
              <a:lnSpc>
                <a:spcPct val="115000"/>
              </a:lnSpc>
              <a:spcBef>
                <a:spcPts val="0"/>
              </a:spcBef>
              <a:spcAft>
                <a:spcPts val="0"/>
              </a:spcAft>
              <a:buSzPct val="100000"/>
              <a:buAutoNum type="arabicPeriod"/>
            </a:pPr>
            <a:r>
              <a:rPr b="1" lang="en-GB"/>
              <a:t>Increasing Test Coverage: </a:t>
            </a:r>
            <a:r>
              <a:rPr lang="en-GB"/>
              <a:t>Given the variations in hardware and software in the clients systems,</a:t>
            </a:r>
            <a:r>
              <a:rPr lang="en-GB"/>
              <a:t>we</a:t>
            </a:r>
            <a:r>
              <a:rPr lang="en-GB"/>
              <a:t>aim to ensure maximum test coverage. My goal is to cover all possible scenarios and test cases in the suite to provide a comprehensive evaluation of the clients systems.</a:t>
            </a:r>
            <a:endParaRPr/>
          </a:p>
          <a:p>
            <a:pPr indent="-291465" lvl="0" marL="457200" rtl="0" algn="just">
              <a:lnSpc>
                <a:spcPct val="115000"/>
              </a:lnSpc>
              <a:spcBef>
                <a:spcPts val="0"/>
              </a:spcBef>
              <a:spcAft>
                <a:spcPts val="0"/>
              </a:spcAft>
              <a:buSzPct val="100000"/>
              <a:buAutoNum type="arabicPeriod"/>
            </a:pPr>
            <a:r>
              <a:rPr b="1" lang="en-GB"/>
              <a:t>Continuous Integration and Delivery:</a:t>
            </a:r>
            <a:r>
              <a:rPr lang="en-GB"/>
              <a:t> We aim to implement a Continuous Integration/Continuous Delivery (CI/CD) pipeline. Our goal is to have a system that can automatically build, test, and deploy changes, accelerating the release cycle and improving the quality of software.</a:t>
            </a:r>
            <a:endParaRPr/>
          </a:p>
          <a:p>
            <a:pPr indent="-291465" lvl="0" marL="457200" rtl="0" algn="just">
              <a:lnSpc>
                <a:spcPct val="115000"/>
              </a:lnSpc>
              <a:spcBef>
                <a:spcPts val="0"/>
              </a:spcBef>
              <a:spcAft>
                <a:spcPts val="0"/>
              </a:spcAft>
              <a:buSzPct val="100000"/>
              <a:buAutoNum type="arabicPeriod"/>
            </a:pPr>
            <a:r>
              <a:rPr b="1" lang="en-GB"/>
              <a:t>Quality Assurance of Third-Party Products:</a:t>
            </a:r>
            <a:r>
              <a:rPr lang="en-GB"/>
              <a:t> As DECT base units and headsets are designed and manufactured by a third party, we need to ensure their compatibility and performance within the clients systems. Our goal is to create a robust strategy to effectively test and integrate these third-party components.</a:t>
            </a:r>
            <a:endParaRPr/>
          </a:p>
          <a:p>
            <a:pPr indent="-291465" lvl="0" marL="457200" rtl="0" algn="just">
              <a:lnSpc>
                <a:spcPct val="115000"/>
              </a:lnSpc>
              <a:spcBef>
                <a:spcPts val="0"/>
              </a:spcBef>
              <a:spcAft>
                <a:spcPts val="0"/>
              </a:spcAft>
              <a:buSzPct val="100000"/>
              <a:buAutoNum type="arabicPeriod"/>
            </a:pPr>
            <a:r>
              <a:rPr b="1" lang="en-GB"/>
              <a:t>Improved Customer Relationships: </a:t>
            </a:r>
            <a:r>
              <a:rPr lang="en-GB"/>
              <a:t>By providing reliable, thoroughly tested products, we aim to improve the relationship with the clients customers. We seek to build confidence in the products, leading to increased customer satisfaction and loyalty.</a:t>
            </a:r>
            <a:endParaRPr/>
          </a:p>
          <a:p>
            <a:pPr indent="-291465" lvl="0" marL="457200" rtl="0" algn="just">
              <a:lnSpc>
                <a:spcPct val="115000"/>
              </a:lnSpc>
              <a:spcBef>
                <a:spcPts val="0"/>
              </a:spcBef>
              <a:spcAft>
                <a:spcPts val="0"/>
              </a:spcAft>
              <a:buSzPct val="100000"/>
              <a:buAutoNum type="arabicPeriod"/>
            </a:pPr>
            <a:r>
              <a:rPr b="1" lang="en-GB"/>
              <a:t>Upskilling QA Team:</a:t>
            </a:r>
            <a:r>
              <a:rPr lang="en-GB"/>
              <a:t> We aim to transform the QA team into SDETs (Software Development Engineer in Test) who can write scripts for automated testing. By doing so, we can combine the efforts of developers and testers to achieve higher software quality and reduce the software delivery time.</a:t>
            </a:r>
            <a:endParaRPr/>
          </a:p>
          <a:p>
            <a:pPr indent="0" lvl="0" marL="0" rtl="0" algn="just">
              <a:lnSpc>
                <a:spcPct val="115000"/>
              </a:lnSpc>
              <a:spcBef>
                <a:spcPts val="1200"/>
              </a:spcBef>
              <a:spcAft>
                <a:spcPts val="0"/>
              </a:spcAft>
              <a:buSzPct val="181818"/>
              <a:buNone/>
            </a:pPr>
            <a:r>
              <a:rPr lang="en-GB"/>
              <a:t>Remember, these goals are not just desired outcomes but also guiding principles for the QA strategy we will be discussing in the following slides.</a:t>
            </a:r>
            <a:endParaRPr/>
          </a:p>
          <a:p>
            <a:pPr indent="0" lvl="0" marL="0" rtl="0" algn="l">
              <a:lnSpc>
                <a:spcPct val="115000"/>
              </a:lnSpc>
              <a:spcBef>
                <a:spcPts val="1200"/>
              </a:spcBef>
              <a:spcAft>
                <a:spcPts val="1200"/>
              </a:spcAft>
              <a:buSzPct val="181818"/>
              <a:buNone/>
            </a:pPr>
            <a:r>
              <a:t/>
            </a:r>
            <a:endParaRPr/>
          </a:p>
        </p:txBody>
      </p:sp>
      <p:pic>
        <p:nvPicPr>
          <p:cNvPr id="70" name="Google Shape;70;p3"/>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GB"/>
              <a:t>Existing System Overview</a:t>
            </a:r>
            <a:endParaRPr/>
          </a:p>
        </p:txBody>
      </p:sp>
      <p:sp>
        <p:nvSpPr>
          <p:cNvPr id="76" name="Google Shape;7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GB" sz="950"/>
              <a:t>A complex system where different components work together to provide the functionality needed by the customers and staff within a store. The system allows for remote management and control from the </a:t>
            </a:r>
            <a:r>
              <a:rPr lang="en-GB" sz="950"/>
              <a:t>the client's</a:t>
            </a:r>
            <a:r>
              <a:rPr lang="en-GB" sz="950"/>
              <a:t> cloud, all while operating numerous services and interacting with third-party devices within the customer's premises.</a:t>
            </a:r>
            <a:endParaRPr sz="950"/>
          </a:p>
        </p:txBody>
      </p:sp>
      <p:pic>
        <p:nvPicPr>
          <p:cNvPr id="77" name="Google Shape;77;p4"/>
          <p:cNvPicPr preferRelativeResize="0"/>
          <p:nvPr/>
        </p:nvPicPr>
        <p:blipFill>
          <a:blip r:embed="rId3">
            <a:alphaModFix/>
          </a:blip>
          <a:stretch>
            <a:fillRect/>
          </a:stretch>
        </p:blipFill>
        <p:spPr>
          <a:xfrm>
            <a:off x="1218788" y="2028702"/>
            <a:ext cx="6706426" cy="2474750"/>
          </a:xfrm>
          <a:prstGeom prst="rect">
            <a:avLst/>
          </a:prstGeom>
          <a:noFill/>
          <a:ln>
            <a:noFill/>
          </a:ln>
        </p:spPr>
      </p:pic>
      <p:pic>
        <p:nvPicPr>
          <p:cNvPr id="78" name="Google Shape;78;p4"/>
          <p:cNvPicPr preferRelativeResize="0"/>
          <p:nvPr/>
        </p:nvPicPr>
        <p:blipFill rotWithShape="1">
          <a:blip r:embed="rId4">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Our Short-term Goals (1-4 months)</a:t>
            </a:r>
            <a:endParaRPr/>
          </a:p>
        </p:txBody>
      </p:sp>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just">
              <a:lnSpc>
                <a:spcPct val="115000"/>
              </a:lnSpc>
              <a:spcBef>
                <a:spcPts val="0"/>
              </a:spcBef>
              <a:spcAft>
                <a:spcPts val="0"/>
              </a:spcAft>
              <a:buSzPct val="181818"/>
              <a:buNone/>
            </a:pPr>
            <a:r>
              <a:rPr b="1" lang="en-GB"/>
              <a:t>Unit Testing:</a:t>
            </a:r>
            <a:r>
              <a:rPr lang="en-GB"/>
              <a:t> In the initial phase, the focus will be on setting up robust unit testing practices. Unit tests help us validate each piece of the system operates as expected. This includes testing different versions of headsets, </a:t>
            </a:r>
            <a:r>
              <a:rPr lang="en-GB"/>
              <a:t>the client's</a:t>
            </a:r>
            <a:r>
              <a:rPr lang="en-GB"/>
              <a:t> Linux boxes, DECT base units, and their corresponding firmware and software. By addressing issues at this fundamental level, we minimize bugs in the later stages of development, saving time and effort.</a:t>
            </a:r>
            <a:endParaRPr/>
          </a:p>
          <a:p>
            <a:pPr indent="0" lvl="0" marL="0" rtl="0" algn="just">
              <a:lnSpc>
                <a:spcPct val="115000"/>
              </a:lnSpc>
              <a:spcBef>
                <a:spcPts val="1200"/>
              </a:spcBef>
              <a:spcAft>
                <a:spcPts val="0"/>
              </a:spcAft>
              <a:buSzPct val="181818"/>
              <a:buNone/>
            </a:pPr>
            <a:r>
              <a:rPr b="1" lang="en-GB"/>
              <a:t>Security Testing:</a:t>
            </a:r>
            <a:r>
              <a:rPr lang="en-GB"/>
              <a:t> Given the vast distribution of the </a:t>
            </a:r>
            <a:r>
              <a:rPr lang="en-GB"/>
              <a:t>the client's</a:t>
            </a:r>
            <a:r>
              <a:rPr lang="en-GB"/>
              <a:t> Linux boxes across retail stores worldwide, security testing is of paramount importance. The goal is to identify and rectify vulnerabilities early in the development process to prevent potential breaches. This involves performing tests like SSH and MQTT protocol security checks and HTTPS communication validation.</a:t>
            </a:r>
            <a:endParaRPr/>
          </a:p>
          <a:p>
            <a:pPr indent="0" lvl="0" marL="0" rtl="0" algn="just">
              <a:lnSpc>
                <a:spcPct val="115000"/>
              </a:lnSpc>
              <a:spcBef>
                <a:spcPts val="1200"/>
              </a:spcBef>
              <a:spcAft>
                <a:spcPts val="0"/>
              </a:spcAft>
              <a:buSzPct val="181818"/>
              <a:buNone/>
            </a:pPr>
            <a:r>
              <a:rPr b="1" lang="en-GB"/>
              <a:t>Upskilling QA Engineers:</a:t>
            </a:r>
            <a:r>
              <a:rPr lang="en-GB"/>
              <a:t> The immediate short-term goal includes initiating a training program for QA engineers in JavaScript and TypeScript - the languages used for software development in the systems. The upskilling would allow the QA engineers to understand the system better, write their own test scripts, and even contribute to the development process. The end goal is to transition them towards becoming Software Development Engineers in Test (SDET), bridging the gap between development and testing.</a:t>
            </a:r>
            <a:endParaRPr/>
          </a:p>
          <a:p>
            <a:pPr indent="0" lvl="0" marL="0" rtl="0" algn="just">
              <a:lnSpc>
                <a:spcPct val="115000"/>
              </a:lnSpc>
              <a:spcBef>
                <a:spcPts val="1200"/>
              </a:spcBef>
              <a:spcAft>
                <a:spcPts val="0"/>
              </a:spcAft>
              <a:buSzPct val="181818"/>
              <a:buNone/>
            </a:pPr>
            <a:r>
              <a:rPr b="1" lang="en-GB"/>
              <a:t>Beginning Test Automation:</a:t>
            </a:r>
            <a:r>
              <a:rPr lang="en-GB"/>
              <a:t> As we upskill the QA engineers, we should also start developing automated test scripts for some basic functionalities using simple test automation tools. The focus should be on automating repetitive manual tests, freeing up the QA engineers to focus on more complex testing scenarios.</a:t>
            </a:r>
            <a:endParaRPr/>
          </a:p>
          <a:p>
            <a:pPr indent="0" lvl="0" marL="0" rtl="0" algn="just">
              <a:lnSpc>
                <a:spcPct val="115000"/>
              </a:lnSpc>
              <a:spcBef>
                <a:spcPts val="1200"/>
              </a:spcBef>
              <a:spcAft>
                <a:spcPts val="0"/>
              </a:spcAft>
              <a:buClr>
                <a:schemeClr val="dk1"/>
              </a:buClr>
              <a:buSzPct val="137499"/>
              <a:buFont typeface="Arial"/>
              <a:buNone/>
            </a:pPr>
            <a:r>
              <a:rPr lang="en-GB"/>
              <a:t>By focusing on these short-term goals, we will establish a strong foundation for the comprehensive and effective QA strategy. This sets the stage for the medium and long-term goals, which will build on this foundation to further improve the processes and outcomes.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ct val="181818"/>
              <a:buNone/>
            </a:pPr>
            <a:r>
              <a:t/>
            </a:r>
            <a:endParaRPr/>
          </a:p>
        </p:txBody>
      </p:sp>
      <p:pic>
        <p:nvPicPr>
          <p:cNvPr id="85" name="Google Shape;85;p5"/>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GB"/>
              <a:t>Our Mid-term Goals (5-8 months)</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a:bodyPr>
          <a:lstStyle/>
          <a:p>
            <a:pPr indent="0" lvl="0" marL="0" rtl="0" algn="just">
              <a:lnSpc>
                <a:spcPct val="115000"/>
              </a:lnSpc>
              <a:spcBef>
                <a:spcPts val="0"/>
              </a:spcBef>
              <a:spcAft>
                <a:spcPts val="0"/>
              </a:spcAft>
              <a:buSzPct val="210526"/>
              <a:buNone/>
            </a:pPr>
            <a:r>
              <a:rPr b="1" lang="en-GB"/>
              <a:t>Integration Testing:</a:t>
            </a:r>
            <a:r>
              <a:rPr lang="en-GB"/>
              <a:t> As the team grows more familiar with automated testing and the suite of unit tests expands, the mid-term goal is to implement integration testing. These tests will focus on the interactions between different subsystems - such as the </a:t>
            </a:r>
            <a:r>
              <a:rPr lang="en-GB"/>
              <a:t>the client's</a:t>
            </a:r>
            <a:r>
              <a:rPr lang="en-GB"/>
              <a:t> Linux Box, DECT Base Units, and Headsets. Given the intricate system interactions presented in the diagram, we want to ensure that these subsystems cohesively work together as expected. Automated integration testing will help detect issues that might arise when these subsystems interact, reducing potential system-wide failures.</a:t>
            </a:r>
            <a:endParaRPr/>
          </a:p>
          <a:p>
            <a:pPr indent="0" lvl="0" marL="0" rtl="0" algn="just">
              <a:lnSpc>
                <a:spcPct val="115000"/>
              </a:lnSpc>
              <a:spcBef>
                <a:spcPts val="1200"/>
              </a:spcBef>
              <a:spcAft>
                <a:spcPts val="0"/>
              </a:spcAft>
              <a:buSzPct val="210526"/>
              <a:buNone/>
            </a:pPr>
            <a:r>
              <a:rPr b="1" lang="en-GB"/>
              <a:t>Load/Stress Testing:</a:t>
            </a:r>
            <a:r>
              <a:rPr lang="en-GB"/>
              <a:t> With 20,000 </a:t>
            </a:r>
            <a:r>
              <a:rPr lang="en-GB"/>
              <a:t>the client's</a:t>
            </a:r>
            <a:r>
              <a:rPr lang="en-GB"/>
              <a:t> Linux Boxes spread across various retail stores worldwide, it is vital to test how the system performs under load. Load/Stress testing aims to identify the system's breaking point or any performance bottlenecks, ensuring it can handle the load when all retail stores operate simultaneously. This includes stress-testing the SSH and MQTT communication channels and ensuring the </a:t>
            </a:r>
            <a:r>
              <a:rPr lang="en-GB"/>
              <a:t>the client's</a:t>
            </a:r>
            <a:r>
              <a:rPr lang="en-GB"/>
              <a:t> Cloud can manage the load from all retail stores.</a:t>
            </a:r>
            <a:endParaRPr/>
          </a:p>
          <a:p>
            <a:pPr indent="0" lvl="0" marL="0" rtl="0" algn="just">
              <a:lnSpc>
                <a:spcPct val="115000"/>
              </a:lnSpc>
              <a:spcBef>
                <a:spcPts val="1200"/>
              </a:spcBef>
              <a:spcAft>
                <a:spcPts val="0"/>
              </a:spcAft>
              <a:buSzPct val="210526"/>
              <a:buNone/>
            </a:pPr>
            <a:r>
              <a:rPr b="1" lang="en-GB"/>
              <a:t>Test Plan Structuring:</a:t>
            </a:r>
            <a:r>
              <a:rPr lang="en-GB"/>
              <a:t> In the mid-term phase, as we start implementing different kinds of testing, we need a structured and well-documented test plan. This test plan should outline the testing scope, approach, restheces, schedule, deliverables, and risks. It will ensure clear communication across teams, set realistic expectations, and provide a roadmap for the testing activities.</a:t>
            </a:r>
            <a:endParaRPr/>
          </a:p>
          <a:p>
            <a:pPr indent="0" lvl="0" marL="0" rtl="0" algn="just">
              <a:lnSpc>
                <a:spcPct val="115000"/>
              </a:lnSpc>
              <a:spcBef>
                <a:spcPts val="1200"/>
              </a:spcBef>
              <a:spcAft>
                <a:spcPts val="0"/>
              </a:spcAft>
              <a:buSzPct val="210526"/>
              <a:buNone/>
            </a:pPr>
            <a:r>
              <a:rPr b="1" lang="en-GB"/>
              <a:t>Automating More Complex Tests:</a:t>
            </a:r>
            <a:r>
              <a:rPr lang="en-GB"/>
              <a:t> Building upon the short-term goal of automating basic functionality tests, we should aim to automate more complex test scenarios during this period. This step will involve training the upskilled QA engineers to write and manage complex test scripts.</a:t>
            </a:r>
            <a:endParaRPr/>
          </a:p>
          <a:p>
            <a:pPr indent="0" lvl="0" marL="0" rtl="0" algn="just">
              <a:lnSpc>
                <a:spcPct val="115000"/>
              </a:lnSpc>
              <a:spcBef>
                <a:spcPts val="1200"/>
              </a:spcBef>
              <a:spcAft>
                <a:spcPts val="0"/>
              </a:spcAft>
              <a:buClr>
                <a:schemeClr val="dk1"/>
              </a:buClr>
              <a:buSzPct val="137499"/>
              <a:buFont typeface="Arial"/>
              <a:buNone/>
            </a:pPr>
            <a:r>
              <a:rPr lang="en-GB"/>
              <a:t>These mid-term goals will help ensure that the software operates reliably and robustly, even in real-world conditions and under heavy load. At the same time, they will continue to reduce the manual testing burden on the QA team, allowing them to focus more on developing new skills and improving the testing processes.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ct val="210526"/>
              <a:buNone/>
            </a:pPr>
            <a:r>
              <a:t/>
            </a:r>
            <a:endParaRPr/>
          </a:p>
        </p:txBody>
      </p:sp>
      <p:pic>
        <p:nvPicPr>
          <p:cNvPr id="92" name="Google Shape;92;p6"/>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Our Long-term Goals (9-12 months)</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just">
              <a:lnSpc>
                <a:spcPct val="115000"/>
              </a:lnSpc>
              <a:spcBef>
                <a:spcPts val="0"/>
              </a:spcBef>
              <a:spcAft>
                <a:spcPts val="0"/>
              </a:spcAft>
              <a:buSzPct val="210526"/>
              <a:buNone/>
            </a:pPr>
            <a:r>
              <a:rPr b="1" lang="en-GB"/>
              <a:t>System Testing:</a:t>
            </a:r>
            <a:r>
              <a:rPr lang="en-GB"/>
              <a:t> After thoroughly covering unit, integration, and load testing, the natural next step is to focus on system testing. This type of testing allows us to test the system in its entirety, verifying the end-to-end functioning of our entire </a:t>
            </a:r>
            <a:r>
              <a:rPr lang="en-GB"/>
              <a:t>the client's</a:t>
            </a:r>
            <a:r>
              <a:rPr lang="en-GB"/>
              <a:t> ecosystem, including all Linux Boxes, DECT Base Units, and Headsets. We aim to automate this process as much as possible, minimizing manual input and ensuring that our system works seamlessly as a whole, from the user interface down to the database operations.</a:t>
            </a:r>
            <a:endParaRPr/>
          </a:p>
          <a:p>
            <a:pPr indent="0" lvl="0" marL="0" rtl="0" algn="just">
              <a:lnSpc>
                <a:spcPct val="115000"/>
              </a:lnSpc>
              <a:spcBef>
                <a:spcPts val="1200"/>
              </a:spcBef>
              <a:spcAft>
                <a:spcPts val="0"/>
              </a:spcAft>
              <a:buSzPct val="210526"/>
              <a:buNone/>
            </a:pPr>
            <a:r>
              <a:rPr b="1" lang="en-GB"/>
              <a:t>Automated Testing Pipeline:</a:t>
            </a:r>
            <a:r>
              <a:rPr lang="en-GB"/>
              <a:t> A crucial long-term goal is to create a fully automated testing pipeline. This pipeline will automatically trigger the execution of our testing suite whenever changes are made to our codebase, providing immediate feedback to our developers about the impact of their changes. This pipeline will ensure more frequent testing, reduce the turnaround time for detecting and fixing issues, and ensure high-quality, reliable software releases.</a:t>
            </a:r>
            <a:endParaRPr/>
          </a:p>
          <a:p>
            <a:pPr indent="0" lvl="0" marL="0" rtl="0" algn="just">
              <a:lnSpc>
                <a:spcPct val="115000"/>
              </a:lnSpc>
              <a:spcBef>
                <a:spcPts val="1200"/>
              </a:spcBef>
              <a:spcAft>
                <a:spcPts val="0"/>
              </a:spcAft>
              <a:buSzPct val="210526"/>
              <a:buNone/>
            </a:pPr>
            <a:r>
              <a:rPr b="1" lang="en-GB"/>
              <a:t>Transition of QA Engineers to SDET roles:</a:t>
            </a:r>
            <a:r>
              <a:rPr lang="en-GB"/>
              <a:t> As the QA team becomes more adept at coding in JavaScript and TypeScript and writing automated tests, we want to further their transition into Software Development Engineer in Test (SDET) roles. This transition involves a shift in focus from manual testing towards software development specifically for testing. SDETs can contribute to both the development and testing phases, building robust testing frameworks and tools, and writing automated tests at all levels of the system.</a:t>
            </a:r>
            <a:endParaRPr/>
          </a:p>
          <a:p>
            <a:pPr indent="0" lvl="0" marL="0" rtl="0" algn="just">
              <a:lnSpc>
                <a:spcPct val="115000"/>
              </a:lnSpc>
              <a:spcBef>
                <a:spcPts val="1200"/>
              </a:spcBef>
              <a:spcAft>
                <a:spcPts val="0"/>
              </a:spcAft>
              <a:buSzPct val="210526"/>
              <a:buNone/>
            </a:pPr>
            <a:r>
              <a:rPr b="1" lang="en-GB"/>
              <a:t>Maintainability and Scalability: </a:t>
            </a:r>
            <a:r>
              <a:rPr lang="en-GB"/>
              <a:t>A longer-term focus will be on ensuring the maintainability and scalability of our testing framework as our system and team grow. This means continuously improving the readability and modularity of our test scripts, optimizing test execution times, and ensuring our framework can handle additional tests as our system's complexity increases.</a:t>
            </a:r>
            <a:endParaRPr/>
          </a:p>
          <a:p>
            <a:pPr indent="0" lvl="0" marL="0" rtl="0" algn="just">
              <a:lnSpc>
                <a:spcPct val="115000"/>
              </a:lnSpc>
              <a:spcBef>
                <a:spcPts val="1200"/>
              </a:spcBef>
              <a:spcAft>
                <a:spcPts val="0"/>
              </a:spcAft>
              <a:buClr>
                <a:schemeClr val="dk1"/>
              </a:buClr>
              <a:buSzPct val="137499"/>
              <a:buFont typeface="Arial"/>
              <a:buNone/>
            </a:pPr>
            <a:r>
              <a:rPr lang="en-GB"/>
              <a:t>Our long-term goals seek to establish a fully automated, efficient, and reliable testing process that can ensure the quality of our software as we scale up our operations. With QA engineers transitioning into SDET roles, we're positioning our team to be agile, proactive, and more capable of maintaining high software quality in the face of future challenges.</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200"/>
              </a:spcBef>
              <a:spcAft>
                <a:spcPts val="1200"/>
              </a:spcAft>
              <a:buSzPct val="210526"/>
              <a:buNone/>
            </a:pPr>
            <a:r>
              <a:t/>
            </a:r>
            <a:endParaRPr/>
          </a:p>
        </p:txBody>
      </p:sp>
      <p:pic>
        <p:nvPicPr>
          <p:cNvPr id="99" name="Google Shape;99;p7"/>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Handling New Firmware Releases</a:t>
            </a:r>
            <a:endParaRPr/>
          </a:p>
        </p:txBody>
      </p:sp>
      <p:sp>
        <p:nvSpPr>
          <p:cNvPr id="105" name="Google Shape;10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SzPct val="250000"/>
              <a:buNone/>
            </a:pPr>
            <a:r>
              <a:rPr b="1" lang="en-GB"/>
              <a:t>Immediate Action - Regression Testing: </a:t>
            </a:r>
            <a:r>
              <a:rPr lang="en-GB"/>
              <a:t>Whenever a new firmware release is announced, the first step we should take is to carry out regression tests. Regression testing ensures that the new firmware hasn't adversely impacted the functionality that was working fine previously. These tests are necessary to maintain the integrity of the DECT base units and to avoid any unexpected behavior or malfunctions in stores.</a:t>
            </a:r>
            <a:endParaRPr/>
          </a:p>
          <a:p>
            <a:pPr indent="0" lvl="0" marL="0" rtl="0" algn="l">
              <a:lnSpc>
                <a:spcPct val="115000"/>
              </a:lnSpc>
              <a:spcBef>
                <a:spcPts val="1200"/>
              </a:spcBef>
              <a:spcAft>
                <a:spcPts val="0"/>
              </a:spcAft>
              <a:buSzPct val="250000"/>
              <a:buNone/>
            </a:pPr>
            <a:r>
              <a:rPr b="1" lang="en-GB"/>
              <a:t>Security Testing:</a:t>
            </a:r>
            <a:r>
              <a:rPr lang="en-GB"/>
              <a:t> Firmware updates often come with security patches to vulnerabilities found in previous versions. As security is a crucial aspect of the </a:t>
            </a:r>
            <a:r>
              <a:rPr lang="en-GB"/>
              <a:t>the client's</a:t>
            </a:r>
            <a:r>
              <a:rPr lang="en-GB"/>
              <a:t> system, it's essential to validate that these updates indeed fix the known security issues and don't introduce any new ones. This process involves testing the firmware against known vulnerabilities, conducting penetration testing, and checking for any potential security breaches.</a:t>
            </a:r>
            <a:endParaRPr/>
          </a:p>
          <a:p>
            <a:pPr indent="0" lvl="0" marL="0" rtl="0" algn="l">
              <a:lnSpc>
                <a:spcPct val="115000"/>
              </a:lnSpc>
              <a:spcBef>
                <a:spcPts val="1200"/>
              </a:spcBef>
              <a:spcAft>
                <a:spcPts val="0"/>
              </a:spcAft>
              <a:buSzPct val="250000"/>
              <a:buNone/>
            </a:pPr>
            <a:r>
              <a:rPr b="1" lang="en-GB"/>
              <a:t>Integration Testing:</a:t>
            </a:r>
            <a:r>
              <a:rPr lang="en-GB"/>
              <a:t> A crucial part of handling firmware updates is ensuring that they don't disrupt the harmony between different components of our system. We'll perform integration tests to verify that the new firmware can communicate effectively with our Linux Boxes and Headsets. These tests also validate that all internal and external dependencies, like the MQTT Client and Announcement Service, are functioning correctly after the firmware update.</a:t>
            </a:r>
            <a:endParaRPr/>
          </a:p>
          <a:p>
            <a:pPr indent="0" lvl="0" marL="0" rtl="0" algn="l">
              <a:lnSpc>
                <a:spcPct val="115000"/>
              </a:lnSpc>
              <a:spcBef>
                <a:spcPts val="1200"/>
              </a:spcBef>
              <a:spcAft>
                <a:spcPts val="0"/>
              </a:spcAft>
              <a:buSzPct val="250000"/>
              <a:buNone/>
            </a:pPr>
            <a:r>
              <a:rPr b="1" lang="en-GB"/>
              <a:t>Load/Stress Testing: </a:t>
            </a:r>
            <a:r>
              <a:rPr lang="en-GB"/>
              <a:t>It's equally important to make sure the new firmware can withstand the anticipated load in the stores. We'll simulate high traffic conditions and check if the firmware update influences the system's performance.</a:t>
            </a:r>
            <a:endParaRPr/>
          </a:p>
          <a:p>
            <a:pPr indent="0" lvl="0" marL="0" rtl="0" algn="l">
              <a:lnSpc>
                <a:spcPct val="115000"/>
              </a:lnSpc>
              <a:spcBef>
                <a:spcPts val="1200"/>
              </a:spcBef>
              <a:spcAft>
                <a:spcPts val="0"/>
              </a:spcAft>
              <a:buSzPct val="250000"/>
              <a:buNone/>
            </a:pPr>
            <a:r>
              <a:rPr b="1" lang="en-GB"/>
              <a:t>Pilot Testing:</a:t>
            </a:r>
            <a:r>
              <a:rPr lang="en-GB"/>
              <a:t> Before a full-scale rollout of the new firmware to all stores,</a:t>
            </a:r>
            <a:r>
              <a:rPr lang="en-GB"/>
              <a:t>we</a:t>
            </a:r>
            <a:r>
              <a:rPr lang="en-GB"/>
              <a:t>recommend conducting pilot testing in a controlled subset of stores. This approach provides an additional safety net, enabling us to evaluate the firmware in a real-world scenario while limiting the potential negative impacts if unexpected issues arise.</a:t>
            </a:r>
            <a:endParaRPr/>
          </a:p>
          <a:p>
            <a:pPr indent="0" lvl="0" marL="0" rtl="0" algn="l">
              <a:lnSpc>
                <a:spcPct val="115000"/>
              </a:lnSpc>
              <a:spcBef>
                <a:spcPts val="1200"/>
              </a:spcBef>
              <a:spcAft>
                <a:spcPts val="0"/>
              </a:spcAft>
              <a:buSzPct val="250000"/>
              <a:buNone/>
            </a:pPr>
            <a:r>
              <a:rPr b="1" lang="en-GB"/>
              <a:t>Documentation and Training:</a:t>
            </a:r>
            <a:r>
              <a:rPr lang="en-GB"/>
              <a:t> It's important to update our internal documentation with details about the new firmware and any changes in the test cases. Training sessions should be organized for all relevant personnel, ensuring they understand the changes brought by the new firmware and how to handle potential issues.</a:t>
            </a:r>
            <a:endParaRPr/>
          </a:p>
          <a:p>
            <a:pPr indent="0" lvl="0" marL="0" rtl="0" algn="l">
              <a:lnSpc>
                <a:spcPct val="115000"/>
              </a:lnSpc>
              <a:spcBef>
                <a:spcPts val="1200"/>
              </a:spcBef>
              <a:spcAft>
                <a:spcPts val="0"/>
              </a:spcAft>
              <a:buClr>
                <a:schemeClr val="dk1"/>
              </a:buClr>
              <a:buSzPct val="61110"/>
              <a:buFont typeface="Arial"/>
              <a:buNone/>
            </a:pPr>
            <a:r>
              <a:rPr lang="en-GB"/>
              <a:t>Our approach to handling new firmware releases is systematic and thorough, aimed at minimizing risk and ensuring a seamless transition for our stores and, ultimately, customers.</a:t>
            </a:r>
            <a:endParaRPr/>
          </a:p>
          <a:p>
            <a:pPr indent="0" lvl="0" marL="0" rtl="0" algn="l">
              <a:lnSpc>
                <a:spcPct val="115000"/>
              </a:lnSpc>
              <a:spcBef>
                <a:spcPts val="1200"/>
              </a:spcBef>
              <a:spcAft>
                <a:spcPts val="1200"/>
              </a:spcAft>
              <a:buSzPct val="250000"/>
              <a:buNone/>
            </a:pPr>
            <a:r>
              <a:t/>
            </a:r>
            <a:endParaRPr/>
          </a:p>
        </p:txBody>
      </p:sp>
      <p:pic>
        <p:nvPicPr>
          <p:cNvPr id="106" name="Google Shape;106;p8"/>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Ideal Customer Relationships</a:t>
            </a:r>
            <a:endParaRPr/>
          </a:p>
        </p:txBody>
      </p:sp>
      <p:sp>
        <p:nvSpPr>
          <p:cNvPr id="112" name="Google Shape;11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Clr>
                <a:schemeClr val="dk1"/>
              </a:buClr>
              <a:buSzPct val="61110"/>
              <a:buFont typeface="Arial"/>
              <a:buNone/>
            </a:pPr>
            <a:r>
              <a:rPr lang="en-GB"/>
              <a:t>In the pursuit to deliver the best possible product and service, it is imperative that we establish a strong and positive relationship with customers. Here is how we propose to do this:</a:t>
            </a:r>
            <a:endParaRPr/>
          </a:p>
          <a:p>
            <a:pPr indent="0" lvl="0" marL="0" rtl="0" algn="l">
              <a:lnSpc>
                <a:spcPct val="115000"/>
              </a:lnSpc>
              <a:spcBef>
                <a:spcPts val="1200"/>
              </a:spcBef>
              <a:spcAft>
                <a:spcPts val="0"/>
              </a:spcAft>
              <a:buSzPct val="181818"/>
              <a:buNone/>
            </a:pPr>
            <a:r>
              <a:rPr b="1" lang="en-GB"/>
              <a:t>Service Level Agreements (SLA): </a:t>
            </a:r>
            <a:r>
              <a:rPr lang="en-GB"/>
              <a:t>A detailed Service Level Agreement will be the foundation of our contractual relationship. It will clearly stipulate the levels of availability and performance customers can expect from our systems, as well as response times in the event of any technical issues.</a:t>
            </a:r>
            <a:endParaRPr/>
          </a:p>
          <a:p>
            <a:pPr indent="0" lvl="0" marL="0" rtl="0" algn="l">
              <a:lnSpc>
                <a:spcPct val="115000"/>
              </a:lnSpc>
              <a:spcBef>
                <a:spcPts val="1200"/>
              </a:spcBef>
              <a:spcAft>
                <a:spcPts val="0"/>
              </a:spcAft>
              <a:buSzPct val="181818"/>
              <a:buNone/>
            </a:pPr>
            <a:r>
              <a:rPr b="1" lang="en-GB"/>
              <a:t>Regular Communication:</a:t>
            </a:r>
            <a:r>
              <a:rPr lang="en-GB"/>
              <a:t> Regular and open communication channels will be maintained for seamless interaction, reporting, and feedback. Quarterly reviews will be organized to address any concerns, discuss system performance, and plan for any potential updates.</a:t>
            </a:r>
            <a:endParaRPr/>
          </a:p>
          <a:p>
            <a:pPr indent="0" lvl="0" marL="0" rtl="0" algn="l">
              <a:lnSpc>
                <a:spcPct val="115000"/>
              </a:lnSpc>
              <a:spcBef>
                <a:spcPts val="1200"/>
              </a:spcBef>
              <a:spcAft>
                <a:spcPts val="0"/>
              </a:spcAft>
              <a:buSzPct val="181818"/>
              <a:buNone/>
            </a:pPr>
            <a:r>
              <a:rPr b="1" lang="en-GB"/>
              <a:t>Co-creation and Collaboration:</a:t>
            </a:r>
            <a:r>
              <a:rPr lang="en-GB"/>
              <a:t> Customers will be involved in our product development process where feasible. This will ensure that we understand their needs thoroughly and can tailor our products accordingly. It will also allow customers to have a sense of ownership and involvement in the product they use.</a:t>
            </a:r>
            <a:endParaRPr/>
          </a:p>
          <a:p>
            <a:pPr indent="0" lvl="0" marL="0" rtl="0" algn="l">
              <a:lnSpc>
                <a:spcPct val="115000"/>
              </a:lnSpc>
              <a:spcBef>
                <a:spcPts val="1200"/>
              </a:spcBef>
              <a:spcAft>
                <a:spcPts val="0"/>
              </a:spcAft>
              <a:buSzPct val="181818"/>
              <a:buNone/>
            </a:pPr>
            <a:r>
              <a:rPr b="1" lang="en-GB"/>
              <a:t>Flexible Contracts:</a:t>
            </a:r>
            <a:r>
              <a:rPr lang="en-GB"/>
              <a:t> Our contracts will be designed to be flexible to adapt to changing customer needs. If customers need more headsets or additional features, we should be able to accommodate these needs.</a:t>
            </a:r>
            <a:endParaRPr/>
          </a:p>
          <a:p>
            <a:pPr indent="0" lvl="0" marL="0" rtl="0" algn="l">
              <a:lnSpc>
                <a:spcPct val="115000"/>
              </a:lnSpc>
              <a:spcBef>
                <a:spcPts val="1200"/>
              </a:spcBef>
              <a:spcAft>
                <a:spcPts val="0"/>
              </a:spcAft>
              <a:buSzPct val="181818"/>
              <a:buNone/>
            </a:pPr>
            <a:r>
              <a:rPr b="1" lang="en-GB"/>
              <a:t>Proactive Support:</a:t>
            </a:r>
            <a:r>
              <a:rPr lang="en-GB"/>
              <a:t> We aim to transition from reactive problem-solving to proactive problem avoidance. SDET roles will be key in achieving this by identifying and addressing potential issues before they impact our customers.</a:t>
            </a:r>
            <a:endParaRPr/>
          </a:p>
          <a:p>
            <a:pPr indent="0" lvl="0" marL="0" rtl="0" algn="l">
              <a:lnSpc>
                <a:spcPct val="115000"/>
              </a:lnSpc>
              <a:spcBef>
                <a:spcPts val="1200"/>
              </a:spcBef>
              <a:spcAft>
                <a:spcPts val="1200"/>
              </a:spcAft>
              <a:buSzPct val="181818"/>
              <a:buNone/>
            </a:pPr>
            <a:r>
              <a:rPr lang="en-GB"/>
              <a:t>Remember, happy and satisfied customers are the best promoters for business. So, let's work together to create a fantastic customer experience!</a:t>
            </a:r>
            <a:endParaRPr/>
          </a:p>
        </p:txBody>
      </p:sp>
      <p:pic>
        <p:nvPicPr>
          <p:cNvPr id="113" name="Google Shape;113;p9"/>
          <p:cNvPicPr preferRelativeResize="0"/>
          <p:nvPr/>
        </p:nvPicPr>
        <p:blipFill rotWithShape="1">
          <a:blip r:embed="rId3">
            <a:alphaModFix amt="10000"/>
          </a:blip>
          <a:srcRect b="-39883" l="-20841" r="-20841" t="-1799"/>
          <a:stretch/>
        </p:blipFill>
        <p:spPr>
          <a:xfrm>
            <a:off x="1786278" y="0"/>
            <a:ext cx="5279326" cy="7034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