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3"/>
  </p:notesMasterIdLst>
  <p:handoutMasterIdLst>
    <p:handoutMasterId r:id="rId64"/>
  </p:handoutMasterIdLst>
  <p:sldIdLst>
    <p:sldId id="257" r:id="rId2"/>
    <p:sldId id="262" r:id="rId3"/>
    <p:sldId id="263" r:id="rId4"/>
    <p:sldId id="267" r:id="rId5"/>
    <p:sldId id="270" r:id="rId6"/>
    <p:sldId id="268" r:id="rId7"/>
    <p:sldId id="271" r:id="rId8"/>
    <p:sldId id="269" r:id="rId9"/>
    <p:sldId id="272" r:id="rId10"/>
    <p:sldId id="322" r:id="rId11"/>
    <p:sldId id="323" r:id="rId12"/>
    <p:sldId id="324" r:id="rId13"/>
    <p:sldId id="325" r:id="rId14"/>
    <p:sldId id="264" r:id="rId15"/>
    <p:sldId id="273" r:id="rId16"/>
    <p:sldId id="274" r:id="rId17"/>
    <p:sldId id="265" r:id="rId18"/>
    <p:sldId id="275" r:id="rId19"/>
    <p:sldId id="276" r:id="rId20"/>
    <p:sldId id="266" r:id="rId21"/>
    <p:sldId id="277" r:id="rId22"/>
    <p:sldId id="297" r:id="rId23"/>
    <p:sldId id="281" r:id="rId24"/>
    <p:sldId id="278" r:id="rId25"/>
    <p:sldId id="279" r:id="rId26"/>
    <p:sldId id="280" r:id="rId27"/>
    <p:sldId id="293" r:id="rId28"/>
    <p:sldId id="298" r:id="rId29"/>
    <p:sldId id="282" r:id="rId30"/>
    <p:sldId id="284" r:id="rId31"/>
    <p:sldId id="285" r:id="rId32"/>
    <p:sldId id="286" r:id="rId33"/>
    <p:sldId id="283" r:id="rId34"/>
    <p:sldId id="287" r:id="rId35"/>
    <p:sldId id="288" r:id="rId36"/>
    <p:sldId id="289" r:id="rId37"/>
    <p:sldId id="290" r:id="rId38"/>
    <p:sldId id="291" r:id="rId39"/>
    <p:sldId id="303" r:id="rId40"/>
    <p:sldId id="305" r:id="rId41"/>
    <p:sldId id="306" r:id="rId42"/>
    <p:sldId id="307" r:id="rId43"/>
    <p:sldId id="308" r:id="rId44"/>
    <p:sldId id="294" r:id="rId45"/>
    <p:sldId id="309" r:id="rId46"/>
    <p:sldId id="310" r:id="rId47"/>
    <p:sldId id="311" r:id="rId48"/>
    <p:sldId id="312" r:id="rId49"/>
    <p:sldId id="313" r:id="rId50"/>
    <p:sldId id="295" r:id="rId51"/>
    <p:sldId id="314" r:id="rId52"/>
    <p:sldId id="316" r:id="rId53"/>
    <p:sldId id="318" r:id="rId54"/>
    <p:sldId id="296" r:id="rId55"/>
    <p:sldId id="299" r:id="rId56"/>
    <p:sldId id="300" r:id="rId57"/>
    <p:sldId id="301" r:id="rId58"/>
    <p:sldId id="319" r:id="rId59"/>
    <p:sldId id="302" r:id="rId60"/>
    <p:sldId id="320" r:id="rId61"/>
    <p:sldId id="321" r:id="rId62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2D4E4E-7514-4D5C-A2C2-17F87E598824}" type="datetime1">
              <a:rPr lang="th-TH" smtClean="0"/>
              <a:t>16/09/63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C7F2B7-7A05-4833-884D-BBAA3BA38469}" type="datetime1">
              <a:rPr lang="th-TH" smtClean="0"/>
              <a:t>16/09/63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สี่เหลี่ยมผืนผ้า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สี่เหลี่ยมผืนผ้า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สี่เหลี่ยมผืนผ้า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แบบตรง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0" name="ตัวแทนวันที่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773D18F-796E-48FA-B446-43BFEFAD4305}" type="datetime1">
              <a:rPr lang="th-TH" smtClean="0"/>
              <a:t>16/09/63</a:t>
            </a:fld>
            <a:endParaRPr lang="en-US" dirty="0"/>
          </a:p>
        </p:txBody>
      </p:sp>
      <p:sp>
        <p:nvSpPr>
          <p:cNvPr id="21" name="ตัวแทนส่วนท้าย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ตัวแทนหมายเลขสไลด์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87D18-576D-4E93-B8E7-8162B6983D48}" type="datetime1">
              <a:rPr lang="th-TH" smtClean="0"/>
              <a:t>16/09/63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54CDB9-2F41-46CC-BBF5-FE71E7F1B857}" type="datetime1">
              <a:rPr lang="th-TH" smtClean="0"/>
              <a:t>16/09/63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สี่เหลี่ยมผืนผ้า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สี่เหลี่ยมผืนผ้า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สี่เหลี่ยมผืนผ้า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fld id="{CC8C1F7F-7918-4156-86A5-91C01FD8A003}" type="datetime1">
              <a:rPr lang="th-TH" smtClean="0"/>
              <a:t>16/09/63</a:t>
            </a:fld>
            <a:endParaRPr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6903-2C88-48CC-967B-6575E5EC2B6B}" type="datetime1">
              <a:rPr lang="th-TH" smtClean="0"/>
              <a:t>16/09/63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9F473-6FBD-4535-9C6F-A09A729568F9}" type="datetime1">
              <a:rPr lang="th-TH" smtClean="0"/>
              <a:t>16/09/63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C1B91-0D40-46F1-A44C-D56FF21574FA}" type="datetime1">
              <a:rPr lang="th-TH" smtClean="0"/>
              <a:t>16/09/63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19084-1496-4B60-ADB6-24714CE58D61}" type="datetime1">
              <a:rPr lang="th-TH" smtClean="0"/>
              <a:t>16/09/63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วันที่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BF98D4-23C4-49B5-A803-FA1FE4037EB8}" type="datetime1">
              <a:rPr lang="th-TH" smtClean="0"/>
              <a:t>16/09/63</a:t>
            </a:fld>
            <a:endParaRPr lang="en-US" dirty="0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ตัวแทนหมายเลขสไลด์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51C7B21-C337-4C0B-9272-6172826953E9}" type="datetime1">
              <a:rPr lang="th-TH" smtClean="0"/>
              <a:t>16/09/63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algn="l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สี่เหลี่ยมผืนผ้า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6D1C91-6BBA-4E38-BA86-CC2123DBE0CF}" type="datetime1">
              <a:rPr lang="th-TH" smtClean="0"/>
              <a:t>16/09/63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" TargetMode="External"/><Relationship Id="rId2" Type="http://schemas.openxmlformats.org/officeDocument/2006/relationships/hyperlink" Target="https://github.com/ApexTone/DataStructAlgo-Code-KMITL/tree/master/Midter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0ROnaCzUGB7xfdsHWOGxlZvq7_qpAmyH" TargetMode="External"/><Relationship Id="rId4" Type="http://schemas.openxmlformats.org/officeDocument/2006/relationships/hyperlink" Target="http://www.pythontutor.com/visualize.html#mode=ed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688" y="2187456"/>
            <a:ext cx="5266962" cy="1798909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Data structure and Algorithm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Midterm</a:t>
            </a:r>
            <a:endParaRPr lang="th-th" sz="4400" dirty="0">
              <a:solidFill>
                <a:schemeClr val="tx1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80251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Tanapol</a:t>
            </a:r>
            <a:r>
              <a:rPr lang="en-US" dirty="0">
                <a:solidFill>
                  <a:schemeClr val="tx1"/>
                </a:solidFill>
              </a:rPr>
              <a:t> Wong-</a:t>
            </a:r>
            <a:r>
              <a:rPr lang="en-US" dirty="0" err="1">
                <a:solidFill>
                  <a:schemeClr val="tx1"/>
                </a:solidFill>
              </a:rPr>
              <a:t>asa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OOP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16/09/63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947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Python Class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086A3258-4A27-40A6-B206-F790042E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559" y="1653012"/>
            <a:ext cx="4618653" cy="4773037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675C106-AA15-468C-91A4-2B3F520CB222}"/>
              </a:ext>
            </a:extLst>
          </p:cNvPr>
          <p:cNvSpPr txBox="1"/>
          <p:nvPr/>
        </p:nvSpPr>
        <p:spPr>
          <a:xfrm>
            <a:off x="1168193" y="2014194"/>
            <a:ext cx="17914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keyword</a:t>
            </a:r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41D79E6-6642-4DF5-BBA9-55EF792C7F88}"/>
              </a:ext>
            </a:extLst>
          </p:cNvPr>
          <p:cNvSpPr txBox="1"/>
          <p:nvPr/>
        </p:nvSpPr>
        <p:spPr>
          <a:xfrm>
            <a:off x="8610626" y="2198860"/>
            <a:ext cx="27396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= constructor</a:t>
            </a:r>
            <a:endParaRPr lang="th-TH" dirty="0"/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6B4E82E3-E198-437E-8D4C-06647A1885F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37028" y="2198860"/>
            <a:ext cx="1773598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BCA7F326-3DA7-42AF-845D-BAEF06D0C4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59670" y="1853968"/>
            <a:ext cx="837889" cy="34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86A3297B-03F2-4C8C-8F8B-6FA6BD9537B4}"/>
              </a:ext>
            </a:extLst>
          </p:cNvPr>
          <p:cNvSpPr txBox="1"/>
          <p:nvPr/>
        </p:nvSpPr>
        <p:spPr>
          <a:xfrm>
            <a:off x="9311311" y="4201638"/>
            <a:ext cx="11357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  <a:endParaRPr lang="th-TH" dirty="0"/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48893C0F-0248-446C-A6A5-2C26731F2880}"/>
              </a:ext>
            </a:extLst>
          </p:cNvPr>
          <p:cNvCxnSpPr>
            <a:cxnSpLocks/>
          </p:cNvCxnSpPr>
          <p:nvPr/>
        </p:nvCxnSpPr>
        <p:spPr>
          <a:xfrm>
            <a:off x="7688993" y="3127996"/>
            <a:ext cx="1530274" cy="109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1D9B8563-C061-4B92-B32B-1E714218EC1D}"/>
              </a:ext>
            </a:extLst>
          </p:cNvPr>
          <p:cNvCxnSpPr>
            <a:cxnSpLocks/>
          </p:cNvCxnSpPr>
          <p:nvPr/>
        </p:nvCxnSpPr>
        <p:spPr>
          <a:xfrm>
            <a:off x="7525889" y="4013779"/>
            <a:ext cx="1530969" cy="272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FEDD3210-28E9-4651-B845-F1A7E4F51735}"/>
              </a:ext>
            </a:extLst>
          </p:cNvPr>
          <p:cNvCxnSpPr>
            <a:cxnSpLocks/>
          </p:cNvCxnSpPr>
          <p:nvPr/>
        </p:nvCxnSpPr>
        <p:spPr>
          <a:xfrm flipV="1">
            <a:off x="7525889" y="4452956"/>
            <a:ext cx="1601333" cy="58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DE8F03EC-15EF-409B-A295-9A60463707AB}"/>
              </a:ext>
            </a:extLst>
          </p:cNvPr>
          <p:cNvCxnSpPr>
            <a:cxnSpLocks/>
          </p:cNvCxnSpPr>
          <p:nvPr/>
        </p:nvCxnSpPr>
        <p:spPr>
          <a:xfrm flipV="1">
            <a:off x="6929306" y="4570970"/>
            <a:ext cx="2324795" cy="1279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0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keyword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40A58BE4-48BA-4DE0-ACFC-3C9950B2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self </a:t>
            </a:r>
            <a:r>
              <a:rPr lang="th-TH" sz="2800" dirty="0"/>
              <a:t>เป็นการเข้าถึงข้อมูลของ </a:t>
            </a:r>
            <a:r>
              <a:rPr lang="en-US" sz="2800" dirty="0"/>
              <a:t>object </a:t>
            </a:r>
            <a:r>
              <a:rPr lang="th-TH" sz="2800" dirty="0"/>
              <a:t>ที่เรียกใช้ทั้ง </a:t>
            </a:r>
            <a:r>
              <a:rPr lang="en-US" sz="2800" dirty="0"/>
              <a:t>method </a:t>
            </a:r>
            <a:r>
              <a:rPr lang="th-TH" sz="2800" dirty="0"/>
              <a:t>และ </a:t>
            </a:r>
            <a:r>
              <a:rPr lang="en-US" sz="2800" dirty="0"/>
              <a:t>field</a:t>
            </a:r>
          </a:p>
          <a:p>
            <a:r>
              <a:rPr lang="th-TH" sz="2800" dirty="0"/>
              <a:t>ลักษณะคล้าย </a:t>
            </a:r>
            <a:r>
              <a:rPr lang="en-US" sz="2800" dirty="0"/>
              <a:t>this </a:t>
            </a:r>
            <a:r>
              <a:rPr lang="th-TH" sz="2800" dirty="0"/>
              <a:t>ใน </a:t>
            </a:r>
            <a:r>
              <a:rPr lang="en-US" sz="2800" dirty="0"/>
              <a:t>Java</a:t>
            </a:r>
          </a:p>
          <a:p>
            <a:r>
              <a:rPr lang="th-TH" sz="2800" dirty="0"/>
              <a:t>ต้องใช้ทุกครั้งในการเรียกใช้งาน </a:t>
            </a:r>
            <a:r>
              <a:rPr lang="en-US" sz="2800" dirty="0"/>
              <a:t>data field </a:t>
            </a:r>
            <a:r>
              <a:rPr lang="th-TH" sz="2800" dirty="0"/>
              <a:t>และ </a:t>
            </a:r>
            <a:r>
              <a:rPr lang="en-US" sz="2800" dirty="0"/>
              <a:t>method </a:t>
            </a:r>
            <a:r>
              <a:rPr lang="th-TH" sz="2800" dirty="0"/>
              <a:t>ภายใน </a:t>
            </a:r>
            <a:r>
              <a:rPr lang="en-US" sz="2800" dirty="0"/>
              <a:t>class</a:t>
            </a:r>
          </a:p>
          <a:p>
            <a:r>
              <a:rPr lang="th-TH" sz="2800" dirty="0"/>
              <a:t>การประกาศ </a:t>
            </a:r>
            <a:r>
              <a:rPr lang="en-US" sz="2800" dirty="0"/>
              <a:t>data field </a:t>
            </a:r>
            <a:r>
              <a:rPr lang="th-TH" sz="2800" dirty="0"/>
              <a:t>ต้องใช้ </a:t>
            </a:r>
            <a:r>
              <a:rPr lang="en-US" sz="2800" dirty="0"/>
              <a:t>keyword self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12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656E92-14E1-4C3C-AC58-6460EBFD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D5B7502-56E6-4F62-AF25-66292EE5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69" y="2513749"/>
            <a:ext cx="8545737" cy="290232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FFC584-E99D-4E21-B786-74257E94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1AE0B35-2150-4170-911A-2DD7B861624D}"/>
              </a:ext>
            </a:extLst>
          </p:cNvPr>
          <p:cNvSpPr txBox="1"/>
          <p:nvPr/>
        </p:nvSpPr>
        <p:spPr>
          <a:xfrm>
            <a:off x="620155" y="4344251"/>
            <a:ext cx="15777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overriding</a:t>
            </a:r>
            <a:endParaRPr lang="th-TH" dirty="0"/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E1F09FF2-1135-4A54-80DE-584B9172FC7E}"/>
              </a:ext>
            </a:extLst>
          </p:cNvPr>
          <p:cNvCxnSpPr>
            <a:cxnSpLocks/>
          </p:cNvCxnSpPr>
          <p:nvPr/>
        </p:nvCxnSpPr>
        <p:spPr>
          <a:xfrm>
            <a:off x="2197916" y="4528917"/>
            <a:ext cx="1241570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3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push, pop, peek, size, </a:t>
            </a:r>
            <a:r>
              <a:rPr lang="en-US" dirty="0" err="1"/>
              <a:t>is_empty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16/09/63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9DA2085-A819-453A-A054-C79B0307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4" r="18333"/>
          <a:stretch/>
        </p:blipFill>
        <p:spPr>
          <a:xfrm>
            <a:off x="1804446" y="1670813"/>
            <a:ext cx="2687217" cy="3239849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600C87E-6EE8-45DF-866A-B1AC354F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92" y="2390755"/>
            <a:ext cx="2768652" cy="20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LIFO – Last In First Out</a:t>
            </a:r>
          </a:p>
          <a:p>
            <a:r>
              <a:rPr lang="en-US" sz="2400" dirty="0"/>
              <a:t>data pop(): </a:t>
            </a:r>
            <a:r>
              <a:rPr lang="th-TH" sz="2400" dirty="0"/>
              <a:t>เอาตัวล่าสุดออก</a:t>
            </a:r>
            <a:endParaRPr lang="en-US" sz="2400" dirty="0"/>
          </a:p>
          <a:p>
            <a:r>
              <a:rPr lang="en-US" sz="2400" dirty="0"/>
              <a:t>push(data): </a:t>
            </a:r>
            <a:r>
              <a:rPr lang="th-TH" sz="2400" dirty="0"/>
              <a:t>ใส่ค่าเข้า</a:t>
            </a:r>
            <a:endParaRPr lang="en-US" sz="2400" dirty="0"/>
          </a:p>
          <a:p>
            <a:r>
              <a:rPr lang="en-US" sz="2400" dirty="0"/>
              <a:t>data peek(): </a:t>
            </a:r>
            <a:r>
              <a:rPr lang="th-TH" sz="2400" dirty="0"/>
              <a:t>ดูค่าตัวล่าสุด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Stack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stack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6" name="รูปภาพ 5" descr="รูปภาพประกอบด้วย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45329A4-722A-4C17-81F2-D0DDCEAF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23" y="2020824"/>
            <a:ext cx="6770340" cy="34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 dirty="0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7BB516BF-C82B-463E-91C3-D2EC0C93F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602" y="1621401"/>
            <a:ext cx="4622334" cy="47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enqueue, dequeue, front, size, </a:t>
            </a:r>
            <a:r>
              <a:rPr lang="en-US" dirty="0" err="1"/>
              <a:t>is_empty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16/09/63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90C7C69-C347-4B8D-BE0C-0F1D878B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18" y="2769032"/>
            <a:ext cx="3119846" cy="13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FIFO – First In First Out</a:t>
            </a:r>
          </a:p>
          <a:p>
            <a:r>
              <a:rPr lang="en-US" sz="2400" dirty="0"/>
              <a:t>data dequeue(): </a:t>
            </a:r>
            <a:r>
              <a:rPr lang="th-TH" sz="2400" dirty="0"/>
              <a:t>เอาตัวแรกสุด/หน้าสุดออก</a:t>
            </a:r>
            <a:endParaRPr lang="en-US" sz="2400" dirty="0"/>
          </a:p>
          <a:p>
            <a:r>
              <a:rPr lang="en-US" sz="2400" dirty="0"/>
              <a:t>enqueue(data): </a:t>
            </a:r>
            <a:r>
              <a:rPr lang="th-TH" sz="2400" dirty="0"/>
              <a:t>ใส่ค่าเข้าท้ายคิว</a:t>
            </a:r>
            <a:endParaRPr lang="en-US" sz="2400" dirty="0"/>
          </a:p>
          <a:p>
            <a:r>
              <a:rPr lang="en-US" sz="2400" dirty="0"/>
              <a:t>data front(): </a:t>
            </a:r>
            <a:r>
              <a:rPr lang="th-TH" sz="2400" dirty="0"/>
              <a:t>ดูค่าตัวแรกสุด/หน้าสุด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Queue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queue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7" name="รูปภาพ 6" descr="รูปภาพประกอบด้วย เปียโน, คอมพิวเตอร์, คีย์บอร์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C8A9F3-96D1-4D0B-8543-1E21BC30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4" y="2020824"/>
            <a:ext cx="5353807" cy="36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 dirty="0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2514DDD5-C02B-4DD9-A781-9E29EF49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91" y="1652318"/>
            <a:ext cx="4647500" cy="47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86A2F0-2B13-4A5F-AA14-AA011197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Outline</a:t>
            </a:r>
            <a:endParaRPr lang="th-TH" sz="4800" dirty="0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76C64DF-ADF5-4238-9E99-B0A714E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AC1B91-0D40-46F1-A44C-D56FF21574FA}" type="datetime1">
              <a:rPr lang="th-TH" smtClean="0"/>
              <a:t>16/09/63</a:t>
            </a:fld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2E36407-BD33-4CA6-82F7-F1E8D918FE36}"/>
              </a:ext>
            </a:extLst>
          </p:cNvPr>
          <p:cNvSpPr txBox="1"/>
          <p:nvPr/>
        </p:nvSpPr>
        <p:spPr>
          <a:xfrm>
            <a:off x="1066800" y="1874113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Python’s basic data structure</a:t>
            </a:r>
          </a:p>
          <a:p>
            <a:r>
              <a:rPr lang="en-US" sz="3200" dirty="0"/>
              <a:t>- OOP with Python</a:t>
            </a:r>
          </a:p>
          <a:p>
            <a:r>
              <a:rPr lang="en-US" sz="3200" dirty="0"/>
              <a:t>- Stack</a:t>
            </a:r>
          </a:p>
          <a:p>
            <a:r>
              <a:rPr lang="en-US" sz="3200" dirty="0"/>
              <a:t>- Queue</a:t>
            </a:r>
          </a:p>
          <a:p>
            <a:r>
              <a:rPr lang="en-US" sz="3200" dirty="0"/>
              <a:t>- Linked List</a:t>
            </a:r>
          </a:p>
        </p:txBody>
      </p:sp>
    </p:spTree>
    <p:extLst>
      <p:ext uri="{BB962C8B-B14F-4D97-AF65-F5344CB8AC3E}">
        <p14:creationId xmlns:p14="http://schemas.microsoft.com/office/powerpoint/2010/main" val="280427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size, push, pop, insert, remove, </a:t>
            </a:r>
            <a:r>
              <a:rPr lang="en-US" dirty="0" err="1"/>
              <a:t>is_empty</a:t>
            </a:r>
            <a:r>
              <a:rPr lang="en-US" dirty="0"/>
              <a:t>, etc.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16/09/63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วัตถุ, นาฬิกา,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6C638BF-3413-4AA7-91E5-2B07860A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60" y="1479599"/>
            <a:ext cx="2563781" cy="1591130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โซ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E1DF2FF-F1CC-48FB-8B3B-63433E63C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08" y="2321324"/>
            <a:ext cx="1981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1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Linked List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LinkedList </a:t>
            </a:r>
            <a:r>
              <a:rPr lang="th-TH" sz="2400" dirty="0"/>
              <a:t>ว่างหรือไม่</a:t>
            </a:r>
          </a:p>
          <a:p>
            <a:r>
              <a:rPr lang="en-US" sz="2400" dirty="0"/>
              <a:t>Node </a:t>
            </a:r>
            <a:r>
              <a:rPr lang="en-US" sz="2400" dirty="0" err="1"/>
              <a:t>node_at</a:t>
            </a:r>
            <a:r>
              <a:rPr lang="en-US" sz="2400" dirty="0"/>
              <a:t>(index): return</a:t>
            </a:r>
            <a:r>
              <a:rPr lang="th-TH" sz="2400" dirty="0"/>
              <a:t> </a:t>
            </a:r>
            <a:r>
              <a:rPr lang="en-US" sz="2400" dirty="0"/>
              <a:t>Node</a:t>
            </a:r>
            <a:r>
              <a:rPr lang="th-TH" sz="2400" dirty="0"/>
              <a:t> ที่ </a:t>
            </a:r>
            <a:r>
              <a:rPr lang="en-US" sz="2400" dirty="0"/>
              <a:t>index </a:t>
            </a:r>
            <a:r>
              <a:rPr lang="th-TH" sz="2400" dirty="0"/>
              <a:t>ที่ป้อน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index_of</a:t>
            </a:r>
            <a:r>
              <a:rPr lang="en-US" sz="2400" dirty="0"/>
              <a:t>(data): return index </a:t>
            </a:r>
            <a:r>
              <a:rPr lang="th-TH" sz="2400" dirty="0"/>
              <a:t>ของ </a:t>
            </a:r>
            <a:r>
              <a:rPr lang="en-US" sz="2400" dirty="0"/>
              <a:t>data </a:t>
            </a:r>
            <a:r>
              <a:rPr lang="th-TH" sz="2400" dirty="0"/>
              <a:t>ใน </a:t>
            </a:r>
            <a:r>
              <a:rPr lang="en-US" sz="2400" dirty="0"/>
              <a:t>linked list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2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push_back</a:t>
            </a:r>
            <a:r>
              <a:rPr lang="en-US" sz="2400" dirty="0"/>
              <a:t>(data): </a:t>
            </a:r>
            <a:r>
              <a:rPr lang="th-TH" sz="2400" dirty="0"/>
              <a:t>เอาข้อมูลใส่หลังสุดของ </a:t>
            </a:r>
            <a:r>
              <a:rPr lang="en-US" sz="2400" dirty="0"/>
              <a:t>Linked List</a:t>
            </a:r>
          </a:p>
          <a:p>
            <a:r>
              <a:rPr lang="en-US" sz="2400" dirty="0" err="1"/>
              <a:t>push_front</a:t>
            </a:r>
            <a:r>
              <a:rPr lang="en-US" sz="2400" dirty="0"/>
              <a:t>(data): </a:t>
            </a:r>
            <a:r>
              <a:rPr lang="th-TH" sz="2400" dirty="0"/>
              <a:t>เอาข้อมูลเข้าหน้าสุดของ </a:t>
            </a:r>
            <a:r>
              <a:rPr lang="en-US" sz="2400" dirty="0"/>
              <a:t>Linked List</a:t>
            </a:r>
          </a:p>
          <a:p>
            <a:r>
              <a:rPr lang="en-US" sz="2400" dirty="0"/>
              <a:t>data </a:t>
            </a:r>
            <a:r>
              <a:rPr lang="en-US" sz="2400" dirty="0" err="1"/>
              <a:t>pop_back</a:t>
            </a:r>
            <a:r>
              <a:rPr lang="en-US" sz="2400" dirty="0"/>
              <a:t>(): </a:t>
            </a:r>
            <a:r>
              <a:rPr lang="th-TH" sz="2400" dirty="0"/>
              <a:t>เอาข้อมูลข้างหลังสุดออก</a:t>
            </a:r>
            <a:endParaRPr lang="en-US" sz="2400" dirty="0"/>
          </a:p>
          <a:p>
            <a:r>
              <a:rPr lang="en-US" sz="2400" dirty="0"/>
              <a:t>data </a:t>
            </a:r>
            <a:r>
              <a:rPr lang="en-US" sz="2400" dirty="0" err="1"/>
              <a:t>pop_front</a:t>
            </a:r>
            <a:r>
              <a:rPr lang="en-US" sz="2400" dirty="0"/>
              <a:t>(): </a:t>
            </a:r>
            <a:r>
              <a:rPr lang="th-TH" sz="2400" dirty="0"/>
              <a:t>เอาข้อมูลข้างหน้าสุดออก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Advance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insert(index, data): </a:t>
            </a:r>
            <a:r>
              <a:rPr lang="th-TH" sz="2400" dirty="0"/>
              <a:t>ใส่ค่าเข้าไปแทรกที่ </a:t>
            </a:r>
            <a:r>
              <a:rPr lang="en-US" sz="2400" dirty="0"/>
              <a:t>index </a:t>
            </a:r>
            <a:r>
              <a:rPr lang="th-TH" sz="2400" dirty="0"/>
              <a:t>นั้น ๆ </a:t>
            </a:r>
            <a:r>
              <a:rPr lang="en-US" sz="2400" dirty="0"/>
              <a:t>(out of bound </a:t>
            </a:r>
            <a:r>
              <a:rPr lang="th-TH" sz="2400" dirty="0"/>
              <a:t>ได้</a:t>
            </a:r>
            <a:r>
              <a:rPr lang="en-US" sz="2400" dirty="0"/>
              <a:t>)</a:t>
            </a:r>
            <a:r>
              <a:rPr lang="th-TH" sz="2400" dirty="0"/>
              <a:t> </a:t>
            </a:r>
            <a:endParaRPr lang="en-US" sz="2400" dirty="0"/>
          </a:p>
          <a:p>
            <a:r>
              <a:rPr lang="en-US" sz="2400" dirty="0"/>
              <a:t>data pop(index): </a:t>
            </a:r>
            <a:r>
              <a:rPr lang="th-TH" sz="2400" dirty="0"/>
              <a:t>เอาค่าที่ </a:t>
            </a:r>
            <a:r>
              <a:rPr lang="en-US" sz="2400" dirty="0"/>
              <a:t>index </a:t>
            </a:r>
            <a:r>
              <a:rPr lang="th-TH" sz="2400" dirty="0"/>
              <a:t>นั้น ๆ ออกมาจาก </a:t>
            </a:r>
            <a:r>
              <a:rPr lang="en-US" sz="2400" dirty="0"/>
              <a:t>List</a:t>
            </a:r>
          </a:p>
          <a:p>
            <a:r>
              <a:rPr lang="en-US" sz="2400" dirty="0"/>
              <a:t>remove(data): </a:t>
            </a:r>
            <a:r>
              <a:rPr lang="th-TH" sz="2400" dirty="0"/>
              <a:t>เอา </a:t>
            </a:r>
            <a:r>
              <a:rPr lang="en-US" sz="2400" dirty="0"/>
              <a:t>data </a:t>
            </a:r>
            <a:r>
              <a:rPr lang="th-TH" sz="2400" dirty="0"/>
              <a:t>นั้น ๆ ออกจาก </a:t>
            </a:r>
            <a:r>
              <a:rPr lang="en-US" sz="2400" dirty="0"/>
              <a:t>List 1 </a:t>
            </a:r>
            <a:r>
              <a:rPr lang="th-TH" sz="2400" dirty="0"/>
              <a:t>ตัว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add(data): </a:t>
            </a:r>
            <a:r>
              <a:rPr lang="th-TH" sz="2400" dirty="0">
                <a:solidFill>
                  <a:schemeClr val="accent2"/>
                </a:solidFill>
              </a:rPr>
              <a:t>ใส่ </a:t>
            </a:r>
            <a:r>
              <a:rPr lang="en-US" sz="2400" dirty="0">
                <a:solidFill>
                  <a:schemeClr val="accent2"/>
                </a:solidFill>
              </a:rPr>
              <a:t>data </a:t>
            </a:r>
            <a:r>
              <a:rPr lang="th-TH" sz="2400" dirty="0">
                <a:solidFill>
                  <a:schemeClr val="accent2"/>
                </a:solidFill>
              </a:rPr>
              <a:t>เข้าไปโดยเรียงลำดับจากมากไปน้อย (ใช้ </a:t>
            </a:r>
            <a:r>
              <a:rPr lang="en-US" sz="2400" dirty="0">
                <a:solidFill>
                  <a:schemeClr val="accent2"/>
                </a:solidFill>
              </a:rPr>
              <a:t>insert</a:t>
            </a:r>
            <a:r>
              <a:rPr lang="th-TH" sz="2400" dirty="0">
                <a:solidFill>
                  <a:schemeClr val="accent2"/>
                </a:solidFill>
              </a:rPr>
              <a:t> ช่วย)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reverse(): </a:t>
            </a:r>
            <a:r>
              <a:rPr lang="th-TH" sz="2400" dirty="0">
                <a:solidFill>
                  <a:schemeClr val="accent2"/>
                </a:solidFill>
              </a:rPr>
              <a:t>กลับทิศทาง </a:t>
            </a:r>
            <a:r>
              <a:rPr lang="en-US" sz="2400" dirty="0">
                <a:solidFill>
                  <a:schemeClr val="accent2"/>
                </a:solidFill>
              </a:rPr>
              <a:t>List (</a:t>
            </a:r>
            <a:r>
              <a:rPr lang="th-TH" sz="2400" dirty="0">
                <a:solidFill>
                  <a:schemeClr val="accent2"/>
                </a:solidFill>
              </a:rPr>
              <a:t>ทำคล้าย</a:t>
            </a:r>
            <a:r>
              <a:rPr lang="en-US" sz="2400" dirty="0">
                <a:solidFill>
                  <a:schemeClr val="accent2"/>
                </a:solidFill>
              </a:rPr>
              <a:t> Stack)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sort(): </a:t>
            </a:r>
            <a:r>
              <a:rPr lang="th-TH" sz="2400" dirty="0">
                <a:solidFill>
                  <a:srgbClr val="0070C0"/>
                </a:solidFill>
              </a:rPr>
              <a:t>เรียงลำดับข้อมูลใน </a:t>
            </a:r>
            <a:r>
              <a:rPr lang="en-US" sz="2400" dirty="0">
                <a:solidFill>
                  <a:srgbClr val="0070C0"/>
                </a:solidFill>
              </a:rPr>
              <a:t>List </a:t>
            </a:r>
            <a:r>
              <a:rPr lang="th-TH" sz="2400" dirty="0">
                <a:solidFill>
                  <a:srgbClr val="0070C0"/>
                </a:solidFill>
              </a:rPr>
              <a:t>จากมากไปน้อย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2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2E2D9D-991C-4185-8EA2-3C3EAFAA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structure</a:t>
            </a:r>
            <a:endParaRPr lang="th-TH" dirty="0"/>
          </a:p>
        </p:txBody>
      </p:sp>
      <p:pic>
        <p:nvPicPr>
          <p:cNvPr id="6" name="ตัวแทนเนื้อหา 5" descr="รูปภาพประกอบด้วย นาฬิกา, วัตถุ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56D0D56-1149-4B70-9EC9-6E73AD4D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0" y="2435290"/>
            <a:ext cx="10058400" cy="3218066"/>
          </a:xfr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FC9763A-1C6D-445A-8885-7FB14462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B15BBD-7306-44B8-B926-79C5455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Node implementation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1B4DA88-898E-47CC-A4E8-065525204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69" y="2242470"/>
            <a:ext cx="10902545" cy="3564293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066819-FC73-47E5-84F3-69BD564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66BA5B-3432-4D8A-885E-D475A1B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38F224C-227C-4D10-9E83-C20CA602E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157"/>
          <a:stretch/>
        </p:blipFill>
        <p:spPr>
          <a:xfrm>
            <a:off x="805544" y="1637324"/>
            <a:ext cx="5049972" cy="458353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9AF9FA-0E07-4428-A4F4-E884235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6" name="ตัวแทนเนื้อหา 4">
            <a:extLst>
              <a:ext uri="{FF2B5EF4-FFF2-40B4-BE49-F238E27FC236}">
                <a16:creationId xmlns:a16="http://schemas.microsoft.com/office/drawing/2014/main" id="{F77ED0EA-AB13-4879-8106-5E2DB1BB4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82"/>
          <a:stretch/>
        </p:blipFill>
        <p:spPr>
          <a:xfrm>
            <a:off x="6177334" y="2416030"/>
            <a:ext cx="5234058" cy="3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BC9ED-A1C9-4B41-8DA5-8D75FA96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node_at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A9A14A9-5871-4E95-B271-22ECF8B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E9A7B876-2471-486E-9E00-3B867986D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161" y="1812021"/>
            <a:ext cx="7740459" cy="43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A29CD7-B0E9-4F12-A668-2C2D93E1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index_of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F4825C5-C55B-495E-B44A-9F0D2FF77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6" y="1937857"/>
            <a:ext cx="6895750" cy="454355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74EC-59CB-47FD-9A24-12666FD5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465427" y="1924011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727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String, List, Dictionary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16/09/63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1030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925E7E3-0723-4893-8756-A2AAEDA22498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679465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30966" y="4424775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35390" y="818134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436ADE3-1E95-4198-8F04-D033B0D0FDF5}"/>
              </a:ext>
            </a:extLst>
          </p:cNvPr>
          <p:cNvSpPr txBox="1"/>
          <p:nvPr/>
        </p:nvSpPr>
        <p:spPr>
          <a:xfrm>
            <a:off x="4961417" y="741797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head</a:t>
            </a:r>
            <a:endParaRPr lang="th-TH" dirty="0"/>
          </a:p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F319D91-A9CE-417C-A0D2-673CEF933665}"/>
              </a:ext>
            </a:extLst>
          </p:cNvPr>
          <p:cNvSpPr txBox="1"/>
          <p:nvPr/>
        </p:nvSpPr>
        <p:spPr>
          <a:xfrm>
            <a:off x="535390" y="4643301"/>
            <a:ext cx="18470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ให้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ไปชี้ที่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1865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>
            <a:off x="455832" y="1225000"/>
            <a:ext cx="1018206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54605" y="524519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744C80D-4062-4AE1-8F1D-20E1C5019F09}"/>
              </a:ext>
            </a:extLst>
          </p:cNvPr>
          <p:cNvSpPr txBox="1"/>
          <p:nvPr/>
        </p:nvSpPr>
        <p:spPr>
          <a:xfrm>
            <a:off x="4890111" y="948055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85734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BFDF5C9-CC07-4C7D-B50C-C204183C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28" y="2325846"/>
            <a:ext cx="9446343" cy="33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539530" y="2014194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1BE1E17-699B-4E9D-919B-54F2F269DCB3}"/>
              </a:ext>
            </a:extLst>
          </p:cNvPr>
          <p:cNvSpPr txBox="1"/>
          <p:nvPr/>
        </p:nvSpPr>
        <p:spPr>
          <a:xfrm>
            <a:off x="7090793" y="2221949"/>
            <a:ext cx="427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b="1" dirty="0"/>
              <a:t>เหมือนกันกับ </a:t>
            </a:r>
            <a:r>
              <a:rPr lang="en-US" sz="2800" b="1" dirty="0" err="1"/>
              <a:t>push_front</a:t>
            </a:r>
            <a:r>
              <a:rPr lang="en-US" sz="2800" b="1" dirty="0"/>
              <a:t>() </a:t>
            </a:r>
            <a:r>
              <a:rPr lang="th-TH" sz="2800" b="1" dirty="0"/>
              <a:t>เลย</a:t>
            </a:r>
          </a:p>
        </p:txBody>
      </p:sp>
    </p:spTree>
    <p:extLst>
      <p:ext uri="{BB962C8B-B14F-4D97-AF65-F5344CB8AC3E}">
        <p14:creationId xmlns:p14="http://schemas.microsoft.com/office/powerpoint/2010/main" val="345211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2905190-AA9C-4382-9A02-56FCCE0A0DCA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3019381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141204" y="458269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7046014" y="768852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B2146E7-D9BA-48F8-BAFE-7EFD005690DC}"/>
              </a:ext>
            </a:extLst>
          </p:cNvPr>
          <p:cNvSpPr txBox="1"/>
          <p:nvPr/>
        </p:nvSpPr>
        <p:spPr>
          <a:xfrm>
            <a:off x="4426552" y="782695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ชี้ไปที่ </a:t>
            </a:r>
            <a:r>
              <a:rPr lang="en-US" dirty="0"/>
              <a:t>tail</a:t>
            </a:r>
          </a:p>
          <a:p>
            <a:r>
              <a:rPr lang="en-US" dirty="0"/>
              <a:t>next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872DF61-6F5D-4B19-9B15-8C9957309062}"/>
              </a:ext>
            </a:extLst>
          </p:cNvPr>
          <p:cNvSpPr txBox="1"/>
          <p:nvPr/>
        </p:nvSpPr>
        <p:spPr>
          <a:xfrm>
            <a:off x="10125558" y="4788961"/>
            <a:ext cx="16595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9076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>
            <a:off x="6861529" y="1221475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6971844" y="563513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3F59D67-1E38-48E3-9221-D74A5BC34782}"/>
              </a:ext>
            </a:extLst>
          </p:cNvPr>
          <p:cNvSpPr txBox="1"/>
          <p:nvPr/>
        </p:nvSpPr>
        <p:spPr>
          <a:xfrm>
            <a:off x="4527295" y="1032944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5406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C0A0A262-1933-4BD3-A34C-CF304A28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60" y="1903445"/>
            <a:ext cx="11389199" cy="43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9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17219" y="5539983"/>
            <a:ext cx="32489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70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16/09/63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1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612547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21481ED8-6025-4AD3-AAF5-6F54A25AB504}"/>
              </a:ext>
            </a:extLst>
          </p:cNvPr>
          <p:cNvSpPr txBox="1"/>
          <p:nvPr/>
        </p:nvSpPr>
        <p:spPr>
          <a:xfrm>
            <a:off x="914053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8332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729219" y="405799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7546457" y="442855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2951527" y="2459022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6551803" y="2459022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5728281" y="2702654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5728282" y="3338819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3453466" y="4057994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2951528" y="5145701"/>
            <a:ext cx="23838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</a:t>
            </a:r>
            <a:r>
              <a:rPr lang="en-US" dirty="0"/>
              <a:t> </a:t>
            </a:r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0179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7654971" y="4876623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next_n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6791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1933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E1CE6D38-FBC1-47F6-9476-516B49A5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76" y="1856791"/>
            <a:ext cx="11370409" cy="43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8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67553" y="5539983"/>
            <a:ext cx="31818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5410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40D38DB-AC42-4EBD-B000-C11CAF1FCB08}"/>
              </a:ext>
            </a:extLst>
          </p:cNvPr>
          <p:cNvSpPr txBox="1"/>
          <p:nvPr/>
        </p:nvSpPr>
        <p:spPr>
          <a:xfrm>
            <a:off x="8166020" y="22364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AB3AEFA-19D0-45AF-ACCA-11A4311CDE71}"/>
              </a:ext>
            </a:extLst>
          </p:cNvPr>
          <p:cNvSpPr txBox="1"/>
          <p:nvPr/>
        </p:nvSpPr>
        <p:spPr>
          <a:xfrm>
            <a:off x="4761104" y="2280335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77826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23022" y="4045640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6425967" y="4109768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1709957" y="2408688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5310233" y="2408688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4486711" y="2652320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4486712" y="3288485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550716" y="4045641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5497586" y="5338646"/>
            <a:ext cx="222448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 err="1"/>
              <a:t>prev_n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09898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1066800" y="4566040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prev_n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968618" y="323585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29A067E5-704C-45C8-90CA-EC967E76FE43}"/>
              </a:ext>
            </a:extLst>
          </p:cNvPr>
          <p:cNvSpPr/>
          <p:nvPr/>
        </p:nvSpPr>
        <p:spPr>
          <a:xfrm rot="16200000">
            <a:off x="4799899" y="414268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3134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708557" y="3530283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636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2373FC-F791-4F8D-A5B3-CD6510B0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DE7593-7040-42C8-A025-10A42384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Immutable -&gt; most function return new string</a:t>
            </a:r>
          </a:p>
          <a:p>
            <a:r>
              <a:rPr lang="en-US" sz="2400" dirty="0"/>
              <a:t>string lower(), string upper()</a:t>
            </a:r>
          </a:p>
          <a:p>
            <a:r>
              <a:rPr lang="en-US" sz="2400" dirty="0"/>
              <a:t>string capitalize()</a:t>
            </a:r>
          </a:p>
          <a:p>
            <a:r>
              <a:rPr lang="en-US" sz="2400" dirty="0"/>
              <a:t>string strip(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lstrip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rstrip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</a:t>
            </a:r>
          </a:p>
          <a:p>
            <a:r>
              <a:rPr lang="en-US" sz="2400" dirty="0"/>
              <a:t>int count(char)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CCC7CC-ABBB-473C-99B1-727E2636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9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DA5E42F1-2BA6-4C52-B6A2-DB619B730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86" y="1874806"/>
            <a:ext cx="11511428" cy="43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6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59FF990-D341-4EA1-B513-FFA17182E7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9045" y="1816489"/>
            <a:ext cx="4906803" cy="4246273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/>
              <a:t>1. แทรกไปที่ </a:t>
            </a:r>
            <a:r>
              <a:rPr lang="en-US" sz="2400" dirty="0"/>
              <a:t>index 1 </a:t>
            </a:r>
            <a:r>
              <a:rPr lang="th-TH" sz="2400" dirty="0"/>
              <a:t>ด้วยค่า 0.5</a:t>
            </a:r>
          </a:p>
          <a:p>
            <a:r>
              <a:rPr lang="th-TH" sz="2400" dirty="0"/>
              <a:t>2. แทรกไปที่ </a:t>
            </a:r>
            <a:r>
              <a:rPr lang="en-US" sz="2400" dirty="0"/>
              <a:t>index 999 (out of bound +)</a:t>
            </a:r>
          </a:p>
          <a:p>
            <a:r>
              <a:rPr lang="th-TH" sz="2400" dirty="0"/>
              <a:t>3. แทรกไปที่ </a:t>
            </a:r>
            <a:r>
              <a:rPr lang="en-US" sz="2400" dirty="0"/>
              <a:t>index -1 (reverse)</a:t>
            </a:r>
          </a:p>
          <a:p>
            <a:r>
              <a:rPr lang="th-TH" sz="2400" dirty="0"/>
              <a:t>4. แทรกไปที่ </a:t>
            </a:r>
            <a:r>
              <a:rPr lang="en-US" sz="2400" dirty="0"/>
              <a:t>index -999 (out of bound -)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4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14" y="2103120"/>
            <a:ext cx="5011026" cy="3749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แทรกตามปกติ (กรณีปกติ)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เพิ่มไปที่ท้ายสุด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>
                <a:solidFill>
                  <a:srgbClr val="0070C0"/>
                </a:solidFill>
              </a:rPr>
              <a:t>push_back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3. </a:t>
            </a:r>
            <a:r>
              <a:rPr lang="th-TH" sz="2400" dirty="0">
                <a:solidFill>
                  <a:srgbClr val="FF0000"/>
                </a:solidFill>
              </a:rPr>
              <a:t>เพิ่มไปที่ </a:t>
            </a:r>
            <a:r>
              <a:rPr lang="en-US" sz="2400" dirty="0">
                <a:solidFill>
                  <a:srgbClr val="FF0000"/>
                </a:solidFill>
              </a:rPr>
              <a:t>index … </a:t>
            </a:r>
            <a:r>
              <a:rPr lang="th-TH" sz="2400" dirty="0">
                <a:solidFill>
                  <a:srgbClr val="FF0000"/>
                </a:solidFill>
              </a:rPr>
              <a:t>นับจากหลังสุด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เพิ่มไปที่หน้าสุด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push_front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16/09/63</a:t>
            </a:fld>
            <a:endParaRPr lang="en-US"/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418CEF7-DCD6-4D5E-A239-D56EAFCA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064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1. แทรกไปที่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index 1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ด้วยค่า 0.5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แทรกไปที่ </a:t>
            </a:r>
            <a:r>
              <a:rPr lang="en-US" sz="2400" dirty="0">
                <a:solidFill>
                  <a:srgbClr val="0070C0"/>
                </a:solidFill>
              </a:rPr>
              <a:t>index 999 (out of bound +)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3. แทรกไปที่ </a:t>
            </a:r>
            <a:r>
              <a:rPr lang="en-US" sz="2400" dirty="0">
                <a:solidFill>
                  <a:srgbClr val="FF0000"/>
                </a:solidFill>
              </a:rPr>
              <a:t>index -1 (reverse)</a:t>
            </a:r>
          </a:p>
          <a:p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4. แทรกไปที่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index -999 (out of bound -)</a:t>
            </a:r>
          </a:p>
          <a:p>
            <a:endParaRPr lang="th-TH" sz="2400" dirty="0"/>
          </a:p>
        </p:txBody>
      </p:sp>
      <p:sp>
        <p:nvSpPr>
          <p:cNvPr id="3" name="ดาว: 5 แฉก 2">
            <a:extLst>
              <a:ext uri="{FF2B5EF4-FFF2-40B4-BE49-F238E27FC236}">
                <a16:creationId xmlns:a16="http://schemas.microsoft.com/office/drawing/2014/main" id="{597D8744-ABB4-4D41-B441-03D53E68029D}"/>
              </a:ext>
            </a:extLst>
          </p:cNvPr>
          <p:cNvSpPr/>
          <p:nvPr/>
        </p:nvSpPr>
        <p:spPr>
          <a:xfrm>
            <a:off x="10737908" y="3118608"/>
            <a:ext cx="511729" cy="4781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805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11FB4F-722A-4B8B-AD58-74C932DA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3</a:t>
            </a:r>
            <a:r>
              <a:rPr lang="en-US" baseline="30000" dirty="0"/>
              <a:t>rd</a:t>
            </a:r>
            <a:r>
              <a:rPr lang="en-US" dirty="0"/>
              <a:t> condition?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4F3A0AA-9E27-4F99-9AA5-3BF36C5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คือข้อมูลตัวที่</a:t>
            </a:r>
            <a:r>
              <a:rPr lang="en-US" sz="2400" dirty="0"/>
              <a:t> n </a:t>
            </a:r>
            <a:r>
              <a:rPr lang="th-TH" sz="2400" dirty="0"/>
              <a:t>นับจากขวาสุด</a:t>
            </a:r>
          </a:p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 </a:t>
            </a:r>
            <a:r>
              <a:rPr lang="en-US" sz="2400" dirty="0"/>
              <a:t>index </a:t>
            </a:r>
            <a:r>
              <a:rPr lang="th-TH" sz="2400" dirty="0"/>
              <a:t>ที่ </a:t>
            </a:r>
            <a:r>
              <a:rPr lang="en-US" sz="2400" dirty="0">
                <a:solidFill>
                  <a:schemeClr val="accent2"/>
                </a:solidFill>
              </a:rPr>
              <a:t>size-n</a:t>
            </a:r>
            <a:r>
              <a:rPr lang="en-US" sz="2400" dirty="0"/>
              <a:t> </a:t>
            </a:r>
            <a:r>
              <a:rPr lang="th-TH" sz="2400" dirty="0"/>
              <a:t>นับจากซ้ายสุด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07ADC1-949E-4A3D-9D56-B02993C2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24483E7-FB32-4ED0-8E87-E0CAD29D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94" y="1819243"/>
            <a:ext cx="3492330" cy="41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06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CEF876-AD4E-407B-A732-47B76B56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79A3A8-2251-4B88-B0F0-6C4D5F31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E4BEB3E-0EEA-4761-B0B1-E494C91F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23" y="1738389"/>
            <a:ext cx="5878814" cy="47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7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753C48-59E1-419E-88BA-337A451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85D4EAF-1AA1-4E13-99F6-E1133E93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05" y="2407639"/>
            <a:ext cx="11029154" cy="3271707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4B5301-6BD8-40C0-B87A-EFD3448B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4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422021-1201-488A-AD3F-4E2CAF8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E66DF4-EB07-4E5A-BBCD-D5AC3C3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5BD9AD1-6931-4054-964C-4B96D737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50" y="1862699"/>
            <a:ext cx="8268480" cy="45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7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E9F1D6-3CF1-45DC-9BF5-A251BB3D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192479-9C39-414F-A6B7-36909BB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0C95B64-EE37-4412-92CB-3FDA65CE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1192"/>
            <a:ext cx="10204682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3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A5F7E2-98A6-4FE8-B5F3-C7292679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F784B97-A1E0-499A-BD9F-CABF27AD9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235" y="2014194"/>
            <a:ext cx="10588228" cy="402084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2032BB-9A83-40B6-9F58-40F24FA5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4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0F6D08-3937-4C4B-BD7D-B093097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Queue with Linked List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861683-FC71-4DE8-A5BA-810CAFE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ใช้โครงสร้างข้อมูล </a:t>
            </a:r>
            <a:r>
              <a:rPr lang="en-US" sz="2400" dirty="0"/>
              <a:t>List </a:t>
            </a:r>
            <a:r>
              <a:rPr lang="th-TH" sz="2400" dirty="0"/>
              <a:t>เป็นหลัก</a:t>
            </a:r>
          </a:p>
          <a:p>
            <a:r>
              <a:rPr lang="th-TH" sz="2400" dirty="0"/>
              <a:t>สามารถใช้ </a:t>
            </a:r>
            <a:r>
              <a:rPr lang="en-US" sz="2400" dirty="0"/>
              <a:t>Linked List </a:t>
            </a:r>
            <a:r>
              <a:rPr lang="th-TH" sz="2400" dirty="0"/>
              <a:t>ทำ </a:t>
            </a:r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ได้เช่นกัน</a:t>
            </a:r>
          </a:p>
          <a:p>
            <a:r>
              <a:rPr lang="en-US" sz="2400" dirty="0"/>
              <a:t>Stack: push() = </a:t>
            </a:r>
            <a:r>
              <a:rPr lang="en-US" sz="2400" dirty="0" err="1"/>
              <a:t>push_back</a:t>
            </a:r>
            <a:r>
              <a:rPr lang="en-US" sz="2400" dirty="0"/>
              <a:t>(), pop() = </a:t>
            </a:r>
            <a:r>
              <a:rPr lang="en-US" sz="2400" dirty="0" err="1"/>
              <a:t>pop_back</a:t>
            </a:r>
            <a:r>
              <a:rPr lang="en-US" sz="2400" dirty="0"/>
              <a:t>()</a:t>
            </a:r>
          </a:p>
          <a:p>
            <a:r>
              <a:rPr lang="en-US" sz="2400" dirty="0"/>
              <a:t>Queue: enqueue() = </a:t>
            </a:r>
            <a:r>
              <a:rPr lang="en-US" sz="2400" dirty="0" err="1"/>
              <a:t>push_back</a:t>
            </a:r>
            <a:r>
              <a:rPr lang="en-US" sz="2400" dirty="0"/>
              <a:t>(), dequeue = </a:t>
            </a:r>
            <a:r>
              <a:rPr lang="en-US" sz="2400" dirty="0" err="1"/>
              <a:t>pop_front</a:t>
            </a:r>
            <a:r>
              <a:rPr lang="en-US" sz="2400" dirty="0"/>
              <a:t>()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ถ้าต้องการทำ </a:t>
            </a:r>
            <a:r>
              <a:rPr lang="en-US" sz="2400" dirty="0">
                <a:solidFill>
                  <a:srgbClr val="FF0000"/>
                </a:solidFill>
              </a:rPr>
              <a:t>Priority Queue </a:t>
            </a:r>
            <a:r>
              <a:rPr lang="th-TH" sz="2400" dirty="0">
                <a:solidFill>
                  <a:srgbClr val="FF0000"/>
                </a:solidFill>
              </a:rPr>
              <a:t>ให้ใช้ </a:t>
            </a:r>
            <a:r>
              <a:rPr lang="en-US" sz="2400" dirty="0">
                <a:solidFill>
                  <a:srgbClr val="FF0000"/>
                </a:solidFill>
              </a:rPr>
              <a:t>add() </a:t>
            </a:r>
            <a:r>
              <a:rPr lang="th-TH" sz="2400" dirty="0">
                <a:solidFill>
                  <a:srgbClr val="FF0000"/>
                </a:solidFill>
              </a:rPr>
              <a:t>แทน </a:t>
            </a:r>
            <a:r>
              <a:rPr lang="en-US" sz="2400" dirty="0" err="1">
                <a:solidFill>
                  <a:srgbClr val="FF0000"/>
                </a:solidFill>
              </a:rPr>
              <a:t>push_back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th-TH" sz="2400" dirty="0">
                <a:solidFill>
                  <a:srgbClr val="FF0000"/>
                </a:solidFill>
              </a:rPr>
              <a:t>ทั้งหมด</a:t>
            </a:r>
          </a:p>
          <a:p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E589742-80C1-4804-8A89-DAC0910A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16/09/63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0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ตัวแทนเนื้อหา 5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60D6B72-D6FF-4419-BB99-276920D0C74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00400" y="238125"/>
            <a:ext cx="5473700" cy="6381750"/>
          </a:xfrm>
          <a:noFill/>
        </p:spPr>
      </p:pic>
    </p:spTree>
    <p:extLst>
      <p:ext uri="{BB962C8B-B14F-4D97-AF65-F5344CB8AC3E}">
        <p14:creationId xmlns:p14="http://schemas.microsoft.com/office/powerpoint/2010/main" val="1301646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E5B213CD-6F26-4620-9322-55E4A899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</a:t>
            </a:r>
            <a:endParaRPr lang="th-TH" dirty="0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21575B80-5A74-442D-8833-632B8119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https://github.com/ApexTone/DataStructAlgo-Code-KMITL/tree/master/Midterm</a:t>
            </a:r>
            <a:endParaRPr lang="en-US" dirty="0"/>
          </a:p>
          <a:p>
            <a:r>
              <a:rPr lang="en-US" dirty="0">
                <a:hlinkClick r:id="rId3"/>
              </a:rPr>
              <a:t>https://visualgo.net/en</a:t>
            </a:r>
            <a:endParaRPr lang="en-US" dirty="0"/>
          </a:p>
          <a:p>
            <a:r>
              <a:rPr lang="en-US" dirty="0">
                <a:hlinkClick r:id="rId4"/>
              </a:rPr>
              <a:t>http://www.pythontutor.com/visualize.html#mode=edit</a:t>
            </a:r>
            <a:endParaRPr lang="en-US" dirty="0"/>
          </a:p>
          <a:p>
            <a:r>
              <a:rPr lang="en-US" dirty="0"/>
              <a:t>https://www.youtube.com/watch?v=xvFZjo5PgG0</a:t>
            </a:r>
          </a:p>
          <a:p>
            <a:r>
              <a:rPr lang="en-US" dirty="0">
                <a:hlinkClick r:id="rId5"/>
              </a:rPr>
              <a:t>https://www.youtube.com/playlist?list=PL0ROnaCzUGB7xfdsHWOGxlZvq7_qpAmyH</a:t>
            </a:r>
            <a:endParaRPr lang="en-US" dirty="0"/>
          </a:p>
          <a:p>
            <a:endParaRPr lang="th-TH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B95A54D-4B5A-4602-BD6F-DCC415C1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C19084-1496-4B60-ADB6-24714CE58D61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BE7C35-8AC9-41DA-A851-662EF284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439A968-B75B-440B-8670-5A82423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400" dirty="0"/>
              <a:t>append(data)</a:t>
            </a:r>
          </a:p>
          <a:p>
            <a:r>
              <a:rPr lang="en-US" sz="2400" dirty="0"/>
              <a:t>insert(pos, data)</a:t>
            </a:r>
          </a:p>
          <a:p>
            <a:r>
              <a:rPr lang="en-US" sz="2400" dirty="0"/>
              <a:t>data pop(pos)</a:t>
            </a:r>
          </a:p>
          <a:p>
            <a:r>
              <a:rPr lang="en-US" sz="2400" dirty="0"/>
              <a:t>remove(data)</a:t>
            </a:r>
          </a:p>
          <a:p>
            <a:r>
              <a:rPr lang="en-US" sz="2400" dirty="0"/>
              <a:t>sort()</a:t>
            </a:r>
          </a:p>
          <a:p>
            <a:r>
              <a:rPr lang="en-US" sz="2400" dirty="0"/>
              <a:t>int count(data)</a:t>
            </a:r>
          </a:p>
          <a:p>
            <a:r>
              <a:rPr lang="en-US" sz="2400" dirty="0"/>
              <a:t>int index(data) </a:t>
            </a:r>
            <a:r>
              <a:rPr lang="th-TH" sz="2400" dirty="0"/>
              <a:t>ให้ค่า </a:t>
            </a:r>
            <a:r>
              <a:rPr lang="en-US" sz="2400" dirty="0"/>
              <a:t>index </a:t>
            </a:r>
            <a:r>
              <a:rPr lang="th-TH" sz="2400" dirty="0"/>
              <a:t>ของ </a:t>
            </a:r>
            <a:r>
              <a:rPr lang="en-US" sz="2400" dirty="0"/>
              <a:t>data</a:t>
            </a:r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15FD93-2F58-4BF6-B8CD-D404A32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16/09/63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B7BA7A-D128-4F11-AA01-35DD506A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800" dirty="0"/>
              <a:t>data get(key, </a:t>
            </a:r>
            <a:r>
              <a:rPr lang="en-US" sz="2800" dirty="0" err="1"/>
              <a:t>default_value</a:t>
            </a:r>
            <a:r>
              <a:rPr lang="en-US" sz="2800" dirty="0"/>
              <a:t>)</a:t>
            </a:r>
          </a:p>
          <a:p>
            <a:r>
              <a:rPr lang="en-US" sz="2800" dirty="0"/>
              <a:t>value pop(key)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16/09/63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79_TF78438558" id="{F0FD7740-089E-413E-A9C2-5A2A6C3D1779}" vid="{0AF74408-21E6-4E4F-BF7C-F27235A97AE3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1444</Words>
  <Application>Microsoft Office PowerPoint</Application>
  <PresentationFormat>แบบจอกว้าง</PresentationFormat>
  <Paragraphs>407</Paragraphs>
  <Slides>61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61</vt:i4>
      </vt:variant>
    </vt:vector>
  </HeadingPairs>
  <TitlesOfParts>
    <vt:vector size="66" baseType="lpstr">
      <vt:lpstr>Calibri</vt:lpstr>
      <vt:lpstr>Century Gothic</vt:lpstr>
      <vt:lpstr>Garamond</vt:lpstr>
      <vt:lpstr>Leelawadee</vt:lpstr>
      <vt:lpstr>SavonVTI</vt:lpstr>
      <vt:lpstr>Data structure and Algorithm Midterm</vt:lpstr>
      <vt:lpstr>Outline</vt:lpstr>
      <vt:lpstr>Python data structure</vt:lpstr>
      <vt:lpstr>string</vt:lpstr>
      <vt:lpstr>String method</vt:lpstr>
      <vt:lpstr>list</vt:lpstr>
      <vt:lpstr>List method</vt:lpstr>
      <vt:lpstr>dictionary</vt:lpstr>
      <vt:lpstr>Dictionary method</vt:lpstr>
      <vt:lpstr>Quick OOP</vt:lpstr>
      <vt:lpstr>Declaring a Python Class</vt:lpstr>
      <vt:lpstr>self keyword</vt:lpstr>
      <vt:lpstr>Method overriding</vt:lpstr>
      <vt:lpstr>Stack</vt:lpstr>
      <vt:lpstr>Stack principle and method </vt:lpstr>
      <vt:lpstr>Stack implementation with Python list</vt:lpstr>
      <vt:lpstr>Queue</vt:lpstr>
      <vt:lpstr>Stack principle and method </vt:lpstr>
      <vt:lpstr>Queue implementation with Python list</vt:lpstr>
      <vt:lpstr>Linked List</vt:lpstr>
      <vt:lpstr>Linked List method: Basic 1</vt:lpstr>
      <vt:lpstr>Linked List method: Basic 2</vt:lpstr>
      <vt:lpstr>Linked List method: Advance</vt:lpstr>
      <vt:lpstr>Doubly Linked List structure</vt:lpstr>
      <vt:lpstr>Doubly Node implementation</vt:lpstr>
      <vt:lpstr>Fundamental method</vt:lpstr>
      <vt:lpstr>node_at() method</vt:lpstr>
      <vt:lpstr>index_of() method</vt:lpstr>
      <vt:lpstr>push_front() from empty list</vt:lpstr>
      <vt:lpstr>push_front() from non-empty list</vt:lpstr>
      <vt:lpstr>งานนำเสนอ PowerPoint</vt:lpstr>
      <vt:lpstr>งานนำเสนอ PowerPoint</vt:lpstr>
      <vt:lpstr>push_front() method</vt:lpstr>
      <vt:lpstr>push_back() from empty list</vt:lpstr>
      <vt:lpstr>push_back() from non-empty list</vt:lpstr>
      <vt:lpstr>งานนำเสนอ PowerPoint</vt:lpstr>
      <vt:lpstr>งานนำเสนอ PowerPoint</vt:lpstr>
      <vt:lpstr>push_back() method</vt:lpstr>
      <vt:lpstr>pop_front() to non-empty list</vt:lpstr>
      <vt:lpstr>งานนำเสนอ PowerPoint</vt:lpstr>
      <vt:lpstr>งานนำเสนอ PowerPoint</vt:lpstr>
      <vt:lpstr>pop_front() to empty list</vt:lpstr>
      <vt:lpstr>pop_front() to empty list</vt:lpstr>
      <vt:lpstr>pop_front() method</vt:lpstr>
      <vt:lpstr>pop_back() to non-empty list</vt:lpstr>
      <vt:lpstr>งานนำเสนอ PowerPoint</vt:lpstr>
      <vt:lpstr>งานนำเสนอ PowerPoint</vt:lpstr>
      <vt:lpstr>pop_back() to empty list</vt:lpstr>
      <vt:lpstr>pop_front() to empty list</vt:lpstr>
      <vt:lpstr>pop_back() method</vt:lpstr>
      <vt:lpstr>Study on List.insert()</vt:lpstr>
      <vt:lpstr>Study on List.insert()</vt:lpstr>
      <vt:lpstr>How to solve 3rd condition?</vt:lpstr>
      <vt:lpstr>insert() method</vt:lpstr>
      <vt:lpstr>remove() method</vt:lpstr>
      <vt:lpstr>add() method</vt:lpstr>
      <vt:lpstr>reverse() method</vt:lpstr>
      <vt:lpstr>sort() method</vt:lpstr>
      <vt:lpstr>Stack and Queue with Linked List</vt:lpstr>
      <vt:lpstr>งานนำเสนอ PowerPoint</vt:lpstr>
      <vt:lpstr>Useful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Midterm</dc:title>
  <dc:creator>ธนพล วงศ์อาษา</dc:creator>
  <cp:lastModifiedBy>ธนพล วงศ์อาษา</cp:lastModifiedBy>
  <cp:revision>126</cp:revision>
  <dcterms:created xsi:type="dcterms:W3CDTF">2020-09-16T12:56:52Z</dcterms:created>
  <dcterms:modified xsi:type="dcterms:W3CDTF">2020-09-16T14:32:51Z</dcterms:modified>
</cp:coreProperties>
</file>