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8"/>
  </p:notesMasterIdLst>
  <p:handoutMasterIdLst>
    <p:handoutMasterId r:id="rId89"/>
  </p:handoutMasterIdLst>
  <p:sldIdLst>
    <p:sldId id="257" r:id="rId2"/>
    <p:sldId id="339" r:id="rId3"/>
    <p:sldId id="262" r:id="rId4"/>
    <p:sldId id="263" r:id="rId5"/>
    <p:sldId id="267" r:id="rId6"/>
    <p:sldId id="270" r:id="rId7"/>
    <p:sldId id="268" r:id="rId8"/>
    <p:sldId id="271" r:id="rId9"/>
    <p:sldId id="269" r:id="rId10"/>
    <p:sldId id="272" r:id="rId11"/>
    <p:sldId id="322" r:id="rId12"/>
    <p:sldId id="323" r:id="rId13"/>
    <p:sldId id="324" r:id="rId14"/>
    <p:sldId id="325" r:id="rId15"/>
    <p:sldId id="264" r:id="rId16"/>
    <p:sldId id="273" r:id="rId17"/>
    <p:sldId id="274" r:id="rId18"/>
    <p:sldId id="340" r:id="rId19"/>
    <p:sldId id="341" r:id="rId20"/>
    <p:sldId id="342" r:id="rId21"/>
    <p:sldId id="343" r:id="rId22"/>
    <p:sldId id="265" r:id="rId23"/>
    <p:sldId id="275" r:id="rId24"/>
    <p:sldId id="276" r:id="rId25"/>
    <p:sldId id="266" r:id="rId26"/>
    <p:sldId id="277" r:id="rId27"/>
    <p:sldId id="297" r:id="rId28"/>
    <p:sldId id="281" r:id="rId29"/>
    <p:sldId id="278" r:id="rId30"/>
    <p:sldId id="279" r:id="rId31"/>
    <p:sldId id="280" r:id="rId32"/>
    <p:sldId id="293" r:id="rId33"/>
    <p:sldId id="298" r:id="rId34"/>
    <p:sldId id="282" r:id="rId35"/>
    <p:sldId id="284" r:id="rId36"/>
    <p:sldId id="285" r:id="rId37"/>
    <p:sldId id="286" r:id="rId38"/>
    <p:sldId id="283" r:id="rId39"/>
    <p:sldId id="287" r:id="rId40"/>
    <p:sldId id="288" r:id="rId41"/>
    <p:sldId id="289" r:id="rId42"/>
    <p:sldId id="290" r:id="rId43"/>
    <p:sldId id="291" r:id="rId44"/>
    <p:sldId id="303" r:id="rId45"/>
    <p:sldId id="305" r:id="rId46"/>
    <p:sldId id="306" r:id="rId47"/>
    <p:sldId id="307" r:id="rId48"/>
    <p:sldId id="308" r:id="rId49"/>
    <p:sldId id="294" r:id="rId50"/>
    <p:sldId id="309" r:id="rId51"/>
    <p:sldId id="310" r:id="rId52"/>
    <p:sldId id="311" r:id="rId53"/>
    <p:sldId id="312" r:id="rId54"/>
    <p:sldId id="313" r:id="rId55"/>
    <p:sldId id="295" r:id="rId56"/>
    <p:sldId id="314" r:id="rId57"/>
    <p:sldId id="316" r:id="rId58"/>
    <p:sldId id="318" r:id="rId59"/>
    <p:sldId id="296" r:id="rId60"/>
    <p:sldId id="337" r:id="rId61"/>
    <p:sldId id="299" r:id="rId62"/>
    <p:sldId id="300" r:id="rId63"/>
    <p:sldId id="301" r:id="rId64"/>
    <p:sldId id="319" r:id="rId65"/>
    <p:sldId id="302" r:id="rId66"/>
    <p:sldId id="336" r:id="rId67"/>
    <p:sldId id="338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26" r:id="rId76"/>
    <p:sldId id="327" r:id="rId77"/>
    <p:sldId id="330" r:id="rId78"/>
    <p:sldId id="328" r:id="rId79"/>
    <p:sldId id="331" r:id="rId80"/>
    <p:sldId id="329" r:id="rId81"/>
    <p:sldId id="334" r:id="rId82"/>
    <p:sldId id="335" r:id="rId83"/>
    <p:sldId id="333" r:id="rId84"/>
    <p:sldId id="332" r:id="rId85"/>
    <p:sldId id="320" r:id="rId86"/>
    <p:sldId id="321" r:id="rId87"/>
  </p:sldIdLst>
  <p:sldSz cx="12192000" cy="6858000"/>
  <p:notesSz cx="6858000" cy="9144000"/>
  <p:defaultTextStyle>
    <a:defPPr rtl="0">
      <a:defRPr lang="th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82D4E4E-7514-4D5C-A2C2-17F87E598824}" type="datetime1">
              <a:rPr lang="th-TH" smtClean="0"/>
              <a:t>28/09/63</a:t>
            </a:fld>
            <a:endParaRPr lang="en-US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C7F2B7-7A05-4833-884D-BBAA3BA38469}" type="datetime1">
              <a:rPr lang="th-TH" smtClean="0"/>
              <a:t>28/09/63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  <a:endParaRPr lang="en-US"/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สี่เหลี่ยมผืนผ้า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สี่เหลี่ยมผืนผ้า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สี่เหลี่ยมผืนผ้า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กลุ่ม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ตัวเชื่อมต่อตรง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ตัวเชื่อมต่อตรง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ตัวเชื่อมต่อแบบตรง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คำบรรยาย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20" name="ตัวแทนวันที่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773D18F-796E-48FA-B446-43BFEFAD4305}" type="datetime1">
              <a:rPr lang="th-TH" smtClean="0"/>
              <a:t>28/09/63</a:t>
            </a:fld>
            <a:endParaRPr lang="en-US" dirty="0"/>
          </a:p>
        </p:txBody>
      </p:sp>
      <p:sp>
        <p:nvSpPr>
          <p:cNvPr id="21" name="ตัวแทนส่วนท้าย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ตัวแทนหมายเลขสไลด์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87D18-576D-4E93-B8E7-8162B6983D48}" type="datetime1">
              <a:rPr lang="th-TH" smtClean="0"/>
              <a:t>28/09/63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54CDB9-2F41-46CC-BBF5-FE71E7F1B857}" type="datetime1">
              <a:rPr lang="th-TH" smtClean="0"/>
              <a:t>28/09/63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สี่เหลี่ยมผืนผ้า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สี่เหลี่ยมผืนผ้า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สี่เหลี่ยมผืนผ้า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ตัวเชื่อมต่อตรง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ตัวเชื่อมต่อตรง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ตัวเชื่อมต่อตรง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fld id="{CC8C1F7F-7918-4156-86A5-91C01FD8A003}" type="datetime1">
              <a:rPr lang="th-TH" smtClean="0"/>
              <a:t>28/09/63</a:t>
            </a:fld>
            <a:endParaRPr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A06903-2C88-48CC-967B-6575E5EC2B6B}" type="datetime1">
              <a:rPr lang="th-TH" smtClean="0"/>
              <a:t>28/09/63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69F473-6FBD-4535-9C6F-A09A729568F9}" type="datetime1">
              <a:rPr lang="th-TH" smtClean="0"/>
              <a:t>28/09/63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C1B91-0D40-46F1-A44C-D56FF21574FA}" type="datetime1">
              <a:rPr lang="th-TH" smtClean="0"/>
              <a:t>28/09/63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19084-1496-4B60-ADB6-24714CE58D61}" type="datetime1">
              <a:rPr lang="th-TH" smtClean="0"/>
              <a:t>28/09/63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ตัวแทนวันที่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99BF98D4-23C4-49B5-A803-FA1FE4037EB8}" type="datetime1">
              <a:rPr lang="th-TH" smtClean="0"/>
              <a:t>28/09/63</a:t>
            </a:fld>
            <a:endParaRPr lang="en-US" dirty="0"/>
          </a:p>
        </p:txBody>
      </p:sp>
      <p:sp>
        <p:nvSpPr>
          <p:cNvPr id="9" name="ตัวแทนท้ายกระดา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ตัวแทนหมายเลขสไลด์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ตัวแทนรูปภาพ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B51C7B21-C337-4C0B-9272-6172826953E9}" type="datetime1">
              <a:rPr lang="th-TH" smtClean="0"/>
              <a:t>28/09/63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algn="l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สี่เหลี่ยมผืนผ้า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6D1C91-6BBA-4E38-BA86-CC2123DBE0CF}" type="datetime1">
              <a:rPr lang="th-TH" smtClean="0"/>
              <a:t>28/09/63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" TargetMode="External"/><Relationship Id="rId2" Type="http://schemas.openxmlformats.org/officeDocument/2006/relationships/hyperlink" Target="https://github.com/ApexTone/DataStructAlgo-Code-KMITL/tree/master/Midter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0ROnaCzUGB7xfdsHWOGxlZvq7_qpAmyH" TargetMode="External"/><Relationship Id="rId5" Type="http://schemas.openxmlformats.org/officeDocument/2006/relationships/hyperlink" Target="https://www.youtube.com/watch?v=xvFZjo5PgG0" TargetMode="External"/><Relationship Id="rId4" Type="http://schemas.openxmlformats.org/officeDocument/2006/relationships/hyperlink" Target="http://www.pythontutor.com/visualize.html#mode=ed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 descr="ภาพระยะใกล้ของโลโก้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สี่เหลี่ยมผืนผ้า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สี่เหลี่ยมผืนผ้า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4688" y="2187456"/>
            <a:ext cx="5266962" cy="1798909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>
                <a:solidFill>
                  <a:schemeClr val="tx1"/>
                </a:solidFill>
              </a:rPr>
              <a:t>Data structure and Algorithm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Midterm</a:t>
            </a:r>
            <a:endParaRPr lang="th-th" sz="4400" dirty="0">
              <a:solidFill>
                <a:schemeClr val="tx1"/>
              </a:solidFill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80251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</a:t>
            </a:r>
          </a:p>
          <a:p>
            <a:pPr rtl="0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Tanapol</a:t>
            </a:r>
            <a:r>
              <a:rPr lang="en-US" dirty="0">
                <a:solidFill>
                  <a:schemeClr val="tx1"/>
                </a:solidFill>
              </a:rPr>
              <a:t> Wong-</a:t>
            </a:r>
            <a:r>
              <a:rPr lang="en-US" dirty="0" err="1">
                <a:solidFill>
                  <a:schemeClr val="tx1"/>
                </a:solidFill>
              </a:rPr>
              <a:t>asa</a:t>
            </a:r>
            <a:endParaRPr lang="th-t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EA93BA-C1CF-4217-AF73-912A195A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6B7BA7A-D128-4F11-AA01-35DD506A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Mutable</a:t>
            </a:r>
          </a:p>
          <a:p>
            <a:r>
              <a:rPr lang="en-US" sz="2800" dirty="0"/>
              <a:t>data get(key, </a:t>
            </a:r>
            <a:r>
              <a:rPr lang="en-US" sz="2800" dirty="0" err="1"/>
              <a:t>default_value</a:t>
            </a:r>
            <a:r>
              <a:rPr lang="en-US" sz="2800" dirty="0"/>
              <a:t>)</a:t>
            </a:r>
          </a:p>
          <a:p>
            <a:r>
              <a:rPr lang="en-US" sz="2800" dirty="0"/>
              <a:t>value pop(key)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92E075-1322-4488-A5AE-F52F1442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OOP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28/09/63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9473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EA93BA-C1CF-4217-AF73-912A195A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Python Class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92E075-1322-4488-A5AE-F52F1442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086A3258-4A27-40A6-B206-F790042E1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7559" y="1653012"/>
            <a:ext cx="4618653" cy="4773037"/>
          </a:xfrm>
          <a:prstGeom prst="rect">
            <a:avLst/>
          </a:prstGeo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3675C106-AA15-468C-91A4-2B3F520CB222}"/>
              </a:ext>
            </a:extLst>
          </p:cNvPr>
          <p:cNvSpPr txBox="1"/>
          <p:nvPr/>
        </p:nvSpPr>
        <p:spPr>
          <a:xfrm>
            <a:off x="1168193" y="2014194"/>
            <a:ext cx="179147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 keyword</a:t>
            </a:r>
            <a:endParaRPr lang="th-TH" dirty="0"/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A41D79E6-6642-4DF5-BBA9-55EF792C7F88}"/>
              </a:ext>
            </a:extLst>
          </p:cNvPr>
          <p:cNvSpPr txBox="1"/>
          <p:nvPr/>
        </p:nvSpPr>
        <p:spPr>
          <a:xfrm>
            <a:off x="8610626" y="2198860"/>
            <a:ext cx="273967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= constructor</a:t>
            </a:r>
            <a:endParaRPr lang="th-TH" dirty="0"/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6B4E82E3-E198-437E-8D4C-06647A1885F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837028" y="2198860"/>
            <a:ext cx="1773598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BCA7F326-3DA7-42AF-845D-BAEF06D0C47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959670" y="1853968"/>
            <a:ext cx="837889" cy="34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86A3297B-03F2-4C8C-8F8B-6FA6BD9537B4}"/>
              </a:ext>
            </a:extLst>
          </p:cNvPr>
          <p:cNvSpPr txBox="1"/>
          <p:nvPr/>
        </p:nvSpPr>
        <p:spPr>
          <a:xfrm>
            <a:off x="9311311" y="4201638"/>
            <a:ext cx="113578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method</a:t>
            </a:r>
            <a:endParaRPr lang="th-TH" dirty="0"/>
          </a:p>
        </p:txBody>
      </p: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48893C0F-0248-446C-A6A5-2C26731F2880}"/>
              </a:ext>
            </a:extLst>
          </p:cNvPr>
          <p:cNvCxnSpPr>
            <a:cxnSpLocks/>
          </p:cNvCxnSpPr>
          <p:nvPr/>
        </p:nvCxnSpPr>
        <p:spPr>
          <a:xfrm>
            <a:off x="7688993" y="3127996"/>
            <a:ext cx="1530274" cy="109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1D9B8563-C061-4B92-B32B-1E714218EC1D}"/>
              </a:ext>
            </a:extLst>
          </p:cNvPr>
          <p:cNvCxnSpPr>
            <a:cxnSpLocks/>
          </p:cNvCxnSpPr>
          <p:nvPr/>
        </p:nvCxnSpPr>
        <p:spPr>
          <a:xfrm>
            <a:off x="7525889" y="4013779"/>
            <a:ext cx="1530969" cy="272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>
            <a:extLst>
              <a:ext uri="{FF2B5EF4-FFF2-40B4-BE49-F238E27FC236}">
                <a16:creationId xmlns:a16="http://schemas.microsoft.com/office/drawing/2014/main" id="{FEDD3210-28E9-4651-B845-F1A7E4F51735}"/>
              </a:ext>
            </a:extLst>
          </p:cNvPr>
          <p:cNvCxnSpPr>
            <a:cxnSpLocks/>
          </p:cNvCxnSpPr>
          <p:nvPr/>
        </p:nvCxnSpPr>
        <p:spPr>
          <a:xfrm flipV="1">
            <a:off x="7525889" y="4452956"/>
            <a:ext cx="1601333" cy="583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DE8F03EC-15EF-409B-A295-9A60463707AB}"/>
              </a:ext>
            </a:extLst>
          </p:cNvPr>
          <p:cNvCxnSpPr>
            <a:cxnSpLocks/>
          </p:cNvCxnSpPr>
          <p:nvPr/>
        </p:nvCxnSpPr>
        <p:spPr>
          <a:xfrm flipV="1">
            <a:off x="6929306" y="4570970"/>
            <a:ext cx="2324795" cy="1279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20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EA93BA-C1CF-4217-AF73-912A195A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keyword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92E075-1322-4488-A5AE-F52F1442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40A58BE4-48BA-4DE0-ACFC-3C9950B2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self </a:t>
            </a:r>
            <a:r>
              <a:rPr lang="th-TH" sz="2800" dirty="0"/>
              <a:t>เป็นการเข้าถึงข้อมูลของ </a:t>
            </a:r>
            <a:r>
              <a:rPr lang="en-US" sz="2800" dirty="0"/>
              <a:t>object </a:t>
            </a:r>
            <a:r>
              <a:rPr lang="th-TH" sz="2800" dirty="0"/>
              <a:t>ที่เรียกใช้ทั้ง </a:t>
            </a:r>
            <a:r>
              <a:rPr lang="en-US" sz="2800" dirty="0"/>
              <a:t>method </a:t>
            </a:r>
            <a:r>
              <a:rPr lang="th-TH" sz="2800" dirty="0"/>
              <a:t>และ </a:t>
            </a:r>
            <a:r>
              <a:rPr lang="en-US" sz="2800" dirty="0"/>
              <a:t>field</a:t>
            </a:r>
          </a:p>
          <a:p>
            <a:r>
              <a:rPr lang="th-TH" sz="2800" dirty="0"/>
              <a:t>ลักษณะคล้าย </a:t>
            </a:r>
            <a:r>
              <a:rPr lang="en-US" sz="2800" dirty="0"/>
              <a:t>this </a:t>
            </a:r>
            <a:r>
              <a:rPr lang="th-TH" sz="2800" dirty="0"/>
              <a:t>ใน </a:t>
            </a:r>
            <a:r>
              <a:rPr lang="en-US" sz="2800" dirty="0"/>
              <a:t>Java</a:t>
            </a:r>
          </a:p>
          <a:p>
            <a:r>
              <a:rPr lang="th-TH" sz="2800" dirty="0"/>
              <a:t>ต้องใช้ทุกครั้งในการเรียกใช้งาน </a:t>
            </a:r>
            <a:r>
              <a:rPr lang="en-US" sz="2800" dirty="0"/>
              <a:t>data field </a:t>
            </a:r>
            <a:r>
              <a:rPr lang="th-TH" sz="2800" dirty="0"/>
              <a:t>และ </a:t>
            </a:r>
            <a:r>
              <a:rPr lang="en-US" sz="2800" dirty="0"/>
              <a:t>method </a:t>
            </a:r>
            <a:r>
              <a:rPr lang="th-TH" sz="2800" dirty="0"/>
              <a:t>ภายใน </a:t>
            </a:r>
            <a:r>
              <a:rPr lang="en-US" sz="2800" dirty="0"/>
              <a:t>class</a:t>
            </a:r>
          </a:p>
          <a:p>
            <a:r>
              <a:rPr lang="th-TH" sz="2800" dirty="0"/>
              <a:t>การประกาศ </a:t>
            </a:r>
            <a:r>
              <a:rPr lang="en-US" sz="2800" dirty="0"/>
              <a:t>data field </a:t>
            </a:r>
            <a:r>
              <a:rPr lang="th-TH" sz="2800" dirty="0"/>
              <a:t>ต้องใช้ </a:t>
            </a:r>
            <a:r>
              <a:rPr lang="en-US" sz="2800" dirty="0"/>
              <a:t>keyword self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812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9656E92-14E1-4C3C-AC58-6460EBFD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D5B7502-56E6-4F62-AF25-66292EE58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069" y="2513749"/>
            <a:ext cx="8545737" cy="2902325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CFFC584-E99D-4E21-B786-74257E94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F1AE0B35-2150-4170-911A-2DD7B861624D}"/>
              </a:ext>
            </a:extLst>
          </p:cNvPr>
          <p:cNvSpPr txBox="1"/>
          <p:nvPr/>
        </p:nvSpPr>
        <p:spPr>
          <a:xfrm>
            <a:off x="620155" y="4344251"/>
            <a:ext cx="157776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overriding</a:t>
            </a:r>
            <a:endParaRPr lang="th-TH" dirty="0"/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E1F09FF2-1135-4A54-80DE-584B9172FC7E}"/>
              </a:ext>
            </a:extLst>
          </p:cNvPr>
          <p:cNvCxnSpPr>
            <a:cxnSpLocks/>
          </p:cNvCxnSpPr>
          <p:nvPr/>
        </p:nvCxnSpPr>
        <p:spPr>
          <a:xfrm>
            <a:off x="2197916" y="4528917"/>
            <a:ext cx="1241570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93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push, pop, peek, size, </a:t>
            </a:r>
            <a:r>
              <a:rPr lang="en-US" sz="2400" dirty="0" err="1"/>
              <a:t>is_empty</a:t>
            </a:r>
            <a:r>
              <a:rPr lang="en-US" sz="2400" dirty="0"/>
              <a:t>, applications</a:t>
            </a:r>
            <a:endParaRPr lang="th-TH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28/09/63</a:t>
            </a:fld>
            <a:endParaRPr lang="th-TH" dirty="0"/>
          </a:p>
        </p:txBody>
      </p:sp>
      <p:pic>
        <p:nvPicPr>
          <p:cNvPr id="6" name="รูปภาพ 5" descr="รูปภาพประกอบด้วย ของเล่น,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9DA2085-A819-453A-A054-C79B0307F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4" r="18333"/>
          <a:stretch/>
        </p:blipFill>
        <p:spPr>
          <a:xfrm>
            <a:off x="1804447" y="1670814"/>
            <a:ext cx="2465550" cy="2972596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F600C87E-6EE8-45DF-866A-B1AC354F8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92" y="2390755"/>
            <a:ext cx="2768652" cy="207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0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principle and method 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LIFO – Last In First Out</a:t>
            </a:r>
          </a:p>
          <a:p>
            <a:r>
              <a:rPr lang="en-US" sz="2400" dirty="0"/>
              <a:t>data pop(): </a:t>
            </a:r>
            <a:r>
              <a:rPr lang="th-TH" sz="2400" dirty="0"/>
              <a:t>เอาตัวล่าสุดออก</a:t>
            </a:r>
            <a:endParaRPr lang="en-US" sz="2400" dirty="0"/>
          </a:p>
          <a:p>
            <a:r>
              <a:rPr lang="en-US" sz="2400" dirty="0"/>
              <a:t>push(data): </a:t>
            </a:r>
            <a:r>
              <a:rPr lang="th-TH" sz="2400" dirty="0"/>
              <a:t>ใส่ค่าเข้า</a:t>
            </a:r>
            <a:endParaRPr lang="en-US" sz="2400" dirty="0"/>
          </a:p>
          <a:p>
            <a:r>
              <a:rPr lang="en-US" sz="2400" dirty="0"/>
              <a:t>data peek(): </a:t>
            </a:r>
            <a:r>
              <a:rPr lang="th-TH" sz="2400" dirty="0"/>
              <a:t>ดูค่าตัวล่าสุด</a:t>
            </a:r>
            <a:endParaRPr lang="en-US" sz="2400" dirty="0"/>
          </a:p>
          <a:p>
            <a:r>
              <a:rPr lang="en-US" sz="2400" dirty="0"/>
              <a:t>int size(): </a:t>
            </a:r>
            <a:r>
              <a:rPr lang="th-TH" sz="2400" dirty="0"/>
              <a:t>จำนวนของใน </a:t>
            </a:r>
            <a:r>
              <a:rPr lang="en-US" sz="2400" dirty="0"/>
              <a:t>Stack</a:t>
            </a:r>
          </a:p>
          <a:p>
            <a:r>
              <a:rPr lang="en-US" sz="2400" dirty="0"/>
              <a:t>bool </a:t>
            </a:r>
            <a:r>
              <a:rPr lang="en-US" sz="2400" dirty="0" err="1"/>
              <a:t>is_empty</a:t>
            </a:r>
            <a:r>
              <a:rPr lang="en-US" sz="2400" dirty="0"/>
              <a:t>(): stack </a:t>
            </a:r>
            <a:r>
              <a:rPr lang="th-TH" sz="2400" dirty="0"/>
              <a:t>ว่างหรือไม่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pic>
        <p:nvPicPr>
          <p:cNvPr id="6" name="รูปภาพ 5" descr="รูปภาพประกอบด้วย โทรศัพท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45329A4-722A-4C17-81F2-D0DDCEAFE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423" y="2020824"/>
            <a:ext cx="6770340" cy="34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62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5D0058-F92C-44FC-9129-1A287AEC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Python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A000F4C-321A-41F5-8E19-D4EC1E7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 dirty="0"/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DAC5A646-FCBD-4A19-A708-7C0AADF7F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1102" y="1698172"/>
            <a:ext cx="3667910" cy="473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64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43F7B40-A7A6-43B7-9379-E6CD9908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Applications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F13CC03-653A-45BC-9DD6-8D44AC235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Balance Parenthesis</a:t>
            </a:r>
          </a:p>
          <a:p>
            <a:r>
              <a:rPr lang="en-US" sz="2800" dirty="0"/>
              <a:t>Infix to Postfix conversion</a:t>
            </a:r>
          </a:p>
          <a:p>
            <a:r>
              <a:rPr lang="en-US" sz="2800" dirty="0"/>
              <a:t>Calculator</a:t>
            </a:r>
          </a:p>
          <a:p>
            <a:endParaRPr lang="th-TH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E0D6237-BD10-4C31-9A99-6804356D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71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F79C51-471F-489C-A26A-76D09A26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/>
          <a:lstStyle/>
          <a:p>
            <a:r>
              <a:rPr lang="en-US" dirty="0"/>
              <a:t>Balance Parenthesis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6CCB502-1465-464E-B26C-0A477D93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47C71C30-2B5C-44D7-A2AD-4981FA16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66" y="1472949"/>
            <a:ext cx="8765367" cy="512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4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D8E8E16F-739E-4AFA-BC22-BF6E24562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8652" y="615519"/>
            <a:ext cx="4074695" cy="562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13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6C27C46-593D-48BE-87CA-CB2C42BE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 Conversion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21802A9-C154-46FE-B4A9-D4A74E07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639BEE5-6BDA-45DC-AD41-0CFA1AA24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780" y="1583892"/>
            <a:ext cx="5442498" cy="492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733FE3F-1591-4A39-94E1-60E00CBE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Calculator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DE91415F-F2E4-4D6B-8BF4-27897D539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3459" y="1557269"/>
            <a:ext cx="3904885" cy="4857527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ADC5EBF-A0FC-4EE7-8C87-326E723B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83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enqueue, dequeue, front, size, </a:t>
            </a:r>
            <a:r>
              <a:rPr lang="en-US" sz="2800" dirty="0" err="1"/>
              <a:t>is_empty</a:t>
            </a:r>
            <a:r>
              <a:rPr lang="en-US" sz="2800" dirty="0"/>
              <a:t> </a:t>
            </a:r>
            <a:endParaRPr lang="th-TH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28/09/63</a:t>
            </a:fld>
            <a:endParaRPr lang="th-TH" dirty="0"/>
          </a:p>
        </p:txBody>
      </p:sp>
      <p:pic>
        <p:nvPicPr>
          <p:cNvPr id="6" name="รูปภาพ 5" descr="รูปภาพประกอบด้วย ของเล่น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90C7C69-C347-4B8D-BE0C-0F1D878B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18" y="2769032"/>
            <a:ext cx="3119846" cy="13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41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principle and method 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FIFO – First In First Out</a:t>
            </a:r>
          </a:p>
          <a:p>
            <a:r>
              <a:rPr lang="en-US" sz="2400" dirty="0"/>
              <a:t>data dequeue(): </a:t>
            </a:r>
            <a:r>
              <a:rPr lang="th-TH" sz="2400" dirty="0"/>
              <a:t>เอาตัวแรกสุด/หน้าสุดออก</a:t>
            </a:r>
            <a:endParaRPr lang="en-US" sz="2400" dirty="0"/>
          </a:p>
          <a:p>
            <a:r>
              <a:rPr lang="en-US" sz="2400" dirty="0"/>
              <a:t>enqueue(data): </a:t>
            </a:r>
            <a:r>
              <a:rPr lang="th-TH" sz="2400" dirty="0"/>
              <a:t>ใส่ค่าเข้าท้ายคิว</a:t>
            </a:r>
            <a:endParaRPr lang="en-US" sz="2400" dirty="0"/>
          </a:p>
          <a:p>
            <a:r>
              <a:rPr lang="en-US" sz="2400" dirty="0"/>
              <a:t>data front(): </a:t>
            </a:r>
            <a:r>
              <a:rPr lang="th-TH" sz="2400" dirty="0"/>
              <a:t>ดูค่าตัวแรกสุด/หน้าสุด</a:t>
            </a:r>
            <a:endParaRPr lang="en-US" sz="2400" dirty="0"/>
          </a:p>
          <a:p>
            <a:r>
              <a:rPr lang="en-US" sz="2400" dirty="0"/>
              <a:t>int size(): </a:t>
            </a:r>
            <a:r>
              <a:rPr lang="th-TH" sz="2400" dirty="0"/>
              <a:t>จำนวนของใน </a:t>
            </a:r>
            <a:r>
              <a:rPr lang="en-US" sz="2400" dirty="0"/>
              <a:t>Queue</a:t>
            </a:r>
          </a:p>
          <a:p>
            <a:r>
              <a:rPr lang="en-US" sz="2400" dirty="0"/>
              <a:t>bool </a:t>
            </a:r>
            <a:r>
              <a:rPr lang="en-US" sz="2400" dirty="0" err="1"/>
              <a:t>is_empty</a:t>
            </a:r>
            <a:r>
              <a:rPr lang="en-US" sz="2400" dirty="0"/>
              <a:t>(): queue </a:t>
            </a:r>
            <a:r>
              <a:rPr lang="th-TH" sz="2400" dirty="0"/>
              <a:t>ว่างหรือไม่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pic>
        <p:nvPicPr>
          <p:cNvPr id="7" name="รูปภาพ 6" descr="รูปภาพประกอบด้วย เปียโน, คอมพิวเตอร์, คีย์บอร์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5C8A9F3-96D1-4D0B-8543-1E21BC303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74" y="2020824"/>
            <a:ext cx="5353807" cy="362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97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5D0058-F92C-44FC-9129-1A287AEC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Python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A000F4C-321A-41F5-8E19-D4EC1E7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 dirty="0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A304F9BA-9CC1-401A-BCB0-58C463670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905" y="1676606"/>
            <a:ext cx="3763598" cy="46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1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size, push, pop, insert, remove, </a:t>
            </a:r>
            <a:r>
              <a:rPr lang="en-US" sz="2800" dirty="0" err="1"/>
              <a:t>is_empty</a:t>
            </a:r>
            <a:r>
              <a:rPr lang="en-US" sz="2800" dirty="0"/>
              <a:t>, etc.</a:t>
            </a:r>
            <a:endParaRPr lang="th-TH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28/09/63</a:t>
            </a:fld>
            <a:endParaRPr lang="th-TH" dirty="0"/>
          </a:p>
        </p:txBody>
      </p:sp>
      <p:pic>
        <p:nvPicPr>
          <p:cNvPr id="6" name="รูปภาพ 5" descr="รูปภาพประกอบด้วย วัตถุ, นาฬิกา, โทรศัพท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6C638BF-3413-4AA7-91E5-2B07860A6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60" y="1479599"/>
            <a:ext cx="2563781" cy="1591130"/>
          </a:xfrm>
          <a:prstGeom prst="rect">
            <a:avLst/>
          </a:prstGeom>
        </p:spPr>
      </p:pic>
      <p:pic>
        <p:nvPicPr>
          <p:cNvPr id="8" name="รูปภาพ 7" descr="รูปภาพประกอบด้วย โซ่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E1DF2FF-F1CC-48FB-8B3B-63433E63C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08" y="2321324"/>
            <a:ext cx="19812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80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method: Basic 1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 size(): </a:t>
            </a:r>
            <a:r>
              <a:rPr lang="th-TH" sz="3000" dirty="0"/>
              <a:t>จำนวนของใน </a:t>
            </a:r>
            <a:r>
              <a:rPr lang="en-US" sz="3000" dirty="0"/>
              <a:t>Linked List</a:t>
            </a:r>
          </a:p>
          <a:p>
            <a:r>
              <a:rPr lang="en-US" sz="3000" dirty="0"/>
              <a:t>bool </a:t>
            </a:r>
            <a:r>
              <a:rPr lang="en-US" sz="3000" dirty="0" err="1"/>
              <a:t>is_empty</a:t>
            </a:r>
            <a:r>
              <a:rPr lang="en-US" sz="3000" dirty="0"/>
              <a:t>(): LinkedList </a:t>
            </a:r>
            <a:r>
              <a:rPr lang="th-TH" sz="3000" dirty="0"/>
              <a:t>ว่างหรือไม่</a:t>
            </a:r>
          </a:p>
          <a:p>
            <a:r>
              <a:rPr lang="en-US" sz="3000" dirty="0"/>
              <a:t>Node </a:t>
            </a:r>
            <a:r>
              <a:rPr lang="en-US" sz="3000" dirty="0" err="1"/>
              <a:t>node_at</a:t>
            </a:r>
            <a:r>
              <a:rPr lang="en-US" sz="3000" dirty="0"/>
              <a:t>(index): return</a:t>
            </a:r>
            <a:r>
              <a:rPr lang="th-TH" sz="3000" dirty="0"/>
              <a:t> </a:t>
            </a:r>
            <a:r>
              <a:rPr lang="en-US" sz="3000" dirty="0"/>
              <a:t>Node</a:t>
            </a:r>
            <a:r>
              <a:rPr lang="th-TH" sz="3000" dirty="0"/>
              <a:t> ที่ </a:t>
            </a:r>
            <a:r>
              <a:rPr lang="en-US" sz="3000" dirty="0"/>
              <a:t>index </a:t>
            </a:r>
            <a:r>
              <a:rPr lang="th-TH" sz="3000" dirty="0"/>
              <a:t>ที่ป้อน</a:t>
            </a:r>
          </a:p>
          <a:p>
            <a:r>
              <a:rPr lang="en-US" sz="3000" dirty="0"/>
              <a:t>int </a:t>
            </a:r>
            <a:r>
              <a:rPr lang="en-US" sz="3000" dirty="0" err="1"/>
              <a:t>index_of</a:t>
            </a:r>
            <a:r>
              <a:rPr lang="en-US" sz="3000" dirty="0"/>
              <a:t>(data): return index </a:t>
            </a:r>
            <a:r>
              <a:rPr lang="th-TH" sz="3000" dirty="0"/>
              <a:t>ของ </a:t>
            </a:r>
            <a:r>
              <a:rPr lang="en-US" sz="3000" dirty="0"/>
              <a:t>data </a:t>
            </a:r>
            <a:r>
              <a:rPr lang="th-TH" sz="3000" dirty="0"/>
              <a:t>ใน </a:t>
            </a:r>
            <a:r>
              <a:rPr lang="en-US" sz="3000" dirty="0"/>
              <a:t>linked list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5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method: Basic 2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push_back</a:t>
            </a:r>
            <a:r>
              <a:rPr lang="en-US" sz="3000" dirty="0"/>
              <a:t>(data): </a:t>
            </a:r>
            <a:r>
              <a:rPr lang="th-TH" sz="3000" dirty="0"/>
              <a:t>เอาข้อมูลใส่หลังสุดของ </a:t>
            </a:r>
            <a:r>
              <a:rPr lang="en-US" sz="3000" dirty="0"/>
              <a:t>Linked List</a:t>
            </a:r>
          </a:p>
          <a:p>
            <a:r>
              <a:rPr lang="en-US" sz="3000" dirty="0" err="1"/>
              <a:t>push_front</a:t>
            </a:r>
            <a:r>
              <a:rPr lang="en-US" sz="3000" dirty="0"/>
              <a:t>(data): </a:t>
            </a:r>
            <a:r>
              <a:rPr lang="th-TH" sz="3000" dirty="0"/>
              <a:t>เอาข้อมูลเข้าหน้าสุดของ </a:t>
            </a:r>
            <a:r>
              <a:rPr lang="en-US" sz="3000" dirty="0"/>
              <a:t>Linked List</a:t>
            </a:r>
          </a:p>
          <a:p>
            <a:r>
              <a:rPr lang="en-US" sz="3000" dirty="0"/>
              <a:t>data </a:t>
            </a:r>
            <a:r>
              <a:rPr lang="en-US" sz="3000" dirty="0" err="1"/>
              <a:t>pop_back</a:t>
            </a:r>
            <a:r>
              <a:rPr lang="en-US" sz="3000" dirty="0"/>
              <a:t>(): </a:t>
            </a:r>
            <a:r>
              <a:rPr lang="th-TH" sz="3000" dirty="0"/>
              <a:t>เอาข้อมูลข้างหลังสุดออก</a:t>
            </a:r>
            <a:endParaRPr lang="en-US" sz="3000" dirty="0"/>
          </a:p>
          <a:p>
            <a:r>
              <a:rPr lang="en-US" sz="3000" dirty="0"/>
              <a:t>data </a:t>
            </a:r>
            <a:r>
              <a:rPr lang="en-US" sz="3000" dirty="0" err="1"/>
              <a:t>pop_front</a:t>
            </a:r>
            <a:r>
              <a:rPr lang="en-US" sz="3000" dirty="0"/>
              <a:t>(): </a:t>
            </a:r>
            <a:r>
              <a:rPr lang="th-TH" sz="3000" dirty="0"/>
              <a:t>เอาข้อมูลข้างหน้าสุดออก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24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method: Advance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insert(index, data): </a:t>
            </a:r>
            <a:r>
              <a:rPr lang="th-TH" sz="2800" dirty="0"/>
              <a:t>ใส่ค่าเข้าไปแทรกที่ </a:t>
            </a:r>
            <a:r>
              <a:rPr lang="en-US" sz="2800" dirty="0"/>
              <a:t>index </a:t>
            </a:r>
            <a:r>
              <a:rPr lang="th-TH" sz="2800" dirty="0"/>
              <a:t>นั้น ๆ </a:t>
            </a:r>
            <a:r>
              <a:rPr lang="en-US" sz="2800" dirty="0"/>
              <a:t>(out of bound </a:t>
            </a:r>
            <a:r>
              <a:rPr lang="th-TH" sz="2800" dirty="0"/>
              <a:t>ได้</a:t>
            </a:r>
            <a:r>
              <a:rPr lang="en-US" sz="2800" dirty="0"/>
              <a:t>)</a:t>
            </a:r>
            <a:r>
              <a:rPr lang="th-TH" sz="2800" dirty="0"/>
              <a:t> </a:t>
            </a:r>
            <a:endParaRPr lang="en-US" sz="2800" dirty="0"/>
          </a:p>
          <a:p>
            <a:r>
              <a:rPr lang="en-US" sz="2800" dirty="0"/>
              <a:t>data pop(index): </a:t>
            </a:r>
            <a:r>
              <a:rPr lang="th-TH" sz="2800" dirty="0"/>
              <a:t>เอาค่าที่ </a:t>
            </a:r>
            <a:r>
              <a:rPr lang="en-US" sz="2800" dirty="0"/>
              <a:t>index </a:t>
            </a:r>
            <a:r>
              <a:rPr lang="th-TH" sz="2800" dirty="0"/>
              <a:t>นั้น ๆ ออกมาจาก </a:t>
            </a:r>
            <a:r>
              <a:rPr lang="en-US" sz="2800" dirty="0"/>
              <a:t>List</a:t>
            </a:r>
          </a:p>
          <a:p>
            <a:r>
              <a:rPr lang="en-US" sz="2800" dirty="0"/>
              <a:t>remove(data): </a:t>
            </a:r>
            <a:r>
              <a:rPr lang="th-TH" sz="2800" dirty="0"/>
              <a:t>เอา </a:t>
            </a:r>
            <a:r>
              <a:rPr lang="en-US" sz="2800" dirty="0"/>
              <a:t>data </a:t>
            </a:r>
            <a:r>
              <a:rPr lang="th-TH" sz="2800" dirty="0"/>
              <a:t>นั้น ๆ ออกจาก </a:t>
            </a:r>
            <a:r>
              <a:rPr lang="en-US" sz="2800" dirty="0"/>
              <a:t>List 1 </a:t>
            </a:r>
            <a:r>
              <a:rPr lang="th-TH" sz="2800" dirty="0"/>
              <a:t>ตัว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add(data): </a:t>
            </a:r>
            <a:r>
              <a:rPr lang="th-TH" sz="2800" dirty="0">
                <a:solidFill>
                  <a:schemeClr val="accent2"/>
                </a:solidFill>
              </a:rPr>
              <a:t>ใส่ </a:t>
            </a:r>
            <a:r>
              <a:rPr lang="en-US" sz="2800" dirty="0">
                <a:solidFill>
                  <a:schemeClr val="accent2"/>
                </a:solidFill>
              </a:rPr>
              <a:t>data </a:t>
            </a:r>
            <a:r>
              <a:rPr lang="th-TH" sz="2800" dirty="0">
                <a:solidFill>
                  <a:schemeClr val="accent2"/>
                </a:solidFill>
              </a:rPr>
              <a:t>เข้าไปโดยเรียงลำดับจากมากไปน้อย (ใช้ </a:t>
            </a:r>
            <a:r>
              <a:rPr lang="en-US" sz="2800" dirty="0">
                <a:solidFill>
                  <a:schemeClr val="accent2"/>
                </a:solidFill>
              </a:rPr>
              <a:t>insert</a:t>
            </a:r>
            <a:r>
              <a:rPr lang="th-TH" sz="2800" dirty="0">
                <a:solidFill>
                  <a:schemeClr val="accent2"/>
                </a:solidFill>
              </a:rPr>
              <a:t> ช่วย)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reverse(): </a:t>
            </a:r>
            <a:r>
              <a:rPr lang="th-TH" sz="2800" dirty="0">
                <a:solidFill>
                  <a:schemeClr val="accent2"/>
                </a:solidFill>
              </a:rPr>
              <a:t>กลับทิศทาง </a:t>
            </a:r>
            <a:r>
              <a:rPr lang="en-US" sz="2800" dirty="0">
                <a:solidFill>
                  <a:schemeClr val="accent2"/>
                </a:solidFill>
              </a:rPr>
              <a:t>List (</a:t>
            </a:r>
            <a:r>
              <a:rPr lang="th-TH" sz="2800" dirty="0">
                <a:solidFill>
                  <a:schemeClr val="accent2"/>
                </a:solidFill>
              </a:rPr>
              <a:t>ทำคล้าย</a:t>
            </a:r>
            <a:r>
              <a:rPr lang="en-US" sz="2800" dirty="0">
                <a:solidFill>
                  <a:schemeClr val="accent2"/>
                </a:solidFill>
              </a:rPr>
              <a:t> Stack)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sort(): </a:t>
            </a:r>
            <a:r>
              <a:rPr lang="th-TH" sz="2800" dirty="0">
                <a:solidFill>
                  <a:srgbClr val="0070C0"/>
                </a:solidFill>
              </a:rPr>
              <a:t>เรียงลำดับข้อมูลใน </a:t>
            </a:r>
            <a:r>
              <a:rPr lang="en-US" sz="2800" dirty="0">
                <a:solidFill>
                  <a:srgbClr val="0070C0"/>
                </a:solidFill>
              </a:rPr>
              <a:t>List </a:t>
            </a:r>
            <a:r>
              <a:rPr lang="th-TH" sz="2800" dirty="0">
                <a:solidFill>
                  <a:srgbClr val="0070C0"/>
                </a:solidFill>
              </a:rPr>
              <a:t>จากมากไปน้อย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2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12E2D9D-991C-4185-8EA2-3C3EAFAA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structure</a:t>
            </a:r>
            <a:endParaRPr lang="th-TH" dirty="0"/>
          </a:p>
        </p:txBody>
      </p:sp>
      <p:pic>
        <p:nvPicPr>
          <p:cNvPr id="6" name="ตัวแทนเนื้อหา 5" descr="รูปภาพประกอบด้วย นาฬิกา, วัตถุ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56D0D56-1149-4B70-9EC9-6E73AD4D6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40" y="2435290"/>
            <a:ext cx="10058400" cy="3218066"/>
          </a:xfr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FC9763A-1C6D-445A-8885-7FB14462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2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686A2F0-2B13-4A5F-AA14-AA011197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Outline</a:t>
            </a:r>
            <a:endParaRPr lang="th-TH" sz="4800" dirty="0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876C64DF-ADF5-4238-9E99-B0A714ED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AC1B91-0D40-46F1-A44C-D56FF21574FA}" type="datetime1">
              <a:rPr lang="th-TH" smtClean="0"/>
              <a:t>28/09/63</a:t>
            </a:fld>
            <a:endParaRPr lang="en-US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2E36407-BD33-4CA6-82F7-F1E8D918FE36}"/>
              </a:ext>
            </a:extLst>
          </p:cNvPr>
          <p:cNvSpPr txBox="1"/>
          <p:nvPr/>
        </p:nvSpPr>
        <p:spPr>
          <a:xfrm>
            <a:off x="1066800" y="1874113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Python’s basic data structure</a:t>
            </a:r>
          </a:p>
          <a:p>
            <a:r>
              <a:rPr lang="en-US" sz="3200" dirty="0"/>
              <a:t>- OOP with Python</a:t>
            </a:r>
          </a:p>
          <a:p>
            <a:r>
              <a:rPr lang="en-US" sz="3200" dirty="0"/>
              <a:t>- Stack</a:t>
            </a:r>
          </a:p>
          <a:p>
            <a:r>
              <a:rPr lang="en-US" sz="3200" dirty="0"/>
              <a:t>- Queue</a:t>
            </a:r>
          </a:p>
          <a:p>
            <a:r>
              <a:rPr lang="en-US" sz="3200" dirty="0"/>
              <a:t>- Linked List</a:t>
            </a:r>
          </a:p>
          <a:p>
            <a:r>
              <a:rPr lang="en-US" sz="3200" dirty="0"/>
              <a:t>- Recursion: Code Example</a:t>
            </a:r>
          </a:p>
        </p:txBody>
      </p:sp>
    </p:spTree>
    <p:extLst>
      <p:ext uri="{BB962C8B-B14F-4D97-AF65-F5344CB8AC3E}">
        <p14:creationId xmlns:p14="http://schemas.microsoft.com/office/powerpoint/2010/main" val="2804274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B15BBD-7306-44B8-B926-79C5455D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Node implementation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C1B4DA88-898E-47CC-A4E8-065525204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469" y="2242470"/>
            <a:ext cx="10902545" cy="3564293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4066819-FC73-47E5-84F3-69BD564E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79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66BA5B-3432-4D8A-885E-D475A1B4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9AF9FA-0E07-4428-A4F4-E884235B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pic>
        <p:nvPicPr>
          <p:cNvPr id="6" name="ตัวแทนเนื้อหา 4">
            <a:extLst>
              <a:ext uri="{FF2B5EF4-FFF2-40B4-BE49-F238E27FC236}">
                <a16:creationId xmlns:a16="http://schemas.microsoft.com/office/drawing/2014/main" id="{F77ED0EA-AB13-4879-8106-5E2DB1BB4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82"/>
          <a:stretch/>
        </p:blipFill>
        <p:spPr>
          <a:xfrm>
            <a:off x="6177334" y="2416030"/>
            <a:ext cx="5234058" cy="3109012"/>
          </a:xfrm>
          <a:prstGeom prst="rect">
            <a:avLst/>
          </a:prstGeom>
        </p:spPr>
      </p:pic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68D2C317-A6D5-430F-A607-31C396F31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1145" y="1893161"/>
            <a:ext cx="4500179" cy="415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59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2EBC9ED-A1C9-4B41-8DA5-8D75FA96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node_at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A9A14A9-5871-4E95-B271-22ECF8B3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pic>
        <p:nvPicPr>
          <p:cNvPr id="8" name="ตัวแทนเนื้อหา 7">
            <a:extLst>
              <a:ext uri="{FF2B5EF4-FFF2-40B4-BE49-F238E27FC236}">
                <a16:creationId xmlns:a16="http://schemas.microsoft.com/office/drawing/2014/main" id="{E9A7B876-2471-486E-9E00-3B867986D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161" y="1812021"/>
            <a:ext cx="7740459" cy="43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34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2A29CD7-B0E9-4F12-A668-2C2D93E1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index_of</a:t>
            </a:r>
            <a:r>
              <a:rPr lang="en-US" dirty="0"/>
              <a:t>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F4825C5-C55B-495E-B44A-9F0D2FF77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586" y="1937857"/>
            <a:ext cx="6895750" cy="4543554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50774EC-59CB-47FD-9A24-12666FD5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28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push_front</a:t>
            </a:r>
            <a:r>
              <a:rPr lang="en-US" dirty="0"/>
              <a:t>() from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grpSp>
        <p:nvGrpSpPr>
          <p:cNvPr id="15" name="กลุ่ม 14">
            <a:extLst>
              <a:ext uri="{FF2B5EF4-FFF2-40B4-BE49-F238E27FC236}">
                <a16:creationId xmlns:a16="http://schemas.microsoft.com/office/drawing/2014/main" id="{BE5253AB-4AC9-43BC-8510-35E728630AD0}"/>
              </a:ext>
            </a:extLst>
          </p:cNvPr>
          <p:cNvGrpSpPr/>
          <p:nvPr/>
        </p:nvGrpSpPr>
        <p:grpSpPr>
          <a:xfrm>
            <a:off x="7513740" y="2952925"/>
            <a:ext cx="2776754" cy="1216404"/>
            <a:chOff x="2457976" y="2726422"/>
            <a:chExt cx="2776754" cy="1216404"/>
          </a:xfrm>
        </p:grpSpPr>
        <p:sp>
          <p:nvSpPr>
            <p:cNvPr id="16" name="สี่เหลี่ยมผืนผ้า 15">
              <a:extLst>
                <a:ext uri="{FF2B5EF4-FFF2-40B4-BE49-F238E27FC236}">
                  <a16:creationId xmlns:a16="http://schemas.microsoft.com/office/drawing/2014/main" id="{E094819C-82AC-4A09-8D5C-58BD6FA9714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F134E524-8E1D-4D8A-A4FF-07BF19A4FE32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18" name="สี่เหลี่ยมผืนผ้า 17">
              <a:extLst>
                <a:ext uri="{FF2B5EF4-FFF2-40B4-BE49-F238E27FC236}">
                  <a16:creationId xmlns:a16="http://schemas.microsoft.com/office/drawing/2014/main" id="{337112F7-4C1D-4CCF-A312-AF8CCBE0F2CF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073791" y="5116449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2291594" y="513322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sp>
        <p:nvSpPr>
          <p:cNvPr id="27" name="สี่เหลี่ยมผืนผ้า 26">
            <a:extLst>
              <a:ext uri="{FF2B5EF4-FFF2-40B4-BE49-F238E27FC236}">
                <a16:creationId xmlns:a16="http://schemas.microsoft.com/office/drawing/2014/main" id="{CCE079EA-F27A-4CCD-B4D9-ACFEAE37EF69}"/>
              </a:ext>
            </a:extLst>
          </p:cNvPr>
          <p:cNvSpPr/>
          <p:nvPr/>
        </p:nvSpPr>
        <p:spPr>
          <a:xfrm>
            <a:off x="5465427" y="1924011"/>
            <a:ext cx="125835" cy="420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ลูกศร: ขวา 28">
            <a:extLst>
              <a:ext uri="{FF2B5EF4-FFF2-40B4-BE49-F238E27FC236}">
                <a16:creationId xmlns:a16="http://schemas.microsoft.com/office/drawing/2014/main" id="{98EA4F34-5E00-4C4E-9F66-C0FF482E7ADA}"/>
              </a:ext>
            </a:extLst>
          </p:cNvPr>
          <p:cNvSpPr/>
          <p:nvPr/>
        </p:nvSpPr>
        <p:spPr>
          <a:xfrm rot="16200000">
            <a:off x="7864678" y="479347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31" name="ลูกศร: ขวา 30">
            <a:extLst>
              <a:ext uri="{FF2B5EF4-FFF2-40B4-BE49-F238E27FC236}">
                <a16:creationId xmlns:a16="http://schemas.microsoft.com/office/drawing/2014/main" id="{5B85F7E1-CE9A-421D-A354-8BAC00755A49}"/>
              </a:ext>
            </a:extLst>
          </p:cNvPr>
          <p:cNvSpPr/>
          <p:nvPr/>
        </p:nvSpPr>
        <p:spPr>
          <a:xfrm rot="16200000">
            <a:off x="8629474" y="479347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77279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push_front</a:t>
            </a:r>
            <a:r>
              <a:rPr lang="en-US" dirty="0"/>
              <a:t>() from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3861417" y="4300616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 rot="16200000">
            <a:off x="4790078" y="5718775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C925E7E3-0723-4893-8756-A2AAEDA22498}"/>
              </a:ext>
            </a:extLst>
          </p:cNvPr>
          <p:cNvSpPr txBox="1"/>
          <p:nvPr/>
        </p:nvSpPr>
        <p:spPr>
          <a:xfrm>
            <a:off x="6233195" y="5698434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 </a:t>
            </a:r>
            <a:r>
              <a:rPr lang="en-US" dirty="0"/>
              <a:t>Node </a:t>
            </a:r>
            <a:r>
              <a:rPr lang="th-TH" dirty="0"/>
              <a:t>ใหม่โดยใช้ตัวแปร </a:t>
            </a:r>
            <a:r>
              <a:rPr lang="en-US" dirty="0"/>
              <a:t>new </a:t>
            </a:r>
            <a:r>
              <a:rPr lang="th-TH" dirty="0"/>
              <a:t>อ้างอิง</a:t>
            </a:r>
          </a:p>
        </p:txBody>
      </p:sp>
    </p:spTree>
    <p:extLst>
      <p:ext uri="{BB962C8B-B14F-4D97-AF65-F5344CB8AC3E}">
        <p14:creationId xmlns:p14="http://schemas.microsoft.com/office/powerpoint/2010/main" val="679465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2430966" y="4424775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10223384" y="4533094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1526130" y="2768576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1526129" y="524519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535390" y="818134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stCxn id="19" idx="0"/>
          </p:cNvCxnSpPr>
          <p:nvPr/>
        </p:nvCxnSpPr>
        <p:spPr>
          <a:xfrm flipV="1">
            <a:off x="1891051" y="1740923"/>
            <a:ext cx="1435217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 flipH="1">
            <a:off x="2914507" y="1740923"/>
            <a:ext cx="1023455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D436ADE3-1E95-4198-8F04-D033B0D0FDF5}"/>
              </a:ext>
            </a:extLst>
          </p:cNvPr>
          <p:cNvSpPr txBox="1"/>
          <p:nvPr/>
        </p:nvSpPr>
        <p:spPr>
          <a:xfrm>
            <a:off x="4961417" y="741797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 </a:t>
            </a:r>
            <a:r>
              <a:rPr lang="th-TH" dirty="0"/>
              <a:t>ชี้ไปที่ </a:t>
            </a:r>
            <a:r>
              <a:rPr lang="en-US" dirty="0"/>
              <a:t>head</a:t>
            </a:r>
            <a:endParaRPr lang="th-TH" dirty="0"/>
          </a:p>
          <a:p>
            <a:r>
              <a:rPr lang="en-US" dirty="0" err="1"/>
              <a:t>prev</a:t>
            </a:r>
            <a:r>
              <a:rPr lang="en-US" dirty="0"/>
              <a:t> </a:t>
            </a:r>
            <a:r>
              <a:rPr lang="th-TH" dirty="0"/>
              <a:t>ไม่มีการชี้ </a:t>
            </a:r>
            <a:r>
              <a:rPr lang="en-US" dirty="0"/>
              <a:t>(None)</a:t>
            </a:r>
            <a:endParaRPr lang="th-TH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4F319D91-A9CE-417C-A0D2-673CEF933665}"/>
              </a:ext>
            </a:extLst>
          </p:cNvPr>
          <p:cNvSpPr txBox="1"/>
          <p:nvPr/>
        </p:nvSpPr>
        <p:spPr>
          <a:xfrm>
            <a:off x="535390" y="4643301"/>
            <a:ext cx="184708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ให้ </a:t>
            </a:r>
            <a:r>
              <a:rPr lang="en-US" dirty="0" err="1"/>
              <a:t>prev</a:t>
            </a:r>
            <a:r>
              <a:rPr lang="en-US" dirty="0"/>
              <a:t> </a:t>
            </a:r>
            <a:r>
              <a:rPr lang="th-TH" dirty="0"/>
              <a:t>ไปชี้ที่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18650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>
            <a:off x="455832" y="1225000"/>
            <a:ext cx="1018206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10223384" y="4533094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1526130" y="2768576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1526129" y="524519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554605" y="524519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stCxn id="19" idx="0"/>
          </p:cNvCxnSpPr>
          <p:nvPr/>
        </p:nvCxnSpPr>
        <p:spPr>
          <a:xfrm flipV="1">
            <a:off x="1891051" y="1740923"/>
            <a:ext cx="1435217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 flipH="1">
            <a:off x="2914507" y="1740923"/>
            <a:ext cx="1023455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F744C80D-4062-4AE1-8F1D-20E1C5019F09}"/>
              </a:ext>
            </a:extLst>
          </p:cNvPr>
          <p:cNvSpPr txBox="1"/>
          <p:nvPr/>
        </p:nvSpPr>
        <p:spPr>
          <a:xfrm>
            <a:off x="4890111" y="948055"/>
            <a:ext cx="21063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head </a:t>
            </a:r>
            <a:r>
              <a:rPr lang="th-TH" dirty="0"/>
              <a:t>มาชี้ที่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85734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C41A830-FE6B-498D-AA61-61999506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push_front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168524-8B27-43AD-A1DF-99056F4D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FBFDF5C9-CC07-4C7D-B50C-C204183CC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828" y="2325846"/>
            <a:ext cx="9446343" cy="33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8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() from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grpSp>
        <p:nvGrpSpPr>
          <p:cNvPr id="15" name="กลุ่ม 14">
            <a:extLst>
              <a:ext uri="{FF2B5EF4-FFF2-40B4-BE49-F238E27FC236}">
                <a16:creationId xmlns:a16="http://schemas.microsoft.com/office/drawing/2014/main" id="{BE5253AB-4AC9-43BC-8510-35E728630AD0}"/>
              </a:ext>
            </a:extLst>
          </p:cNvPr>
          <p:cNvGrpSpPr/>
          <p:nvPr/>
        </p:nvGrpSpPr>
        <p:grpSpPr>
          <a:xfrm>
            <a:off x="7513740" y="2952925"/>
            <a:ext cx="2776754" cy="1216404"/>
            <a:chOff x="2457976" y="2726422"/>
            <a:chExt cx="2776754" cy="1216404"/>
          </a:xfrm>
        </p:grpSpPr>
        <p:sp>
          <p:nvSpPr>
            <p:cNvPr id="16" name="สี่เหลี่ยมผืนผ้า 15">
              <a:extLst>
                <a:ext uri="{FF2B5EF4-FFF2-40B4-BE49-F238E27FC236}">
                  <a16:creationId xmlns:a16="http://schemas.microsoft.com/office/drawing/2014/main" id="{E094819C-82AC-4A09-8D5C-58BD6FA9714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F134E524-8E1D-4D8A-A4FF-07BF19A4FE32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18" name="สี่เหลี่ยมผืนผ้า 17">
              <a:extLst>
                <a:ext uri="{FF2B5EF4-FFF2-40B4-BE49-F238E27FC236}">
                  <a16:creationId xmlns:a16="http://schemas.microsoft.com/office/drawing/2014/main" id="{337112F7-4C1D-4CCF-A312-AF8CCBE0F2CF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073791" y="5116449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2291594" y="513322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sp>
        <p:nvSpPr>
          <p:cNvPr id="27" name="สี่เหลี่ยมผืนผ้า 26">
            <a:extLst>
              <a:ext uri="{FF2B5EF4-FFF2-40B4-BE49-F238E27FC236}">
                <a16:creationId xmlns:a16="http://schemas.microsoft.com/office/drawing/2014/main" id="{CCE079EA-F27A-4CCD-B4D9-ACFEAE37EF69}"/>
              </a:ext>
            </a:extLst>
          </p:cNvPr>
          <p:cNvSpPr/>
          <p:nvPr/>
        </p:nvSpPr>
        <p:spPr>
          <a:xfrm>
            <a:off x="5539530" y="2014194"/>
            <a:ext cx="125835" cy="420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ลูกศร: ขวา 28">
            <a:extLst>
              <a:ext uri="{FF2B5EF4-FFF2-40B4-BE49-F238E27FC236}">
                <a16:creationId xmlns:a16="http://schemas.microsoft.com/office/drawing/2014/main" id="{98EA4F34-5E00-4C4E-9F66-C0FF482E7ADA}"/>
              </a:ext>
            </a:extLst>
          </p:cNvPr>
          <p:cNvSpPr/>
          <p:nvPr/>
        </p:nvSpPr>
        <p:spPr>
          <a:xfrm rot="16200000">
            <a:off x="7864678" y="479347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31" name="ลูกศร: ขวา 30">
            <a:extLst>
              <a:ext uri="{FF2B5EF4-FFF2-40B4-BE49-F238E27FC236}">
                <a16:creationId xmlns:a16="http://schemas.microsoft.com/office/drawing/2014/main" id="{5B85F7E1-CE9A-421D-A354-8BAC00755A49}"/>
              </a:ext>
            </a:extLst>
          </p:cNvPr>
          <p:cNvSpPr/>
          <p:nvPr/>
        </p:nvSpPr>
        <p:spPr>
          <a:xfrm rot="16200000">
            <a:off x="8629474" y="479347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61BE1E17-699B-4E9D-919B-54F2F269DCB3}"/>
              </a:ext>
            </a:extLst>
          </p:cNvPr>
          <p:cNvSpPr txBox="1"/>
          <p:nvPr/>
        </p:nvSpPr>
        <p:spPr>
          <a:xfrm>
            <a:off x="7090793" y="2221949"/>
            <a:ext cx="42769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800" b="1" dirty="0"/>
              <a:t>เหมือนกันกับ </a:t>
            </a:r>
            <a:r>
              <a:rPr lang="en-US" sz="2800" b="1" dirty="0" err="1"/>
              <a:t>push_front</a:t>
            </a:r>
            <a:r>
              <a:rPr lang="en-US" sz="2800" b="1" dirty="0"/>
              <a:t>() </a:t>
            </a:r>
            <a:r>
              <a:rPr lang="th-TH" sz="2800" b="1" dirty="0"/>
              <a:t>เลย</a:t>
            </a:r>
          </a:p>
        </p:txBody>
      </p:sp>
    </p:spTree>
    <p:extLst>
      <p:ext uri="{BB962C8B-B14F-4D97-AF65-F5344CB8AC3E}">
        <p14:creationId xmlns:p14="http://schemas.microsoft.com/office/powerpoint/2010/main" val="345211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structure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String, List, Dictionary</a:t>
            </a:r>
            <a:endParaRPr lang="th-TH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28/09/63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51030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() from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3861417" y="4300616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 rot="16200000">
            <a:off x="4790078" y="5718775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52905190-AA9C-4382-9A02-56FCCE0A0DCA}"/>
              </a:ext>
            </a:extLst>
          </p:cNvPr>
          <p:cNvSpPr txBox="1"/>
          <p:nvPr/>
        </p:nvSpPr>
        <p:spPr>
          <a:xfrm>
            <a:off x="6233195" y="5698434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 </a:t>
            </a:r>
            <a:r>
              <a:rPr lang="en-US" dirty="0"/>
              <a:t>Node </a:t>
            </a:r>
            <a:r>
              <a:rPr lang="th-TH" dirty="0"/>
              <a:t>ใหม่โดยใช้ตัวแปร </a:t>
            </a:r>
            <a:r>
              <a:rPr lang="en-US" dirty="0"/>
              <a:t>new </a:t>
            </a:r>
            <a:r>
              <a:rPr lang="th-TH" dirty="0"/>
              <a:t>อ้างอิง</a:t>
            </a:r>
          </a:p>
        </p:txBody>
      </p:sp>
    </p:spTree>
    <p:extLst>
      <p:ext uri="{BB962C8B-B14F-4D97-AF65-F5344CB8AC3E}">
        <p14:creationId xmlns:p14="http://schemas.microsoft.com/office/powerpoint/2010/main" val="3019381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348786" y="447437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141204" y="458269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443950" y="2818175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8178599" y="609408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7046014" y="768852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>
            <a:off x="8543520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H="1" flipV="1">
            <a:off x="9566976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7B2146E7-D9BA-48F8-BAFE-7EFD005690DC}"/>
              </a:ext>
            </a:extLst>
          </p:cNvPr>
          <p:cNvSpPr txBox="1"/>
          <p:nvPr/>
        </p:nvSpPr>
        <p:spPr>
          <a:xfrm>
            <a:off x="4426552" y="782695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 </a:t>
            </a:r>
            <a:r>
              <a:rPr lang="th-TH" dirty="0"/>
              <a:t>ชี้ไปที่ </a:t>
            </a:r>
            <a:r>
              <a:rPr lang="en-US" dirty="0"/>
              <a:t>tail</a:t>
            </a:r>
          </a:p>
          <a:p>
            <a:r>
              <a:rPr lang="en-US" dirty="0"/>
              <a:t>next </a:t>
            </a:r>
            <a:r>
              <a:rPr lang="th-TH" dirty="0"/>
              <a:t>ไม่มีการชี้ </a:t>
            </a:r>
            <a:r>
              <a:rPr lang="en-US" dirty="0"/>
              <a:t>(None)</a:t>
            </a:r>
            <a:endParaRPr lang="th-TH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872DF61-6F5D-4B19-9B15-8C9957309062}"/>
              </a:ext>
            </a:extLst>
          </p:cNvPr>
          <p:cNvSpPr txBox="1"/>
          <p:nvPr/>
        </p:nvSpPr>
        <p:spPr>
          <a:xfrm>
            <a:off x="10125558" y="4788961"/>
            <a:ext cx="16595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 </a:t>
            </a:r>
            <a:r>
              <a:rPr lang="th-TH" dirty="0"/>
              <a:t>ชี้ไปที่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69076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348786" y="447437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>
            <a:off x="6861529" y="1221475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443950" y="2818175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8178599" y="609408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6971844" y="563513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>
            <a:off x="8543520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H="1" flipV="1">
            <a:off x="9566976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43F59D67-1E38-48E3-9221-D74A5BC34782}"/>
              </a:ext>
            </a:extLst>
          </p:cNvPr>
          <p:cNvSpPr txBox="1"/>
          <p:nvPr/>
        </p:nvSpPr>
        <p:spPr>
          <a:xfrm>
            <a:off x="4527295" y="1032944"/>
            <a:ext cx="21063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tail </a:t>
            </a:r>
            <a:r>
              <a:rPr lang="th-TH" dirty="0"/>
              <a:t>มาชี้ที่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05406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C41A830-FE6B-498D-AA61-61999506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168524-8B27-43AD-A1DF-99056F4D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pic>
        <p:nvPicPr>
          <p:cNvPr id="11" name="ตัวแทนเนื้อหา 10">
            <a:extLst>
              <a:ext uri="{FF2B5EF4-FFF2-40B4-BE49-F238E27FC236}">
                <a16:creationId xmlns:a16="http://schemas.microsoft.com/office/drawing/2014/main" id="{C0A0A262-1933-4BD3-A34C-CF304A28A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660" y="1903445"/>
            <a:ext cx="11389199" cy="43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89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217219" y="5539983"/>
            <a:ext cx="324898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next_n</a:t>
            </a:r>
            <a:r>
              <a:rPr lang="en-US" dirty="0"/>
              <a:t> </a:t>
            </a:r>
            <a:r>
              <a:rPr lang="th-TH" dirty="0"/>
              <a:t>ชี้ที่ตัวถัดจาก </a:t>
            </a:r>
            <a:r>
              <a:rPr lang="en-US" dirty="0"/>
              <a:t>head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7024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612547" y="2244344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 err="1"/>
              <a:t>prev</a:t>
            </a:r>
            <a:r>
              <a:rPr lang="en-US" dirty="0"/>
              <a:t> (None)</a:t>
            </a:r>
            <a:endParaRPr lang="th-TH" dirty="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21481ED8-6025-4AD3-AAF5-6F54A25AB504}"/>
              </a:ext>
            </a:extLst>
          </p:cNvPr>
          <p:cNvSpPr txBox="1"/>
          <p:nvPr/>
        </p:nvSpPr>
        <p:spPr>
          <a:xfrm>
            <a:off x="914053" y="2244344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/>
              <a:t>next (None)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8332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2729219" y="405799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7546457" y="4428550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2951527" y="2459022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6551803" y="2459022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5728281" y="2702654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5728282" y="3338819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3453466" y="4057994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2951528" y="5145701"/>
            <a:ext cx="238387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head </a:t>
            </a:r>
            <a:r>
              <a:rPr lang="th-TH" dirty="0"/>
              <a:t>มาชี้ที่</a:t>
            </a:r>
            <a:r>
              <a:rPr lang="en-US" dirty="0"/>
              <a:t> </a:t>
            </a:r>
            <a:r>
              <a:rPr lang="en-US" dirty="0" err="1"/>
              <a:t>next_n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30179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4603460" y="411751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3998752" y="2492902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7654971" y="4876623"/>
            <a:ext cx="320038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next_n</a:t>
            </a:r>
            <a:r>
              <a:rPr lang="en-US" dirty="0"/>
              <a:t> </a:t>
            </a:r>
            <a:r>
              <a:rPr lang="th-TH" dirty="0"/>
              <a:t>ชี้ที่ตัวถัดจาก </a:t>
            </a:r>
            <a:r>
              <a:rPr lang="en-US" dirty="0"/>
              <a:t>head</a:t>
            </a:r>
          </a:p>
          <a:p>
            <a:r>
              <a:rPr lang="th-TH" b="1" dirty="0">
                <a:solidFill>
                  <a:srgbClr val="FF0000"/>
                </a:solidFill>
              </a:rPr>
              <a:t>กรณีนี้ </a:t>
            </a:r>
            <a:r>
              <a:rPr lang="en-US" b="1" dirty="0" err="1">
                <a:solidFill>
                  <a:srgbClr val="FF0000"/>
                </a:solidFill>
              </a:rPr>
              <a:t>next_n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th-TH" b="1" dirty="0">
                <a:solidFill>
                  <a:srgbClr val="FF0000"/>
                </a:solidFill>
              </a:rPr>
              <a:t>จะเป็น </a:t>
            </a:r>
            <a:r>
              <a:rPr lang="en-US" b="1" dirty="0">
                <a:solidFill>
                  <a:srgbClr val="FF0000"/>
                </a:solidFill>
              </a:rPr>
              <a:t>None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8562363" y="3453987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067915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4603460" y="411751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072481" y="3181344"/>
            <a:ext cx="318431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tx1"/>
                </a:solidFill>
              </a:rPr>
              <a:t>ยกเลิกการชี้ </a:t>
            </a:r>
            <a:r>
              <a:rPr lang="en-US" dirty="0">
                <a:solidFill>
                  <a:schemeClr val="tx1"/>
                </a:solidFill>
              </a:rPr>
              <a:t>head </a:t>
            </a:r>
            <a:r>
              <a:rPr lang="th-TH" dirty="0">
                <a:solidFill>
                  <a:schemeClr val="tx1"/>
                </a:solidFill>
              </a:rPr>
              <a:t>และ </a:t>
            </a:r>
            <a:r>
              <a:rPr lang="en-US" dirty="0">
                <a:solidFill>
                  <a:schemeClr val="tx1"/>
                </a:solidFill>
              </a:rPr>
              <a:t>tail (None)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8562363" y="3453987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5" name="ลูกศร: ขวา 4">
            <a:extLst>
              <a:ext uri="{FF2B5EF4-FFF2-40B4-BE49-F238E27FC236}">
                <a16:creationId xmlns:a16="http://schemas.microsoft.com/office/drawing/2014/main" id="{472C36A4-6A89-4266-8E82-F19A9B7666B7}"/>
              </a:ext>
            </a:extLst>
          </p:cNvPr>
          <p:cNvSpPr/>
          <p:nvPr/>
        </p:nvSpPr>
        <p:spPr>
          <a:xfrm rot="16200000">
            <a:off x="5508771" y="411751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919330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60C43D0-412C-469A-AD30-E25F54D8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E4117B4-A543-43C8-910C-3591186E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E1CE6D38-FBC1-47F6-9476-516B49A5D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76" y="1856791"/>
            <a:ext cx="11370409" cy="437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6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0B26E-7659-4FBE-B7CE-BE69C762E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351F13-AABD-4A72-9CE3-EC53EBD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D18F-796E-48FA-B446-43BFEFAD4305}" type="datetime1">
              <a:rPr lang="th-TH" smtClean="0"/>
              <a:t>28/09/63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31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pop_back</a:t>
            </a:r>
            <a:r>
              <a:rPr lang="en-US" dirty="0"/>
              <a:t>() to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267553" y="5539983"/>
            <a:ext cx="318187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prev_n</a:t>
            </a:r>
            <a:r>
              <a:rPr lang="en-US" dirty="0"/>
              <a:t> </a:t>
            </a:r>
            <a:r>
              <a:rPr lang="th-TH" dirty="0"/>
              <a:t>ชี้ที่ตัวก่อนหน้า </a:t>
            </a:r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654107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440D38DB-AC42-4EBD-B000-C11CAF1FCB08}"/>
              </a:ext>
            </a:extLst>
          </p:cNvPr>
          <p:cNvSpPr txBox="1"/>
          <p:nvPr/>
        </p:nvSpPr>
        <p:spPr>
          <a:xfrm>
            <a:off x="8166020" y="2236444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 err="1"/>
              <a:t>prev</a:t>
            </a:r>
            <a:r>
              <a:rPr lang="en-US" dirty="0"/>
              <a:t> (None)</a:t>
            </a:r>
            <a:endParaRPr lang="th-TH" dirty="0"/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AAB3AEFA-19D0-45AF-ACCA-11A4311CDE71}"/>
              </a:ext>
            </a:extLst>
          </p:cNvPr>
          <p:cNvSpPr txBox="1"/>
          <p:nvPr/>
        </p:nvSpPr>
        <p:spPr>
          <a:xfrm>
            <a:off x="4761104" y="2280335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/>
              <a:t>next (None)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77826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2423022" y="4045640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6425967" y="4109768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1709957" y="2408688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5310233" y="2408688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4486711" y="2652320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4486712" y="3288485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550716" y="4045641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5497586" y="5338646"/>
            <a:ext cx="222448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tail </a:t>
            </a:r>
            <a:r>
              <a:rPr lang="th-TH" dirty="0"/>
              <a:t>มาชี้ที่ </a:t>
            </a:r>
            <a:r>
              <a:rPr lang="en-US" dirty="0" err="1"/>
              <a:t>prev_n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09898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pop_back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3998752" y="2492902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1066800" y="4566040"/>
            <a:ext cx="320038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prev_n</a:t>
            </a:r>
            <a:r>
              <a:rPr lang="en-US" dirty="0"/>
              <a:t> </a:t>
            </a:r>
            <a:r>
              <a:rPr lang="th-TH" dirty="0"/>
              <a:t>ชี้ที่ตัวก่อนหน้า </a:t>
            </a:r>
            <a:r>
              <a:rPr lang="en-US" dirty="0"/>
              <a:t>tail</a:t>
            </a:r>
          </a:p>
          <a:p>
            <a:r>
              <a:rPr lang="th-TH" b="1" dirty="0">
                <a:solidFill>
                  <a:srgbClr val="FF0000"/>
                </a:solidFill>
              </a:rPr>
              <a:t>กรณีนี้ </a:t>
            </a:r>
            <a:r>
              <a:rPr lang="en-US" b="1" dirty="0" err="1">
                <a:solidFill>
                  <a:srgbClr val="FF0000"/>
                </a:solidFill>
              </a:rPr>
              <a:t>prev_n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th-TH" b="1" dirty="0">
                <a:solidFill>
                  <a:srgbClr val="FF0000"/>
                </a:solidFill>
              </a:rPr>
              <a:t>จะเป็น </a:t>
            </a:r>
            <a:r>
              <a:rPr lang="en-US" b="1" dirty="0">
                <a:solidFill>
                  <a:srgbClr val="FF0000"/>
                </a:solidFill>
              </a:rPr>
              <a:t>None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1968618" y="323585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5" name="ลูกศร: ขวา 4">
            <a:extLst>
              <a:ext uri="{FF2B5EF4-FFF2-40B4-BE49-F238E27FC236}">
                <a16:creationId xmlns:a16="http://schemas.microsoft.com/office/drawing/2014/main" id="{29A067E5-704C-45C8-90CA-EC967E76FE43}"/>
              </a:ext>
            </a:extLst>
          </p:cNvPr>
          <p:cNvSpPr/>
          <p:nvPr/>
        </p:nvSpPr>
        <p:spPr>
          <a:xfrm rot="16200000">
            <a:off x="4799899" y="4142680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331346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4603460" y="411751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072481" y="3181344"/>
            <a:ext cx="318431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tx1"/>
                </a:solidFill>
              </a:rPr>
              <a:t>ยกเลิกการชี้ </a:t>
            </a:r>
            <a:r>
              <a:rPr lang="en-US" dirty="0">
                <a:solidFill>
                  <a:schemeClr val="tx1"/>
                </a:solidFill>
              </a:rPr>
              <a:t>head </a:t>
            </a:r>
            <a:r>
              <a:rPr lang="th-TH" dirty="0">
                <a:solidFill>
                  <a:schemeClr val="tx1"/>
                </a:solidFill>
              </a:rPr>
              <a:t>และ </a:t>
            </a:r>
            <a:r>
              <a:rPr lang="en-US" dirty="0">
                <a:solidFill>
                  <a:schemeClr val="tx1"/>
                </a:solidFill>
              </a:rPr>
              <a:t>tail (None)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1708557" y="3530283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5" name="ลูกศร: ขวา 4">
            <a:extLst>
              <a:ext uri="{FF2B5EF4-FFF2-40B4-BE49-F238E27FC236}">
                <a16:creationId xmlns:a16="http://schemas.microsoft.com/office/drawing/2014/main" id="{472C36A4-6A89-4266-8E82-F19A9B7666B7}"/>
              </a:ext>
            </a:extLst>
          </p:cNvPr>
          <p:cNvSpPr/>
          <p:nvPr/>
        </p:nvSpPr>
        <p:spPr>
          <a:xfrm rot="16200000">
            <a:off x="5508771" y="411751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863651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60C43D0-412C-469A-AD30-E25F54D8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pop_back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E4117B4-A543-43C8-910C-3591186E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pic>
        <p:nvPicPr>
          <p:cNvPr id="6" name="ตัวแทนเนื้อหา 5">
            <a:extLst>
              <a:ext uri="{FF2B5EF4-FFF2-40B4-BE49-F238E27FC236}">
                <a16:creationId xmlns:a16="http://schemas.microsoft.com/office/drawing/2014/main" id="{DA5E42F1-2BA6-4C52-B6A2-DB619B730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86" y="1874806"/>
            <a:ext cx="11511428" cy="43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863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71B37A2-7C32-49A7-907F-D6656E35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Study on </a:t>
            </a:r>
            <a:r>
              <a:rPr lang="en-US" dirty="0" err="1"/>
              <a:t>List.insert</a:t>
            </a:r>
            <a:r>
              <a:rPr lang="en-US" dirty="0"/>
              <a:t>()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A59FF990-D341-4EA1-B513-FFA17182E7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9045" y="1816489"/>
            <a:ext cx="4906803" cy="4246273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D25A5-1980-42F1-8B99-9584C07E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2103120"/>
            <a:ext cx="5557935" cy="3749040"/>
          </a:xfrm>
        </p:spPr>
        <p:txBody>
          <a:bodyPr>
            <a:normAutofit/>
          </a:bodyPr>
          <a:lstStyle/>
          <a:p>
            <a:r>
              <a:rPr lang="th-TH" sz="2400" dirty="0"/>
              <a:t>1. แทรกไปที่ </a:t>
            </a:r>
            <a:r>
              <a:rPr lang="en-US" sz="2400" dirty="0"/>
              <a:t>index 1 </a:t>
            </a:r>
            <a:r>
              <a:rPr lang="th-TH" sz="2400" dirty="0"/>
              <a:t>ด้วยค่า 0.5</a:t>
            </a:r>
          </a:p>
          <a:p>
            <a:r>
              <a:rPr lang="th-TH" sz="2400" dirty="0"/>
              <a:t>2. แทรกไปที่ </a:t>
            </a:r>
            <a:r>
              <a:rPr lang="en-US" sz="2400" dirty="0"/>
              <a:t>index 999 (out of bound +)</a:t>
            </a:r>
          </a:p>
          <a:p>
            <a:r>
              <a:rPr lang="th-TH" sz="2400" dirty="0"/>
              <a:t>3. แทรกไปที่ </a:t>
            </a:r>
            <a:r>
              <a:rPr lang="en-US" sz="2400" dirty="0"/>
              <a:t>index -1 (reverse)</a:t>
            </a:r>
          </a:p>
          <a:p>
            <a:r>
              <a:rPr lang="th-TH" sz="2400" dirty="0"/>
              <a:t>4. แทรกไปที่ </a:t>
            </a:r>
            <a:r>
              <a:rPr lang="en-US" sz="2400" dirty="0"/>
              <a:t>index -999 (out of bound -)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2DD7034-02E3-4D08-B423-7D18409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8C53E2A-59EE-41B3-A1AB-9575F6EA1695}" type="datetime1">
              <a:rPr lang="th-TH" smtClean="0"/>
              <a:pPr rtl="0">
                <a:spcAft>
                  <a:spcPts val="600"/>
                </a:spcAft>
              </a:pPr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249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71B37A2-7C32-49A7-907F-D6656E35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Study on </a:t>
            </a:r>
            <a:r>
              <a:rPr lang="en-US" dirty="0" err="1"/>
              <a:t>List.insert</a:t>
            </a:r>
            <a:r>
              <a:rPr lang="en-US" dirty="0"/>
              <a:t>()</a:t>
            </a:r>
            <a:endParaRPr lang="th-TH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D25A5-1980-42F1-8B99-9584C07E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14" y="2103120"/>
            <a:ext cx="5011026" cy="37490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th-TH" sz="2400" dirty="0">
                <a:solidFill>
                  <a:schemeClr val="accent1">
                    <a:lumMod val="75000"/>
                  </a:schemeClr>
                </a:solidFill>
              </a:rPr>
              <a:t>แทรกตามปกติ (กรณีปกติ)</a:t>
            </a:r>
          </a:p>
          <a:p>
            <a:r>
              <a:rPr lang="th-TH" sz="2400" dirty="0">
                <a:solidFill>
                  <a:srgbClr val="0070C0"/>
                </a:solidFill>
              </a:rPr>
              <a:t>2. เพิ่มไปที่ท้ายสุด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 err="1">
                <a:solidFill>
                  <a:srgbClr val="0070C0"/>
                </a:solidFill>
              </a:rPr>
              <a:t>push_back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3. </a:t>
            </a:r>
            <a:r>
              <a:rPr lang="th-TH" sz="2400" dirty="0">
                <a:solidFill>
                  <a:srgbClr val="FF0000"/>
                </a:solidFill>
              </a:rPr>
              <a:t>เพิ่มไปที่ </a:t>
            </a:r>
            <a:r>
              <a:rPr lang="en-US" sz="2400" dirty="0">
                <a:solidFill>
                  <a:srgbClr val="FF0000"/>
                </a:solidFill>
              </a:rPr>
              <a:t>index … </a:t>
            </a:r>
            <a:r>
              <a:rPr lang="th-TH" sz="2400" dirty="0">
                <a:solidFill>
                  <a:srgbClr val="FF0000"/>
                </a:solidFill>
              </a:rPr>
              <a:t>นับจากหลังสุด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th-TH" sz="2400" dirty="0">
                <a:solidFill>
                  <a:schemeClr val="accent4">
                    <a:lumMod val="50000"/>
                  </a:schemeClr>
                </a:solidFill>
              </a:rPr>
              <a:t>เพิ่มไปที่หน้าสุด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push_front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2DD7034-02E3-4D08-B423-7D18409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8C53E2A-59EE-41B3-A1AB-9575F6EA1695}" type="datetime1">
              <a:rPr lang="th-TH" smtClean="0"/>
              <a:pPr rtl="0">
                <a:spcAft>
                  <a:spcPts val="600"/>
                </a:spcAft>
              </a:pPr>
              <a:t>28/09/63</a:t>
            </a:fld>
            <a:endParaRPr lang="en-US"/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A418CEF7-DCD6-4D5E-A239-D56EAFCAE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8064" y="2103120"/>
            <a:ext cx="5557935" cy="3749040"/>
          </a:xfrm>
        </p:spPr>
        <p:txBody>
          <a:bodyPr>
            <a:normAutofit/>
          </a:bodyPr>
          <a:lstStyle/>
          <a:p>
            <a:r>
              <a:rPr lang="th-TH" sz="2400" dirty="0">
                <a:solidFill>
                  <a:schemeClr val="accent1">
                    <a:lumMod val="75000"/>
                  </a:schemeClr>
                </a:solidFill>
              </a:rPr>
              <a:t>1. แทรกไปที่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index 1 </a:t>
            </a:r>
            <a:r>
              <a:rPr lang="th-TH" sz="2400" dirty="0">
                <a:solidFill>
                  <a:schemeClr val="accent1">
                    <a:lumMod val="75000"/>
                  </a:schemeClr>
                </a:solidFill>
              </a:rPr>
              <a:t>ด้วยค่า 0.5</a:t>
            </a:r>
          </a:p>
          <a:p>
            <a:r>
              <a:rPr lang="th-TH" sz="2400" dirty="0">
                <a:solidFill>
                  <a:srgbClr val="0070C0"/>
                </a:solidFill>
              </a:rPr>
              <a:t>2. แทรกไปที่ </a:t>
            </a:r>
            <a:r>
              <a:rPr lang="en-US" sz="2400" dirty="0">
                <a:solidFill>
                  <a:srgbClr val="0070C0"/>
                </a:solidFill>
              </a:rPr>
              <a:t>index 999 (out of bound +)</a:t>
            </a:r>
          </a:p>
          <a:p>
            <a:r>
              <a:rPr lang="th-TH" sz="2400" dirty="0">
                <a:solidFill>
                  <a:srgbClr val="FF0000"/>
                </a:solidFill>
              </a:rPr>
              <a:t>3. แทรกไปที่ </a:t>
            </a:r>
            <a:r>
              <a:rPr lang="en-US" sz="2400" dirty="0">
                <a:solidFill>
                  <a:srgbClr val="FF0000"/>
                </a:solidFill>
              </a:rPr>
              <a:t>index -1 (reverse)</a:t>
            </a:r>
          </a:p>
          <a:p>
            <a:r>
              <a:rPr lang="th-TH" sz="2400" dirty="0">
                <a:solidFill>
                  <a:schemeClr val="accent4">
                    <a:lumMod val="50000"/>
                  </a:schemeClr>
                </a:solidFill>
              </a:rPr>
              <a:t>4. แทรกไปที่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index -999 (out of bound -)</a:t>
            </a:r>
          </a:p>
          <a:p>
            <a:endParaRPr lang="th-TH" sz="2400" dirty="0"/>
          </a:p>
        </p:txBody>
      </p:sp>
      <p:sp>
        <p:nvSpPr>
          <p:cNvPr id="3" name="ดาว: 5 แฉก 2">
            <a:extLst>
              <a:ext uri="{FF2B5EF4-FFF2-40B4-BE49-F238E27FC236}">
                <a16:creationId xmlns:a16="http://schemas.microsoft.com/office/drawing/2014/main" id="{597D8744-ABB4-4D41-B441-03D53E68029D}"/>
              </a:ext>
            </a:extLst>
          </p:cNvPr>
          <p:cNvSpPr/>
          <p:nvPr/>
        </p:nvSpPr>
        <p:spPr>
          <a:xfrm>
            <a:off x="10737908" y="3118608"/>
            <a:ext cx="511729" cy="47817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28053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A11FB4F-722A-4B8B-AD58-74C932DA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3</a:t>
            </a:r>
            <a:r>
              <a:rPr lang="en-US" baseline="30000" dirty="0"/>
              <a:t>rd</a:t>
            </a:r>
            <a:r>
              <a:rPr lang="en-US" dirty="0"/>
              <a:t> condition?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4F3A0AA-9E27-4F99-9AA5-3BF36C53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index </a:t>
            </a:r>
            <a:r>
              <a:rPr lang="th-TH" sz="2400" dirty="0"/>
              <a:t>ที่ –</a:t>
            </a:r>
            <a:r>
              <a:rPr lang="en-US" sz="2400" dirty="0"/>
              <a:t>n </a:t>
            </a:r>
            <a:r>
              <a:rPr lang="th-TH" sz="2400" dirty="0"/>
              <a:t>คือข้อมูลตัวที่</a:t>
            </a:r>
            <a:r>
              <a:rPr lang="en-US" sz="2400" dirty="0"/>
              <a:t> n </a:t>
            </a:r>
            <a:r>
              <a:rPr lang="th-TH" sz="2400" dirty="0"/>
              <a:t>นับจากขวาสุด</a:t>
            </a:r>
          </a:p>
          <a:p>
            <a:r>
              <a:rPr lang="en-US" sz="2400" dirty="0"/>
              <a:t>index </a:t>
            </a:r>
            <a:r>
              <a:rPr lang="th-TH" sz="2400" dirty="0"/>
              <a:t>ที่ –</a:t>
            </a:r>
            <a:r>
              <a:rPr lang="en-US" sz="2400" dirty="0"/>
              <a:t>n </a:t>
            </a:r>
            <a:r>
              <a:rPr lang="th-TH" sz="2400" dirty="0"/>
              <a:t>คือ </a:t>
            </a:r>
            <a:r>
              <a:rPr lang="en-US" sz="2400" dirty="0"/>
              <a:t>index </a:t>
            </a:r>
            <a:r>
              <a:rPr lang="th-TH" sz="2400" dirty="0"/>
              <a:t>ที่ </a:t>
            </a:r>
            <a:r>
              <a:rPr lang="en-US" sz="2400" dirty="0">
                <a:solidFill>
                  <a:schemeClr val="accent2"/>
                </a:solidFill>
              </a:rPr>
              <a:t>size-n</a:t>
            </a:r>
            <a:r>
              <a:rPr lang="en-US" sz="2400" dirty="0"/>
              <a:t> </a:t>
            </a:r>
            <a:r>
              <a:rPr lang="th-TH" sz="2400" dirty="0"/>
              <a:t>นับจากซ้ายสุด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D07ADC1-949E-4A3D-9D56-B02993C2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24483E7-FB32-4ED0-8E87-E0CAD29D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794" y="1819243"/>
            <a:ext cx="3492330" cy="413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063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CEF876-AD4E-407B-A732-47B76B56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79A3A8-2251-4B88-B0F0-6C4D5F31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CE4BEB3E-0EEA-4761-B0B1-E494C91F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623" y="1738389"/>
            <a:ext cx="5878814" cy="473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3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2373FC-F791-4F8D-A5B3-CD6510B0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9DE7593-7040-42C8-A025-10A42384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Immutable -&gt; most function return new string</a:t>
            </a:r>
          </a:p>
          <a:p>
            <a:r>
              <a:rPr lang="en-US" sz="2400" dirty="0"/>
              <a:t>string lower(), string upper()</a:t>
            </a:r>
          </a:p>
          <a:p>
            <a:r>
              <a:rPr lang="en-US" sz="2400" dirty="0"/>
              <a:t>string capitalize()</a:t>
            </a:r>
          </a:p>
          <a:p>
            <a:r>
              <a:rPr lang="en-US" sz="2400" dirty="0"/>
              <a:t>string strip(</a:t>
            </a:r>
            <a:r>
              <a:rPr lang="en-US" sz="2400" dirty="0" err="1"/>
              <a:t>opt_char</a:t>
            </a:r>
            <a:r>
              <a:rPr lang="en-US" sz="2400" dirty="0"/>
              <a:t>), string </a:t>
            </a:r>
            <a:r>
              <a:rPr lang="en-US" sz="2400" dirty="0" err="1"/>
              <a:t>lstrip</a:t>
            </a:r>
            <a:r>
              <a:rPr lang="en-US" sz="2400" dirty="0"/>
              <a:t>(</a:t>
            </a:r>
            <a:r>
              <a:rPr lang="en-US" sz="2400" dirty="0" err="1"/>
              <a:t>opt_char</a:t>
            </a:r>
            <a:r>
              <a:rPr lang="en-US" sz="2400" dirty="0"/>
              <a:t>), string </a:t>
            </a:r>
            <a:r>
              <a:rPr lang="en-US" sz="2400" dirty="0" err="1"/>
              <a:t>rstrip</a:t>
            </a:r>
            <a:r>
              <a:rPr lang="en-US" sz="2400" dirty="0"/>
              <a:t>(</a:t>
            </a:r>
            <a:r>
              <a:rPr lang="en-US" sz="2400" dirty="0" err="1"/>
              <a:t>opt_char</a:t>
            </a:r>
            <a:r>
              <a:rPr lang="en-US" sz="2400" dirty="0"/>
              <a:t>)</a:t>
            </a:r>
          </a:p>
          <a:p>
            <a:r>
              <a:rPr lang="en-US" sz="2400" dirty="0"/>
              <a:t>int count(char)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9CCC7CC-ABBB-473C-99B1-727E2636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099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033014B-E180-4E17-A888-F6F1948B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61255"/>
            <a:ext cx="10058400" cy="1371600"/>
          </a:xfrm>
        </p:spPr>
        <p:txBody>
          <a:bodyPr/>
          <a:lstStyle/>
          <a:p>
            <a:r>
              <a:rPr lang="en-US" dirty="0"/>
              <a:t>pop()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B52D655-2C15-4CE6-A20C-5FAE827DB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472" y="1677120"/>
            <a:ext cx="5533053" cy="4713655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ED8298D-932F-4A32-816E-EC1B2163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633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2753C48-59E1-419E-88BA-337A451D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685D4EAF-1AA1-4E13-99F6-E1133E93E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705" y="2407639"/>
            <a:ext cx="11029154" cy="3271707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D4B5301-6BD8-40C0-B87A-EFD3448B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349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7422021-1201-488A-AD3F-4E2CAF84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FE66DF4-EB07-4E5A-BBCD-D5AC3C3F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5BD9AD1-6931-4054-964C-4B96D737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50" y="1862699"/>
            <a:ext cx="8268480" cy="45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773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9E9F1D6-3CF1-45DC-9BF5-A251BB3D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1192479-9C39-414F-A6B7-36909BB4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0C95B64-EE37-4412-92CB-3FDA65CE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51192"/>
            <a:ext cx="10204682" cy="39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336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9A5F7E2-98A6-4FE8-B5F3-C7292679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F784B97-A1E0-499A-BD9F-CABF27AD9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235" y="2014194"/>
            <a:ext cx="10588228" cy="4020845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62032BB-9A83-40B6-9F58-40F24FA5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647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C0F6D08-3937-4C4B-BD7D-B0930979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Queue with Linked List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8861683-FC71-4DE8-A5BA-810CAFE0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Stack </a:t>
            </a:r>
            <a:r>
              <a:rPr lang="th-TH" sz="2400" dirty="0"/>
              <a:t>และ </a:t>
            </a:r>
            <a:r>
              <a:rPr lang="en-US" sz="2400" dirty="0"/>
              <a:t>Queue </a:t>
            </a:r>
            <a:r>
              <a:rPr lang="th-TH" sz="2400" dirty="0"/>
              <a:t>ใช้โครงสร้างข้อมูล </a:t>
            </a:r>
            <a:r>
              <a:rPr lang="en-US" sz="2400" dirty="0"/>
              <a:t>List </a:t>
            </a:r>
            <a:r>
              <a:rPr lang="th-TH" sz="2400" dirty="0"/>
              <a:t>เป็นหลัก</a:t>
            </a:r>
          </a:p>
          <a:p>
            <a:r>
              <a:rPr lang="th-TH" sz="2400" dirty="0"/>
              <a:t>สามารถใช้ </a:t>
            </a:r>
            <a:r>
              <a:rPr lang="en-US" sz="2400" dirty="0"/>
              <a:t>Linked List </a:t>
            </a:r>
            <a:r>
              <a:rPr lang="th-TH" sz="2400" dirty="0"/>
              <a:t>ทำ </a:t>
            </a:r>
            <a:r>
              <a:rPr lang="en-US" sz="2400" dirty="0"/>
              <a:t>Stack </a:t>
            </a:r>
            <a:r>
              <a:rPr lang="th-TH" sz="2400" dirty="0"/>
              <a:t>และ </a:t>
            </a:r>
            <a:r>
              <a:rPr lang="en-US" sz="2400" dirty="0"/>
              <a:t>Queue </a:t>
            </a:r>
            <a:r>
              <a:rPr lang="th-TH" sz="2400" dirty="0"/>
              <a:t>ได้เช่นกัน</a:t>
            </a:r>
          </a:p>
          <a:p>
            <a:r>
              <a:rPr lang="en-US" sz="2400" dirty="0"/>
              <a:t>Stack: push() = </a:t>
            </a:r>
            <a:r>
              <a:rPr lang="en-US" sz="2400" dirty="0" err="1"/>
              <a:t>push_back</a:t>
            </a:r>
            <a:r>
              <a:rPr lang="en-US" sz="2400" dirty="0"/>
              <a:t>(), pop() = </a:t>
            </a:r>
            <a:r>
              <a:rPr lang="en-US" sz="2400" dirty="0" err="1"/>
              <a:t>pop_back</a:t>
            </a:r>
            <a:r>
              <a:rPr lang="en-US" sz="2400" dirty="0"/>
              <a:t>()</a:t>
            </a:r>
          </a:p>
          <a:p>
            <a:r>
              <a:rPr lang="en-US" sz="2400" dirty="0"/>
              <a:t>Queue: enqueue() = </a:t>
            </a:r>
            <a:r>
              <a:rPr lang="en-US" sz="2400" dirty="0" err="1"/>
              <a:t>push_back</a:t>
            </a:r>
            <a:r>
              <a:rPr lang="en-US" sz="2400" dirty="0"/>
              <a:t>(), dequeue = </a:t>
            </a:r>
            <a:r>
              <a:rPr lang="en-US" sz="2400" dirty="0" err="1"/>
              <a:t>pop_front</a:t>
            </a:r>
            <a:r>
              <a:rPr lang="en-US" sz="2400" dirty="0"/>
              <a:t>()</a:t>
            </a:r>
          </a:p>
          <a:p>
            <a:r>
              <a:rPr lang="th-TH" sz="2400" dirty="0">
                <a:solidFill>
                  <a:srgbClr val="FF0000"/>
                </a:solidFill>
              </a:rPr>
              <a:t>ถ้าต้องการทำ </a:t>
            </a:r>
            <a:r>
              <a:rPr lang="en-US" sz="2400" dirty="0">
                <a:solidFill>
                  <a:srgbClr val="FF0000"/>
                </a:solidFill>
              </a:rPr>
              <a:t>Priority Queue </a:t>
            </a:r>
            <a:r>
              <a:rPr lang="th-TH" sz="2400" dirty="0">
                <a:solidFill>
                  <a:srgbClr val="FF0000"/>
                </a:solidFill>
              </a:rPr>
              <a:t>ให้ใช้ </a:t>
            </a:r>
            <a:r>
              <a:rPr lang="en-US" sz="2400" dirty="0">
                <a:solidFill>
                  <a:srgbClr val="FF0000"/>
                </a:solidFill>
              </a:rPr>
              <a:t>add() </a:t>
            </a:r>
            <a:r>
              <a:rPr lang="th-TH" sz="2400" dirty="0">
                <a:solidFill>
                  <a:srgbClr val="FF0000"/>
                </a:solidFill>
              </a:rPr>
              <a:t>แทน </a:t>
            </a:r>
            <a:r>
              <a:rPr lang="en-US" sz="2400" dirty="0" err="1">
                <a:solidFill>
                  <a:srgbClr val="FF0000"/>
                </a:solidFill>
              </a:rPr>
              <a:t>push_back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th-TH" sz="2400" dirty="0">
                <a:solidFill>
                  <a:srgbClr val="FF0000"/>
                </a:solidFill>
              </a:rPr>
              <a:t>ทั้งหมด</a:t>
            </a:r>
          </a:p>
          <a:p>
            <a:endParaRPr lang="th-TH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E589742-80C1-4804-8A89-DAC0910A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608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09F9D0-B15A-4C55-9CBE-3C01C9F4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with Dummy Node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47DFA54-57C0-4972-8714-C45A68A5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Dummy node </a:t>
            </a:r>
            <a:r>
              <a:rPr lang="th-TH" sz="2000" dirty="0"/>
              <a:t>คือ </a:t>
            </a:r>
            <a:r>
              <a:rPr lang="en-US" sz="2000" dirty="0"/>
              <a:t>Node </a:t>
            </a:r>
            <a:r>
              <a:rPr lang="th-TH" sz="2000" dirty="0"/>
              <a:t>ที่ไม่เก็บค่าใด ๆ ไว้ มีไว้ให้ </a:t>
            </a:r>
            <a:r>
              <a:rPr lang="en-US" sz="2000" dirty="0"/>
              <a:t>reference </a:t>
            </a:r>
            <a:r>
              <a:rPr lang="th-TH" sz="2000" dirty="0"/>
              <a:t>เฉย ๆ </a:t>
            </a:r>
          </a:p>
          <a:p>
            <a:r>
              <a:rPr lang="th-TH" sz="2000" dirty="0"/>
              <a:t>กรณี </a:t>
            </a:r>
            <a:r>
              <a:rPr lang="en-US" sz="2000" dirty="0"/>
              <a:t>Singly Linked List</a:t>
            </a:r>
            <a:r>
              <a:rPr lang="th-TH" sz="2000" dirty="0"/>
              <a:t> จะทำ </a:t>
            </a:r>
            <a:r>
              <a:rPr lang="en-US" sz="2000" dirty="0"/>
              <a:t>dummy node </a:t>
            </a:r>
            <a:r>
              <a:rPr lang="th-TH" sz="2000" dirty="0"/>
              <a:t>ไว้ที่ส่วนหัวและเรียกว่า </a:t>
            </a:r>
            <a:r>
              <a:rPr lang="en-US" sz="2000" dirty="0"/>
              <a:t>header</a:t>
            </a:r>
          </a:p>
          <a:p>
            <a:r>
              <a:rPr lang="th-TH" sz="2000" dirty="0"/>
              <a:t>กรณี </a:t>
            </a:r>
            <a:r>
              <a:rPr lang="en-US" sz="2000" dirty="0"/>
              <a:t>Doubly Linked List </a:t>
            </a:r>
            <a:r>
              <a:rPr lang="th-TH" sz="2000" dirty="0"/>
              <a:t>จำทำ </a:t>
            </a:r>
            <a:r>
              <a:rPr lang="en-US" sz="2000" dirty="0"/>
              <a:t>dummy node </a:t>
            </a:r>
            <a:r>
              <a:rPr lang="th-TH" sz="2000" dirty="0"/>
              <a:t>ไว้ที่หัวและท้ายโดยเรียกว่า </a:t>
            </a:r>
            <a:r>
              <a:rPr lang="en-US" sz="2000" dirty="0"/>
              <a:t>header </a:t>
            </a:r>
            <a:r>
              <a:rPr lang="th-TH" sz="2000" dirty="0"/>
              <a:t>และ </a:t>
            </a:r>
            <a:r>
              <a:rPr lang="en-US" sz="2000" dirty="0"/>
              <a:t>trailer </a:t>
            </a:r>
            <a:r>
              <a:rPr lang="th-TH" sz="2000" dirty="0"/>
              <a:t>ตามลำดับ</a:t>
            </a:r>
          </a:p>
          <a:p>
            <a:r>
              <a:rPr lang="th-TH" sz="2000" dirty="0"/>
              <a:t>ช่วยให้เขียนโค้ดได้เป็น </a:t>
            </a:r>
            <a:r>
              <a:rPr lang="en-US" sz="2000" dirty="0"/>
              <a:t>general case </a:t>
            </a:r>
            <a:r>
              <a:rPr lang="th-TH" sz="2000" dirty="0"/>
              <a:t>มากขึ้น ไม่ต้องดัก</a:t>
            </a:r>
            <a:r>
              <a:rPr lang="en-US" sz="2000" dirty="0"/>
              <a:t> list </a:t>
            </a:r>
            <a:r>
              <a:rPr lang="th-TH" sz="2000" dirty="0"/>
              <a:t>ว่าง/ไม่ว่าง เท่าไร</a:t>
            </a:r>
          </a:p>
          <a:p>
            <a:r>
              <a:rPr lang="th-TH" sz="2000" dirty="0"/>
              <a:t>ดูตัวอย่างโค้ดเพิ่มเติมจากอาจารย์ใน </a:t>
            </a:r>
            <a:r>
              <a:rPr lang="en-US" sz="2000" dirty="0"/>
              <a:t>Microsoft Teams</a:t>
            </a:r>
            <a:endParaRPr lang="th-TH" sz="20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699C73D-29BD-4836-85D6-C1CC448B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pic>
        <p:nvPicPr>
          <p:cNvPr id="6" name="รูปภาพ 5" descr="รูปภาพประกอบด้วย รูปวาด, นาฬิกา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B711DA9-BE81-4F8F-8D50-F87CE886A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84160"/>
            <a:ext cx="4364729" cy="1402949"/>
          </a:xfrm>
          <a:prstGeom prst="rect">
            <a:avLst/>
          </a:prstGeom>
        </p:spPr>
      </p:pic>
      <p:pic>
        <p:nvPicPr>
          <p:cNvPr id="8" name="รูปภาพ 7" descr="รูปภาพประกอบด้วย วัตถุ, นาฬิกา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4F7562A-7B0E-4813-A6AB-83AC4E5FA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794" y="4145593"/>
            <a:ext cx="3485956" cy="220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22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FFE2F8-6B78-4D16-8876-9A1F1211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690EE8FA-1489-4F38-A50A-2A5A363FD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017" y="2457974"/>
            <a:ext cx="9437774" cy="3152705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7657C66-CD9A-44C0-AEBD-02BB72BD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899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B4E7F5D-D4A3-4597-9CF8-BE278AB6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</a:t>
            </a:r>
            <a:r>
              <a:rPr lang="en-US" dirty="0" err="1"/>
              <a:t>is_empty</a:t>
            </a:r>
            <a:r>
              <a:rPr lang="en-US" dirty="0"/>
              <a:t>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2C874595-778B-432D-972B-CA38ED6AE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254" y="3190469"/>
            <a:ext cx="11119491" cy="1169266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DBAE2F2-CEDC-4D60-893A-95D460E7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91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9C5F479-6DC7-4DBB-88AA-CB2D01E7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size()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47B471C1-D1A4-4894-ADB8-45C3BCAD2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219" y="2281806"/>
            <a:ext cx="7786566" cy="3406621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1FA8872-30FE-442E-A7ED-8A4458BC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5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0B26E-7659-4FBE-B7CE-BE69C762E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351F13-AABD-4A72-9CE3-EC53EBD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D18F-796E-48FA-B446-43BFEFAD4305}" type="datetime1">
              <a:rPr lang="th-TH" smtClean="0"/>
              <a:t>28/09/63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801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B383364-DE95-474D-8024-B5C55C01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</a:t>
            </a:r>
            <a:r>
              <a:rPr lang="en-US" dirty="0" err="1"/>
              <a:t>node_at</a:t>
            </a:r>
            <a:r>
              <a:rPr lang="en-US" dirty="0"/>
              <a:t>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A3B472FF-F093-42F7-A8D0-328C19CDE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312" y="2070702"/>
            <a:ext cx="6249798" cy="4127540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921F344-3F63-4BFC-8F15-69887E49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14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964AE2-861D-4754-A0B4-009EAFDD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</a:t>
            </a:r>
            <a:r>
              <a:rPr lang="en-US" dirty="0" err="1"/>
              <a:t>push_front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1A0FA44-3D04-44E9-83C5-97C02E2F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C8D44C44-EA4F-45C2-AB70-934E0E7D0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021" y="2718033"/>
            <a:ext cx="10718379" cy="272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937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964AE2-861D-4754-A0B4-009EAFDD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</a:t>
            </a:r>
            <a:r>
              <a:rPr lang="en-US" dirty="0" err="1"/>
              <a:t>push_back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1A0FA44-3D04-44E9-83C5-97C02E2F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pic>
        <p:nvPicPr>
          <p:cNvPr id="6" name="ตัวแทนเนื้อหา 5">
            <a:extLst>
              <a:ext uri="{FF2B5EF4-FFF2-40B4-BE49-F238E27FC236}">
                <a16:creationId xmlns:a16="http://schemas.microsoft.com/office/drawing/2014/main" id="{21CA0265-DD92-4D6C-A4D1-9DC5E0827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195" y="2743200"/>
            <a:ext cx="10551980" cy="25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095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2F14C06-7738-4102-ADEB-03E30ABB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</a:t>
            </a:r>
            <a:r>
              <a:rPr lang="en-US" dirty="0" err="1"/>
              <a:t>pop_front</a:t>
            </a:r>
            <a:r>
              <a:rPr lang="en-US" dirty="0"/>
              <a:t>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8B7477C8-632E-4215-B98F-186898BA2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157" y="2014194"/>
            <a:ext cx="6649680" cy="4028172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E36D156-8748-444F-B4DC-66EF2581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86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ABACBB8-2CF0-4B9B-A0D6-B8B16AE3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</a:t>
            </a:r>
            <a:r>
              <a:rPr lang="en-US" dirty="0" err="1"/>
              <a:t>pop_back</a:t>
            </a:r>
            <a:r>
              <a:rPr lang="en-US" dirty="0"/>
              <a:t>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548E75E7-5FED-4EC9-9651-2174D6FF1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639" y="1790891"/>
            <a:ext cx="7457811" cy="4346043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6A34876-7BC4-4206-AA2E-F4438A51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062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idea and Examples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28/09/63</a:t>
            </a:fld>
            <a:endParaRPr lang="th-TH" dirty="0"/>
          </a:p>
        </p:txBody>
      </p:sp>
      <p:pic>
        <p:nvPicPr>
          <p:cNvPr id="7" name="รูปภาพ 6" descr="รูปภาพประกอบด้วย ดอกไม้ไฟ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410AE10-6526-4B31-8F28-3F287BC1C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56" y="1735242"/>
            <a:ext cx="3486739" cy="34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943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/>
              <a:t>ฟังก์ชันเรียกซ้ำ</a:t>
            </a:r>
          </a:p>
          <a:p>
            <a:r>
              <a:rPr lang="th-TH" sz="2400" dirty="0"/>
              <a:t>มีการเรียกตัวเอง ภายในตัวเอง</a:t>
            </a:r>
          </a:p>
          <a:p>
            <a:r>
              <a:rPr lang="th-TH" sz="2400" dirty="0"/>
              <a:t>โค้ดประกอบด้วย 2 ส่วนคือ </a:t>
            </a:r>
            <a:r>
              <a:rPr lang="en-US" sz="2400" dirty="0"/>
              <a:t>base case </a:t>
            </a:r>
            <a:r>
              <a:rPr lang="th-TH" sz="2400" dirty="0"/>
              <a:t>และ </a:t>
            </a:r>
            <a:r>
              <a:rPr lang="en-US" sz="2400" dirty="0"/>
              <a:t>recursive case</a:t>
            </a:r>
          </a:p>
          <a:p>
            <a:r>
              <a:rPr lang="en-US" sz="2400" dirty="0"/>
              <a:t>Base case: </a:t>
            </a:r>
            <a:r>
              <a:rPr lang="th-TH" sz="2400" dirty="0"/>
              <a:t>ไม่มีการเรียกซ้ำ มักเริ่มเกิดการ </a:t>
            </a:r>
            <a:r>
              <a:rPr lang="en-US" sz="2400" dirty="0"/>
              <a:t>backtrack</a:t>
            </a:r>
          </a:p>
          <a:p>
            <a:r>
              <a:rPr lang="en-US" sz="2400" dirty="0"/>
              <a:t>Recursive case: </a:t>
            </a:r>
            <a:r>
              <a:rPr lang="th-TH" sz="2400" dirty="0"/>
              <a:t>เรียกซ้ำฟังก์ชัน มักแบ่งเป็นปัญหาที่เล็กลง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pic>
        <p:nvPicPr>
          <p:cNvPr id="6" name="รูปภาพ 5" descr="รูปภาพประกอบด้วย จุดไฟ, อาคาร, พรม, ขนาดใหญ่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B5D9BBC-008B-4307-A096-C8919D24D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906" y="2463282"/>
            <a:ext cx="2964294" cy="25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964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454740DD-91DE-4500-AF26-4C1299DAA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004" y="1847461"/>
            <a:ext cx="10364261" cy="3619264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909BB2F-D1D3-418D-90B2-3545BC3C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285E7729-AFAA-4A78-B6FB-6187A7D1E413}"/>
              </a:ext>
            </a:extLst>
          </p:cNvPr>
          <p:cNvSpPr/>
          <p:nvPr/>
        </p:nvSpPr>
        <p:spPr>
          <a:xfrm>
            <a:off x="511727" y="2502616"/>
            <a:ext cx="1728133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case</a:t>
            </a:r>
            <a:endParaRPr lang="th-TH" dirty="0"/>
          </a:p>
        </p:txBody>
      </p:sp>
      <p:sp>
        <p:nvSpPr>
          <p:cNvPr id="8" name="ลูกศร: ขวา 7">
            <a:extLst>
              <a:ext uri="{FF2B5EF4-FFF2-40B4-BE49-F238E27FC236}">
                <a16:creationId xmlns:a16="http://schemas.microsoft.com/office/drawing/2014/main" id="{3827FAF3-5AB2-497D-B02F-328C73B270A9}"/>
              </a:ext>
            </a:extLst>
          </p:cNvPr>
          <p:cNvSpPr/>
          <p:nvPr/>
        </p:nvSpPr>
        <p:spPr>
          <a:xfrm>
            <a:off x="511726" y="3720417"/>
            <a:ext cx="1728134" cy="9941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Recursive case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814223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BB6C061-4459-4DF9-B47C-74F0D096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Recursive Function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ABC5531-6438-4138-BF63-A2BA7F48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โค้ดสั้นกว่า</a:t>
            </a:r>
          </a:p>
          <a:p>
            <a:r>
              <a:rPr lang="th-TH" sz="2800" dirty="0"/>
              <a:t>อ่านโค้ดได้เข้าใจง่าย</a:t>
            </a:r>
          </a:p>
          <a:p>
            <a:r>
              <a:rPr lang="th-TH" sz="2800" dirty="0"/>
              <a:t>ทำ </a:t>
            </a:r>
            <a:r>
              <a:rPr lang="en-US" sz="2800" dirty="0"/>
              <a:t>Iterative branching </a:t>
            </a:r>
            <a:r>
              <a:rPr lang="th-TH" sz="2800" dirty="0"/>
              <a:t>ได้ง่าย (โค้ดที่ต้องแยกคิดปัญหาย่อย</a:t>
            </a:r>
            <a:r>
              <a:rPr lang="en-US" sz="2800" dirty="0"/>
              <a:t>)</a:t>
            </a:r>
            <a:endParaRPr lang="th-TH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0AD0785-206A-4C80-B150-C178DC89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pic>
        <p:nvPicPr>
          <p:cNvPr id="6" name="รูปภาพ 5" descr="รูปภาพประกอบด้วย อาคาร, หน้าต่า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C4077CC-325D-4831-9999-019E3E7B1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40" y="3817261"/>
            <a:ext cx="5646576" cy="27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301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731D7A5-1A5B-49B5-ABC4-3E6C1769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VS Iterative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20D8DE6-EC3A-4438-A4A9-829D9CCAF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000" dirty="0"/>
              <a:t>โดยปกติ โค้ดแบบ </a:t>
            </a:r>
            <a:r>
              <a:rPr lang="en-US" sz="2000" dirty="0"/>
              <a:t>Iterative </a:t>
            </a:r>
            <a:r>
              <a:rPr lang="th-TH" sz="2000" dirty="0"/>
              <a:t>จะทำงานได้ดีกว่าทั้งแง่ของพื้นที่และความเร็ว</a:t>
            </a:r>
          </a:p>
          <a:p>
            <a:r>
              <a:rPr lang="en-US" sz="2000" dirty="0"/>
              <a:t>Recursive </a:t>
            </a:r>
            <a:r>
              <a:rPr lang="th-TH" sz="2000" dirty="0"/>
              <a:t>จะทำงานได้ดีเมื่อเขียน </a:t>
            </a:r>
            <a:r>
              <a:rPr lang="en-US" sz="2000" dirty="0"/>
              <a:t>iterative </a:t>
            </a:r>
            <a:r>
              <a:rPr lang="th-TH" sz="2000" dirty="0"/>
              <a:t>ยาก เช่น เกิด </a:t>
            </a:r>
            <a:r>
              <a:rPr lang="en-US" sz="2000" dirty="0"/>
              <a:t>Iterative branching</a:t>
            </a:r>
          </a:p>
          <a:p>
            <a:r>
              <a:rPr lang="th-TH" sz="2000" dirty="0"/>
              <a:t>บางกรณี </a:t>
            </a:r>
            <a:r>
              <a:rPr lang="en-US" sz="2000" dirty="0"/>
              <a:t>Recursive code </a:t>
            </a:r>
            <a:r>
              <a:rPr lang="th-TH" sz="2000" dirty="0"/>
              <a:t>แปลงเป็น </a:t>
            </a:r>
            <a:r>
              <a:rPr lang="en-US" sz="2000" dirty="0"/>
              <a:t>Iterative code </a:t>
            </a:r>
            <a:r>
              <a:rPr lang="th-TH" sz="2000" dirty="0"/>
              <a:t>ได้ เช่น </a:t>
            </a:r>
            <a:r>
              <a:rPr lang="en-US" sz="2000" dirty="0"/>
              <a:t>Tail Recursion</a:t>
            </a:r>
          </a:p>
          <a:p>
            <a:r>
              <a:rPr lang="th-TH" sz="2000" dirty="0"/>
              <a:t>โค้ดบางอย่างไม่สามารถเขียนแบบ </a:t>
            </a:r>
            <a:r>
              <a:rPr lang="en-US" sz="2000" dirty="0"/>
              <a:t>Iterative </a:t>
            </a:r>
            <a:r>
              <a:rPr lang="th-TH" sz="2000" dirty="0"/>
              <a:t>ได้แต่เขียนแบบ </a:t>
            </a:r>
            <a:r>
              <a:rPr lang="en-US" sz="2000" dirty="0"/>
              <a:t>Recursive </a:t>
            </a:r>
            <a:r>
              <a:rPr lang="th-TH" sz="2000" dirty="0"/>
              <a:t>ได้ เช่น </a:t>
            </a:r>
            <a:r>
              <a:rPr lang="en-US" sz="2000" dirty="0"/>
              <a:t>Hanoi, n-queens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3101AAF-2B77-4C45-BEC5-B0AD3C4E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6BE7C35-8AC9-41DA-A851-662EF284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439A968-B75B-440B-8670-5A824239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Mutable</a:t>
            </a:r>
          </a:p>
          <a:p>
            <a:r>
              <a:rPr lang="en-US" sz="2400" dirty="0"/>
              <a:t>append(data)</a:t>
            </a:r>
          </a:p>
          <a:p>
            <a:r>
              <a:rPr lang="en-US" sz="2400" dirty="0"/>
              <a:t>insert(pos, data)</a:t>
            </a:r>
          </a:p>
          <a:p>
            <a:r>
              <a:rPr lang="en-US" sz="2400" dirty="0"/>
              <a:t>data pop(pos)</a:t>
            </a:r>
          </a:p>
          <a:p>
            <a:r>
              <a:rPr lang="en-US" sz="2400" dirty="0"/>
              <a:t>remove(data)</a:t>
            </a:r>
          </a:p>
          <a:p>
            <a:r>
              <a:rPr lang="en-US" sz="2400" dirty="0"/>
              <a:t>sort()</a:t>
            </a:r>
          </a:p>
          <a:p>
            <a:r>
              <a:rPr lang="en-US" sz="2400" dirty="0"/>
              <a:t>int count(data)</a:t>
            </a:r>
          </a:p>
          <a:p>
            <a:r>
              <a:rPr lang="en-US" sz="2400" dirty="0"/>
              <a:t>int index(data) </a:t>
            </a:r>
            <a:r>
              <a:rPr lang="th-TH" sz="2400" dirty="0"/>
              <a:t>ให้ค่า </a:t>
            </a:r>
            <a:r>
              <a:rPr lang="en-US" sz="2400" dirty="0"/>
              <a:t>index </a:t>
            </a:r>
            <a:r>
              <a:rPr lang="th-TH" sz="2400" dirty="0"/>
              <a:t>ของ </a:t>
            </a:r>
            <a:r>
              <a:rPr lang="en-US" sz="2400" dirty="0"/>
              <a:t>data</a:t>
            </a:r>
            <a:endParaRPr lang="th-TH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D15FD93-2F58-4BF6-B8CD-D404A32B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263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7A98209-BCDC-4969-AA2D-B9A9DCDA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Recursion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717217E-A35A-489B-BCF4-7069981E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เรียก </a:t>
            </a:r>
            <a:r>
              <a:rPr lang="en-US" sz="2800" dirty="0"/>
              <a:t>Recursion </a:t>
            </a:r>
            <a:r>
              <a:rPr lang="th-TH" sz="2800" dirty="0"/>
              <a:t>เป็นคำสั่งสุดท้าย</a:t>
            </a:r>
          </a:p>
          <a:p>
            <a:r>
              <a:rPr lang="th-TH" sz="2800" dirty="0"/>
              <a:t>สามารถเขียนในรูป </a:t>
            </a:r>
            <a:r>
              <a:rPr lang="en-US" sz="2800" dirty="0"/>
              <a:t>Iterative </a:t>
            </a:r>
            <a:r>
              <a:rPr lang="th-TH" sz="2800" dirty="0"/>
              <a:t>ได้ง่าย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CD92CAF-7695-4F44-AE5C-1DFA0993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107FEE0-F3F0-468D-8F15-997BAF6D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405" y="1089701"/>
            <a:ext cx="4831577" cy="46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70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FC43569-1E92-4230-AA71-D07A0116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Minimum value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1D35C07B-1DA3-4D3F-A275-7245670DC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249" y="2169325"/>
            <a:ext cx="6736702" cy="3556978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7A7BABB-6877-4929-ACBF-8A4D35FD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708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6468518-6E15-48A9-8FC9-B19C6C79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 list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C2B79C9-493A-47D4-8ABF-0D534AF28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775" y="2014193"/>
            <a:ext cx="7575898" cy="3839369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4D8727B-38A3-419A-AA7D-817E07E2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58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EB69348-43A8-4BAC-963C-82F01ECF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Hanoi Tower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1B6A6A6-303C-421D-AC53-D90837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4B3B8F2C-8EB0-4BE2-80C8-2E8470D66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22415"/>
            <a:ext cx="9743132" cy="355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804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B11B39C-0661-4A8D-955F-0EF3BD31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Permutation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36E34B1-5998-4E00-B57E-7EE7E4372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199" y="2384320"/>
            <a:ext cx="10293001" cy="2782972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97339F-6CD3-4688-991A-E8AC1778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28/09/63</a:t>
            </a:fld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FCB89AAF-0453-41D5-95CD-DA376A605864}"/>
              </a:ext>
            </a:extLst>
          </p:cNvPr>
          <p:cNvSpPr txBox="1"/>
          <p:nvPr/>
        </p:nvSpPr>
        <p:spPr>
          <a:xfrm>
            <a:off x="931178" y="5703838"/>
            <a:ext cx="692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https://www.geeksforgeeks.org/generate-all-the-permutation-of-a-list-in-python/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163534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ตัวแทนเนื้อหา 5" descr="รูปภาพประกอบด้วย รูปวา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60D6B72-D6FF-4419-BB99-276920D0C74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00400" y="238125"/>
            <a:ext cx="5473700" cy="6381750"/>
          </a:xfrm>
          <a:noFill/>
        </p:spPr>
      </p:pic>
    </p:spTree>
    <p:extLst>
      <p:ext uri="{BB962C8B-B14F-4D97-AF65-F5344CB8AC3E}">
        <p14:creationId xmlns:p14="http://schemas.microsoft.com/office/powerpoint/2010/main" val="13016463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5">
            <a:extLst>
              <a:ext uri="{FF2B5EF4-FFF2-40B4-BE49-F238E27FC236}">
                <a16:creationId xmlns:a16="http://schemas.microsoft.com/office/drawing/2014/main" id="{E5B213CD-6F26-4620-9322-55E4A899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</a:t>
            </a:r>
            <a:endParaRPr lang="th-TH" dirty="0"/>
          </a:p>
        </p:txBody>
      </p:sp>
      <p:sp>
        <p:nvSpPr>
          <p:cNvPr id="7" name="ตัวแทนเนื้อหา 6">
            <a:extLst>
              <a:ext uri="{FF2B5EF4-FFF2-40B4-BE49-F238E27FC236}">
                <a16:creationId xmlns:a16="http://schemas.microsoft.com/office/drawing/2014/main" id="{21575B80-5A74-442D-8833-632B8119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https://github.com/ApexTone/DataStructAlgo-Code-KMITL/tree/master/Midterm</a:t>
            </a:r>
            <a:endParaRPr lang="en-US" dirty="0"/>
          </a:p>
          <a:p>
            <a:r>
              <a:rPr lang="en-US" dirty="0">
                <a:hlinkClick r:id="rId3"/>
              </a:rPr>
              <a:t>https://visualgo.net/en</a:t>
            </a:r>
            <a:endParaRPr lang="en-US" dirty="0"/>
          </a:p>
          <a:p>
            <a:r>
              <a:rPr lang="en-US" dirty="0">
                <a:hlinkClick r:id="rId4"/>
              </a:rPr>
              <a:t>http://www.pythontutor.com/visualize.html#mode=edit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https://www.youtube.com/watch?v=xvFZjo5PgG0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https://www.youtube.com/playlist?list=PL0ROnaCzUGB7xfdsHWOGxlZvq7_qpAmyH</a:t>
            </a:r>
            <a:endParaRPr lang="en-US" dirty="0"/>
          </a:p>
          <a:p>
            <a:endParaRPr lang="th-TH" dirty="0"/>
          </a:p>
        </p:txBody>
      </p:sp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7B95A54D-4B5A-4602-BD6F-DCC415C1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C19084-1496-4B60-ADB6-24714CE58D61}" type="datetime1">
              <a:rPr lang="th-TH" smtClean="0"/>
              <a:t>28/09/63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1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0B26E-7659-4FBE-B7CE-BE69C762E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351F13-AABD-4A72-9CE3-EC53EBD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D18F-796E-48FA-B446-43BFEFAD4305}" type="datetime1">
              <a:rPr lang="th-TH" smtClean="0"/>
              <a:t>28/09/63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54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79_TF78438558" id="{F0FD7740-089E-413E-A9C2-5A2A6C3D1779}" vid="{0AF74408-21E6-4E4F-BF7C-F27235A97AE3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1801</Words>
  <Application>Microsoft Office PowerPoint</Application>
  <PresentationFormat>แบบจอกว้าง</PresentationFormat>
  <Paragraphs>481</Paragraphs>
  <Slides>86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86</vt:i4>
      </vt:variant>
    </vt:vector>
  </HeadingPairs>
  <TitlesOfParts>
    <vt:vector size="91" baseType="lpstr">
      <vt:lpstr>Calibri</vt:lpstr>
      <vt:lpstr>Century Gothic</vt:lpstr>
      <vt:lpstr>Garamond</vt:lpstr>
      <vt:lpstr>Leelawadee</vt:lpstr>
      <vt:lpstr>SavonVTI</vt:lpstr>
      <vt:lpstr>Data structure and Algorithm Midterm</vt:lpstr>
      <vt:lpstr>งานนำเสนอ PowerPoint</vt:lpstr>
      <vt:lpstr>Outline</vt:lpstr>
      <vt:lpstr>Python data structure</vt:lpstr>
      <vt:lpstr>string</vt:lpstr>
      <vt:lpstr>String method</vt:lpstr>
      <vt:lpstr>list</vt:lpstr>
      <vt:lpstr>List method</vt:lpstr>
      <vt:lpstr>dictionary</vt:lpstr>
      <vt:lpstr>Dictionary method</vt:lpstr>
      <vt:lpstr>Quick OOP</vt:lpstr>
      <vt:lpstr>Declaring a Python Class</vt:lpstr>
      <vt:lpstr>self keyword</vt:lpstr>
      <vt:lpstr>Method overriding</vt:lpstr>
      <vt:lpstr>Stack</vt:lpstr>
      <vt:lpstr>Stack principle and method </vt:lpstr>
      <vt:lpstr>Stack implementation with Python list</vt:lpstr>
      <vt:lpstr>Stack Applications</vt:lpstr>
      <vt:lpstr>Balance Parenthesis</vt:lpstr>
      <vt:lpstr>Infix to Postfix Conversion</vt:lpstr>
      <vt:lpstr>Postfix Calculator</vt:lpstr>
      <vt:lpstr>Queue</vt:lpstr>
      <vt:lpstr>Stack principle and method </vt:lpstr>
      <vt:lpstr>Queue implementation with Python list</vt:lpstr>
      <vt:lpstr>Linked List</vt:lpstr>
      <vt:lpstr>Linked List method: Basic 1</vt:lpstr>
      <vt:lpstr>Linked List method: Basic 2</vt:lpstr>
      <vt:lpstr>Linked List method: Advance</vt:lpstr>
      <vt:lpstr>Doubly Linked List structure</vt:lpstr>
      <vt:lpstr>Doubly Node implementation</vt:lpstr>
      <vt:lpstr>Fundamental method</vt:lpstr>
      <vt:lpstr>node_at() method</vt:lpstr>
      <vt:lpstr>index_of() method</vt:lpstr>
      <vt:lpstr>push_front() from empty list</vt:lpstr>
      <vt:lpstr>push_front() from non-empty list</vt:lpstr>
      <vt:lpstr>งานนำเสนอ PowerPoint</vt:lpstr>
      <vt:lpstr>งานนำเสนอ PowerPoint</vt:lpstr>
      <vt:lpstr>push_front() method</vt:lpstr>
      <vt:lpstr>push_back() from empty list</vt:lpstr>
      <vt:lpstr>push_back() from non-empty list</vt:lpstr>
      <vt:lpstr>งานนำเสนอ PowerPoint</vt:lpstr>
      <vt:lpstr>งานนำเสนอ PowerPoint</vt:lpstr>
      <vt:lpstr>push_back() method</vt:lpstr>
      <vt:lpstr>pop_front() to non-empty list</vt:lpstr>
      <vt:lpstr>งานนำเสนอ PowerPoint</vt:lpstr>
      <vt:lpstr>งานนำเสนอ PowerPoint</vt:lpstr>
      <vt:lpstr>pop_front() to empty list</vt:lpstr>
      <vt:lpstr>pop_front() to empty list</vt:lpstr>
      <vt:lpstr>pop_front() method</vt:lpstr>
      <vt:lpstr>pop_back() to non-empty list</vt:lpstr>
      <vt:lpstr>งานนำเสนอ PowerPoint</vt:lpstr>
      <vt:lpstr>งานนำเสนอ PowerPoint</vt:lpstr>
      <vt:lpstr>pop_back() to empty list</vt:lpstr>
      <vt:lpstr>pop_front() to empty list</vt:lpstr>
      <vt:lpstr>pop_back() method</vt:lpstr>
      <vt:lpstr>Study on List.insert()</vt:lpstr>
      <vt:lpstr>Study on List.insert()</vt:lpstr>
      <vt:lpstr>How to solve 3rd condition?</vt:lpstr>
      <vt:lpstr>insert() method</vt:lpstr>
      <vt:lpstr>pop() method</vt:lpstr>
      <vt:lpstr>remove() method</vt:lpstr>
      <vt:lpstr>add() method</vt:lpstr>
      <vt:lpstr>reverse() method</vt:lpstr>
      <vt:lpstr>sort() method</vt:lpstr>
      <vt:lpstr>Stack and Queue with Linked List</vt:lpstr>
      <vt:lpstr>Linked List with Dummy Node</vt:lpstr>
      <vt:lpstr>Init</vt:lpstr>
      <vt:lpstr>Dummy is_empty() method</vt:lpstr>
      <vt:lpstr>Dummy size() method</vt:lpstr>
      <vt:lpstr>Dummy node_at() method</vt:lpstr>
      <vt:lpstr>Dummy push_front() method</vt:lpstr>
      <vt:lpstr>Dummy push_back() method</vt:lpstr>
      <vt:lpstr>Dummy pop_front() method</vt:lpstr>
      <vt:lpstr>Dummy pop_back() method</vt:lpstr>
      <vt:lpstr>Recursion</vt:lpstr>
      <vt:lpstr>Recursive Function</vt:lpstr>
      <vt:lpstr>งานนำเสนอ PowerPoint</vt:lpstr>
      <vt:lpstr>Why to use Recursive Function</vt:lpstr>
      <vt:lpstr>Recursive VS Iterative</vt:lpstr>
      <vt:lpstr>Tail Recursion</vt:lpstr>
      <vt:lpstr>Example: Minimum value</vt:lpstr>
      <vt:lpstr>Example: Sum list</vt:lpstr>
      <vt:lpstr>Example: Hanoi Tower</vt:lpstr>
      <vt:lpstr>Example: Permutation</vt:lpstr>
      <vt:lpstr>งานนำเสนอ PowerPoint</vt:lpstr>
      <vt:lpstr>Useful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Midterm</dc:title>
  <dc:creator>ธนพล วงศ์อาษา</dc:creator>
  <cp:lastModifiedBy>ธนพล วงศ์อาษา</cp:lastModifiedBy>
  <cp:revision>251</cp:revision>
  <dcterms:created xsi:type="dcterms:W3CDTF">2020-09-16T12:56:52Z</dcterms:created>
  <dcterms:modified xsi:type="dcterms:W3CDTF">2020-09-28T12:36:27Z</dcterms:modified>
</cp:coreProperties>
</file>