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8"/>
  </p:notesMasterIdLst>
  <p:handoutMasterIdLst>
    <p:handoutMasterId r:id="rId89"/>
  </p:handoutMasterIdLst>
  <p:sldIdLst>
    <p:sldId id="257" r:id="rId2"/>
    <p:sldId id="339" r:id="rId3"/>
    <p:sldId id="262" r:id="rId4"/>
    <p:sldId id="263" r:id="rId5"/>
    <p:sldId id="267" r:id="rId6"/>
    <p:sldId id="270" r:id="rId7"/>
    <p:sldId id="268" r:id="rId8"/>
    <p:sldId id="271" r:id="rId9"/>
    <p:sldId id="269" r:id="rId10"/>
    <p:sldId id="272" r:id="rId11"/>
    <p:sldId id="322" r:id="rId12"/>
    <p:sldId id="323" r:id="rId13"/>
    <p:sldId id="324" r:id="rId14"/>
    <p:sldId id="325" r:id="rId15"/>
    <p:sldId id="264" r:id="rId16"/>
    <p:sldId id="273" r:id="rId17"/>
    <p:sldId id="274" r:id="rId18"/>
    <p:sldId id="340" r:id="rId19"/>
    <p:sldId id="341" r:id="rId20"/>
    <p:sldId id="342" r:id="rId21"/>
    <p:sldId id="343" r:id="rId22"/>
    <p:sldId id="265" r:id="rId23"/>
    <p:sldId id="275" r:id="rId24"/>
    <p:sldId id="276" r:id="rId25"/>
    <p:sldId id="266" r:id="rId26"/>
    <p:sldId id="277" r:id="rId27"/>
    <p:sldId id="297" r:id="rId28"/>
    <p:sldId id="281" r:id="rId29"/>
    <p:sldId id="278" r:id="rId30"/>
    <p:sldId id="279" r:id="rId31"/>
    <p:sldId id="280" r:id="rId32"/>
    <p:sldId id="293" r:id="rId33"/>
    <p:sldId id="298" r:id="rId34"/>
    <p:sldId id="282" r:id="rId35"/>
    <p:sldId id="284" r:id="rId36"/>
    <p:sldId id="285" r:id="rId37"/>
    <p:sldId id="286" r:id="rId38"/>
    <p:sldId id="283" r:id="rId39"/>
    <p:sldId id="287" r:id="rId40"/>
    <p:sldId id="288" r:id="rId41"/>
    <p:sldId id="289" r:id="rId42"/>
    <p:sldId id="290" r:id="rId43"/>
    <p:sldId id="291" r:id="rId44"/>
    <p:sldId id="303" r:id="rId45"/>
    <p:sldId id="305" r:id="rId46"/>
    <p:sldId id="306" r:id="rId47"/>
    <p:sldId id="307" r:id="rId48"/>
    <p:sldId id="308" r:id="rId49"/>
    <p:sldId id="294" r:id="rId50"/>
    <p:sldId id="309" r:id="rId51"/>
    <p:sldId id="310" r:id="rId52"/>
    <p:sldId id="311" r:id="rId53"/>
    <p:sldId id="312" r:id="rId54"/>
    <p:sldId id="313" r:id="rId55"/>
    <p:sldId id="295" r:id="rId56"/>
    <p:sldId id="314" r:id="rId57"/>
    <p:sldId id="316" r:id="rId58"/>
    <p:sldId id="318" r:id="rId59"/>
    <p:sldId id="296" r:id="rId60"/>
    <p:sldId id="337" r:id="rId61"/>
    <p:sldId id="299" r:id="rId62"/>
    <p:sldId id="300" r:id="rId63"/>
    <p:sldId id="301" r:id="rId64"/>
    <p:sldId id="319" r:id="rId65"/>
    <p:sldId id="302" r:id="rId66"/>
    <p:sldId id="336" r:id="rId67"/>
    <p:sldId id="338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26" r:id="rId76"/>
    <p:sldId id="327" r:id="rId77"/>
    <p:sldId id="330" r:id="rId78"/>
    <p:sldId id="328" r:id="rId79"/>
    <p:sldId id="331" r:id="rId80"/>
    <p:sldId id="329" r:id="rId81"/>
    <p:sldId id="334" r:id="rId82"/>
    <p:sldId id="335" r:id="rId83"/>
    <p:sldId id="333" r:id="rId84"/>
    <p:sldId id="332" r:id="rId85"/>
    <p:sldId id="320" r:id="rId86"/>
    <p:sldId id="321" r:id="rId87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29/09/63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29/09/63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29/09/63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29/09/63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29/09/63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29/09/63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29/09/63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29/09/63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0ROnaCzUGB7xfdsHWOGxlZvq7_qpAmyH" TargetMode="External"/><Relationship Id="rId5" Type="http://schemas.openxmlformats.org/officeDocument/2006/relationships/hyperlink" Target="https://www.youtube.com/watch?v=xvFZjo5PgG0" TargetMode="External"/><Relationship Id="rId4" Type="http://schemas.openxmlformats.org/officeDocument/2006/relationships/hyperlink" Target="http://www.pythontutor.com/visualize.html#mode=ed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push, pop, peek, size, </a:t>
            </a:r>
            <a:r>
              <a:rPr lang="en-US" sz="2400" dirty="0" err="1"/>
              <a:t>is_empty</a:t>
            </a:r>
            <a:r>
              <a:rPr lang="en-US" sz="2400" dirty="0"/>
              <a:t>, applications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7" y="1670814"/>
            <a:ext cx="2465550" cy="297259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 dirty="0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29EBC691-182D-4B2C-9F58-AF75FE41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769" y="1626840"/>
            <a:ext cx="2893044" cy="49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3F7B40-A7A6-43B7-9379-E6CD990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Applications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F13CC03-653A-45BC-9DD6-8D44AC23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Balance Parenthesis</a:t>
            </a:r>
          </a:p>
          <a:p>
            <a:r>
              <a:rPr lang="en-US" sz="2800" dirty="0"/>
              <a:t>Infix to Postfix conversion</a:t>
            </a:r>
          </a:p>
          <a:p>
            <a:r>
              <a:rPr lang="en-US" sz="2800" dirty="0"/>
              <a:t>Calculator</a:t>
            </a:r>
          </a:p>
          <a:p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0D6237-BD10-4C31-9A99-6804356D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F79C51-471F-489C-A26A-76D09A26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dirty="0"/>
              <a:t>Balance Parenthesis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6CCB502-1465-464E-B26C-0A477D9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7C71C30-2B5C-44D7-A2AD-4981FA16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66" y="1472949"/>
            <a:ext cx="8765367" cy="51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8E8E16F-739E-4AFA-BC22-BF6E24562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652" y="615519"/>
            <a:ext cx="4074695" cy="56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C27C46-593D-48BE-87CA-CB2C42BE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1802A9-C154-46FE-B4A9-D4A74E07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639BEE5-6BDA-45DC-AD41-0CFA1AA2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80" y="1583892"/>
            <a:ext cx="5442498" cy="49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33FE3F-1591-4A39-94E1-60E00CB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Calculator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E91415F-F2E4-4D6B-8BF4-27897D53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459" y="1557269"/>
            <a:ext cx="3904885" cy="485752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DC5EBF-A0FC-4EE7-8C87-326E723B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enqueue, dequeue, front, size, </a:t>
            </a:r>
            <a:r>
              <a:rPr lang="en-US" sz="2800" dirty="0" err="1"/>
              <a:t>is_empty</a:t>
            </a:r>
            <a:r>
              <a:rPr lang="en-US" sz="2800" dirty="0"/>
              <a:t> 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BF2BFCA-3540-4F8D-89D3-3E04A6DB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66" y="1678292"/>
            <a:ext cx="2959947" cy="50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size, push, pop, insert, remove, </a:t>
            </a:r>
            <a:r>
              <a:rPr lang="en-US" sz="2800" dirty="0" err="1"/>
              <a:t>is_empty</a:t>
            </a:r>
            <a:r>
              <a:rPr lang="en-US" sz="2800" dirty="0"/>
              <a:t>, etc.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 size(): </a:t>
            </a:r>
            <a:r>
              <a:rPr lang="th-TH" sz="3000" dirty="0"/>
              <a:t>จำนวนของใน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bool </a:t>
            </a:r>
            <a:r>
              <a:rPr lang="en-US" sz="3000" dirty="0" err="1"/>
              <a:t>is_empty</a:t>
            </a:r>
            <a:r>
              <a:rPr lang="en-US" sz="3000" dirty="0"/>
              <a:t>(): LinkedList </a:t>
            </a:r>
            <a:r>
              <a:rPr lang="th-TH" sz="3000" dirty="0"/>
              <a:t>ว่างหรือไม่</a:t>
            </a:r>
          </a:p>
          <a:p>
            <a:r>
              <a:rPr lang="en-US" sz="3000" dirty="0"/>
              <a:t>Node </a:t>
            </a:r>
            <a:r>
              <a:rPr lang="en-US" sz="3000" dirty="0" err="1"/>
              <a:t>node_at</a:t>
            </a:r>
            <a:r>
              <a:rPr lang="en-US" sz="3000" dirty="0"/>
              <a:t>(index): return</a:t>
            </a:r>
            <a:r>
              <a:rPr lang="th-TH" sz="3000" dirty="0"/>
              <a:t> </a:t>
            </a:r>
            <a:r>
              <a:rPr lang="en-US" sz="3000" dirty="0"/>
              <a:t>Node</a:t>
            </a:r>
            <a:r>
              <a:rPr lang="th-TH" sz="3000" dirty="0"/>
              <a:t> ที่ </a:t>
            </a:r>
            <a:r>
              <a:rPr lang="en-US" sz="3000" dirty="0"/>
              <a:t>index </a:t>
            </a:r>
            <a:r>
              <a:rPr lang="th-TH" sz="3000" dirty="0"/>
              <a:t>ที่ป้อน</a:t>
            </a:r>
          </a:p>
          <a:p>
            <a:r>
              <a:rPr lang="en-US" sz="3000" dirty="0"/>
              <a:t>int </a:t>
            </a:r>
            <a:r>
              <a:rPr lang="en-US" sz="3000" dirty="0" err="1"/>
              <a:t>index_of</a:t>
            </a:r>
            <a:r>
              <a:rPr lang="en-US" sz="3000" dirty="0"/>
              <a:t>(data): return index </a:t>
            </a:r>
            <a:r>
              <a:rPr lang="th-TH" sz="3000" dirty="0"/>
              <a:t>ของ </a:t>
            </a:r>
            <a:r>
              <a:rPr lang="en-US" sz="3000" dirty="0"/>
              <a:t>data </a:t>
            </a:r>
            <a:r>
              <a:rPr lang="th-TH" sz="3000" dirty="0"/>
              <a:t>ใน </a:t>
            </a:r>
            <a:r>
              <a:rPr lang="en-US" sz="30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push_back</a:t>
            </a:r>
            <a:r>
              <a:rPr lang="en-US" sz="3000" dirty="0"/>
              <a:t>(data): </a:t>
            </a:r>
            <a:r>
              <a:rPr lang="th-TH" sz="3000" dirty="0"/>
              <a:t>เอาข้อมูลใส่หลังสุดของ </a:t>
            </a:r>
            <a:r>
              <a:rPr lang="en-US" sz="3000" dirty="0"/>
              <a:t>Linked List</a:t>
            </a:r>
          </a:p>
          <a:p>
            <a:r>
              <a:rPr lang="en-US" sz="3000" dirty="0" err="1"/>
              <a:t>push_front</a:t>
            </a:r>
            <a:r>
              <a:rPr lang="en-US" sz="3000" dirty="0"/>
              <a:t>(data): </a:t>
            </a:r>
            <a:r>
              <a:rPr lang="th-TH" sz="3000" dirty="0"/>
              <a:t>เอาข้อมูลเข้าหน้าสุดของ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data </a:t>
            </a:r>
            <a:r>
              <a:rPr lang="en-US" sz="3000" dirty="0" err="1"/>
              <a:t>pop_back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เอาข้อมูลข้างหลังสุดออก</a:t>
            </a:r>
            <a:endParaRPr lang="en-US" sz="3000" dirty="0"/>
          </a:p>
          <a:p>
            <a:r>
              <a:rPr lang="en-US" sz="3000" dirty="0"/>
              <a:t>data </a:t>
            </a:r>
            <a:r>
              <a:rPr lang="en-US" sz="3000" dirty="0" err="1"/>
              <a:t>pop_front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เอาข้อมูลข้างหน้าสุดออก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insert(index, data): </a:t>
            </a:r>
            <a:r>
              <a:rPr lang="th-TH" sz="2800" dirty="0"/>
              <a:t>ใส่ค่าเข้าไปแทรกที่ </a:t>
            </a:r>
            <a:r>
              <a:rPr lang="en-US" sz="2800" dirty="0"/>
              <a:t>index </a:t>
            </a:r>
            <a:r>
              <a:rPr lang="th-TH" sz="2800" dirty="0"/>
              <a:t>นั้น ๆ </a:t>
            </a:r>
            <a:r>
              <a:rPr lang="en-US" sz="2800" dirty="0"/>
              <a:t>(out of bound </a:t>
            </a:r>
            <a:r>
              <a:rPr lang="th-TH" sz="2800" dirty="0"/>
              <a:t>ได้</a:t>
            </a:r>
            <a:r>
              <a:rPr lang="en-US" sz="2800" dirty="0"/>
              <a:t>)</a:t>
            </a:r>
            <a:r>
              <a:rPr lang="th-TH" sz="2800" dirty="0"/>
              <a:t> </a:t>
            </a:r>
            <a:endParaRPr lang="en-US" sz="2800" dirty="0"/>
          </a:p>
          <a:p>
            <a:r>
              <a:rPr lang="en-US" sz="2800" dirty="0"/>
              <a:t>data pop(index): </a:t>
            </a:r>
            <a:r>
              <a:rPr lang="th-TH" sz="2800" dirty="0"/>
              <a:t>เอาค่าที่ </a:t>
            </a:r>
            <a:r>
              <a:rPr lang="en-US" sz="2800" dirty="0"/>
              <a:t>index </a:t>
            </a:r>
            <a:r>
              <a:rPr lang="th-TH" sz="2800" dirty="0"/>
              <a:t>นั้น ๆ ออกมาจาก </a:t>
            </a:r>
            <a:r>
              <a:rPr lang="en-US" sz="2800" dirty="0"/>
              <a:t>List</a:t>
            </a:r>
          </a:p>
          <a:p>
            <a:r>
              <a:rPr lang="en-US" sz="2800" dirty="0"/>
              <a:t>remove(data): </a:t>
            </a:r>
            <a:r>
              <a:rPr lang="th-TH" sz="2800" dirty="0"/>
              <a:t>เอา </a:t>
            </a:r>
            <a:r>
              <a:rPr lang="en-US" sz="2800" dirty="0"/>
              <a:t>data </a:t>
            </a:r>
            <a:r>
              <a:rPr lang="th-TH" sz="2800" dirty="0"/>
              <a:t>นั้น ๆ ออกจาก </a:t>
            </a:r>
            <a:r>
              <a:rPr lang="en-US" sz="2800" dirty="0"/>
              <a:t>List 1 </a:t>
            </a:r>
            <a:r>
              <a:rPr lang="th-TH" sz="2800" dirty="0"/>
              <a:t>ตัว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add(data): </a:t>
            </a:r>
            <a:r>
              <a:rPr lang="th-TH" sz="2800" dirty="0">
                <a:solidFill>
                  <a:schemeClr val="accent2"/>
                </a:solidFill>
              </a:rPr>
              <a:t>ใส่ </a:t>
            </a:r>
            <a:r>
              <a:rPr lang="en-US" sz="2800" dirty="0">
                <a:solidFill>
                  <a:schemeClr val="accent2"/>
                </a:solidFill>
              </a:rPr>
              <a:t>data </a:t>
            </a:r>
            <a:r>
              <a:rPr lang="th-TH" sz="28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800" dirty="0">
                <a:solidFill>
                  <a:schemeClr val="accent2"/>
                </a:solidFill>
              </a:rPr>
              <a:t>insert</a:t>
            </a:r>
            <a:r>
              <a:rPr lang="th-TH" sz="28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reverse(): </a:t>
            </a:r>
            <a:r>
              <a:rPr lang="th-TH" sz="2800" dirty="0">
                <a:solidFill>
                  <a:schemeClr val="accent2"/>
                </a:solidFill>
              </a:rPr>
              <a:t>กลับทิศทาง </a:t>
            </a:r>
            <a:r>
              <a:rPr lang="en-US" sz="2800" dirty="0">
                <a:solidFill>
                  <a:schemeClr val="accent2"/>
                </a:solidFill>
              </a:rPr>
              <a:t>List (</a:t>
            </a:r>
            <a:r>
              <a:rPr lang="th-TH" sz="2800" dirty="0">
                <a:solidFill>
                  <a:schemeClr val="accent2"/>
                </a:solidFill>
              </a:rPr>
              <a:t>ทำคล้าย</a:t>
            </a:r>
            <a:r>
              <a:rPr lang="en-US" sz="28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sort(): </a:t>
            </a:r>
            <a:r>
              <a:rPr lang="th-TH" sz="28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800" dirty="0">
                <a:solidFill>
                  <a:srgbClr val="0070C0"/>
                </a:solidFill>
              </a:rPr>
              <a:t>List </a:t>
            </a:r>
            <a:r>
              <a:rPr lang="th-TH" sz="2800" dirty="0">
                <a:solidFill>
                  <a:srgbClr val="0070C0"/>
                </a:solidFill>
              </a:rPr>
              <a:t>จากมากไปน้อย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29/09/63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  <a:p>
            <a:r>
              <a:rPr lang="en-US" sz="3200" dirty="0"/>
              <a:t>- Recursion: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68D2C317-A6D5-430F-A607-31C396F31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145" y="1893161"/>
            <a:ext cx="4500179" cy="41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String, List, Dictionary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29/09/63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29/09/63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33014B-E180-4E17-A888-F6F1948B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61255"/>
            <a:ext cx="10058400" cy="1371600"/>
          </a:xfrm>
        </p:spPr>
        <p:txBody>
          <a:bodyPr/>
          <a:lstStyle/>
          <a:p>
            <a:r>
              <a:rPr lang="en-US" dirty="0"/>
              <a:t>pop()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B52D655-2C15-4CE6-A20C-5FAE827D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72" y="1677120"/>
            <a:ext cx="5533053" cy="471365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D8298D-932F-4A32-816E-EC1B2163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3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09F9D0-B15A-4C55-9CBE-3C01C9F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Dummy Node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7DFA54-57C0-4972-8714-C45A68A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Dummy node </a:t>
            </a:r>
            <a:r>
              <a:rPr lang="th-TH" sz="2000" dirty="0"/>
              <a:t>คือ </a:t>
            </a:r>
            <a:r>
              <a:rPr lang="en-US" sz="2000" dirty="0"/>
              <a:t>Node </a:t>
            </a:r>
            <a:r>
              <a:rPr lang="th-TH" sz="2000" dirty="0"/>
              <a:t>ที่ไม่เก็บค่าใด ๆ ไว้ มีไว้ให้ </a:t>
            </a:r>
            <a:r>
              <a:rPr lang="en-US" sz="2000" dirty="0"/>
              <a:t>reference </a:t>
            </a:r>
            <a:r>
              <a:rPr lang="th-TH" sz="2000" dirty="0"/>
              <a:t>เฉย ๆ 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Singly Linked List</a:t>
            </a:r>
            <a:r>
              <a:rPr lang="th-TH" sz="2000" dirty="0"/>
              <a:t> จะทำ </a:t>
            </a:r>
            <a:r>
              <a:rPr lang="en-US" sz="2000" dirty="0"/>
              <a:t>dummy node </a:t>
            </a:r>
            <a:r>
              <a:rPr lang="th-TH" sz="2000" dirty="0"/>
              <a:t>ไว้ที่ส่วนหัวและเรียกว่า </a:t>
            </a:r>
            <a:r>
              <a:rPr lang="en-US" sz="2000" dirty="0"/>
              <a:t>header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Doubly Linked List </a:t>
            </a:r>
            <a:r>
              <a:rPr lang="th-TH" sz="2000"/>
              <a:t>จะทำ </a:t>
            </a:r>
            <a:r>
              <a:rPr lang="en-US" sz="2000" dirty="0"/>
              <a:t>dummy node </a:t>
            </a:r>
            <a:r>
              <a:rPr lang="th-TH" sz="2000" dirty="0"/>
              <a:t>ไว้ที่หัวและท้ายโดยเรียกว่า </a:t>
            </a:r>
            <a:r>
              <a:rPr lang="en-US" sz="2000" dirty="0"/>
              <a:t>header </a:t>
            </a:r>
            <a:r>
              <a:rPr lang="th-TH" sz="2000" dirty="0"/>
              <a:t>และ </a:t>
            </a:r>
            <a:r>
              <a:rPr lang="en-US" sz="2000" dirty="0"/>
              <a:t>trailer </a:t>
            </a:r>
            <a:r>
              <a:rPr lang="th-TH" sz="2000" dirty="0"/>
              <a:t>ตามลำดับ</a:t>
            </a:r>
          </a:p>
          <a:p>
            <a:r>
              <a:rPr lang="th-TH" sz="2000" dirty="0"/>
              <a:t>ช่วยให้เขียนโค้ดได้เป็น </a:t>
            </a:r>
            <a:r>
              <a:rPr lang="en-US" sz="2000" dirty="0"/>
              <a:t>general case </a:t>
            </a:r>
            <a:r>
              <a:rPr lang="th-TH" sz="2000" dirty="0"/>
              <a:t>มากขึ้น ไม่ต้องดัก</a:t>
            </a:r>
            <a:r>
              <a:rPr lang="en-US" sz="2000" dirty="0"/>
              <a:t> list </a:t>
            </a:r>
            <a:r>
              <a:rPr lang="th-TH" sz="2000" dirty="0"/>
              <a:t>ว่าง/ไม่ว่าง เท่าไร</a:t>
            </a:r>
          </a:p>
          <a:p>
            <a:r>
              <a:rPr lang="th-TH" sz="2000" dirty="0"/>
              <a:t>ดูตัวอย่างโค้ดเพิ่มเติมจากอาจารย์ใน </a:t>
            </a:r>
            <a:r>
              <a:rPr lang="en-US" sz="2000" dirty="0"/>
              <a:t>Microsoft Teams</a:t>
            </a:r>
            <a:endParaRPr lang="th-TH" sz="2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99C73D-29BD-4836-85D6-C1CC448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รูปภาพ 5" descr="รูปภาพประกอบด้วย รูปวาด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B711DA9-BE81-4F8F-8D50-F87CE886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84160"/>
            <a:ext cx="4364729" cy="1402949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วัตถุ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4F7562A-7B0E-4813-A6AB-83AC4E5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4145593"/>
            <a:ext cx="3485956" cy="2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FFE2F8-6B78-4D16-8876-9A1F12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90EE8FA-1489-4F38-A50A-2A5A363FD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17" y="2457974"/>
            <a:ext cx="9437774" cy="315270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657C66-CD9A-44C0-AEBD-02BB72BD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9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4E7F5D-D4A3-4597-9CF8-BE278AB6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is_empty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C874595-778B-432D-972B-CA38ED6A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54" y="3190469"/>
            <a:ext cx="11119491" cy="1169266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BAE2F2-CEDC-4D60-893A-95D460E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9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C5F479-6DC7-4DBB-88AA-CB2D01E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size()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7B471C1-D1A4-4894-ADB8-45C3BCAD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19" y="2281806"/>
            <a:ext cx="7786566" cy="3406621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FA8872-30FE-442E-A7ED-8A4458BC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29/09/63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383364-DE95-474D-8024-B5C55C01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3B472FF-F093-42F7-A8D0-328C19C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12" y="2070702"/>
            <a:ext cx="6249798" cy="4127540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921F344-3F63-4BFC-8F15-69887E49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964AE2-861D-4754-A0B4-009EAF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1A0FA44-3D04-44E9-83C5-97C02E2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C8D44C44-EA4F-45C2-AB70-934E0E7D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21" y="2718033"/>
            <a:ext cx="10718379" cy="27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3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964AE2-861D-4754-A0B4-009EAF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1A0FA44-3D04-44E9-83C5-97C02E2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21CA0265-DD92-4D6C-A4D1-9DC5E082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95" y="2743200"/>
            <a:ext cx="10551980" cy="25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95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F14C06-7738-4102-ADEB-03E30ABB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36D156-8748-444F-B4DC-66EF2581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1362D298-4BF0-452C-93B4-CD572CF39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980" y="1771736"/>
            <a:ext cx="6333687" cy="45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BACBB8-2CF0-4B9B-A0D6-B8B16AE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A34876-7BC4-4206-AA2E-F4438A5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6DFDBB37-9A33-4371-955D-74D715E88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369" y="2105637"/>
            <a:ext cx="5973204" cy="41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06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 and Examples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29/09/63</a:t>
            </a:fld>
            <a:endParaRPr lang="th-TH" dirty="0"/>
          </a:p>
        </p:txBody>
      </p:sp>
      <p:pic>
        <p:nvPicPr>
          <p:cNvPr id="7" name="รูปภาพ 6" descr="รูปภาพประกอบด้วย ดอกไม้ไฟ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10AE10-6526-4B31-8F28-3F287BC1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1735242"/>
            <a:ext cx="3486739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4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ฟังก์ชันเรียกซ้ำ</a:t>
            </a:r>
          </a:p>
          <a:p>
            <a:r>
              <a:rPr lang="th-TH" sz="2400" dirty="0"/>
              <a:t>มีการเรียกตัวเอง ภายในตัวเอง</a:t>
            </a:r>
          </a:p>
          <a:p>
            <a:r>
              <a:rPr lang="th-TH" sz="2400" dirty="0"/>
              <a:t>โค้ดประกอบด้วย 2 ส่วนคือ </a:t>
            </a:r>
            <a:r>
              <a:rPr lang="en-US" sz="2400" dirty="0"/>
              <a:t>base case </a:t>
            </a:r>
            <a:r>
              <a:rPr lang="th-TH" sz="2400" dirty="0"/>
              <a:t>และ </a:t>
            </a:r>
            <a:r>
              <a:rPr lang="en-US" sz="2400" dirty="0"/>
              <a:t>recursive case</a:t>
            </a:r>
          </a:p>
          <a:p>
            <a:r>
              <a:rPr lang="en-US" sz="2400" dirty="0"/>
              <a:t>Base case: </a:t>
            </a:r>
            <a:r>
              <a:rPr lang="th-TH" sz="2400" dirty="0"/>
              <a:t>ไม่มีการเรียกซ้ำ มักเริ่มเกิดการ </a:t>
            </a:r>
            <a:r>
              <a:rPr lang="en-US" sz="2400" dirty="0"/>
              <a:t>backtrack</a:t>
            </a:r>
          </a:p>
          <a:p>
            <a:r>
              <a:rPr lang="en-US" sz="2400" dirty="0"/>
              <a:t>Recursive case: </a:t>
            </a:r>
            <a:r>
              <a:rPr lang="th-TH" sz="2400" dirty="0"/>
              <a:t>เรียกซ้ำฟังก์ชัน มักแบ่งเป็นปัญหาที่เล็กลง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รูปภาพ 5" descr="รูปภาพประกอบด้วย จุดไฟ, อาคาร, พรม, ขนาดใหญ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D9BBC-008B-4307-A096-C8919D24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06" y="2463282"/>
            <a:ext cx="2964294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6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54740DD-91DE-4500-AF26-4C1299DA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847461"/>
            <a:ext cx="10364261" cy="361926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09BB2F-D1D3-418D-90B2-3545BC3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285E7729-AFAA-4A78-B6FB-6187A7D1E413}"/>
              </a:ext>
            </a:extLst>
          </p:cNvPr>
          <p:cNvSpPr/>
          <p:nvPr/>
        </p:nvSpPr>
        <p:spPr>
          <a:xfrm>
            <a:off x="511727" y="2502616"/>
            <a:ext cx="1728133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  <a:endParaRPr lang="th-TH" dirty="0"/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827FAF3-5AB2-497D-B02F-328C73B270A9}"/>
              </a:ext>
            </a:extLst>
          </p:cNvPr>
          <p:cNvSpPr/>
          <p:nvPr/>
        </p:nvSpPr>
        <p:spPr>
          <a:xfrm>
            <a:off x="511726" y="3720417"/>
            <a:ext cx="1728134" cy="994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14223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6C061-4459-4DF9-B47C-74F0D09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BC5531-6438-4138-BF63-A2BA7F4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โค้ดสั้นกว่า</a:t>
            </a:r>
          </a:p>
          <a:p>
            <a:r>
              <a:rPr lang="th-TH" sz="2800" dirty="0"/>
              <a:t>อ่านโค้ดได้เข้าใจง่าย</a:t>
            </a:r>
          </a:p>
          <a:p>
            <a:r>
              <a:rPr lang="th-TH" sz="2800" dirty="0"/>
              <a:t>ทำ </a:t>
            </a:r>
            <a:r>
              <a:rPr lang="en-US" sz="2800" dirty="0"/>
              <a:t>Iterative branching </a:t>
            </a:r>
            <a:r>
              <a:rPr lang="th-TH" sz="2800" dirty="0"/>
              <a:t>ได้ง่าย (โค้ดที่ต้องแยกคิดปัญหาย่อย</a:t>
            </a:r>
            <a:r>
              <a:rPr lang="en-US" sz="2800" dirty="0"/>
              <a:t>)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AD0785-206A-4C80-B150-C178DC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6" name="รูปภาพ 5" descr="รูปภาพประกอบด้วย อาคาร, หน้าต่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4077CC-325D-4831-9999-019E3E7B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0" y="3817261"/>
            <a:ext cx="5646576" cy="27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0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31D7A5-1A5B-49B5-ABC4-3E6C176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Iterative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0D8DE6-EC3A-4438-A4A9-829D9CCA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/>
              <a:t>โดยปกติ โค้ดแบบ </a:t>
            </a:r>
            <a:r>
              <a:rPr lang="en-US" sz="2000" dirty="0"/>
              <a:t>Iterative </a:t>
            </a:r>
            <a:r>
              <a:rPr lang="th-TH" sz="2000" dirty="0"/>
              <a:t>จะทำงานได้ดีกว่าทั้งแง่ของพื้นที่และความเร็ว</a:t>
            </a:r>
          </a:p>
          <a:p>
            <a:r>
              <a:rPr lang="en-US" sz="2000" dirty="0"/>
              <a:t>Recursive </a:t>
            </a:r>
            <a:r>
              <a:rPr lang="th-TH" sz="2000" dirty="0"/>
              <a:t>จะทำงานได้ดีเมื่อเขียน </a:t>
            </a:r>
            <a:r>
              <a:rPr lang="en-US" sz="2000" dirty="0"/>
              <a:t>iterative </a:t>
            </a:r>
            <a:r>
              <a:rPr lang="th-TH" sz="2000" dirty="0"/>
              <a:t>ยาก เช่น เกิด </a:t>
            </a:r>
            <a:r>
              <a:rPr lang="en-US" sz="2000" dirty="0"/>
              <a:t>Iterative branching</a:t>
            </a:r>
          </a:p>
          <a:p>
            <a:r>
              <a:rPr lang="th-TH" sz="2000" dirty="0"/>
              <a:t>บางกรณี </a:t>
            </a:r>
            <a:r>
              <a:rPr lang="en-US" sz="2000" dirty="0"/>
              <a:t>Recursive code </a:t>
            </a:r>
            <a:r>
              <a:rPr lang="th-TH" sz="2000" dirty="0"/>
              <a:t>แปลงเป็น </a:t>
            </a:r>
            <a:r>
              <a:rPr lang="en-US" sz="2000" dirty="0"/>
              <a:t>Iterative code </a:t>
            </a:r>
            <a:r>
              <a:rPr lang="th-TH" sz="2000" dirty="0"/>
              <a:t>ได้ เช่น </a:t>
            </a:r>
            <a:r>
              <a:rPr lang="en-US" sz="2000" dirty="0"/>
              <a:t>Tail Recursion</a:t>
            </a:r>
          </a:p>
          <a:p>
            <a:r>
              <a:rPr lang="th-TH" sz="2000" dirty="0"/>
              <a:t>โค้ดบางอย่างไม่สามารถเขียนแบบ </a:t>
            </a:r>
            <a:r>
              <a:rPr lang="en-US" sz="2000" dirty="0"/>
              <a:t>Iterative </a:t>
            </a:r>
            <a:r>
              <a:rPr lang="th-TH" sz="2000" dirty="0"/>
              <a:t>ได้แต่เขียนแบบ </a:t>
            </a:r>
            <a:r>
              <a:rPr lang="en-US" sz="2000" dirty="0"/>
              <a:t>Recursive </a:t>
            </a:r>
            <a:r>
              <a:rPr lang="th-TH" sz="2000" dirty="0"/>
              <a:t>ได้ เช่น </a:t>
            </a:r>
            <a:r>
              <a:rPr lang="en-US" sz="2000" dirty="0"/>
              <a:t>Hanoi, n-queens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101AAF-2B77-4C45-BEC5-B0AD3C4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A98209-BCDC-4969-AA2D-B9A9DC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17217E-A35A-489B-BCF4-7069981E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เรียก </a:t>
            </a:r>
            <a:r>
              <a:rPr lang="en-US" sz="2800" dirty="0"/>
              <a:t>Recursion </a:t>
            </a:r>
            <a:r>
              <a:rPr lang="th-TH" sz="2800" dirty="0"/>
              <a:t>เป็นคำสั่งสุดท้าย</a:t>
            </a:r>
          </a:p>
          <a:p>
            <a:r>
              <a:rPr lang="th-TH" sz="2800" dirty="0"/>
              <a:t>สามารถเขียนในรูป </a:t>
            </a:r>
            <a:r>
              <a:rPr lang="en-US" sz="2800" dirty="0"/>
              <a:t>Iterative </a:t>
            </a:r>
            <a:r>
              <a:rPr lang="th-TH" sz="2800" dirty="0"/>
              <a:t>ได้ง่าย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D92CAF-7695-4F44-AE5C-1DFA099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7FEE0-F3F0-468D-8F15-997BAF6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5" y="1089701"/>
            <a:ext cx="483157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C43569-1E92-4230-AA71-D07A011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value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D35C07B-1DA3-4D3F-A275-7245670D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2169325"/>
            <a:ext cx="6736702" cy="3556978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A7BABB-6877-4929-ACBF-8A4D35F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0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68518-6E15-48A9-8FC9-B19C6C7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list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C2B79C9-493A-47D4-8ABF-0D534AF2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75" y="2014193"/>
            <a:ext cx="7575898" cy="3839369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D8727B-38A3-419A-AA7D-817E07E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8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B69348-43A8-4BAC-963C-82F01EC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Hanoi Tower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B6A6A6-303C-421D-AC53-D90837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4B3B8F2C-8EB0-4BE2-80C8-2E8470D6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415"/>
            <a:ext cx="9743132" cy="3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0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1B39C-0661-4A8D-955F-0EF3BD3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Permutation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6E34B1-5998-4E00-B57E-7EE7E437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99" y="2384320"/>
            <a:ext cx="10293001" cy="27829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97339F-6CD3-4688-991A-E8AC1778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29/09/63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CB89AAF-0453-41D5-95CD-DA376A605864}"/>
              </a:ext>
            </a:extLst>
          </p:cNvPr>
          <p:cNvSpPr txBox="1"/>
          <p:nvPr/>
        </p:nvSpPr>
        <p:spPr>
          <a:xfrm>
            <a:off x="931178" y="5703838"/>
            <a:ext cx="69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https://www.geeksforgeeks.org/generate-all-the-permutation-of-a-list-in-python/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63534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https://www.youtube.com/watch?v=xvFZjo5PgG0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29/09/63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29/09/63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1801</Words>
  <Application>Microsoft Office PowerPoint</Application>
  <PresentationFormat>แบบจอกว้าง</PresentationFormat>
  <Paragraphs>481</Paragraphs>
  <Slides>86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86</vt:i4>
      </vt:variant>
    </vt:vector>
  </HeadingPairs>
  <TitlesOfParts>
    <vt:vector size="91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งานนำเสนอ PowerPoint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Stack Applications</vt:lpstr>
      <vt:lpstr>Balance Parenthesis</vt:lpstr>
      <vt:lpstr>Infix to Postfix Conversion</vt:lpstr>
      <vt:lpstr>Postfix Calculator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pop() method</vt:lpstr>
      <vt:lpstr>remove() method</vt:lpstr>
      <vt:lpstr>add() method</vt:lpstr>
      <vt:lpstr>reverse() method</vt:lpstr>
      <vt:lpstr>sort() method</vt:lpstr>
      <vt:lpstr>Stack and Queue with Linked List</vt:lpstr>
      <vt:lpstr>Linked List with Dummy Node</vt:lpstr>
      <vt:lpstr>Init</vt:lpstr>
      <vt:lpstr>Dummy is_empty() method</vt:lpstr>
      <vt:lpstr>Dummy size() method</vt:lpstr>
      <vt:lpstr>Dummy node_at() method</vt:lpstr>
      <vt:lpstr>Dummy push_front() method</vt:lpstr>
      <vt:lpstr>Dummy push_back() method</vt:lpstr>
      <vt:lpstr>Dummy pop_front() method</vt:lpstr>
      <vt:lpstr>Dummy pop_back() method</vt:lpstr>
      <vt:lpstr>Recursion</vt:lpstr>
      <vt:lpstr>Recursive Function</vt:lpstr>
      <vt:lpstr>งานนำเสนอ PowerPoint</vt:lpstr>
      <vt:lpstr>Why to use Recursive Function</vt:lpstr>
      <vt:lpstr>Recursive VS Iterative</vt:lpstr>
      <vt:lpstr>Tail Recursion</vt:lpstr>
      <vt:lpstr>Example: Minimum value</vt:lpstr>
      <vt:lpstr>Example: Sum list</vt:lpstr>
      <vt:lpstr>Example: Hanoi Tower</vt:lpstr>
      <vt:lpstr>Example: Permutation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256</cp:revision>
  <dcterms:created xsi:type="dcterms:W3CDTF">2020-09-16T12:56:52Z</dcterms:created>
  <dcterms:modified xsi:type="dcterms:W3CDTF">2020-09-29T09:02:43Z</dcterms:modified>
</cp:coreProperties>
</file>