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4" r:id="rId4"/>
    <p:sldId id="259" r:id="rId5"/>
    <p:sldId id="265" r:id="rId6"/>
    <p:sldId id="266" r:id="rId7"/>
    <p:sldId id="267" r:id="rId8"/>
    <p:sldId id="260" r:id="rId9"/>
    <p:sldId id="257" r:id="rId10"/>
    <p:sldId id="258" r:id="rId11"/>
    <p:sldId id="269" r:id="rId12"/>
    <p:sldId id="263" r:id="rId13"/>
    <p:sldId id="271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08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5E8F82-E053-49FD-AE22-7DAA547798F2}" type="datetimeFigureOut">
              <a:rPr lang="en-US" smtClean="0"/>
              <a:t>2021-08-19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g.org/spec/UML/2.5/About-UML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agram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AECC-C01A-463C-8811-E5EABFF94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A10D5-9B31-4A48-AD8F-27CCBE32F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F01F-5BF3-49B5-A32F-330BE572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the UML 2.5 shape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3BF7-AE76-41B7-AA8E-0FC788B2F9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b="0" i="0" dirty="0">
                <a:solidFill>
                  <a:srgbClr val="DADADA"/>
                </a:solidFill>
                <a:effectLst/>
                <a:latin typeface="Poppins"/>
              </a:rPr>
              <a:t>Click on </a:t>
            </a:r>
            <a:r>
              <a:rPr lang="en-US" b="0" i="1" dirty="0">
                <a:solidFill>
                  <a:srgbClr val="DADADA"/>
                </a:solidFill>
                <a:effectLst/>
                <a:latin typeface="Poppins"/>
              </a:rPr>
              <a:t>More Shapes</a:t>
            </a:r>
            <a:r>
              <a:rPr lang="en-US" b="0" i="0" dirty="0">
                <a:solidFill>
                  <a:srgbClr val="DADADA"/>
                </a:solidFill>
                <a:effectLst/>
                <a:latin typeface="Poppins"/>
              </a:rPr>
              <a:t> at the bottom of the left panel in diagrams.net, scroll down and click on the checkbox next to the </a:t>
            </a:r>
            <a:r>
              <a:rPr lang="en-US" b="0" i="1" dirty="0">
                <a:solidFill>
                  <a:srgbClr val="DADADA"/>
                </a:solidFill>
                <a:effectLst/>
                <a:latin typeface="Poppins"/>
              </a:rPr>
              <a:t>UML 2.5</a:t>
            </a:r>
            <a:r>
              <a:rPr lang="en-US" b="0" i="0" dirty="0">
                <a:solidFill>
                  <a:srgbClr val="DADADA"/>
                </a:solidFill>
                <a:effectLst/>
                <a:latin typeface="Poppins"/>
              </a:rPr>
              <a:t> shape library in the </a:t>
            </a:r>
            <a:r>
              <a:rPr lang="en-US" b="0" i="1" dirty="0">
                <a:solidFill>
                  <a:srgbClr val="DADADA"/>
                </a:solidFill>
                <a:effectLst/>
                <a:latin typeface="Poppins"/>
              </a:rPr>
              <a:t>Software</a:t>
            </a:r>
            <a:r>
              <a:rPr lang="en-US" b="0" i="0" dirty="0">
                <a:solidFill>
                  <a:srgbClr val="DADADA"/>
                </a:solidFill>
                <a:effectLst/>
                <a:latin typeface="Poppins"/>
              </a:rPr>
              <a:t> section. You may want to also enable the </a:t>
            </a:r>
            <a:r>
              <a:rPr lang="en-US" b="0" i="1" dirty="0">
                <a:solidFill>
                  <a:srgbClr val="DADADA"/>
                </a:solidFill>
                <a:effectLst/>
                <a:latin typeface="Poppins"/>
              </a:rPr>
              <a:t>UML</a:t>
            </a:r>
            <a:r>
              <a:rPr lang="en-US" b="0" i="0" dirty="0">
                <a:solidFill>
                  <a:srgbClr val="DADADA"/>
                </a:solidFill>
                <a:effectLst/>
                <a:latin typeface="Poppins"/>
              </a:rPr>
              <a:t> shape library. Then click </a:t>
            </a:r>
            <a:r>
              <a:rPr lang="en-US" b="0" i="1" dirty="0">
                <a:solidFill>
                  <a:srgbClr val="DADADA"/>
                </a:solidFill>
                <a:effectLst/>
                <a:latin typeface="Poppins"/>
              </a:rPr>
              <a:t>Apply</a:t>
            </a:r>
            <a:r>
              <a:rPr lang="en-US" b="0" i="0" dirty="0">
                <a:solidFill>
                  <a:srgbClr val="DADADA"/>
                </a:solidFill>
                <a:effectLst/>
                <a:latin typeface="Poppins"/>
              </a:rPr>
              <a:t>.</a:t>
            </a:r>
          </a:p>
          <a:p>
            <a:pPr marL="494100" indent="-457200">
              <a:buFont typeface="+mj-lt"/>
              <a:buAutoNum type="arabicPeriod"/>
            </a:pPr>
            <a:endParaRPr lang="en-US" b="0" i="0" dirty="0">
              <a:solidFill>
                <a:srgbClr val="DADADA"/>
              </a:solidFill>
              <a:effectLst/>
              <a:latin typeface="Poppins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b="0" i="0" dirty="0">
                <a:solidFill>
                  <a:srgbClr val="DADADA"/>
                </a:solidFill>
                <a:effectLst/>
                <a:latin typeface="Poppins"/>
              </a:rPr>
              <a:t>The UML 2.5 shape library will appear in the left panel.</a:t>
            </a:r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F4D03-E4E6-4F64-9E8C-D55F2ACE4B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26" name="Picture 2" descr="Enable the UML 2.5 shape library, and the older UML library if you wish to use those shapes">
            <a:extLst>
              <a:ext uri="{FF2B5EF4-FFF2-40B4-BE49-F238E27FC236}">
                <a16:creationId xmlns:a16="http://schemas.microsoft.com/office/drawing/2014/main" id="{56682749-5F54-414F-ACF7-B972EC71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10" y="1732448"/>
            <a:ext cx="5446427" cy="405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246CF4-E489-4204-BDD8-4CCF1A55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our hands dirty!!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D87CB-A9F0-449E-B764-B43E6BC4B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6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F01F-5BF3-49B5-A32F-330BE572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Duke's Bookstore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3BF7-AE76-41B7-AA8E-0FC788B2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Duke's Bookstore is a simple online shopping web application.</a:t>
            </a:r>
          </a:p>
          <a:p>
            <a:r>
              <a:rPr lang="en-US" dirty="0"/>
              <a:t>It provides a book catalog from which users can select books and add them to a shopping cart.</a:t>
            </a:r>
          </a:p>
          <a:p>
            <a:r>
              <a:rPr lang="en-US" dirty="0"/>
              <a:t>Users can view and modify the shopping cart.</a:t>
            </a:r>
          </a:p>
          <a:p>
            <a:r>
              <a:rPr lang="en-US" dirty="0"/>
              <a:t>When users are finished shopping, they can purchase the books in the cart.</a:t>
            </a:r>
          </a:p>
          <a:p>
            <a:r>
              <a:rPr lang="en-US" dirty="0"/>
              <a:t>The data for Duke's Bookstore is maintained in a database.</a:t>
            </a:r>
          </a:p>
          <a:p>
            <a:r>
              <a:rPr lang="en-US" dirty="0"/>
              <a:t>Let us assume that no security feature is needed. (e.g., no login page is required)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sz="2400" dirty="0"/>
              <a:t>Try to draw diagram(s) from the description above. Let’s start with no rule!!</a:t>
            </a:r>
          </a:p>
        </p:txBody>
      </p:sp>
    </p:spTree>
    <p:extLst>
      <p:ext uri="{BB962C8B-B14F-4D97-AF65-F5344CB8AC3E}">
        <p14:creationId xmlns:p14="http://schemas.microsoft.com/office/powerpoint/2010/main" val="126232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29AF-79C8-4D7B-ADE6-26E37EB3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in Duke's Bookstore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FB77-4053-460C-8240-014241757A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The Book entity defines attributes used in this example:</a:t>
            </a:r>
          </a:p>
          <a:p>
            <a:pPr lvl="1"/>
            <a:r>
              <a:rPr lang="en-US" sz="2000" dirty="0"/>
              <a:t>A book ID</a:t>
            </a:r>
          </a:p>
          <a:p>
            <a:pPr lvl="1"/>
            <a:r>
              <a:rPr lang="en-US" sz="2000" dirty="0"/>
              <a:t>The author’s first name</a:t>
            </a:r>
          </a:p>
          <a:p>
            <a:pPr lvl="1"/>
            <a:r>
              <a:rPr lang="en-US" sz="2000" dirty="0"/>
              <a:t>The author’s surname</a:t>
            </a:r>
          </a:p>
          <a:p>
            <a:pPr lvl="1"/>
            <a:r>
              <a:rPr lang="en-US" sz="2000" dirty="0"/>
              <a:t>The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2163C-78E2-4E49-91B1-202EFB0AB3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sz="2000" dirty="0"/>
              <a:t>The price</a:t>
            </a:r>
          </a:p>
          <a:p>
            <a:pPr lvl="1"/>
            <a:r>
              <a:rPr lang="en-US" sz="2000" dirty="0"/>
              <a:t>Whether the book is on sale</a:t>
            </a:r>
          </a:p>
          <a:p>
            <a:pPr lvl="1"/>
            <a:r>
              <a:rPr lang="en-US" sz="2000" dirty="0"/>
              <a:t>The publication year</a:t>
            </a:r>
          </a:p>
          <a:p>
            <a:pPr lvl="1"/>
            <a:r>
              <a:rPr lang="en-US" sz="2000" dirty="0"/>
              <a:t>A description of the book</a:t>
            </a:r>
          </a:p>
        </p:txBody>
      </p:sp>
    </p:spTree>
    <p:extLst>
      <p:ext uri="{BB962C8B-B14F-4D97-AF65-F5344CB8AC3E}">
        <p14:creationId xmlns:p14="http://schemas.microsoft.com/office/powerpoint/2010/main" val="218029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9EC0-C881-4C55-8B47-57CAA6DD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</a:t>
            </a:r>
            <a:r>
              <a:rPr lang="en-US" b="1" dirty="0">
                <a:solidFill>
                  <a:srgbClr val="FFFF00"/>
                </a:solidFill>
              </a:rPr>
              <a:t>good diagram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CC3C3-6516-4A41-942A-D14447C7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D1BD-29FC-4210-B06A-E807BDB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SPECIFICATION VERSION 2.5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07F11-4551-4DFF-A775-5DBAE0AAF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https://www.omg.org/spec/UML/2.5/About-UML/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0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5C74-C323-4424-9FE3-6BE347E9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A261-3EAA-47EF-9E3C-C0644C31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Discussion: diagrams in daily life</a:t>
            </a:r>
          </a:p>
          <a:p>
            <a:r>
              <a:rPr lang="en-US" dirty="0"/>
              <a:t>Discussion: diagrams in software design</a:t>
            </a:r>
          </a:p>
          <a:p>
            <a:r>
              <a:rPr lang="en-US" dirty="0"/>
              <a:t>diagrams.net</a:t>
            </a:r>
          </a:p>
          <a:p>
            <a:r>
              <a:rPr lang="en-US" dirty="0"/>
              <a:t>Drawing diagrams with the diagraming tool</a:t>
            </a:r>
          </a:p>
          <a:p>
            <a:r>
              <a:rPr lang="en-US" dirty="0"/>
              <a:t>Discussion: good diagrams</a:t>
            </a:r>
          </a:p>
        </p:txBody>
      </p:sp>
    </p:spTree>
    <p:extLst>
      <p:ext uri="{BB962C8B-B14F-4D97-AF65-F5344CB8AC3E}">
        <p14:creationId xmlns:p14="http://schemas.microsoft.com/office/powerpoint/2010/main" val="130762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8C96-79F8-49C4-A4CE-E321C76D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1" y="609600"/>
            <a:ext cx="4031840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What is a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DF37-3CF5-49E8-960A-E13576BB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1" y="1732449"/>
            <a:ext cx="3611978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sz="2400" dirty="0"/>
              <a:t>A simplified drawing showing the appearance, structure, or workings of something; a schematic representation.</a:t>
            </a:r>
          </a:p>
          <a:p>
            <a:pPr marL="36900" indent="0">
              <a:buNone/>
            </a:pPr>
            <a:br>
              <a:rPr lang="en-US" dirty="0"/>
            </a:br>
            <a:r>
              <a:rPr lang="en-US" dirty="0"/>
              <a:t>-- a definition from Oxford Languages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01A94E0B-3F7D-4306-BAD3-CEBDFF2F46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3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A58A79-F3F3-422F-97CA-A81138B7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do we use 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</a:rPr>
              <a:t>diagrams</a:t>
            </a:r>
            <a:r>
              <a:rPr lang="en-US" dirty="0"/>
              <a:t> in our daily life?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628B-F9EC-4F41-BA8E-F7C96EB5E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42391-F17C-417B-97AD-9D1EEA779E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44877" y="6318148"/>
            <a:ext cx="6902246" cy="43261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The 2020 Economist Intelligence Unit Democracy Index map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07BF94-C6EC-4FB7-B008-BCDE5B56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55"/>
            <a:ext cx="12192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4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ailand GDP Annual Growth Rate">
            <a:extLst>
              <a:ext uri="{FF2B5EF4-FFF2-40B4-BE49-F238E27FC236}">
                <a16:creationId xmlns:a16="http://schemas.microsoft.com/office/drawing/2014/main" id="{2404E589-C687-42E2-B817-F4638F6E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93573"/>
            <a:ext cx="10905066" cy="50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44AA8B7-2429-43B7-969E-0A3A5099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4440" y="643467"/>
            <a:ext cx="750311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BDDD-7A41-4ABF-8B3A-301B14C6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Provide at least 3 reasons </a:t>
            </a:r>
            <a:br>
              <a:rPr lang="en-US" dirty="0"/>
            </a:br>
            <a:r>
              <a:rPr lang="en-US" dirty="0"/>
              <a:t>why </a:t>
            </a:r>
            <a:r>
              <a:rPr lang="en-US" b="1" dirty="0">
                <a:solidFill>
                  <a:srgbClr val="FFFF00"/>
                </a:solidFill>
              </a:rPr>
              <a:t>diagrams</a:t>
            </a:r>
            <a:r>
              <a:rPr lang="en-US" dirty="0"/>
              <a:t> are </a:t>
            </a:r>
            <a:br>
              <a:rPr lang="en-US" dirty="0"/>
            </a:br>
            <a:r>
              <a:rPr lang="en-US" dirty="0"/>
              <a:t>important in software design?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7D7CD-3964-43A2-8A0B-6A3113483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E888-DD5D-4ADC-850D-00E75E7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55A5-2FC5-439D-8483-984887CB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diagrams.net/draw.io is an open-source technology stack for building diagramming applications.</a:t>
            </a:r>
          </a:p>
          <a:p>
            <a:r>
              <a:rPr lang="en-US" dirty="0"/>
              <a:t>It is the world’s most widely used browser-based end-user diagramming software.</a:t>
            </a:r>
          </a:p>
          <a:p>
            <a:r>
              <a:rPr lang="en-US" dirty="0"/>
              <a:t>No login or registration required for browser-based software.</a:t>
            </a:r>
          </a:p>
          <a:p>
            <a:r>
              <a:rPr lang="en-US" dirty="0"/>
              <a:t>Desktop application is also available.</a:t>
            </a:r>
          </a:p>
          <a:p>
            <a:r>
              <a:rPr lang="en-US" dirty="0"/>
              <a:t>The shapes for UML 2.5 are provided.</a:t>
            </a:r>
          </a:p>
          <a:p>
            <a:r>
              <a:rPr lang="en-US" dirty="0">
                <a:hlinkClick r:id="rId2"/>
              </a:rPr>
              <a:t>https://www.diagrams.net/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8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35ECC10652E4EAAA6BA8CC01AF810" ma:contentTypeVersion="2" ma:contentTypeDescription="Create a new document." ma:contentTypeScope="" ma:versionID="fdd0daa7200395a2e0a34190225e940f">
  <xsd:schema xmlns:xsd="http://www.w3.org/2001/XMLSchema" xmlns:xs="http://www.w3.org/2001/XMLSchema" xmlns:p="http://schemas.microsoft.com/office/2006/metadata/properties" xmlns:ns2="c7ee929f-b83e-40ea-8f1e-dc99cd68ce55" targetNamespace="http://schemas.microsoft.com/office/2006/metadata/properties" ma:root="true" ma:fieldsID="17284ae2d38e4b28ff94b3af535561b4" ns2:_="">
    <xsd:import namespace="c7ee929f-b83e-40ea-8f1e-dc99cd68ce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e929f-b83e-40ea-8f1e-dc99cd68c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87D443-AE4A-43C5-9438-E0D86353D9B3}"/>
</file>

<file path=customXml/itemProps2.xml><?xml version="1.0" encoding="utf-8"?>
<ds:datastoreItem xmlns:ds="http://schemas.openxmlformats.org/officeDocument/2006/customXml" ds:itemID="{FF1D6FA8-F5A9-4132-A143-22354329E48F}"/>
</file>

<file path=customXml/itemProps3.xml><?xml version="1.0" encoding="utf-8"?>
<ds:datastoreItem xmlns:ds="http://schemas.openxmlformats.org/officeDocument/2006/customXml" ds:itemID="{7529355A-1E60-4D51-991C-EFCB4ADDF236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3806</TotalTime>
  <Words>406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Poppins</vt:lpstr>
      <vt:lpstr>Wingdings 2</vt:lpstr>
      <vt:lpstr>Slate</vt:lpstr>
      <vt:lpstr>Diagraming Tools</vt:lpstr>
      <vt:lpstr>Outline</vt:lpstr>
      <vt:lpstr>What is a diagram?</vt:lpstr>
      <vt:lpstr>How often do we use  diagrams in our daily life?</vt:lpstr>
      <vt:lpstr>PowerPoint Presentation</vt:lpstr>
      <vt:lpstr>PowerPoint Presentation</vt:lpstr>
      <vt:lpstr>PowerPoint Presentation</vt:lpstr>
      <vt:lpstr>Provide at least 3 reasons  why diagrams are  important in software design?</vt:lpstr>
      <vt:lpstr>diagrams.net</vt:lpstr>
      <vt:lpstr>Enable the UML 2.5 shape library</vt:lpstr>
      <vt:lpstr>Let's get our hands dirty!!</vt:lpstr>
      <vt:lpstr>Duke's Bookstore</vt:lpstr>
      <vt:lpstr>Books in Duke's Bookstore</vt:lpstr>
      <vt:lpstr>What makes a good diagram?</vt:lpstr>
      <vt:lpstr>UNIFIED MODELING LANGUAGE SPECIFICATION VERSION 2.5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Parinya Ekparinya</dc:creator>
  <cp:lastModifiedBy>Parinya Ekparinya</cp:lastModifiedBy>
  <cp:revision>110</cp:revision>
  <dcterms:created xsi:type="dcterms:W3CDTF">2021-08-08T11:17:47Z</dcterms:created>
  <dcterms:modified xsi:type="dcterms:W3CDTF">2021-08-19T01:39:27Z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0x01010003035ECC10652E4EAAA6BA8CC01AF810</vt:lpwstr>
  </property>
</Properties>
</file>