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C1DED-9D30-4A32-8620-BFF8DBBE8B9B}" v="1" dt="2022-02-04T01:17:25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3EBC1DED-9D30-4A32-8620-BFF8DBBE8B9B}"/>
    <pc:docChg chg="modSld">
      <pc:chgData name="Parinya Ekparinya" userId="2ca03f2d-e931-44e9-88c5-430e7265b3ca" providerId="ADAL" clId="{3EBC1DED-9D30-4A32-8620-BFF8DBBE8B9B}" dt="2022-02-04T01:41:28.003" v="69" actId="20577"/>
      <pc:docMkLst>
        <pc:docMk/>
      </pc:docMkLst>
      <pc:sldChg chg="modSp mod">
        <pc:chgData name="Parinya Ekparinya" userId="2ca03f2d-e931-44e9-88c5-430e7265b3ca" providerId="ADAL" clId="{3EBC1DED-9D30-4A32-8620-BFF8DBBE8B9B}" dt="2022-02-04T01:17:40.660" v="65" actId="20577"/>
        <pc:sldMkLst>
          <pc:docMk/>
          <pc:sldMk cId="2515406257" sldId="257"/>
        </pc:sldMkLst>
        <pc:spChg chg="mod">
          <ac:chgData name="Parinya Ekparinya" userId="2ca03f2d-e931-44e9-88c5-430e7265b3ca" providerId="ADAL" clId="{3EBC1DED-9D30-4A32-8620-BFF8DBBE8B9B}" dt="2022-02-04T01:17:40.660" v="65" actId="20577"/>
          <ac:spMkLst>
            <pc:docMk/>
            <pc:sldMk cId="2515406257" sldId="257"/>
            <ac:spMk id="3" creationId="{64D7E1D9-40EC-49D4-B7BE-9DABE90F0768}"/>
          </ac:spMkLst>
        </pc:spChg>
      </pc:sldChg>
      <pc:sldChg chg="modSp mod">
        <pc:chgData name="Parinya Ekparinya" userId="2ca03f2d-e931-44e9-88c5-430e7265b3ca" providerId="ADAL" clId="{3EBC1DED-9D30-4A32-8620-BFF8DBBE8B9B}" dt="2022-02-04T01:17:25.679" v="51" actId="20577"/>
        <pc:sldMkLst>
          <pc:docMk/>
          <pc:sldMk cId="4117762756" sldId="260"/>
        </pc:sldMkLst>
        <pc:spChg chg="mod">
          <ac:chgData name="Parinya Ekparinya" userId="2ca03f2d-e931-44e9-88c5-430e7265b3ca" providerId="ADAL" clId="{3EBC1DED-9D30-4A32-8620-BFF8DBBE8B9B}" dt="2022-02-04T01:17:25.679" v="51" actId="20577"/>
          <ac:spMkLst>
            <pc:docMk/>
            <pc:sldMk cId="4117762756" sldId="260"/>
            <ac:spMk id="3" creationId="{2D5C6C0A-5DFE-44CE-91F3-BF5E65C117F3}"/>
          </ac:spMkLst>
        </pc:spChg>
      </pc:sldChg>
      <pc:sldChg chg="modSp mod">
        <pc:chgData name="Parinya Ekparinya" userId="2ca03f2d-e931-44e9-88c5-430e7265b3ca" providerId="ADAL" clId="{3EBC1DED-9D30-4A32-8620-BFF8DBBE8B9B}" dt="2022-02-04T01:41:28.003" v="69" actId="20577"/>
        <pc:sldMkLst>
          <pc:docMk/>
          <pc:sldMk cId="250074790" sldId="261"/>
        </pc:sldMkLst>
        <pc:spChg chg="mod">
          <ac:chgData name="Parinya Ekparinya" userId="2ca03f2d-e931-44e9-88c5-430e7265b3ca" providerId="ADAL" clId="{3EBC1DED-9D30-4A32-8620-BFF8DBBE8B9B}" dt="2022-02-04T01:41:28.003" v="69" actId="20577"/>
          <ac:spMkLst>
            <pc:docMk/>
            <pc:sldMk cId="250074790" sldId="261"/>
            <ac:spMk id="3" creationId="{D8829039-CE9E-4EC5-8BA9-45232C50F6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08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5E8F82-E053-49FD-AE22-7DAA547798F2}" type="datetimeFigureOut">
              <a:rPr lang="en-US" smtClean="0"/>
              <a:t>2022-02-04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.Ek@kmitl.ac.t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43A-3C87-4A6C-87A8-D60BCC632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6C0A-5DFE-44CE-91F3-BF5E65C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90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Parinya Ekparinya</a:t>
            </a:r>
          </a:p>
          <a:p>
            <a:r>
              <a:rPr lang="en-US" dirty="0">
                <a:hlinkClick r:id="rId2"/>
              </a:rPr>
              <a:t>Parinya.Ek@kmitl.ac.th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84B7-E2EC-4BB9-9ECB-A03FF15C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Software Architecture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E1D9-40EC-49D4-B7BE-9DABE90F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form a group of 6 people (or 5 people in some cases)</a:t>
            </a:r>
          </a:p>
          <a:p>
            <a:r>
              <a:rPr lang="en-US" dirty="0"/>
              <a:t>From discussion of all members in the group, please select one open-source software project for the analysis.</a:t>
            </a:r>
          </a:p>
          <a:p>
            <a:r>
              <a:rPr lang="en-US" dirty="0"/>
              <a:t>The tasks include: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Analysis of software/system architecture and its quality attributes			5%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Identification of at least 4 software design patterns used in the project		5%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Drawing the UML diagrams to illustrate architecture and design patterns	5%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Present the result from the analysis to the class in the 14</a:t>
            </a:r>
            <a:r>
              <a:rPr lang="en-US" baseline="30000" dirty="0"/>
              <a:t>th</a:t>
            </a:r>
            <a:r>
              <a:rPr lang="en-US" dirty="0"/>
              <a:t> week				5%</a:t>
            </a:r>
          </a:p>
        </p:txBody>
      </p:sp>
    </p:spTree>
    <p:extLst>
      <p:ext uri="{BB962C8B-B14F-4D97-AF65-F5344CB8AC3E}">
        <p14:creationId xmlns:p14="http://schemas.microsoft.com/office/powerpoint/2010/main" val="25154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75C-11F3-4FBC-9E9D-0AB19ECA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Software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E47E-9E08-4236-A113-1119B2D0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programming language is allowed, but Java is preferred over other languages.</a:t>
            </a:r>
          </a:p>
          <a:p>
            <a:r>
              <a:rPr lang="en-US" dirty="0"/>
              <a:t>A project contains 150 to 3000 classes (in object-oriented programming).</a:t>
            </a:r>
          </a:p>
          <a:p>
            <a:r>
              <a:rPr lang="en-US" dirty="0"/>
              <a:t>A project contains 20000 to 400000 lines of code.</a:t>
            </a:r>
            <a:br>
              <a:rPr lang="en-US" dirty="0"/>
            </a:br>
            <a:r>
              <a:rPr lang="en-US" dirty="0"/>
              <a:t>Note: lines of code is not the best metric for this assignment, but we need to narrow down the scope.</a:t>
            </a:r>
          </a:p>
          <a:p>
            <a:r>
              <a:rPr lang="en-US" dirty="0"/>
              <a:t>One project may include source code from more than one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2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DC30-3A59-49CD-9907-E0E210A2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Software/System Architecture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4447-24F3-407D-B27D-63B40FF5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(1%)		Identify and explain the architecture of software product OR the architecture of the system where the software product is often used (A project may adopt more than one architecture!!)</a:t>
            </a:r>
          </a:p>
          <a:p>
            <a:r>
              <a:rPr lang="en-US" dirty="0"/>
              <a:t>(3%)		Identify and explain at least 3 quality attributes of the software/system: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Provide supporting reasons why such quality attributes are chosen by the authors/developers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Identify and explain which tactics are used to achieve the desired quality attributes</a:t>
            </a:r>
          </a:p>
          <a:p>
            <a:pPr marL="792900" lvl="1" indent="-342900">
              <a:buFont typeface="+mj-lt"/>
              <a:buAutoNum type="arabicPeriod"/>
            </a:pPr>
            <a:r>
              <a:rPr lang="en-US" dirty="0"/>
              <a:t>Provide proofs or evidences to support your explanation of quality attributes above</a:t>
            </a:r>
            <a:br>
              <a:rPr lang="en-US" dirty="0"/>
            </a:br>
            <a:r>
              <a:rPr lang="en-US" dirty="0"/>
              <a:t>(both the documentation and source code are preferable)</a:t>
            </a:r>
          </a:p>
          <a:p>
            <a:pPr marL="415800" indent="-342900">
              <a:buFont typeface="+mj-lt"/>
              <a:buAutoNum type="arabicPeriod"/>
            </a:pPr>
            <a:r>
              <a:rPr lang="en-US" dirty="0"/>
              <a:t>(1%)	Identify at least one weakness of the architecture and purpose suitable tactic(s) to counter such weakness(es)</a:t>
            </a:r>
          </a:p>
        </p:txBody>
      </p:sp>
    </p:spTree>
    <p:extLst>
      <p:ext uri="{BB962C8B-B14F-4D97-AF65-F5344CB8AC3E}">
        <p14:creationId xmlns:p14="http://schemas.microsoft.com/office/powerpoint/2010/main" val="225508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B915-A0E9-4440-BC9D-7EE54899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71B8-C44E-4667-8C56-03587BBA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(1.25%)		for each design pattern identified</a:t>
            </a:r>
          </a:p>
          <a:p>
            <a:r>
              <a:rPr lang="en-US" dirty="0"/>
              <a:t>Design pattern from the standard library of the programming language does NOT count!!</a:t>
            </a:r>
          </a:p>
          <a:p>
            <a:endParaRPr lang="en-US" dirty="0"/>
          </a:p>
          <a:p>
            <a:r>
              <a:rPr lang="en-US" dirty="0"/>
              <a:t>Please provide explanation and evidence to support your identification</a:t>
            </a:r>
          </a:p>
          <a:p>
            <a:pPr lvl="1"/>
            <a:r>
              <a:rPr lang="en-US" dirty="0"/>
              <a:t>explanation why such design patterns are suitable for the project</a:t>
            </a:r>
          </a:p>
          <a:p>
            <a:pPr lvl="1"/>
            <a:r>
              <a:rPr lang="en-US" dirty="0"/>
              <a:t>source files and line numbers</a:t>
            </a:r>
          </a:p>
          <a:p>
            <a:pPr lvl="1"/>
            <a:r>
              <a:rPr lang="en-US" dirty="0"/>
              <a:t>(optional) documentation or developers’ notes</a:t>
            </a:r>
          </a:p>
        </p:txBody>
      </p:sp>
    </p:spTree>
    <p:extLst>
      <p:ext uri="{BB962C8B-B14F-4D97-AF65-F5344CB8AC3E}">
        <p14:creationId xmlns:p14="http://schemas.microsoft.com/office/powerpoint/2010/main" val="230541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2AEC-BC1F-4DB4-AC98-800B99A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7B1-3AE0-4187-8C80-B8E6C4E5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(1%)		At least 1 UML diagram for the architecture</a:t>
            </a:r>
          </a:p>
          <a:p>
            <a:r>
              <a:rPr lang="en-US" dirty="0"/>
              <a:t>(4%)		One class diagram for each design pattern identified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Penalty:</a:t>
            </a:r>
          </a:p>
          <a:p>
            <a:r>
              <a:rPr lang="en-US" dirty="0"/>
              <a:t>-0.1% for each flaw/mistake</a:t>
            </a:r>
          </a:p>
          <a:p>
            <a:r>
              <a:rPr lang="en-US" dirty="0"/>
              <a:t>A penalty in one diagram does not carry to another diagram.</a:t>
            </a:r>
          </a:p>
        </p:txBody>
      </p:sp>
    </p:spTree>
    <p:extLst>
      <p:ext uri="{BB962C8B-B14F-4D97-AF65-F5344CB8AC3E}">
        <p14:creationId xmlns:p14="http://schemas.microsoft.com/office/powerpoint/2010/main" val="238444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3E96-F451-4824-A003-946EAF38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9039-CE9E-4EC5-8BA9-45232C50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minutes presentation for each group</a:t>
            </a:r>
          </a:p>
          <a:p>
            <a:r>
              <a:rPr lang="en-US" dirty="0"/>
              <a:t>A brief introduction of the project</a:t>
            </a:r>
          </a:p>
          <a:p>
            <a:r>
              <a:rPr lang="en-US" dirty="0"/>
              <a:t>Explain the results from architecture analysis with the supporting information</a:t>
            </a:r>
            <a:br>
              <a:rPr lang="en-US" dirty="0"/>
            </a:br>
            <a:r>
              <a:rPr lang="en-US" dirty="0"/>
              <a:t>(short description / UML diagram)</a:t>
            </a:r>
          </a:p>
          <a:p>
            <a:r>
              <a:rPr lang="en-US" dirty="0"/>
              <a:t>Explain the results from design pattern analysis with supporting information</a:t>
            </a:r>
            <a:br>
              <a:rPr lang="en-US" dirty="0"/>
            </a:br>
            <a:r>
              <a:rPr lang="en-US" dirty="0"/>
              <a:t>(short description / snippet of code / UML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88552-BB7F-4B4B-A7C6-182C076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3259B-C266-432C-BE70-9E22B6142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9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35ECC10652E4EAAA6BA8CC01AF810" ma:contentTypeVersion="5" ma:contentTypeDescription="Create a new document." ma:contentTypeScope="" ma:versionID="dd33924103514739c39982abd8bd6eb2">
  <xsd:schema xmlns:xsd="http://www.w3.org/2001/XMLSchema" xmlns:xs="http://www.w3.org/2001/XMLSchema" xmlns:p="http://schemas.microsoft.com/office/2006/metadata/properties" xmlns:ns2="c7ee929f-b83e-40ea-8f1e-dc99cd68ce55" targetNamespace="http://schemas.microsoft.com/office/2006/metadata/properties" ma:root="true" ma:fieldsID="16144b6eb40fd3d02d135dad7e3fde84" ns2:_="">
    <xsd:import namespace="c7ee929f-b83e-40ea-8f1e-dc99cd68ce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e929f-b83e-40ea-8f1e-dc99cd68c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D85DA-54C2-404B-ACAF-34C7E720562B}"/>
</file>

<file path=customXml/itemProps2.xml><?xml version="1.0" encoding="utf-8"?>
<ds:datastoreItem xmlns:ds="http://schemas.openxmlformats.org/officeDocument/2006/customXml" ds:itemID="{8866F9A3-13D2-4EB5-BE6A-B381336FAE7B}"/>
</file>

<file path=customXml/itemProps3.xml><?xml version="1.0" encoding="utf-8"?>
<ds:datastoreItem xmlns:ds="http://schemas.openxmlformats.org/officeDocument/2006/customXml" ds:itemID="{E71459FF-EBEF-49B7-9CD2-AAF28CA33DBA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3914</TotalTime>
  <Words>495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Assignment</vt:lpstr>
      <vt:lpstr>Analysis of Software Architecture and Design</vt:lpstr>
      <vt:lpstr>An Open-Source Software Project</vt:lpstr>
      <vt:lpstr>Software/System Architecture Analysis</vt:lpstr>
      <vt:lpstr>Design Pattern Analysis</vt:lpstr>
      <vt:lpstr>UML Diagrams</vt:lpstr>
      <vt:lpstr>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Parinya Ekparinya</dc:creator>
  <cp:lastModifiedBy>Parinya Ekparinya</cp:lastModifiedBy>
  <cp:revision>141</cp:revision>
  <dcterms:created xsi:type="dcterms:W3CDTF">2021-08-08T11:17:47Z</dcterms:created>
  <dcterms:modified xsi:type="dcterms:W3CDTF">2022-02-04T01:41:30Z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0x01010003035ECC10652E4EAAA6BA8CC01AF810</vt:lpwstr>
  </property>
</Properties>
</file>