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3.png" ContentType="image/png"/>
  <Override PartName="/ppt/media/image1.wmf" ContentType="image/x-wmf"/>
  <Override PartName="/ppt/media/image4.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24" name="PlaceHolder 2"/>
          <p:cNvSpPr>
            <a:spLocks noGrp="1"/>
          </p:cNvSpPr>
          <p:nvPr>
            <p:ph type="body"/>
          </p:nvPr>
        </p:nvSpPr>
        <p:spPr>
          <a:xfrm>
            <a:off x="2194560" y="7702560"/>
            <a:ext cx="38623680" cy="9106560"/>
          </a:xfrm>
          <a:prstGeom prst="rect">
            <a:avLst/>
          </a:prstGeom>
        </p:spPr>
        <p:txBody>
          <a:bodyPr bIns="0" lIns="0" rIns="0" tIns="0" wrap="none"/>
          <a:p>
            <a:endParaRPr/>
          </a:p>
        </p:txBody>
      </p:sp>
      <p:sp>
        <p:nvSpPr>
          <p:cNvPr id="25" name="PlaceHolder 3"/>
          <p:cNvSpPr>
            <a:spLocks noGrp="1"/>
          </p:cNvSpPr>
          <p:nvPr>
            <p:ph type="body"/>
          </p:nvPr>
        </p:nvSpPr>
        <p:spPr>
          <a:xfrm>
            <a:off x="2194560" y="17674560"/>
            <a:ext cx="38623680" cy="9106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27" name="PlaceHolder 2"/>
          <p:cNvSpPr>
            <a:spLocks noGrp="1"/>
          </p:cNvSpPr>
          <p:nvPr>
            <p:ph type="body"/>
          </p:nvPr>
        </p:nvSpPr>
        <p:spPr>
          <a:xfrm>
            <a:off x="2194560" y="7702560"/>
            <a:ext cx="18848160" cy="9106560"/>
          </a:xfrm>
          <a:prstGeom prst="rect">
            <a:avLst/>
          </a:prstGeom>
        </p:spPr>
        <p:txBody>
          <a:bodyPr bIns="0" lIns="0" rIns="0" tIns="0" wrap="none"/>
          <a:p>
            <a:endParaRPr/>
          </a:p>
        </p:txBody>
      </p:sp>
      <p:sp>
        <p:nvSpPr>
          <p:cNvPr id="28" name="PlaceHolder 3"/>
          <p:cNvSpPr>
            <a:spLocks noGrp="1"/>
          </p:cNvSpPr>
          <p:nvPr>
            <p:ph type="body"/>
          </p:nvPr>
        </p:nvSpPr>
        <p:spPr>
          <a:xfrm>
            <a:off x="21985200" y="7702560"/>
            <a:ext cx="18848160" cy="9106560"/>
          </a:xfrm>
          <a:prstGeom prst="rect">
            <a:avLst/>
          </a:prstGeom>
        </p:spPr>
        <p:txBody>
          <a:bodyPr bIns="0" lIns="0" rIns="0" tIns="0" wrap="none"/>
          <a:p>
            <a:endParaRPr/>
          </a:p>
        </p:txBody>
      </p:sp>
      <p:sp>
        <p:nvSpPr>
          <p:cNvPr id="29" name="PlaceHolder 4"/>
          <p:cNvSpPr>
            <a:spLocks noGrp="1"/>
          </p:cNvSpPr>
          <p:nvPr>
            <p:ph type="body"/>
          </p:nvPr>
        </p:nvSpPr>
        <p:spPr>
          <a:xfrm>
            <a:off x="21985200" y="17674560"/>
            <a:ext cx="18848160" cy="9106560"/>
          </a:xfrm>
          <a:prstGeom prst="rect">
            <a:avLst/>
          </a:prstGeom>
        </p:spPr>
        <p:txBody>
          <a:bodyPr bIns="0" lIns="0" rIns="0" tIns="0" wrap="none"/>
          <a:p>
            <a:endParaRPr/>
          </a:p>
        </p:txBody>
      </p:sp>
      <p:sp>
        <p:nvSpPr>
          <p:cNvPr id="30" name="PlaceHolder 5"/>
          <p:cNvSpPr>
            <a:spLocks noGrp="1"/>
          </p:cNvSpPr>
          <p:nvPr>
            <p:ph type="body"/>
          </p:nvPr>
        </p:nvSpPr>
        <p:spPr>
          <a:xfrm>
            <a:off x="2194560" y="17674560"/>
            <a:ext cx="18848160" cy="9106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32" name="PlaceHolder 2"/>
          <p:cNvSpPr>
            <a:spLocks noGrp="1"/>
          </p:cNvSpPr>
          <p:nvPr>
            <p:ph type="body"/>
          </p:nvPr>
        </p:nvSpPr>
        <p:spPr>
          <a:xfrm>
            <a:off x="2194560" y="7702560"/>
            <a:ext cx="18848160" cy="9106560"/>
          </a:xfrm>
          <a:prstGeom prst="rect">
            <a:avLst/>
          </a:prstGeom>
        </p:spPr>
        <p:txBody>
          <a:bodyPr bIns="0" lIns="0" rIns="0" tIns="0" wrap="none"/>
          <a:p>
            <a:endParaRPr/>
          </a:p>
        </p:txBody>
      </p:sp>
      <p:sp>
        <p:nvSpPr>
          <p:cNvPr id="33" name="PlaceHolder 3"/>
          <p:cNvSpPr>
            <a:spLocks noGrp="1"/>
          </p:cNvSpPr>
          <p:nvPr>
            <p:ph type="body"/>
          </p:nvPr>
        </p:nvSpPr>
        <p:spPr>
          <a:xfrm>
            <a:off x="21985200" y="7702560"/>
            <a:ext cx="18848160" cy="9106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2194560" y="7702560"/>
            <a:ext cx="38623680" cy="190926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5" name="PlaceHolder 2"/>
          <p:cNvSpPr>
            <a:spLocks noGrp="1"/>
          </p:cNvSpPr>
          <p:nvPr>
            <p:ph type="body"/>
          </p:nvPr>
        </p:nvSpPr>
        <p:spPr>
          <a:xfrm>
            <a:off x="2194560" y="7702560"/>
            <a:ext cx="38623680" cy="190922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7" name="PlaceHolder 2"/>
          <p:cNvSpPr>
            <a:spLocks noGrp="1"/>
          </p:cNvSpPr>
          <p:nvPr>
            <p:ph type="body"/>
          </p:nvPr>
        </p:nvSpPr>
        <p:spPr>
          <a:xfrm>
            <a:off x="2194560" y="7702560"/>
            <a:ext cx="18848160" cy="19092240"/>
          </a:xfrm>
          <a:prstGeom prst="rect">
            <a:avLst/>
          </a:prstGeom>
        </p:spPr>
        <p:txBody>
          <a:bodyPr bIns="0" lIns="0" rIns="0" tIns="0" wrap="none"/>
          <a:p>
            <a:endParaRPr/>
          </a:p>
        </p:txBody>
      </p:sp>
      <p:sp>
        <p:nvSpPr>
          <p:cNvPr id="8" name="PlaceHolder 3"/>
          <p:cNvSpPr>
            <a:spLocks noGrp="1"/>
          </p:cNvSpPr>
          <p:nvPr>
            <p:ph type="body"/>
          </p:nvPr>
        </p:nvSpPr>
        <p:spPr>
          <a:xfrm>
            <a:off x="21985200" y="7702560"/>
            <a:ext cx="18848160" cy="190922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720" cy="25481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12" name="PlaceHolder 2"/>
          <p:cNvSpPr>
            <a:spLocks noGrp="1"/>
          </p:cNvSpPr>
          <p:nvPr>
            <p:ph type="body"/>
          </p:nvPr>
        </p:nvSpPr>
        <p:spPr>
          <a:xfrm>
            <a:off x="2194560" y="7702560"/>
            <a:ext cx="18848160" cy="9106560"/>
          </a:xfrm>
          <a:prstGeom prst="rect">
            <a:avLst/>
          </a:prstGeom>
        </p:spPr>
        <p:txBody>
          <a:bodyPr bIns="0" lIns="0" rIns="0" tIns="0" wrap="none"/>
          <a:p>
            <a:endParaRPr/>
          </a:p>
        </p:txBody>
      </p:sp>
      <p:sp>
        <p:nvSpPr>
          <p:cNvPr id="13" name="PlaceHolder 3"/>
          <p:cNvSpPr>
            <a:spLocks noGrp="1"/>
          </p:cNvSpPr>
          <p:nvPr>
            <p:ph type="body"/>
          </p:nvPr>
        </p:nvSpPr>
        <p:spPr>
          <a:xfrm>
            <a:off x="2194560" y="17674560"/>
            <a:ext cx="18848160" cy="9106560"/>
          </a:xfrm>
          <a:prstGeom prst="rect">
            <a:avLst/>
          </a:prstGeom>
        </p:spPr>
        <p:txBody>
          <a:bodyPr bIns="0" lIns="0" rIns="0" tIns="0" wrap="none"/>
          <a:p>
            <a:endParaRPr/>
          </a:p>
        </p:txBody>
      </p:sp>
      <p:sp>
        <p:nvSpPr>
          <p:cNvPr id="14" name="PlaceHolder 4"/>
          <p:cNvSpPr>
            <a:spLocks noGrp="1"/>
          </p:cNvSpPr>
          <p:nvPr>
            <p:ph type="body"/>
          </p:nvPr>
        </p:nvSpPr>
        <p:spPr>
          <a:xfrm>
            <a:off x="21985200" y="7702560"/>
            <a:ext cx="18848160" cy="190922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16" name="PlaceHolder 2"/>
          <p:cNvSpPr>
            <a:spLocks noGrp="1"/>
          </p:cNvSpPr>
          <p:nvPr>
            <p:ph type="body"/>
          </p:nvPr>
        </p:nvSpPr>
        <p:spPr>
          <a:xfrm>
            <a:off x="2194560" y="7702560"/>
            <a:ext cx="18848160" cy="19092240"/>
          </a:xfrm>
          <a:prstGeom prst="rect">
            <a:avLst/>
          </a:prstGeom>
        </p:spPr>
        <p:txBody>
          <a:bodyPr bIns="0" lIns="0" rIns="0" tIns="0" wrap="none"/>
          <a:p>
            <a:endParaRPr/>
          </a:p>
        </p:txBody>
      </p:sp>
      <p:sp>
        <p:nvSpPr>
          <p:cNvPr id="17" name="PlaceHolder 3"/>
          <p:cNvSpPr>
            <a:spLocks noGrp="1"/>
          </p:cNvSpPr>
          <p:nvPr>
            <p:ph type="body"/>
          </p:nvPr>
        </p:nvSpPr>
        <p:spPr>
          <a:xfrm>
            <a:off x="21985200" y="7702560"/>
            <a:ext cx="18848160" cy="9106560"/>
          </a:xfrm>
          <a:prstGeom prst="rect">
            <a:avLst/>
          </a:prstGeom>
        </p:spPr>
        <p:txBody>
          <a:bodyPr bIns="0" lIns="0" rIns="0" tIns="0" wrap="none"/>
          <a:p>
            <a:endParaRPr/>
          </a:p>
        </p:txBody>
      </p:sp>
      <p:sp>
        <p:nvSpPr>
          <p:cNvPr id="18" name="PlaceHolder 4"/>
          <p:cNvSpPr>
            <a:spLocks noGrp="1"/>
          </p:cNvSpPr>
          <p:nvPr>
            <p:ph type="body"/>
          </p:nvPr>
        </p:nvSpPr>
        <p:spPr>
          <a:xfrm>
            <a:off x="21985200" y="17674560"/>
            <a:ext cx="18848160" cy="9106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7200"/>
          </a:xfrm>
          <a:prstGeom prst="rect">
            <a:avLst/>
          </a:prstGeom>
        </p:spPr>
        <p:txBody>
          <a:bodyPr anchor="ctr" bIns="0" lIns="0" rIns="0" tIns="0" wrap="none"/>
          <a:p>
            <a:pPr algn="ctr"/>
            <a:endParaRPr/>
          </a:p>
        </p:txBody>
      </p:sp>
      <p:sp>
        <p:nvSpPr>
          <p:cNvPr id="20" name="PlaceHolder 2"/>
          <p:cNvSpPr>
            <a:spLocks noGrp="1"/>
          </p:cNvSpPr>
          <p:nvPr>
            <p:ph type="body"/>
          </p:nvPr>
        </p:nvSpPr>
        <p:spPr>
          <a:xfrm>
            <a:off x="2194560" y="7702560"/>
            <a:ext cx="18848160" cy="9106560"/>
          </a:xfrm>
          <a:prstGeom prst="rect">
            <a:avLst/>
          </a:prstGeom>
        </p:spPr>
        <p:txBody>
          <a:bodyPr bIns="0" lIns="0" rIns="0" tIns="0" wrap="none"/>
          <a:p>
            <a:endParaRPr/>
          </a:p>
        </p:txBody>
      </p:sp>
      <p:sp>
        <p:nvSpPr>
          <p:cNvPr id="21" name="PlaceHolder 3"/>
          <p:cNvSpPr>
            <a:spLocks noGrp="1"/>
          </p:cNvSpPr>
          <p:nvPr>
            <p:ph type="body"/>
          </p:nvPr>
        </p:nvSpPr>
        <p:spPr>
          <a:xfrm>
            <a:off x="21985200" y="7702560"/>
            <a:ext cx="18848160" cy="9106560"/>
          </a:xfrm>
          <a:prstGeom prst="rect">
            <a:avLst/>
          </a:prstGeom>
        </p:spPr>
        <p:txBody>
          <a:bodyPr bIns="0" lIns="0" rIns="0" tIns="0" wrap="none"/>
          <a:p>
            <a:endParaRPr/>
          </a:p>
        </p:txBody>
      </p:sp>
      <p:sp>
        <p:nvSpPr>
          <p:cNvPr id="22" name="PlaceHolder 4"/>
          <p:cNvSpPr>
            <a:spLocks noGrp="1"/>
          </p:cNvSpPr>
          <p:nvPr>
            <p:ph type="body"/>
          </p:nvPr>
        </p:nvSpPr>
        <p:spPr>
          <a:xfrm>
            <a:off x="2194560" y="17674560"/>
            <a:ext cx="38623320" cy="9106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313280"/>
            <a:ext cx="39501720" cy="549684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2194560" y="7702560"/>
            <a:ext cx="38623680" cy="1909224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CustomShape 1"/>
          <p:cNvSpPr/>
          <p:nvPr/>
        </p:nvSpPr>
        <p:spPr>
          <a:xfrm>
            <a:off x="1652760" y="2136600"/>
            <a:ext cx="33459840" cy="1978560"/>
          </a:xfrm>
          <a:prstGeom prst="rect">
            <a:avLst/>
          </a:prstGeom>
        </p:spPr>
        <p:txBody>
          <a:bodyPr bIns="45000" lIns="90000" rIns="90000" tIns="45000"/>
          <a:p>
            <a:pPr algn="ctr" lvl="1">
              <a:lnSpc>
                <a:spcPct val="100000"/>
              </a:lnSpc>
              <a:buSzPct val="45000"/>
              <a:buFont typeface="StarSymbol"/>
              <a:buChar char="l"/>
            </a:pPr>
            <a:r>
              <a:rPr b="1" lang="en-US" sz="4800">
                <a:solidFill>
                  <a:srgbClr val="000000"/>
                </a:solidFill>
                <a:latin typeface="Arial"/>
              </a:rPr>
              <a:t>Jenner Hanni, MEng, ECE</a:t>
            </a:r>
            <a:endParaRPr/>
          </a:p>
          <a:p>
            <a:pPr algn="ctr">
              <a:lnSpc>
                <a:spcPct val="100000"/>
              </a:lnSpc>
            </a:pPr>
            <a:endParaRPr/>
          </a:p>
        </p:txBody>
      </p:sp>
      <p:sp>
        <p:nvSpPr>
          <p:cNvPr id="35" name="CustomShape 2"/>
          <p:cNvSpPr/>
          <p:nvPr/>
        </p:nvSpPr>
        <p:spPr>
          <a:xfrm>
            <a:off x="1008000" y="844560"/>
            <a:ext cx="36062280" cy="1186920"/>
          </a:xfrm>
          <a:prstGeom prst="rect">
            <a:avLst/>
          </a:prstGeom>
        </p:spPr>
        <p:txBody>
          <a:bodyPr bIns="45000" lIns="90000" rIns="90000" tIns="45000"/>
          <a:p>
            <a:pPr algn="ctr" lvl="1">
              <a:lnSpc>
                <a:spcPct val="100000"/>
              </a:lnSpc>
              <a:buSzPct val="45000"/>
              <a:buFont typeface="StarSymbol"/>
              <a:buChar char="l"/>
            </a:pPr>
            <a:r>
              <a:rPr b="1" lang="en-US" sz="8000">
                <a:solidFill>
                  <a:srgbClr val="6a7f10"/>
                </a:solidFill>
                <a:latin typeface="Arial"/>
              </a:rPr>
              <a:t>Universal GPS RF Front-end Board</a:t>
            </a:r>
            <a:endParaRPr/>
          </a:p>
        </p:txBody>
      </p:sp>
      <p:sp>
        <p:nvSpPr>
          <p:cNvPr id="36" name="CustomShape 3"/>
          <p:cNvSpPr/>
          <p:nvPr/>
        </p:nvSpPr>
        <p:spPr>
          <a:xfrm>
            <a:off x="8945640" y="23898240"/>
            <a:ext cx="183240" cy="365760"/>
          </a:xfrm>
          <a:prstGeom prst="rect">
            <a:avLst/>
          </a:prstGeom>
        </p:spPr>
      </p:sp>
      <p:sp>
        <p:nvSpPr>
          <p:cNvPr id="37" name="CustomShape 4"/>
          <p:cNvSpPr/>
          <p:nvPr/>
        </p:nvSpPr>
        <p:spPr>
          <a:xfrm>
            <a:off x="6275520" y="25344360"/>
            <a:ext cx="236880" cy="365760"/>
          </a:xfrm>
          <a:prstGeom prst="rect">
            <a:avLst/>
          </a:prstGeom>
        </p:spPr>
      </p:sp>
      <p:sp>
        <p:nvSpPr>
          <p:cNvPr id="38" name="CustomShape 5"/>
          <p:cNvSpPr/>
          <p:nvPr/>
        </p:nvSpPr>
        <p:spPr>
          <a:xfrm>
            <a:off x="23500080" y="8138160"/>
            <a:ext cx="14661000" cy="12055320"/>
          </a:xfrm>
          <a:prstGeom prst="rect">
            <a:avLst/>
          </a:prstGeom>
          <a:ln w="9360">
            <a:solidFill>
              <a:srgbClr val="ffffff"/>
            </a:solidFill>
            <a:miter/>
          </a:ln>
        </p:spPr>
      </p:sp>
      <p:sp>
        <p:nvSpPr>
          <p:cNvPr id="39" name="CustomShape 6"/>
          <p:cNvSpPr/>
          <p:nvPr/>
        </p:nvSpPr>
        <p:spPr>
          <a:xfrm>
            <a:off x="0" y="-11797200"/>
            <a:ext cx="43890120" cy="24704640"/>
          </a:xfrm>
          <a:prstGeom prst="rect">
            <a:avLst/>
          </a:prstGeom>
        </p:spPr>
      </p:sp>
      <p:sp>
        <p:nvSpPr>
          <p:cNvPr id="40" name="CustomShape 7"/>
          <p:cNvSpPr/>
          <p:nvPr/>
        </p:nvSpPr>
        <p:spPr>
          <a:xfrm>
            <a:off x="0" y="-11797200"/>
            <a:ext cx="43890120" cy="24704640"/>
          </a:xfrm>
          <a:prstGeom prst="rect">
            <a:avLst/>
          </a:prstGeom>
        </p:spPr>
      </p:sp>
      <p:pic>
        <p:nvPicPr>
          <p:cNvPr descr="" id="41" name="Picture 2"/>
          <p:cNvPicPr/>
          <p:nvPr/>
        </p:nvPicPr>
        <p:blipFill>
          <a:blip r:embed="rId1"/>
          <a:stretch>
            <a:fillRect/>
          </a:stretch>
        </p:blipFill>
        <p:spPr>
          <a:xfrm>
            <a:off x="36063360" y="565560"/>
            <a:ext cx="6891840" cy="2934720"/>
          </a:xfrm>
          <a:prstGeom prst="rect">
            <a:avLst/>
          </a:prstGeom>
        </p:spPr>
      </p:pic>
      <p:pic>
        <p:nvPicPr>
          <p:cNvPr descr="" id="42" name=""/>
          <p:cNvPicPr/>
          <p:nvPr/>
        </p:nvPicPr>
        <p:blipFill>
          <a:blip r:embed="rId2"/>
          <a:stretch>
            <a:fillRect/>
          </a:stretch>
        </p:blipFill>
        <p:spPr>
          <a:xfrm>
            <a:off x="16276320" y="4248000"/>
            <a:ext cx="13209120" cy="11887200"/>
          </a:xfrm>
          <a:prstGeom prst="rect">
            <a:avLst/>
          </a:prstGeom>
        </p:spPr>
      </p:pic>
      <p:pic>
        <p:nvPicPr>
          <p:cNvPr descr="" id="43" name=""/>
          <p:cNvPicPr/>
          <p:nvPr/>
        </p:nvPicPr>
        <p:blipFill>
          <a:blip r:embed="rId3"/>
          <a:stretch>
            <a:fillRect/>
          </a:stretch>
        </p:blipFill>
        <p:spPr>
          <a:xfrm>
            <a:off x="914400" y="24323040"/>
            <a:ext cx="13686840" cy="5685840"/>
          </a:xfrm>
          <a:prstGeom prst="rect">
            <a:avLst/>
          </a:prstGeom>
        </p:spPr>
      </p:pic>
      <p:sp>
        <p:nvSpPr>
          <p:cNvPr id="44" name="CustomShape 8"/>
          <p:cNvSpPr/>
          <p:nvPr/>
        </p:nvSpPr>
        <p:spPr>
          <a:xfrm>
            <a:off x="1789200" y="30420360"/>
            <a:ext cx="12017880" cy="760320"/>
          </a:xfrm>
          <a:prstGeom prst="rect">
            <a:avLst/>
          </a:prstGeom>
        </p:spPr>
        <p:txBody>
          <a:bodyPr anchor="ctr" bIns="45000" lIns="90000" rIns="90000" tIns="45000"/>
          <a:p>
            <a:pPr algn="ctr">
              <a:lnSpc>
                <a:spcPct val="100000"/>
              </a:lnSpc>
            </a:pPr>
            <a:r>
              <a:rPr b="1" lang="en-US" sz="4400">
                <a:solidFill>
                  <a:srgbClr val="6a7f10"/>
                </a:solidFill>
                <a:latin typeface="Times New Roman"/>
                <a:ea typeface="SimSun"/>
              </a:rPr>
              <a:t>Figure 2. Hardware prototype.</a:t>
            </a:r>
            <a:endParaRPr/>
          </a:p>
        </p:txBody>
      </p:sp>
      <p:sp>
        <p:nvSpPr>
          <p:cNvPr id="45" name="CustomShape 9"/>
          <p:cNvSpPr/>
          <p:nvPr/>
        </p:nvSpPr>
        <p:spPr>
          <a:xfrm>
            <a:off x="16733520" y="16597080"/>
            <a:ext cx="12017880" cy="760320"/>
          </a:xfrm>
          <a:prstGeom prst="rect">
            <a:avLst/>
          </a:prstGeom>
        </p:spPr>
        <p:txBody>
          <a:bodyPr anchor="ctr" bIns="45000" lIns="90000" rIns="90000" tIns="45000"/>
          <a:p>
            <a:pPr algn="ctr">
              <a:lnSpc>
                <a:spcPct val="100000"/>
              </a:lnSpc>
            </a:pPr>
            <a:r>
              <a:rPr b="1" lang="en-US" sz="4400">
                <a:solidFill>
                  <a:srgbClr val="6a7f10"/>
                </a:solidFill>
                <a:latin typeface="Times New Roman"/>
                <a:ea typeface="SimSun"/>
              </a:rPr>
              <a:t>Figure 1. Data path from satellite to user.</a:t>
            </a:r>
            <a:endParaRPr/>
          </a:p>
        </p:txBody>
      </p:sp>
      <p:sp>
        <p:nvSpPr>
          <p:cNvPr id="46" name="CustomShape 10"/>
          <p:cNvSpPr/>
          <p:nvPr/>
        </p:nvSpPr>
        <p:spPr>
          <a:xfrm>
            <a:off x="1158480" y="6298560"/>
            <a:ext cx="13105800" cy="2377080"/>
          </a:xfrm>
          <a:prstGeom prst="rect">
            <a:avLst/>
          </a:prstGeom>
          <a:ln w="9360">
            <a:solidFill>
              <a:srgbClr val="ffffff"/>
            </a:solidFill>
            <a:miter/>
          </a:ln>
        </p:spPr>
        <p:txBody>
          <a:bodyPr bIns="45000" lIns="90000" rIns="90000" tIns="45000"/>
          <a:p>
            <a:pPr algn="just">
              <a:lnSpc>
                <a:spcPct val="100000"/>
              </a:lnSpc>
            </a:pPr>
            <a:r>
              <a:rPr lang="en-US" sz="5000">
                <a:solidFill>
                  <a:srgbClr val="000000"/>
                </a:solidFill>
              </a:rPr>
              <a:t>This is an open source, hand held device that makes raw GPS satellite data available for the development of custom receivers.</a:t>
            </a:r>
            <a:endParaRPr/>
          </a:p>
        </p:txBody>
      </p:sp>
      <p:sp>
        <p:nvSpPr>
          <p:cNvPr id="47" name="CustomShape 11"/>
          <p:cNvSpPr/>
          <p:nvPr/>
        </p:nvSpPr>
        <p:spPr>
          <a:xfrm>
            <a:off x="1129320" y="4202280"/>
            <a:ext cx="13683600" cy="1740960"/>
          </a:xfrm>
          <a:prstGeom prst="rect">
            <a:avLst/>
          </a:prstGeom>
          <a:ln w="9360">
            <a:solidFill>
              <a:srgbClr val="000000"/>
            </a:solidFill>
            <a:miter/>
          </a:ln>
        </p:spPr>
        <p:txBody>
          <a:bodyPr anchor="ctr" bIns="45000" lIns="90000" rIns="90000" tIns="45000" wrap="none"/>
          <a:p>
            <a:pPr algn="ctr">
              <a:lnSpc>
                <a:spcPct val="100000"/>
              </a:lnSpc>
            </a:pPr>
            <a:r>
              <a:rPr b="1" lang="en-US" sz="6000">
                <a:solidFill>
                  <a:srgbClr val="6a7f10"/>
                </a:solidFill>
                <a:latin typeface="Garamond"/>
              </a:rPr>
              <a:t>Summary</a:t>
            </a:r>
            <a:endParaRPr/>
          </a:p>
        </p:txBody>
      </p:sp>
      <p:sp>
        <p:nvSpPr>
          <p:cNvPr id="48" name="CustomShape 12"/>
          <p:cNvSpPr/>
          <p:nvPr/>
        </p:nvSpPr>
        <p:spPr>
          <a:xfrm>
            <a:off x="1153800" y="11585880"/>
            <a:ext cx="13105800" cy="12332160"/>
          </a:xfrm>
          <a:prstGeom prst="rect">
            <a:avLst/>
          </a:prstGeom>
          <a:ln w="9360">
            <a:solidFill>
              <a:srgbClr val="ffffff"/>
            </a:solidFill>
            <a:miter/>
          </a:ln>
        </p:spPr>
        <p:txBody>
          <a:bodyPr bIns="45000" lIns="90000" rIns="90000" tIns="45000"/>
          <a:p>
            <a:pPr algn="just">
              <a:lnSpc>
                <a:spcPct val="100000"/>
              </a:lnSpc>
            </a:pPr>
            <a:r>
              <a:rPr lang="en-US" sz="5000">
                <a:solidFill>
                  <a:srgbClr val="000000"/>
                </a:solidFill>
                <a:latin typeface="Arial"/>
              </a:rPr>
              <a:t>GPS receivers turn the reference data from the satellites into an absolute position. Making new and better GPS receivers is good for both consumer product development and academic research with applications from medical devices to autonomous vehicles.</a:t>
            </a:r>
            <a:endParaRPr/>
          </a:p>
          <a:p>
            <a:pPr algn="just">
              <a:lnSpc>
                <a:spcPct val="100000"/>
              </a:lnSpc>
            </a:pPr>
            <a:endParaRPr/>
          </a:p>
          <a:p>
            <a:pPr algn="just">
              <a:lnSpc>
                <a:spcPct val="100000"/>
              </a:lnSpc>
            </a:pPr>
            <a:r>
              <a:rPr lang="en-US" sz="5000">
                <a:solidFill>
                  <a:srgbClr val="000000"/>
                </a:solidFill>
                <a:latin typeface="Arial"/>
              </a:rPr>
              <a:t>There are many techniques that can be used in the GPS receivers but developers need the raw I and Q signals from a front-end board. </a:t>
            </a:r>
            <a:endParaRPr/>
          </a:p>
          <a:p>
            <a:pPr algn="just">
              <a:lnSpc>
                <a:spcPct val="100000"/>
              </a:lnSpc>
            </a:pPr>
            <a:endParaRPr/>
          </a:p>
          <a:p>
            <a:pPr algn="just">
              <a:lnSpc>
                <a:spcPct val="100000"/>
              </a:lnSpc>
            </a:pPr>
            <a:r>
              <a:rPr lang="en-US" sz="5000">
                <a:solidFill>
                  <a:srgbClr val="000000"/>
                </a:solidFill>
                <a:latin typeface="Arial"/>
              </a:rPr>
              <a:t>Current boards are closed-source, don't make enough streaming data available or allow for enough of it to be saved, and in any case are prohibitively expensive.</a:t>
            </a:r>
            <a:endParaRPr/>
          </a:p>
        </p:txBody>
      </p:sp>
      <p:sp>
        <p:nvSpPr>
          <p:cNvPr id="49" name="CustomShape 13"/>
          <p:cNvSpPr/>
          <p:nvPr/>
        </p:nvSpPr>
        <p:spPr>
          <a:xfrm>
            <a:off x="1124640" y="9345600"/>
            <a:ext cx="13683600" cy="1740960"/>
          </a:xfrm>
          <a:prstGeom prst="rect">
            <a:avLst/>
          </a:prstGeom>
          <a:ln w="9360">
            <a:solidFill>
              <a:srgbClr val="000000"/>
            </a:solidFill>
            <a:miter/>
          </a:ln>
        </p:spPr>
        <p:txBody>
          <a:bodyPr anchor="ctr" bIns="45000" lIns="90000" rIns="90000" tIns="45000" wrap="none"/>
          <a:p>
            <a:pPr algn="ctr">
              <a:lnSpc>
                <a:spcPct val="100000"/>
              </a:lnSpc>
            </a:pPr>
            <a:r>
              <a:rPr b="1" lang="en-US" sz="6000">
                <a:solidFill>
                  <a:srgbClr val="6a7f10"/>
                </a:solidFill>
                <a:latin typeface="Garamond"/>
              </a:rPr>
              <a:t>Claim</a:t>
            </a:r>
            <a:endParaRPr/>
          </a:p>
        </p:txBody>
      </p:sp>
      <p:sp>
        <p:nvSpPr>
          <p:cNvPr id="50" name="CustomShape 14"/>
          <p:cNvSpPr/>
          <p:nvPr/>
        </p:nvSpPr>
        <p:spPr>
          <a:xfrm>
            <a:off x="16891200" y="21203280"/>
            <a:ext cx="12618360" cy="2377080"/>
          </a:xfrm>
          <a:prstGeom prst="rect">
            <a:avLst/>
          </a:prstGeom>
          <a:ln w="9360">
            <a:solidFill>
              <a:srgbClr val="ffffff"/>
            </a:solidFill>
            <a:miter/>
          </a:ln>
        </p:spPr>
        <p:txBody>
          <a:bodyPr bIns="45000" lIns="90000" rIns="90000" tIns="45000"/>
          <a:p>
            <a:pPr>
              <a:lnSpc>
                <a:spcPct val="100000"/>
              </a:lnSpc>
            </a:pPr>
            <a:r>
              <a:rPr lang="en-US" sz="5000">
                <a:solidFill>
                  <a:srgbClr val="000000"/>
                </a:solidFill>
                <a:latin typeface="Arial"/>
              </a:rPr>
              <a:t>Mobile, hand-held. Low cost with readily available components. Multiple ways to save the data and platform independent.</a:t>
            </a:r>
            <a:endParaRPr/>
          </a:p>
          <a:p>
            <a:pPr>
              <a:lnSpc>
                <a:spcPct val="100000"/>
              </a:lnSpc>
            </a:pPr>
            <a:r>
              <a:rPr lang="en-US" sz="5000">
                <a:solidFill>
                  <a:srgbClr val="000000"/>
                </a:solidFill>
                <a:latin typeface="Arial"/>
              </a:rPr>
              <a:t>Open source schematics and software.</a:t>
            </a:r>
            <a:endParaRPr/>
          </a:p>
        </p:txBody>
      </p:sp>
      <p:sp>
        <p:nvSpPr>
          <p:cNvPr id="51" name="CustomShape 15"/>
          <p:cNvSpPr/>
          <p:nvPr/>
        </p:nvSpPr>
        <p:spPr>
          <a:xfrm>
            <a:off x="16662240" y="18855000"/>
            <a:ext cx="11703960" cy="1740960"/>
          </a:xfrm>
          <a:prstGeom prst="rect">
            <a:avLst/>
          </a:prstGeom>
          <a:ln w="9360">
            <a:solidFill>
              <a:srgbClr val="000000"/>
            </a:solidFill>
            <a:miter/>
          </a:ln>
        </p:spPr>
        <p:txBody>
          <a:bodyPr anchor="ctr" bIns="45000" lIns="90000" rIns="90000" tIns="45000" wrap="none"/>
          <a:p>
            <a:pPr algn="ctr">
              <a:lnSpc>
                <a:spcPct val="100000"/>
              </a:lnSpc>
            </a:pPr>
            <a:r>
              <a:rPr b="1" lang="en-US" sz="6000">
                <a:solidFill>
                  <a:srgbClr val="6a7f10"/>
                </a:solidFill>
                <a:latin typeface="Garamond"/>
              </a:rPr>
              <a:t>Requirements</a:t>
            </a:r>
            <a:endParaRPr/>
          </a:p>
        </p:txBody>
      </p:sp>
      <p:sp>
        <p:nvSpPr>
          <p:cNvPr id="52" name="CustomShape 16"/>
          <p:cNvSpPr/>
          <p:nvPr/>
        </p:nvSpPr>
        <p:spPr>
          <a:xfrm>
            <a:off x="30293640" y="6293880"/>
            <a:ext cx="12088440" cy="2377080"/>
          </a:xfrm>
          <a:prstGeom prst="rect">
            <a:avLst/>
          </a:prstGeom>
          <a:ln w="9360">
            <a:solidFill>
              <a:srgbClr val="ffffff"/>
            </a:solidFill>
            <a:miter/>
          </a:ln>
        </p:spPr>
        <p:txBody>
          <a:bodyPr bIns="45000" lIns="90000" rIns="90000" tIns="45000"/>
          <a:p>
            <a:pPr algn="just">
              <a:lnSpc>
                <a:spcPct val="100000"/>
              </a:lnSpc>
            </a:pPr>
            <a:r>
              <a:rPr lang="en-US" sz="5000">
                <a:solidFill>
                  <a:srgbClr val="000000"/>
                </a:solidFill>
                <a:latin typeface="Arial"/>
              </a:rPr>
              <a:t>Powered by either a 3.3V Coin cell battery or 5V DC power over USB from a laptop.</a:t>
            </a:r>
            <a:endParaRPr/>
          </a:p>
          <a:p>
            <a:pPr algn="just">
              <a:lnSpc>
                <a:spcPct val="100000"/>
              </a:lnSpc>
            </a:pPr>
            <a:endParaRPr/>
          </a:p>
          <a:p>
            <a:pPr algn="just">
              <a:lnSpc>
                <a:spcPct val="100000"/>
              </a:lnSpc>
            </a:pPr>
            <a:r>
              <a:rPr lang="en-US" sz="5000">
                <a:solidFill>
                  <a:srgbClr val="000000"/>
                </a:solidFill>
                <a:latin typeface="Arial"/>
              </a:rPr>
              <a:t>The data stream is available over USB, serial, or directly to the micro SD card.</a:t>
            </a:r>
            <a:endParaRPr/>
          </a:p>
          <a:p>
            <a:pPr algn="just">
              <a:lnSpc>
                <a:spcPct val="100000"/>
              </a:lnSpc>
            </a:pPr>
            <a:endParaRPr/>
          </a:p>
          <a:p>
            <a:pPr algn="just">
              <a:lnSpc>
                <a:spcPct val="100000"/>
              </a:lnSpc>
            </a:pPr>
            <a:r>
              <a:rPr lang="en-US" sz="5000">
                <a:solidFill>
                  <a:srgbClr val="000000"/>
                </a:solidFill>
                <a:latin typeface="Arial"/>
              </a:rPr>
              <a:t>STM32F407 is an ARM Cortex M4 chip.</a:t>
            </a:r>
            <a:endParaRPr/>
          </a:p>
          <a:p>
            <a:pPr algn="just">
              <a:lnSpc>
                <a:spcPct val="100000"/>
              </a:lnSpc>
            </a:pPr>
            <a:endParaRPr/>
          </a:p>
          <a:p>
            <a:pPr algn="just">
              <a:lnSpc>
                <a:spcPct val="100000"/>
              </a:lnSpc>
            </a:pPr>
            <a:r>
              <a:rPr lang="en-US" sz="5000">
                <a:solidFill>
                  <a:srgbClr val="000000"/>
                </a:solidFill>
                <a:latin typeface="Arial"/>
              </a:rPr>
              <a:t>MAX2769 GPS Receiver chip supports a powered or unpowered antenna.</a:t>
            </a:r>
            <a:endParaRPr/>
          </a:p>
          <a:p>
            <a:pPr algn="just">
              <a:lnSpc>
                <a:spcPct val="100000"/>
              </a:lnSpc>
            </a:pPr>
            <a:endParaRPr/>
          </a:p>
          <a:p>
            <a:pPr algn="just">
              <a:lnSpc>
                <a:spcPct val="100000"/>
              </a:lnSpc>
            </a:pPr>
            <a:r>
              <a:rPr lang="en-US" sz="5000">
                <a:solidFill>
                  <a:srgbClr val="000000"/>
                </a:solidFill>
                <a:latin typeface="Arial"/>
              </a:rPr>
              <a:t>The STM32F407 is a newer chip with extensive documentation and a hobbyist developer community. </a:t>
            </a:r>
            <a:endParaRPr/>
          </a:p>
          <a:p>
            <a:pPr algn="just">
              <a:lnSpc>
                <a:spcPct val="100000"/>
              </a:lnSpc>
            </a:pPr>
            <a:endParaRPr/>
          </a:p>
          <a:p>
            <a:pPr algn="just">
              <a:lnSpc>
                <a:spcPct val="100000"/>
              </a:lnSpc>
            </a:pPr>
            <a:r>
              <a:rPr lang="en-US" sz="5000">
                <a:solidFill>
                  <a:srgbClr val="000000"/>
                </a:solidFill>
                <a:latin typeface="Arial"/>
              </a:rPr>
              <a:t>All schematics and software are open source so the board can be modified.</a:t>
            </a:r>
            <a:endParaRPr/>
          </a:p>
          <a:p>
            <a:pPr algn="just">
              <a:lnSpc>
                <a:spcPct val="100000"/>
              </a:lnSpc>
            </a:pPr>
            <a:endParaRPr/>
          </a:p>
          <a:p>
            <a:pPr algn="just">
              <a:lnSpc>
                <a:spcPct val="100000"/>
              </a:lnSpc>
            </a:pPr>
            <a:r>
              <a:rPr lang="en-US" sz="5000">
                <a:solidFill>
                  <a:srgbClr val="000000"/>
                </a:solidFill>
                <a:latin typeface="Arial"/>
              </a:rPr>
              <a:t>Total component cost is under $100.</a:t>
            </a:r>
            <a:endParaRPr/>
          </a:p>
        </p:txBody>
      </p:sp>
      <p:sp>
        <p:nvSpPr>
          <p:cNvPr id="53" name="CustomShape 17"/>
          <p:cNvSpPr/>
          <p:nvPr/>
        </p:nvSpPr>
        <p:spPr>
          <a:xfrm>
            <a:off x="30266640" y="4197600"/>
            <a:ext cx="12621600" cy="1740960"/>
          </a:xfrm>
          <a:prstGeom prst="rect">
            <a:avLst/>
          </a:prstGeom>
          <a:ln w="9360">
            <a:solidFill>
              <a:srgbClr val="000000"/>
            </a:solidFill>
            <a:miter/>
          </a:ln>
        </p:spPr>
        <p:txBody>
          <a:bodyPr anchor="ctr" bIns="45000" lIns="90000" rIns="90000" tIns="45000" wrap="none"/>
          <a:p>
            <a:pPr algn="ctr">
              <a:lnSpc>
                <a:spcPct val="100000"/>
              </a:lnSpc>
            </a:pPr>
            <a:r>
              <a:rPr b="1" lang="en-US" sz="6000">
                <a:solidFill>
                  <a:srgbClr val="6a7f10"/>
                </a:solidFill>
                <a:latin typeface="Garamond"/>
              </a:rPr>
              <a:t>Implementation</a:t>
            </a:r>
            <a:endParaRPr/>
          </a:p>
        </p:txBody>
      </p:sp>
      <p:sp>
        <p:nvSpPr>
          <p:cNvPr id="54" name="CustomShape 18"/>
          <p:cNvSpPr/>
          <p:nvPr/>
        </p:nvSpPr>
        <p:spPr>
          <a:xfrm>
            <a:off x="30409200" y="30420720"/>
            <a:ext cx="12017880" cy="760320"/>
          </a:xfrm>
          <a:prstGeom prst="rect">
            <a:avLst/>
          </a:prstGeom>
        </p:spPr>
        <p:txBody>
          <a:bodyPr anchor="ctr" bIns="45000" lIns="90000" rIns="90000" tIns="45000"/>
          <a:p>
            <a:pPr algn="ctr">
              <a:lnSpc>
                <a:spcPct val="100000"/>
              </a:lnSpc>
            </a:pPr>
            <a:r>
              <a:rPr b="1" lang="en-US" sz="4400">
                <a:solidFill>
                  <a:srgbClr val="6a7f10"/>
                </a:solidFill>
                <a:latin typeface="Times New Roman"/>
                <a:ea typeface="SimSun"/>
              </a:rPr>
              <a:t>Figure 3. Rocket avionics module</a:t>
            </a:r>
            <a:endParaRPr/>
          </a:p>
        </p:txBody>
      </p:sp>
      <p:pic>
        <p:nvPicPr>
          <p:cNvPr descr="" id="55" name=""/>
          <p:cNvPicPr/>
          <p:nvPr/>
        </p:nvPicPr>
        <p:blipFill>
          <a:blip r:embed="rId4"/>
          <a:stretch>
            <a:fillRect/>
          </a:stretch>
        </p:blipFill>
        <p:spPr>
          <a:xfrm>
            <a:off x="32918400" y="21945600"/>
            <a:ext cx="7785720" cy="8049240"/>
          </a:xfrm>
          <a:prstGeom prst="rect">
            <a:avLst/>
          </a:prstGeom>
        </p:spPr>
      </p:pic>
      <p:sp>
        <p:nvSpPr>
          <p:cNvPr id="56" name="CustomShape 19"/>
          <p:cNvSpPr/>
          <p:nvPr/>
        </p:nvSpPr>
        <p:spPr>
          <a:xfrm>
            <a:off x="16886520" y="27210600"/>
            <a:ext cx="14477400" cy="2377080"/>
          </a:xfrm>
          <a:prstGeom prst="rect">
            <a:avLst/>
          </a:prstGeom>
          <a:ln w="9360">
            <a:solidFill>
              <a:srgbClr val="ffffff"/>
            </a:solidFill>
            <a:miter/>
          </a:ln>
        </p:spPr>
        <p:txBody>
          <a:bodyPr bIns="45000" lIns="90000" rIns="90000" tIns="45000"/>
          <a:p>
            <a:pPr>
              <a:lnSpc>
                <a:spcPct val="100000"/>
              </a:lnSpc>
            </a:pPr>
            <a:r>
              <a:rPr lang="en-US" sz="5000">
                <a:solidFill>
                  <a:srgbClr val="000000"/>
                </a:solidFill>
                <a:latin typeface="Arial"/>
              </a:rPr>
              <a:t>Bart Massey, Andrew Greenberg and </a:t>
            </a:r>
            <a:endParaRPr/>
          </a:p>
          <a:p>
            <a:pPr>
              <a:lnSpc>
                <a:spcPct val="100000"/>
              </a:lnSpc>
            </a:pPr>
            <a:r>
              <a:rPr lang="en-US" sz="5000">
                <a:solidFill>
                  <a:srgbClr val="000000"/>
                </a:solidFill>
                <a:latin typeface="Arial"/>
              </a:rPr>
              <a:t>the Portland State Aerospace Society.</a:t>
            </a:r>
            <a:endParaRPr/>
          </a:p>
          <a:p>
            <a:pPr>
              <a:lnSpc>
                <a:spcPct val="100000"/>
              </a:lnSpc>
            </a:pPr>
            <a:endParaRPr/>
          </a:p>
          <a:p>
            <a:pPr>
              <a:lnSpc>
                <a:spcPct val="100000"/>
              </a:lnSpc>
            </a:pPr>
            <a:r>
              <a:rPr lang="en-US" sz="5000">
                <a:solidFill>
                  <a:srgbClr val="000000"/>
                </a:solidFill>
                <a:latin typeface="Arial"/>
              </a:rPr>
              <a:t>Source code and schematics available at</a:t>
            </a:r>
            <a:endParaRPr/>
          </a:p>
          <a:p>
            <a:pPr>
              <a:lnSpc>
                <a:spcPct val="100000"/>
              </a:lnSpc>
            </a:pPr>
            <a:r>
              <a:rPr lang="en-US" sz="5000">
                <a:solidFill>
                  <a:srgbClr val="000000"/>
                </a:solidFill>
                <a:latin typeface="Arial"/>
              </a:rPr>
              <a:t>http://github.com/wicker/</a:t>
            </a:r>
            <a:endParaRPr/>
          </a:p>
        </p:txBody>
      </p:sp>
      <p:sp>
        <p:nvSpPr>
          <p:cNvPr id="57" name="CustomShape 20"/>
          <p:cNvSpPr/>
          <p:nvPr/>
        </p:nvSpPr>
        <p:spPr>
          <a:xfrm>
            <a:off x="16657560" y="24862320"/>
            <a:ext cx="11703960" cy="1740960"/>
          </a:xfrm>
          <a:prstGeom prst="rect">
            <a:avLst/>
          </a:prstGeom>
          <a:ln w="9360">
            <a:solidFill>
              <a:srgbClr val="000000"/>
            </a:solidFill>
            <a:miter/>
          </a:ln>
        </p:spPr>
        <p:txBody>
          <a:bodyPr anchor="ctr" bIns="45000" lIns="90000" rIns="90000" tIns="45000" wrap="none"/>
          <a:p>
            <a:pPr algn="ctr">
              <a:lnSpc>
                <a:spcPct val="100000"/>
              </a:lnSpc>
            </a:pPr>
            <a:r>
              <a:rPr b="1" lang="en-US" sz="6000">
                <a:solidFill>
                  <a:srgbClr val="6a7f10"/>
                </a:solidFill>
                <a:latin typeface="Garamond"/>
              </a:rPr>
              <a:t>Collaborators</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CustomShape 1"/>
          <p:cNvSpPr/>
          <p:nvPr/>
        </p:nvSpPr>
        <p:spPr>
          <a:xfrm>
            <a:off x="15545160" y="19284840"/>
            <a:ext cx="13683600" cy="1740960"/>
          </a:xfrm>
          <a:prstGeom prst="rect">
            <a:avLst/>
          </a:prstGeom>
          <a:ln w="9360">
            <a:solidFill>
              <a:srgbClr val="000000"/>
            </a:solidFill>
            <a:miter/>
          </a:ln>
        </p:spPr>
        <p:txBody>
          <a:bodyPr anchor="ctr" bIns="45000" lIns="90000" rIns="90000" tIns="45000" wrap="none"/>
          <a:p>
            <a:pPr algn="ctr">
              <a:lnSpc>
                <a:spcPct val="100000"/>
              </a:lnSpc>
            </a:pPr>
            <a:r>
              <a:rPr b="1" lang="en-US" sz="6000">
                <a:solidFill>
                  <a:srgbClr val="6a7f10"/>
                </a:solidFill>
                <a:latin typeface="Garamond"/>
              </a:rPr>
              <a:t>Hardware</a:t>
            </a:r>
            <a:endParaRPr/>
          </a:p>
        </p:txBody>
      </p:sp>
      <p:sp>
        <p:nvSpPr>
          <p:cNvPr id="59" name="CustomShape 2"/>
          <p:cNvSpPr/>
          <p:nvPr/>
        </p:nvSpPr>
        <p:spPr>
          <a:xfrm>
            <a:off x="15179400" y="21574800"/>
            <a:ext cx="14020200" cy="10272960"/>
          </a:xfrm>
          <a:prstGeom prst="rect">
            <a:avLst/>
          </a:prstGeom>
          <a:solidFill>
            <a:srgbClr val="ffffff"/>
          </a:solidFill>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