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5"/>
  </p:sldMasterIdLst>
  <p:notesMasterIdLst>
    <p:notesMasterId r:id="rId55"/>
  </p:notesMasterIdLst>
  <p:sldIdLst>
    <p:sldId id="262" r:id="rId46"/>
    <p:sldId id="261" r:id="rId47"/>
    <p:sldId id="266" r:id="rId48"/>
    <p:sldId id="265" r:id="rId49"/>
    <p:sldId id="267" r:id="rId50"/>
    <p:sldId id="268" r:id="rId51"/>
    <p:sldId id="264" r:id="rId52"/>
    <p:sldId id="270" r:id="rId53"/>
    <p:sldId id="269" r:id="rId5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128"/>
        <a:cs typeface="+mn-cs"/>
      </a:defRPr>
    </a:lvl1pPr>
    <a:lvl2pPr marL="457200" algn="l" rtl="0" fontAlgn="base">
      <a:spcBef>
        <a:spcPct val="0"/>
      </a:spcBef>
      <a:spcAft>
        <a:spcPct val="0"/>
      </a:spcAft>
      <a:defRPr sz="2400" kern="1200">
        <a:solidFill>
          <a:schemeClr val="tx1"/>
        </a:solidFill>
        <a:latin typeface="Arial" charset="0"/>
        <a:ea typeface="ＭＳ Ｐゴシック" charset="-128"/>
        <a:cs typeface="+mn-cs"/>
      </a:defRPr>
    </a:lvl2pPr>
    <a:lvl3pPr marL="914400" algn="l" rtl="0" fontAlgn="base">
      <a:spcBef>
        <a:spcPct val="0"/>
      </a:spcBef>
      <a:spcAft>
        <a:spcPct val="0"/>
      </a:spcAft>
      <a:defRPr sz="2400" kern="1200">
        <a:solidFill>
          <a:schemeClr val="tx1"/>
        </a:solidFill>
        <a:latin typeface="Arial" charset="0"/>
        <a:ea typeface="ＭＳ Ｐゴシック" charset="-128"/>
        <a:cs typeface="+mn-cs"/>
      </a:defRPr>
    </a:lvl3pPr>
    <a:lvl4pPr marL="1371600" algn="l" rtl="0" fontAlgn="base">
      <a:spcBef>
        <a:spcPct val="0"/>
      </a:spcBef>
      <a:spcAft>
        <a:spcPct val="0"/>
      </a:spcAft>
      <a:defRPr sz="2400" kern="1200">
        <a:solidFill>
          <a:schemeClr val="tx1"/>
        </a:solidFill>
        <a:latin typeface="Arial" charset="0"/>
        <a:ea typeface="ＭＳ Ｐゴシック" charset="-128"/>
        <a:cs typeface="+mn-cs"/>
      </a:defRPr>
    </a:lvl4pPr>
    <a:lvl5pPr marL="1828800" algn="l"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DDDDDD"/>
    <a:srgbClr val="C0C0C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564" y="1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2.xml"/><Relationship Id="rId50" Type="http://schemas.openxmlformats.org/officeDocument/2006/relationships/slide" Target="slides/slide5.xml"/><Relationship Id="rId55" Type="http://schemas.openxmlformats.org/officeDocument/2006/relationships/notesMaster" Target="notesMasters/notesMaster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Master" Target="slideMasters/slideMaster1.xml"/><Relationship Id="rId53" Type="http://schemas.openxmlformats.org/officeDocument/2006/relationships/slide" Target="slides/slide8.xml"/><Relationship Id="rId58" Type="http://schemas.openxmlformats.org/officeDocument/2006/relationships/theme" Target="theme/theme1.xml"/><Relationship Id="rId5" Type="http://schemas.openxmlformats.org/officeDocument/2006/relationships/customXml" Target="../customXml/item5.xml"/><Relationship Id="rId19" Type="http://schemas.openxmlformats.org/officeDocument/2006/relationships/customXml" Target="../customXml/item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3.xml"/><Relationship Id="rId56"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6.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1.xml"/><Relationship Id="rId59"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9.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4.xml"/><Relationship Id="rId57" Type="http://schemas.openxmlformats.org/officeDocument/2006/relationships/viewProps" Target="viewProps.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C5D09-1254-4553-8506-F9EC30576ABC}" type="datetimeFigureOut">
              <a:rPr lang="en-US" smtClean="0"/>
              <a:t>8/19/2014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D8685-E301-4D3B-A0B6-F0CCEB09196E}" type="slidenum">
              <a:rPr lang="en-US" smtClean="0"/>
              <a:t>‹#›</a:t>
            </a:fld>
            <a:endParaRPr lang="en-US"/>
          </a:p>
        </p:txBody>
      </p:sp>
    </p:spTree>
    <p:extLst>
      <p:ext uri="{BB962C8B-B14F-4D97-AF65-F5344CB8AC3E}">
        <p14:creationId xmlns:p14="http://schemas.microsoft.com/office/powerpoint/2010/main" val="1749609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0D8685-E301-4D3B-A0B6-F0CCEB09196E}" type="slidenum">
              <a:rPr lang="en-US" smtClean="0"/>
              <a:t>1</a:t>
            </a:fld>
            <a:endParaRPr lang="en-US"/>
          </a:p>
        </p:txBody>
      </p:sp>
    </p:spTree>
    <p:extLst>
      <p:ext uri="{BB962C8B-B14F-4D97-AF65-F5344CB8AC3E}">
        <p14:creationId xmlns:p14="http://schemas.microsoft.com/office/powerpoint/2010/main" val="1633645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0D8685-E301-4D3B-A0B6-F0CCEB09196E}" type="slidenum">
              <a:rPr lang="en-US" smtClean="0"/>
              <a:t>3</a:t>
            </a:fld>
            <a:endParaRPr lang="en-US"/>
          </a:p>
        </p:txBody>
      </p:sp>
    </p:spTree>
    <p:extLst>
      <p:ext uri="{BB962C8B-B14F-4D97-AF65-F5344CB8AC3E}">
        <p14:creationId xmlns:p14="http://schemas.microsoft.com/office/powerpoint/2010/main" val="1044095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41C08A8-B529-460D-B75B-53448E78BAEC}" type="slidenum">
              <a:rPr lang="en-US"/>
              <a:pPr/>
              <a:t>‹#›</a:t>
            </a:fld>
            <a:endParaRPr lang="en-US"/>
          </a:p>
        </p:txBody>
      </p:sp>
    </p:spTree>
    <p:extLst>
      <p:ext uri="{BB962C8B-B14F-4D97-AF65-F5344CB8AC3E}">
        <p14:creationId xmlns:p14="http://schemas.microsoft.com/office/powerpoint/2010/main" val="2983790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6407446-9364-41CC-B69A-88402949FF23}" type="slidenum">
              <a:rPr lang="en-US"/>
              <a:pPr/>
              <a:t>‹#›</a:t>
            </a:fld>
            <a:endParaRPr lang="en-US"/>
          </a:p>
        </p:txBody>
      </p:sp>
    </p:spTree>
    <p:extLst>
      <p:ext uri="{BB962C8B-B14F-4D97-AF65-F5344CB8AC3E}">
        <p14:creationId xmlns:p14="http://schemas.microsoft.com/office/powerpoint/2010/main" val="1542069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BEA810C-32B1-4566-948E-2F9D2D70D760}" type="slidenum">
              <a:rPr lang="en-US"/>
              <a:pPr/>
              <a:t>‹#›</a:t>
            </a:fld>
            <a:endParaRPr lang="en-US"/>
          </a:p>
        </p:txBody>
      </p:sp>
    </p:spTree>
    <p:extLst>
      <p:ext uri="{BB962C8B-B14F-4D97-AF65-F5344CB8AC3E}">
        <p14:creationId xmlns:p14="http://schemas.microsoft.com/office/powerpoint/2010/main" val="216846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8EC7F82-C1A3-4D1F-A378-03E873C92100}" type="slidenum">
              <a:rPr lang="en-US"/>
              <a:pPr/>
              <a:t>‹#›</a:t>
            </a:fld>
            <a:endParaRPr lang="en-US"/>
          </a:p>
        </p:txBody>
      </p:sp>
    </p:spTree>
    <p:extLst>
      <p:ext uri="{BB962C8B-B14F-4D97-AF65-F5344CB8AC3E}">
        <p14:creationId xmlns:p14="http://schemas.microsoft.com/office/powerpoint/2010/main" val="315063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D08B37C-2CDF-4BB9-BE62-B42D9236A8A0}" type="slidenum">
              <a:rPr lang="en-US"/>
              <a:pPr/>
              <a:t>‹#›</a:t>
            </a:fld>
            <a:endParaRPr lang="en-US"/>
          </a:p>
        </p:txBody>
      </p:sp>
    </p:spTree>
    <p:extLst>
      <p:ext uri="{BB962C8B-B14F-4D97-AF65-F5344CB8AC3E}">
        <p14:creationId xmlns:p14="http://schemas.microsoft.com/office/powerpoint/2010/main" val="411621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9B771BE-B61D-478F-B08F-A6534F62395B}" type="slidenum">
              <a:rPr lang="en-US"/>
              <a:pPr/>
              <a:t>‹#›</a:t>
            </a:fld>
            <a:endParaRPr lang="en-US"/>
          </a:p>
        </p:txBody>
      </p:sp>
    </p:spTree>
    <p:extLst>
      <p:ext uri="{BB962C8B-B14F-4D97-AF65-F5344CB8AC3E}">
        <p14:creationId xmlns:p14="http://schemas.microsoft.com/office/powerpoint/2010/main" val="254098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36A61AD-B43E-45BC-A290-3E2B7944CA39}" type="slidenum">
              <a:rPr lang="en-US"/>
              <a:pPr/>
              <a:t>‹#›</a:t>
            </a:fld>
            <a:endParaRPr lang="en-US"/>
          </a:p>
        </p:txBody>
      </p:sp>
    </p:spTree>
    <p:extLst>
      <p:ext uri="{BB962C8B-B14F-4D97-AF65-F5344CB8AC3E}">
        <p14:creationId xmlns:p14="http://schemas.microsoft.com/office/powerpoint/2010/main" val="37048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49F8F7D1-AA7E-4358-B50D-3FEC55C0E115}" type="slidenum">
              <a:rPr lang="en-US"/>
              <a:pPr/>
              <a:t>‹#›</a:t>
            </a:fld>
            <a:endParaRPr lang="en-US"/>
          </a:p>
        </p:txBody>
      </p:sp>
    </p:spTree>
    <p:extLst>
      <p:ext uri="{BB962C8B-B14F-4D97-AF65-F5344CB8AC3E}">
        <p14:creationId xmlns:p14="http://schemas.microsoft.com/office/powerpoint/2010/main" val="152091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C1B3341B-EBBA-44DA-8FC9-1FAAA90CBC01}" type="slidenum">
              <a:rPr lang="en-US"/>
              <a:pPr/>
              <a:t>‹#›</a:t>
            </a:fld>
            <a:endParaRPr lang="en-US"/>
          </a:p>
        </p:txBody>
      </p:sp>
    </p:spTree>
    <p:extLst>
      <p:ext uri="{BB962C8B-B14F-4D97-AF65-F5344CB8AC3E}">
        <p14:creationId xmlns:p14="http://schemas.microsoft.com/office/powerpoint/2010/main" val="208258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2DC627D-5D75-4AB0-8E02-D4A5FE5BEE35}" type="slidenum">
              <a:rPr lang="en-US"/>
              <a:pPr/>
              <a:t>‹#›</a:t>
            </a:fld>
            <a:endParaRPr lang="en-US"/>
          </a:p>
        </p:txBody>
      </p:sp>
    </p:spTree>
    <p:extLst>
      <p:ext uri="{BB962C8B-B14F-4D97-AF65-F5344CB8AC3E}">
        <p14:creationId xmlns:p14="http://schemas.microsoft.com/office/powerpoint/2010/main" val="2094876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3F88BBB-16DE-4BDD-9ED3-1098EFA37DCC}" type="slidenum">
              <a:rPr lang="en-US"/>
              <a:pPr/>
              <a:t>‹#›</a:t>
            </a:fld>
            <a:endParaRPr lang="en-US"/>
          </a:p>
        </p:txBody>
      </p:sp>
    </p:spTree>
    <p:extLst>
      <p:ext uri="{BB962C8B-B14F-4D97-AF65-F5344CB8AC3E}">
        <p14:creationId xmlns:p14="http://schemas.microsoft.com/office/powerpoint/2010/main" val="71406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25F24FA-E2F1-481B-AFC0-E9FFC8811EC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cs typeface="Arial" charset="0"/>
        </a:defRPr>
      </a:lvl2pPr>
      <a:lvl3pPr algn="ctr" rtl="0" eaLnBrk="0" fontAlgn="base" hangingPunct="0">
        <a:spcBef>
          <a:spcPct val="0"/>
        </a:spcBef>
        <a:spcAft>
          <a:spcPct val="0"/>
        </a:spcAft>
        <a:defRPr sz="4400">
          <a:solidFill>
            <a:schemeClr val="tx2"/>
          </a:solidFill>
          <a:latin typeface="Arial" charset="0"/>
          <a:ea typeface="ＭＳ Ｐゴシック" charset="-128"/>
          <a:cs typeface="Arial" charset="0"/>
        </a:defRPr>
      </a:lvl3pPr>
      <a:lvl4pPr algn="ctr" rtl="0" eaLnBrk="0" fontAlgn="base" hangingPunct="0">
        <a:spcBef>
          <a:spcPct val="0"/>
        </a:spcBef>
        <a:spcAft>
          <a:spcPct val="0"/>
        </a:spcAft>
        <a:defRPr sz="4400">
          <a:solidFill>
            <a:schemeClr val="tx2"/>
          </a:solidFill>
          <a:latin typeface="Arial" charset="0"/>
          <a:ea typeface="ＭＳ Ｐゴシック" charset="-128"/>
          <a:cs typeface="Arial" charset="0"/>
        </a:defRPr>
      </a:lvl4pPr>
      <a:lvl5pPr algn="ctr" rtl="0" eaLnBrk="0" fontAlgn="base" hangingPunct="0">
        <a:spcBef>
          <a:spcPct val="0"/>
        </a:spcBef>
        <a:spcAft>
          <a:spcPct val="0"/>
        </a:spcAft>
        <a:defRPr sz="4400">
          <a:solidFill>
            <a:schemeClr val="tx2"/>
          </a:solidFill>
          <a:latin typeface="Arial" charset="0"/>
          <a:ea typeface="ＭＳ Ｐゴシック" charset="-128"/>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customXml" Target="../../customXml/item1.xml"/><Relationship Id="rId7" Type="http://schemas.openxmlformats.org/officeDocument/2006/relationships/customXml" Target="../../customXml/item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customXml" Target="../../customXml/item4.xml"/><Relationship Id="rId5" Type="http://schemas.openxmlformats.org/officeDocument/2006/relationships/customXml" Target="../../customXml/item3.xml"/><Relationship Id="rId10" Type="http://schemas.openxmlformats.org/officeDocument/2006/relationships/image" Target="../media/image1.png"/><Relationship Id="rId4" Type="http://schemas.openxmlformats.org/officeDocument/2006/relationships/customXml" Target="../../customXml/item2.xml"/><Relationship Id="rId9"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9"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customXml" Target="../../customXml/item11.xml"/><Relationship Id="rId13" Type="http://schemas.openxmlformats.org/officeDocument/2006/relationships/image" Target="../media/image4.emf"/><Relationship Id="rId3" Type="http://schemas.openxmlformats.org/officeDocument/2006/relationships/customXml" Target="../../customXml/item6.xml"/><Relationship Id="rId7" Type="http://schemas.openxmlformats.org/officeDocument/2006/relationships/customXml" Target="../../customXml/item10.xml"/><Relationship Id="rId12" Type="http://schemas.openxmlformats.org/officeDocument/2006/relationships/image" Target="../media/image3.png"/><Relationship Id="rId2" Type="http://schemas.openxmlformats.org/officeDocument/2006/relationships/customXml" Target="../../customXml/item5.xml"/><Relationship Id="rId1" Type="http://schemas.openxmlformats.org/officeDocument/2006/relationships/tags" Target="../tags/tag11.xml"/><Relationship Id="rId6" Type="http://schemas.openxmlformats.org/officeDocument/2006/relationships/customXml" Target="../../customXml/item9.xml"/><Relationship Id="rId11" Type="http://schemas.openxmlformats.org/officeDocument/2006/relationships/image" Target="../media/image2.png"/><Relationship Id="rId5" Type="http://schemas.openxmlformats.org/officeDocument/2006/relationships/customXml" Target="../../customXml/item8.xml"/><Relationship Id="rId10" Type="http://schemas.openxmlformats.org/officeDocument/2006/relationships/notesSlide" Target="../notesSlides/notesSlide2.xml"/><Relationship Id="rId4" Type="http://schemas.openxmlformats.org/officeDocument/2006/relationships/customXml" Target="../../customXml/item7.xml"/><Relationship Id="rId9" Type="http://schemas.openxmlformats.org/officeDocument/2006/relationships/slideLayout" Target="../slideLayouts/slideLayout7.xml"/><Relationship Id="rId1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customXml" Target="../../customXml/item20.xml"/><Relationship Id="rId13" Type="http://schemas.openxmlformats.org/officeDocument/2006/relationships/customXml" Target="../../customXml/item25.xml"/><Relationship Id="rId18" Type="http://schemas.openxmlformats.org/officeDocument/2006/relationships/image" Target="../media/image5.png"/><Relationship Id="rId3" Type="http://schemas.openxmlformats.org/officeDocument/2006/relationships/customXml" Target="../../customXml/item15.xml"/><Relationship Id="rId7" Type="http://schemas.openxmlformats.org/officeDocument/2006/relationships/customXml" Target="../../customXml/item19.xml"/><Relationship Id="rId12" Type="http://schemas.openxmlformats.org/officeDocument/2006/relationships/customXml" Target="../../customXml/item24.xml"/><Relationship Id="rId17" Type="http://schemas.openxmlformats.org/officeDocument/2006/relationships/slideLayout" Target="../slideLayouts/slideLayout7.xml"/><Relationship Id="rId2" Type="http://schemas.openxmlformats.org/officeDocument/2006/relationships/customXml" Target="../../customXml/item14.xml"/><Relationship Id="rId16" Type="http://schemas.openxmlformats.org/officeDocument/2006/relationships/customXml" Target="../../customXml/item28.xml"/><Relationship Id="rId1" Type="http://schemas.openxmlformats.org/officeDocument/2006/relationships/customXml" Target="../../customXml/item13.xml"/><Relationship Id="rId6" Type="http://schemas.openxmlformats.org/officeDocument/2006/relationships/customXml" Target="../../customXml/item18.xml"/><Relationship Id="rId11" Type="http://schemas.openxmlformats.org/officeDocument/2006/relationships/customXml" Target="../../customXml/item22.xml"/><Relationship Id="rId5" Type="http://schemas.openxmlformats.org/officeDocument/2006/relationships/customXml" Target="../../customXml/item17.xml"/><Relationship Id="rId15" Type="http://schemas.openxmlformats.org/officeDocument/2006/relationships/customXml" Target="../../customXml/item26.xml"/><Relationship Id="rId10" Type="http://schemas.openxmlformats.org/officeDocument/2006/relationships/customXml" Target="../../customXml/item23.xml"/><Relationship Id="rId4" Type="http://schemas.openxmlformats.org/officeDocument/2006/relationships/customXml" Target="../../customXml/item16.xml"/><Relationship Id="rId9" Type="http://schemas.openxmlformats.org/officeDocument/2006/relationships/customXml" Target="../../customXml/item21.xml"/><Relationship Id="rId14" Type="http://schemas.openxmlformats.org/officeDocument/2006/relationships/customXml" Target="../../customXml/item27.xml"/></Relationships>
</file>

<file path=ppt/slides/_rels/slide6.xml.rels><?xml version="1.0" encoding="UTF-8" standalone="yes"?>
<Relationships xmlns="http://schemas.openxmlformats.org/package/2006/relationships"><Relationship Id="rId8" Type="http://schemas.openxmlformats.org/officeDocument/2006/relationships/customXml" Target="../../customXml/item35.xml"/><Relationship Id="rId13" Type="http://schemas.openxmlformats.org/officeDocument/2006/relationships/customXml" Target="../../customXml/item40.xml"/><Relationship Id="rId18" Type="http://schemas.openxmlformats.org/officeDocument/2006/relationships/image" Target="../media/image5.png"/><Relationship Id="rId3" Type="http://schemas.openxmlformats.org/officeDocument/2006/relationships/customXml" Target="../../customXml/item30.xml"/><Relationship Id="rId7" Type="http://schemas.openxmlformats.org/officeDocument/2006/relationships/customXml" Target="../../customXml/item34.xml"/><Relationship Id="rId12" Type="http://schemas.openxmlformats.org/officeDocument/2006/relationships/customXml" Target="../../customXml/item39.xml"/><Relationship Id="rId17" Type="http://schemas.openxmlformats.org/officeDocument/2006/relationships/slideLayout" Target="../slideLayouts/slideLayout7.xml"/><Relationship Id="rId2" Type="http://schemas.openxmlformats.org/officeDocument/2006/relationships/customXml" Target="../../customXml/item29.xml"/><Relationship Id="rId16" Type="http://schemas.openxmlformats.org/officeDocument/2006/relationships/customXml" Target="../../customXml/item43.xml"/><Relationship Id="rId1" Type="http://schemas.openxmlformats.org/officeDocument/2006/relationships/customXml" Target="../../customXml/item44.xml"/><Relationship Id="rId6" Type="http://schemas.openxmlformats.org/officeDocument/2006/relationships/customXml" Target="../../customXml/item33.xml"/><Relationship Id="rId11" Type="http://schemas.openxmlformats.org/officeDocument/2006/relationships/customXml" Target="../../customXml/item38.xml"/><Relationship Id="rId5" Type="http://schemas.openxmlformats.org/officeDocument/2006/relationships/customXml" Target="../../customXml/item32.xml"/><Relationship Id="rId15" Type="http://schemas.openxmlformats.org/officeDocument/2006/relationships/customXml" Target="../../customXml/item41.xml"/><Relationship Id="rId10" Type="http://schemas.openxmlformats.org/officeDocument/2006/relationships/customXml" Target="../../customXml/item37.xml"/><Relationship Id="rId4" Type="http://schemas.openxmlformats.org/officeDocument/2006/relationships/customXml" Target="../../customXml/item31.xml"/><Relationship Id="rId9" Type="http://schemas.openxmlformats.org/officeDocument/2006/relationships/customXml" Target="../../customXml/item36.xml"/><Relationship Id="rId14" Type="http://schemas.openxmlformats.org/officeDocument/2006/relationships/customXml" Target="../../customXml/item4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214301627"/>
              </p:ext>
            </p:extLst>
          </p:nvPr>
        </p:nvGraphicFramePr>
        <p:xfrm>
          <a:off x="179512" y="862032"/>
          <a:ext cx="1512168" cy="5648960"/>
        </p:xfrm>
        <a:graphic>
          <a:graphicData uri="http://schemas.openxmlformats.org/drawingml/2006/table">
            <a:tbl>
              <a:tblPr firstRow="1" bandRow="1">
                <a:tableStyleId>{5C22544A-7EE6-4342-B048-85BDC9FD1C3A}</a:tableStyleId>
              </a:tblPr>
              <a:tblGrid>
                <a:gridCol w="1512168"/>
              </a:tblGrid>
              <a:tr h="370840">
                <a:tc>
                  <a:txBody>
                    <a:bodyPr/>
                    <a:lstStyle/>
                    <a:p>
                      <a:r>
                        <a:rPr lang="en-US" sz="1200" dirty="0" smtClean="0"/>
                        <a:t>Accounts</a:t>
                      </a:r>
                    </a:p>
                  </a:txBody>
                  <a:tcPr/>
                </a:tc>
              </a:tr>
              <a:tr h="370840">
                <a:tc>
                  <a:txBody>
                    <a:bodyPr/>
                    <a:lstStyle/>
                    <a:p>
                      <a:r>
                        <a:rPr lang="en-US" sz="1200" dirty="0" smtClean="0"/>
                        <a:t>+ Cash</a:t>
                      </a:r>
                      <a:r>
                        <a:rPr lang="en-US" sz="1200" baseline="0" dirty="0" smtClean="0"/>
                        <a:t> Pool</a:t>
                      </a:r>
                      <a:endParaRPr lang="en-US" sz="1200" dirty="0" smtClean="0"/>
                    </a:p>
                  </a:txBody>
                  <a:tcPr/>
                </a:tc>
              </a:tr>
              <a:tr h="370840">
                <a:tc>
                  <a:txBody>
                    <a:bodyPr/>
                    <a:lstStyle/>
                    <a:p>
                      <a:pPr algn="r"/>
                      <a:r>
                        <a:rPr lang="en-US" sz="1200" dirty="0" smtClean="0"/>
                        <a:t>GT Bank</a:t>
                      </a:r>
                    </a:p>
                  </a:txBody>
                  <a:tcPr/>
                </a:tc>
              </a:tr>
              <a:tr h="370840">
                <a:tc>
                  <a:txBody>
                    <a:bodyPr/>
                    <a:lstStyle/>
                    <a:p>
                      <a:pPr algn="r"/>
                      <a:r>
                        <a:rPr lang="en-US" sz="1200" dirty="0" smtClean="0"/>
                        <a:t>Skye</a:t>
                      </a:r>
                    </a:p>
                  </a:txBody>
                  <a:tcPr/>
                </a:tc>
              </a:tr>
              <a:tr h="370840">
                <a:tc>
                  <a:txBody>
                    <a:bodyPr/>
                    <a:lstStyle/>
                    <a:p>
                      <a:pPr algn="r"/>
                      <a:r>
                        <a:rPr lang="en-US" sz="1200" dirty="0" smtClean="0"/>
                        <a:t>First Bank</a:t>
                      </a:r>
                    </a:p>
                  </a:txBody>
                  <a:tcPr/>
                </a:tc>
              </a:tr>
              <a:tr h="370840">
                <a:tc>
                  <a:txBody>
                    <a:bodyPr/>
                    <a:lstStyle/>
                    <a:p>
                      <a:pPr algn="r"/>
                      <a:r>
                        <a:rPr lang="en-US" sz="1200" dirty="0" smtClean="0"/>
                        <a:t>UBA</a:t>
                      </a:r>
                    </a:p>
                  </a:txBody>
                  <a:tcPr/>
                </a:tc>
              </a:tr>
              <a:tr h="370840">
                <a:tc>
                  <a:txBody>
                    <a:bodyPr/>
                    <a:lstStyle/>
                    <a:p>
                      <a:pPr algn="r"/>
                      <a:r>
                        <a:rPr lang="en-US" sz="1200" dirty="0" smtClean="0"/>
                        <a:t>Zenith</a:t>
                      </a:r>
                    </a:p>
                  </a:txBody>
                  <a:tcPr/>
                </a:tc>
              </a:tr>
              <a:tr h="370840">
                <a:tc>
                  <a:txBody>
                    <a:bodyPr/>
                    <a:lstStyle/>
                    <a:p>
                      <a:pPr algn="r"/>
                      <a:r>
                        <a:rPr lang="en-US" sz="1200" dirty="0" smtClean="0"/>
                        <a:t>FCMB</a:t>
                      </a:r>
                    </a:p>
                  </a:txBody>
                  <a:tcPr/>
                </a:tc>
              </a:tr>
              <a:tr h="370840">
                <a:tc>
                  <a:txBody>
                    <a:bodyPr/>
                    <a:lstStyle/>
                    <a:p>
                      <a:pPr algn="r"/>
                      <a:r>
                        <a:rPr lang="en-US" sz="1200" dirty="0" smtClean="0"/>
                        <a:t>Diamond</a:t>
                      </a:r>
                      <a:r>
                        <a:rPr lang="en-US" sz="1200" baseline="0" dirty="0" smtClean="0"/>
                        <a:t> Bank</a:t>
                      </a:r>
                      <a:endParaRPr lang="en-US" sz="1200" dirty="0" smtClean="0"/>
                    </a:p>
                  </a:txBody>
                  <a:tcPr/>
                </a:tc>
              </a:tr>
              <a:tr h="370840">
                <a:tc>
                  <a:txBody>
                    <a:bodyPr/>
                    <a:lstStyle/>
                    <a:p>
                      <a:r>
                        <a:rPr lang="en-US" sz="1200" dirty="0" smtClean="0"/>
                        <a:t>+ Card Deposits</a:t>
                      </a:r>
                    </a:p>
                  </a:txBody>
                  <a:tcPr/>
                </a:tc>
              </a:tr>
              <a:tr h="370840">
                <a:tc>
                  <a:txBody>
                    <a:bodyPr/>
                    <a:lstStyle/>
                    <a:p>
                      <a:pPr algn="r"/>
                      <a:r>
                        <a:rPr lang="en-US" sz="1200" dirty="0" err="1" smtClean="0"/>
                        <a:t>InterSwitch</a:t>
                      </a:r>
                      <a:endParaRPr lang="en-US" sz="1200" dirty="0" smtClean="0"/>
                    </a:p>
                  </a:txBody>
                  <a:tcPr/>
                </a:tc>
              </a:tr>
              <a:tr h="370840">
                <a:tc>
                  <a:txBody>
                    <a:bodyPr/>
                    <a:lstStyle/>
                    <a:p>
                      <a:r>
                        <a:rPr lang="en-US" sz="1200" dirty="0" smtClean="0"/>
                        <a:t>+ Airtime</a:t>
                      </a:r>
                    </a:p>
                  </a:txBody>
                  <a:tcPr/>
                </a:tc>
              </a:tr>
              <a:tr h="370840">
                <a:tc>
                  <a:txBody>
                    <a:bodyPr/>
                    <a:lstStyle/>
                    <a:p>
                      <a:pPr algn="r"/>
                      <a:r>
                        <a:rPr lang="en-US" sz="1200" dirty="0" smtClean="0"/>
                        <a:t>Each Mobile</a:t>
                      </a:r>
                      <a:r>
                        <a:rPr lang="en-US" sz="1200" baseline="0" dirty="0" smtClean="0"/>
                        <a:t> Operator</a:t>
                      </a:r>
                      <a:endParaRPr lang="en-US" sz="1200" dirty="0" smtClean="0"/>
                    </a:p>
                  </a:txBody>
                  <a:tcPr/>
                </a:tc>
              </a:tr>
              <a:tr h="370840">
                <a:tc>
                  <a:txBody>
                    <a:bodyPr/>
                    <a:lstStyle/>
                    <a:p>
                      <a:pPr algn="l"/>
                      <a:r>
                        <a:rPr lang="en-US" sz="1200" dirty="0" smtClean="0"/>
                        <a:t>+ Merchants</a:t>
                      </a:r>
                    </a:p>
                  </a:txBody>
                  <a:tcPr/>
                </a:tc>
              </a:tr>
              <a:tr h="370840">
                <a:tc>
                  <a:txBody>
                    <a:bodyPr/>
                    <a:lstStyle/>
                    <a:p>
                      <a:pPr algn="r"/>
                      <a:r>
                        <a:rPr lang="en-US" sz="1200" dirty="0" smtClean="0"/>
                        <a:t>Each Merchant</a:t>
                      </a: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88261473"/>
              </p:ext>
            </p:extLst>
          </p:nvPr>
        </p:nvGraphicFramePr>
        <p:xfrm>
          <a:off x="1751586" y="862032"/>
          <a:ext cx="7056783" cy="2630170"/>
        </p:xfrm>
        <a:graphic>
          <a:graphicData uri="http://schemas.openxmlformats.org/drawingml/2006/table">
            <a:tbl>
              <a:tblPr firstRow="1" bandRow="1">
                <a:tableStyleId>{5C22544A-7EE6-4342-B048-85BDC9FD1C3A}</a:tableStyleId>
              </a:tblPr>
              <a:tblGrid>
                <a:gridCol w="784087"/>
                <a:gridCol w="784087"/>
                <a:gridCol w="784087"/>
                <a:gridCol w="784087"/>
                <a:gridCol w="784087"/>
                <a:gridCol w="784087"/>
                <a:gridCol w="552060"/>
                <a:gridCol w="792088"/>
                <a:gridCol w="1008113"/>
              </a:tblGrid>
              <a:tr h="370840">
                <a:tc>
                  <a:txBody>
                    <a:bodyPr/>
                    <a:lstStyle/>
                    <a:p>
                      <a:pPr algn="ctr" fontAlgn="b"/>
                      <a:r>
                        <a:rPr lang="en-US" sz="1100" b="1" i="0" u="none" strike="noStrike" dirty="0">
                          <a:solidFill>
                            <a:srgbClr val="FFFFFF"/>
                          </a:solidFill>
                          <a:effectLst/>
                          <a:latin typeface="Arial" panose="020B0604020202020204" pitchFamily="34" charset="0"/>
                        </a:rPr>
                        <a:t>Date</a:t>
                      </a:r>
                    </a:p>
                  </a:txBody>
                  <a:tcPr marL="9525" marR="9525" marT="9525" marB="0" anchor="b"/>
                </a:tc>
                <a:tc>
                  <a:txBody>
                    <a:bodyPr/>
                    <a:lstStyle/>
                    <a:p>
                      <a:pPr algn="ctr" fontAlgn="b"/>
                      <a:r>
                        <a:rPr lang="en-US" sz="1100" b="1" i="0" u="none" strike="noStrike">
                          <a:solidFill>
                            <a:srgbClr val="FFFFFF"/>
                          </a:solidFill>
                          <a:effectLst/>
                          <a:latin typeface="Arial" panose="020B0604020202020204" pitchFamily="34" charset="0"/>
                        </a:rPr>
                        <a:t>Opening Balance</a:t>
                      </a:r>
                    </a:p>
                  </a:txBody>
                  <a:tcPr marL="9525" marR="9525" marT="9525" marB="0" anchor="b"/>
                </a:tc>
                <a:tc>
                  <a:txBody>
                    <a:bodyPr/>
                    <a:lstStyle/>
                    <a:p>
                      <a:pPr algn="ctr" fontAlgn="b"/>
                      <a:r>
                        <a:rPr lang="en-US" sz="1100" b="1" i="0" u="none" strike="noStrike">
                          <a:solidFill>
                            <a:srgbClr val="FFFFFF"/>
                          </a:solidFill>
                          <a:effectLst/>
                          <a:latin typeface="Arial" panose="020B0604020202020204" pitchFamily="34" charset="0"/>
                        </a:rPr>
                        <a:t>Bank Deposit Slip Number</a:t>
                      </a:r>
                    </a:p>
                  </a:txBody>
                  <a:tcPr marL="9525" marR="9525" marT="9525" marB="0" anchor="b"/>
                </a:tc>
                <a:tc>
                  <a:txBody>
                    <a:bodyPr/>
                    <a:lstStyle/>
                    <a:p>
                      <a:pPr algn="ctr" fontAlgn="b"/>
                      <a:r>
                        <a:rPr lang="en-US" sz="1100" b="1" i="0" u="none" strike="noStrike">
                          <a:solidFill>
                            <a:srgbClr val="FFFFFF"/>
                          </a:solidFill>
                          <a:effectLst/>
                          <a:latin typeface="Arial" panose="020B0604020202020204" pitchFamily="34" charset="0"/>
                        </a:rPr>
                        <a:t>Account Name</a:t>
                      </a:r>
                    </a:p>
                  </a:txBody>
                  <a:tcPr marL="9525" marR="9525" marT="9525" marB="0" anchor="b"/>
                </a:tc>
                <a:tc>
                  <a:txBody>
                    <a:bodyPr/>
                    <a:lstStyle/>
                    <a:p>
                      <a:pPr algn="ctr" fontAlgn="b"/>
                      <a:r>
                        <a:rPr lang="en-US" sz="1100" b="1" i="0" u="none" strike="noStrike">
                          <a:solidFill>
                            <a:srgbClr val="FFFFFF"/>
                          </a:solidFill>
                          <a:effectLst/>
                          <a:latin typeface="Arial" panose="020B0604020202020204" pitchFamily="34" charset="0"/>
                        </a:rPr>
                        <a:t>Reference No.</a:t>
                      </a:r>
                    </a:p>
                  </a:txBody>
                  <a:tcPr marL="9525" marR="9525" marT="9525" marB="0" anchor="b"/>
                </a:tc>
                <a:tc>
                  <a:txBody>
                    <a:bodyPr/>
                    <a:lstStyle/>
                    <a:p>
                      <a:pPr algn="ctr" fontAlgn="b"/>
                      <a:r>
                        <a:rPr lang="en-US" sz="1100" b="1" i="0" u="none" strike="noStrike" dirty="0" smtClean="0">
                          <a:solidFill>
                            <a:srgbClr val="FFFFFF"/>
                          </a:solidFill>
                          <a:effectLst/>
                          <a:latin typeface="Arial" panose="020B0604020202020204" pitchFamily="34" charset="0"/>
                        </a:rPr>
                        <a:t>Credits</a:t>
                      </a:r>
                      <a:endParaRPr lang="en-US" sz="1100" b="1" i="0" u="none" strike="noStrike" dirty="0">
                        <a:solidFill>
                          <a:srgbClr val="FFFFFF"/>
                        </a:solidFill>
                        <a:effectLst/>
                        <a:latin typeface="Arial" panose="020B0604020202020204" pitchFamily="34" charset="0"/>
                      </a:endParaRPr>
                    </a:p>
                  </a:txBody>
                  <a:tcPr marL="9525" marR="9525" marT="9525" marB="0" anchor="b"/>
                </a:tc>
                <a:tc>
                  <a:txBody>
                    <a:bodyPr/>
                    <a:lstStyle/>
                    <a:p>
                      <a:pPr algn="ctr" fontAlgn="b"/>
                      <a:r>
                        <a:rPr lang="en-US" sz="1100" b="1" i="0" u="none" strike="noStrike" dirty="0" smtClean="0">
                          <a:solidFill>
                            <a:srgbClr val="FFFFFF"/>
                          </a:solidFill>
                          <a:effectLst/>
                          <a:latin typeface="Arial" panose="020B0604020202020204" pitchFamily="34" charset="0"/>
                        </a:rPr>
                        <a:t>Cleared</a:t>
                      </a:r>
                    </a:p>
                  </a:txBody>
                  <a:tcPr marL="9525" marR="9525" marT="9525" marB="0" anchor="b"/>
                </a:tc>
                <a:tc>
                  <a:txBody>
                    <a:bodyPr/>
                    <a:lstStyle/>
                    <a:p>
                      <a:pPr algn="ctr" fontAlgn="b"/>
                      <a:r>
                        <a:rPr lang="en-US" sz="1100" b="1" i="0" u="none" strike="noStrike" dirty="0" smtClean="0">
                          <a:solidFill>
                            <a:srgbClr val="FFFFFF"/>
                          </a:solidFill>
                          <a:effectLst/>
                          <a:latin typeface="Arial" panose="020B0604020202020204" pitchFamily="34" charset="0"/>
                        </a:rPr>
                        <a:t>Debits</a:t>
                      </a:r>
                      <a:endParaRPr lang="en-US" sz="1100" b="1" i="0" u="none" strike="noStrike" dirty="0">
                        <a:solidFill>
                          <a:srgbClr val="FFFFFF"/>
                        </a:solidFill>
                        <a:effectLst/>
                        <a:latin typeface="Arial" panose="020B0604020202020204" pitchFamily="34" charset="0"/>
                      </a:endParaRPr>
                    </a:p>
                  </a:txBody>
                  <a:tcPr marL="9525" marR="9525" marT="9525" marB="0" anchor="b"/>
                </a:tc>
                <a:tc>
                  <a:txBody>
                    <a:bodyPr/>
                    <a:lstStyle/>
                    <a:p>
                      <a:pPr algn="ctr" fontAlgn="b"/>
                      <a:r>
                        <a:rPr lang="en-US" sz="1100" b="1" i="0" u="none" strike="noStrike" dirty="0">
                          <a:solidFill>
                            <a:srgbClr val="FFFFFF"/>
                          </a:solidFill>
                          <a:effectLst/>
                          <a:latin typeface="Arial" panose="020B0604020202020204" pitchFamily="34" charset="0"/>
                        </a:rPr>
                        <a:t>Closing Balance</a:t>
                      </a:r>
                    </a:p>
                  </a:txBody>
                  <a:tcPr marL="9525" marR="9525" marT="9525" marB="0" anchor="b"/>
                </a:tc>
              </a:tr>
              <a:tr h="370840">
                <a:tc>
                  <a:txBody>
                    <a:bodyPr/>
                    <a:lstStyle/>
                    <a:p>
                      <a:pPr algn="l" fontAlgn="b"/>
                      <a:r>
                        <a:rPr lang="en-US" sz="1000" b="0" i="0" u="none" strike="noStrike" dirty="0">
                          <a:solidFill>
                            <a:schemeClr val="bg1">
                              <a:lumMod val="65000"/>
                            </a:schemeClr>
                          </a:solidFill>
                          <a:effectLst/>
                          <a:latin typeface="+mj-lt"/>
                        </a:rPr>
                        <a:t>2014-08-05</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11,989,564.00</a:t>
                      </a:r>
                    </a:p>
                  </a:txBody>
                  <a:tcPr marL="9525" marR="9525" marT="9525" marB="0" anchor="b"/>
                </a:tc>
                <a:tc>
                  <a:txBody>
                    <a:bodyPr/>
                    <a:lstStyle/>
                    <a:p>
                      <a:pPr algn="l" fontAlgn="b"/>
                      <a:r>
                        <a:rPr lang="en-US" sz="1000" b="0" i="0" u="none" strike="noStrike">
                          <a:solidFill>
                            <a:schemeClr val="bg1">
                              <a:lumMod val="65000"/>
                            </a:schemeClr>
                          </a:solidFill>
                          <a:effectLst/>
                          <a:latin typeface="+mj-lt"/>
                        </a:rPr>
                        <a:t>076948</a:t>
                      </a:r>
                    </a:p>
                  </a:txBody>
                  <a:tcPr marL="9525" marR="9525" marT="9525" marB="0" anchor="b"/>
                </a:tc>
                <a:tc>
                  <a:txBody>
                    <a:bodyPr/>
                    <a:lstStyle/>
                    <a:p>
                      <a:pPr algn="l" fontAlgn="b"/>
                      <a:r>
                        <a:rPr lang="en-US" sz="1000" b="0" i="0" u="none" strike="noStrike">
                          <a:solidFill>
                            <a:schemeClr val="bg1">
                              <a:lumMod val="65000"/>
                            </a:schemeClr>
                          </a:solidFill>
                          <a:effectLst/>
                          <a:latin typeface="+mj-lt"/>
                        </a:rPr>
                        <a:t>Riche Brown</a:t>
                      </a:r>
                    </a:p>
                  </a:txBody>
                  <a:tcPr marL="9525" marR="9525" marT="9525" marB="0" anchor="b"/>
                </a:tc>
                <a:tc>
                  <a:txBody>
                    <a:bodyPr/>
                    <a:lstStyle/>
                    <a:p>
                      <a:pPr algn="l" fontAlgn="b"/>
                      <a:r>
                        <a:rPr lang="en-US" sz="1000" b="0" i="0" u="none" strike="noStrike">
                          <a:solidFill>
                            <a:schemeClr val="bg1">
                              <a:lumMod val="65000"/>
                            </a:schemeClr>
                          </a:solidFill>
                          <a:effectLst/>
                          <a:latin typeface="+mj-lt"/>
                        </a:rPr>
                        <a:t> </a:t>
                      </a:r>
                    </a:p>
                  </a:txBody>
                  <a:tcPr marL="9525" marR="9525" marT="9525" marB="0" anchor="b"/>
                </a:tc>
                <a:tc>
                  <a:txBody>
                    <a:bodyPr/>
                    <a:lstStyle/>
                    <a:p>
                      <a:pPr algn="r" fontAlgn="b"/>
                      <a:r>
                        <a:rPr lang="en-US" sz="1000" b="0" i="0" u="none" strike="noStrike">
                          <a:solidFill>
                            <a:schemeClr val="bg1">
                              <a:lumMod val="65000"/>
                            </a:schemeClr>
                          </a:solidFill>
                          <a:effectLst/>
                          <a:latin typeface="+mj-lt"/>
                        </a:rPr>
                        <a:t>4,950.00</a:t>
                      </a:r>
                    </a:p>
                  </a:txBody>
                  <a:tcPr marL="9525" marR="9525" marT="9525" marB="0" anchor="b"/>
                </a:tc>
                <a:tc>
                  <a:txBody>
                    <a:bodyPr/>
                    <a:lstStyle/>
                    <a:p>
                      <a:pPr algn="ctr"/>
                      <a:r>
                        <a:rPr lang="en-US" sz="1000" dirty="0" smtClean="0">
                          <a:solidFill>
                            <a:schemeClr val="bg1">
                              <a:lumMod val="65000"/>
                            </a:schemeClr>
                          </a:solidFill>
                          <a:latin typeface="+mj-lt"/>
                        </a:rPr>
                        <a:t>R</a:t>
                      </a:r>
                      <a:endParaRPr lang="en-US" sz="1000" dirty="0">
                        <a:solidFill>
                          <a:schemeClr val="bg1">
                            <a:lumMod val="65000"/>
                          </a:schemeClr>
                        </a:solidFill>
                        <a:latin typeface="+mj-lt"/>
                      </a:endParaRP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0.00</a:t>
                      </a:r>
                    </a:p>
                  </a:txBody>
                  <a:tcPr marL="9525" marR="9525" marT="9525" marB="0" anchor="b"/>
                </a:tc>
                <a:tc>
                  <a:txBody>
                    <a:bodyPr/>
                    <a:lstStyle/>
                    <a:p>
                      <a:pPr algn="r" fontAlgn="b"/>
                      <a:r>
                        <a:rPr lang="en-US" sz="1000" b="0" i="0" u="none" strike="noStrike">
                          <a:solidFill>
                            <a:schemeClr val="bg1">
                              <a:lumMod val="65000"/>
                            </a:schemeClr>
                          </a:solidFill>
                          <a:effectLst/>
                          <a:latin typeface="+mj-lt"/>
                        </a:rPr>
                        <a:t>11,994,514.00</a:t>
                      </a:r>
                    </a:p>
                  </a:txBody>
                  <a:tcPr marL="9525" marR="9525" marT="9525" marB="0" anchor="b"/>
                </a:tc>
              </a:tr>
              <a:tr h="370840">
                <a:tc>
                  <a:txBody>
                    <a:bodyPr/>
                    <a:lstStyle/>
                    <a:p>
                      <a:pPr algn="l" fontAlgn="b"/>
                      <a:r>
                        <a:rPr lang="en-US" sz="1000" b="0" i="0" u="none" strike="noStrike" dirty="0">
                          <a:solidFill>
                            <a:schemeClr val="bg1">
                              <a:lumMod val="65000"/>
                            </a:schemeClr>
                          </a:solidFill>
                          <a:effectLst/>
                          <a:latin typeface="+mj-lt"/>
                        </a:rPr>
                        <a:t>2014-08-05</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11,994,514.00</a:t>
                      </a:r>
                    </a:p>
                  </a:txBody>
                  <a:tcPr marL="9525" marR="9525" marT="9525" marB="0" anchor="b"/>
                </a:tc>
                <a:tc>
                  <a:txBody>
                    <a:bodyPr/>
                    <a:lstStyle/>
                    <a:p>
                      <a:pPr algn="l" fontAlgn="b"/>
                      <a:r>
                        <a:rPr lang="en-US" sz="1000" b="0" i="0" u="none" strike="noStrike" dirty="0">
                          <a:solidFill>
                            <a:schemeClr val="bg1">
                              <a:lumMod val="65000"/>
                            </a:schemeClr>
                          </a:solidFill>
                          <a:effectLst/>
                          <a:latin typeface="+mj-lt"/>
                        </a:rPr>
                        <a:t>00728428</a:t>
                      </a:r>
                    </a:p>
                  </a:txBody>
                  <a:tcPr marL="9525" marR="9525" marT="9525" marB="0" anchor="b"/>
                </a:tc>
                <a:tc>
                  <a:txBody>
                    <a:bodyPr/>
                    <a:lstStyle/>
                    <a:p>
                      <a:pPr algn="l" fontAlgn="b"/>
                      <a:r>
                        <a:rPr lang="en-US" sz="1000" b="0" i="0" u="none" strike="noStrike" dirty="0">
                          <a:solidFill>
                            <a:schemeClr val="bg1">
                              <a:lumMod val="65000"/>
                            </a:schemeClr>
                          </a:solidFill>
                          <a:effectLst/>
                          <a:latin typeface="+mj-lt"/>
                        </a:rPr>
                        <a:t>ING Systems (3)</a:t>
                      </a:r>
                    </a:p>
                  </a:txBody>
                  <a:tcPr marL="9525" marR="9525" marT="9525" marB="0" anchor="b"/>
                </a:tc>
                <a:tc>
                  <a:txBody>
                    <a:bodyPr/>
                    <a:lstStyle/>
                    <a:p>
                      <a:pPr algn="l" fontAlgn="b"/>
                      <a:r>
                        <a:rPr lang="en-US" sz="1000" b="0" i="0" u="none" strike="noStrike" dirty="0">
                          <a:solidFill>
                            <a:schemeClr val="bg1">
                              <a:lumMod val="65000"/>
                            </a:schemeClr>
                          </a:solidFill>
                          <a:effectLst/>
                          <a:latin typeface="+mj-lt"/>
                        </a:rPr>
                        <a:t> </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33,800.00</a:t>
                      </a:r>
                    </a:p>
                  </a:txBody>
                  <a:tcPr marL="9525" marR="9525" marT="9525" marB="0" anchor="b"/>
                </a:tc>
                <a:tc>
                  <a:txBody>
                    <a:bodyPr/>
                    <a:lstStyle/>
                    <a:p>
                      <a:pPr algn="ctr"/>
                      <a:r>
                        <a:rPr lang="en-US" sz="1000" dirty="0" smtClean="0">
                          <a:solidFill>
                            <a:schemeClr val="bg1">
                              <a:lumMod val="65000"/>
                            </a:schemeClr>
                          </a:solidFill>
                          <a:latin typeface="+mj-lt"/>
                        </a:rPr>
                        <a:t>R</a:t>
                      </a:r>
                      <a:endParaRPr lang="en-US" sz="1000" dirty="0">
                        <a:solidFill>
                          <a:schemeClr val="bg1">
                            <a:lumMod val="65000"/>
                          </a:schemeClr>
                        </a:solidFill>
                        <a:latin typeface="+mj-lt"/>
                      </a:endParaRP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0.00</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12,028,314.00</a:t>
                      </a:r>
                    </a:p>
                  </a:txBody>
                  <a:tcPr marL="9525" marR="9525" marT="9525" marB="0" anchor="b"/>
                </a:tc>
              </a:tr>
              <a:tr h="370840">
                <a:tc>
                  <a:txBody>
                    <a:bodyPr/>
                    <a:lstStyle/>
                    <a:p>
                      <a:pPr algn="l" fontAlgn="b"/>
                      <a:r>
                        <a:rPr lang="en-US" sz="1000" b="0" i="0" u="none" strike="noStrike">
                          <a:solidFill>
                            <a:srgbClr val="000000"/>
                          </a:solidFill>
                          <a:effectLst/>
                          <a:latin typeface="+mj-lt"/>
                        </a:rPr>
                        <a:t>2014-08-05</a:t>
                      </a:r>
                    </a:p>
                  </a:txBody>
                  <a:tcPr marL="9525" marR="9525" marT="9525" marB="0" anchor="b"/>
                </a:tc>
                <a:tc>
                  <a:txBody>
                    <a:bodyPr/>
                    <a:lstStyle/>
                    <a:p>
                      <a:pPr algn="r" fontAlgn="b"/>
                      <a:r>
                        <a:rPr lang="en-US" sz="1000" b="0" i="0" u="none" strike="noStrike">
                          <a:solidFill>
                            <a:srgbClr val="000000"/>
                          </a:solidFill>
                          <a:effectLst/>
                          <a:latin typeface="+mj-lt"/>
                        </a:rPr>
                        <a:t>12,028,314.00</a:t>
                      </a:r>
                    </a:p>
                  </a:txBody>
                  <a:tcPr marL="9525" marR="9525" marT="9525" marB="0" anchor="b"/>
                </a:tc>
                <a:tc>
                  <a:txBody>
                    <a:bodyPr/>
                    <a:lstStyle/>
                    <a:p>
                      <a:pPr algn="l" fontAlgn="b"/>
                      <a:r>
                        <a:rPr lang="en-US" sz="1000" b="0" i="0" u="none" strike="noStrike">
                          <a:solidFill>
                            <a:srgbClr val="000000"/>
                          </a:solidFill>
                          <a:effectLst/>
                          <a:latin typeface="+mj-lt"/>
                        </a:rPr>
                        <a:t>0786873</a:t>
                      </a:r>
                    </a:p>
                  </a:txBody>
                  <a:tcPr marL="9525" marR="9525" marT="9525" marB="0" anchor="b"/>
                </a:tc>
                <a:tc>
                  <a:txBody>
                    <a:bodyPr/>
                    <a:lstStyle/>
                    <a:p>
                      <a:pPr algn="l" fontAlgn="b"/>
                      <a:r>
                        <a:rPr lang="en-US" sz="1000" b="0" i="0" u="none" strike="noStrike" dirty="0" err="1">
                          <a:solidFill>
                            <a:srgbClr val="000000"/>
                          </a:solidFill>
                          <a:effectLst/>
                          <a:latin typeface="+mj-lt"/>
                        </a:rPr>
                        <a:t>Adico</a:t>
                      </a:r>
                      <a:r>
                        <a:rPr lang="en-US" sz="1000" b="0" i="0" u="none" strike="noStrike" dirty="0">
                          <a:solidFill>
                            <a:srgbClr val="000000"/>
                          </a:solidFill>
                          <a:effectLst/>
                          <a:latin typeface="+mj-lt"/>
                        </a:rPr>
                        <a:t> Electronics Nigeria</a:t>
                      </a:r>
                    </a:p>
                  </a:txBody>
                  <a:tcPr marL="9525" marR="9525" marT="9525" marB="0" anchor="b"/>
                </a:tc>
                <a:tc>
                  <a:txBody>
                    <a:bodyPr/>
                    <a:lstStyle/>
                    <a:p>
                      <a:pPr algn="l" fontAlgn="b"/>
                      <a:r>
                        <a:rPr lang="en-US" sz="1000" b="0" i="0" u="none" strike="noStrike" dirty="0">
                          <a:solidFill>
                            <a:srgbClr val="000000"/>
                          </a:solidFill>
                          <a:effectLst/>
                          <a:latin typeface="+mj-lt"/>
                        </a:rPr>
                        <a:t> </a:t>
                      </a:r>
                    </a:p>
                  </a:txBody>
                  <a:tcPr marL="9525" marR="9525" marT="9525" marB="0" anchor="b"/>
                </a:tc>
                <a:tc>
                  <a:txBody>
                    <a:bodyPr/>
                    <a:lstStyle/>
                    <a:p>
                      <a:pPr algn="r" fontAlgn="b"/>
                      <a:r>
                        <a:rPr lang="en-US" sz="1000" b="0" i="0" u="none" strike="noStrike" dirty="0">
                          <a:solidFill>
                            <a:srgbClr val="000000"/>
                          </a:solidFill>
                          <a:effectLst/>
                          <a:latin typeface="+mj-lt"/>
                        </a:rPr>
                        <a:t>15,000.00</a:t>
                      </a:r>
                    </a:p>
                  </a:txBody>
                  <a:tcPr marL="9525" marR="9525" marT="9525" marB="0" anchor="b"/>
                </a:tc>
                <a:tc>
                  <a:txBody>
                    <a:bodyPr/>
                    <a:lstStyle/>
                    <a:p>
                      <a:pPr algn="ctr"/>
                      <a:r>
                        <a:rPr lang="en-US" sz="1000" dirty="0" smtClean="0">
                          <a:latin typeface="+mj-lt"/>
                        </a:rPr>
                        <a:t>C</a:t>
                      </a:r>
                      <a:endParaRPr lang="en-US" sz="1000" dirty="0">
                        <a:latin typeface="+mj-lt"/>
                      </a:endParaRPr>
                    </a:p>
                  </a:txBody>
                  <a:tcPr marL="9525" marR="9525" marT="9525" marB="0" anchor="b"/>
                </a:tc>
                <a:tc>
                  <a:txBody>
                    <a:bodyPr/>
                    <a:lstStyle/>
                    <a:p>
                      <a:pPr algn="r" fontAlgn="b"/>
                      <a:r>
                        <a:rPr lang="en-US" sz="1000" b="0" i="0" u="none" strike="noStrike" dirty="0">
                          <a:solidFill>
                            <a:srgbClr val="000000"/>
                          </a:solidFill>
                          <a:effectLst/>
                          <a:latin typeface="+mj-lt"/>
                        </a:rPr>
                        <a:t>0.00</a:t>
                      </a:r>
                    </a:p>
                  </a:txBody>
                  <a:tcPr marL="9525" marR="9525" marT="9525" marB="0" anchor="b"/>
                </a:tc>
                <a:tc>
                  <a:txBody>
                    <a:bodyPr/>
                    <a:lstStyle/>
                    <a:p>
                      <a:pPr algn="r" fontAlgn="b"/>
                      <a:r>
                        <a:rPr lang="en-US" sz="1000" b="0" i="0" u="none" strike="noStrike" dirty="0">
                          <a:solidFill>
                            <a:srgbClr val="000000"/>
                          </a:solidFill>
                          <a:effectLst/>
                          <a:latin typeface="+mj-lt"/>
                        </a:rPr>
                        <a:t>12,043,314.00</a:t>
                      </a:r>
                    </a:p>
                  </a:txBody>
                  <a:tcPr marL="9525" marR="9525" marT="9525" marB="0" anchor="b"/>
                </a:tc>
              </a:tr>
              <a:tr h="370840">
                <a:tc>
                  <a:txBody>
                    <a:bodyPr/>
                    <a:lstStyle/>
                    <a:p>
                      <a:pPr algn="l" fontAlgn="b"/>
                      <a:r>
                        <a:rPr lang="en-US" sz="1000" b="0" i="0" u="none" strike="noStrike">
                          <a:solidFill>
                            <a:srgbClr val="000000"/>
                          </a:solidFill>
                          <a:effectLst/>
                          <a:latin typeface="+mj-lt"/>
                        </a:rPr>
                        <a:t>2014-08-05</a:t>
                      </a:r>
                    </a:p>
                  </a:txBody>
                  <a:tcPr marL="9525" marR="9525" marT="9525" marB="0" anchor="b"/>
                </a:tc>
                <a:tc>
                  <a:txBody>
                    <a:bodyPr/>
                    <a:lstStyle/>
                    <a:p>
                      <a:pPr algn="r" fontAlgn="b"/>
                      <a:r>
                        <a:rPr lang="en-US" sz="1000" b="0" i="0" u="none" strike="noStrike">
                          <a:solidFill>
                            <a:srgbClr val="000000"/>
                          </a:solidFill>
                          <a:effectLst/>
                          <a:latin typeface="+mj-lt"/>
                        </a:rPr>
                        <a:t>12,043,314.00</a:t>
                      </a:r>
                    </a:p>
                  </a:txBody>
                  <a:tcPr marL="9525" marR="9525" marT="9525" marB="0" anchor="b"/>
                </a:tc>
                <a:tc>
                  <a:txBody>
                    <a:bodyPr/>
                    <a:lstStyle/>
                    <a:p>
                      <a:pPr algn="l" fontAlgn="b"/>
                      <a:r>
                        <a:rPr lang="en-US" sz="1000" b="0" i="0" u="none" strike="noStrike">
                          <a:solidFill>
                            <a:srgbClr val="000000"/>
                          </a:solidFill>
                          <a:effectLst/>
                          <a:latin typeface="+mj-lt"/>
                        </a:rPr>
                        <a:t>7621816</a:t>
                      </a:r>
                    </a:p>
                  </a:txBody>
                  <a:tcPr marL="9525" marR="9525" marT="9525" marB="0" anchor="b"/>
                </a:tc>
                <a:tc>
                  <a:txBody>
                    <a:bodyPr/>
                    <a:lstStyle/>
                    <a:p>
                      <a:pPr algn="l" fontAlgn="b"/>
                      <a:r>
                        <a:rPr lang="en-US" sz="1000" b="0" i="0" u="none" strike="noStrike">
                          <a:solidFill>
                            <a:srgbClr val="000000"/>
                          </a:solidFill>
                          <a:effectLst/>
                          <a:latin typeface="+mj-lt"/>
                        </a:rPr>
                        <a:t>ING Systems (4)</a:t>
                      </a:r>
                    </a:p>
                  </a:txBody>
                  <a:tcPr marL="9525" marR="9525" marT="9525" marB="0" anchor="b"/>
                </a:tc>
                <a:tc>
                  <a:txBody>
                    <a:bodyPr/>
                    <a:lstStyle/>
                    <a:p>
                      <a:pPr algn="l" fontAlgn="b"/>
                      <a:r>
                        <a:rPr lang="en-US" sz="1000" b="0" i="0" u="none" strike="noStrike">
                          <a:solidFill>
                            <a:srgbClr val="000000"/>
                          </a:solidFill>
                          <a:effectLst/>
                          <a:latin typeface="+mj-lt"/>
                        </a:rPr>
                        <a:t> </a:t>
                      </a:r>
                    </a:p>
                  </a:txBody>
                  <a:tcPr marL="9525" marR="9525" marT="9525" marB="0" anchor="b"/>
                </a:tc>
                <a:tc>
                  <a:txBody>
                    <a:bodyPr/>
                    <a:lstStyle/>
                    <a:p>
                      <a:pPr algn="r" fontAlgn="b"/>
                      <a:r>
                        <a:rPr lang="en-US" sz="1000" b="0" i="0" u="none" strike="noStrike" dirty="0">
                          <a:solidFill>
                            <a:srgbClr val="000000"/>
                          </a:solidFill>
                          <a:effectLst/>
                          <a:latin typeface="+mj-lt"/>
                        </a:rPr>
                        <a:t>14,000.00</a:t>
                      </a:r>
                    </a:p>
                  </a:txBody>
                  <a:tcPr marL="9525" marR="9525" marT="9525" marB="0" anchor="b"/>
                </a:tc>
                <a:tc>
                  <a:txBody>
                    <a:bodyPr/>
                    <a:lstStyle/>
                    <a:p>
                      <a:pPr algn="ctr"/>
                      <a:endParaRPr lang="en-US" sz="1000" dirty="0">
                        <a:latin typeface="+mj-lt"/>
                      </a:endParaRPr>
                    </a:p>
                  </a:txBody>
                  <a:tcPr marL="9525" marR="9525" marT="9525" marB="0" anchor="b"/>
                </a:tc>
                <a:tc>
                  <a:txBody>
                    <a:bodyPr/>
                    <a:lstStyle/>
                    <a:p>
                      <a:pPr algn="r" fontAlgn="b"/>
                      <a:r>
                        <a:rPr lang="en-US" sz="1000" b="0" i="0" u="none" strike="noStrike" dirty="0">
                          <a:solidFill>
                            <a:srgbClr val="000000"/>
                          </a:solidFill>
                          <a:effectLst/>
                          <a:latin typeface="+mj-lt"/>
                        </a:rPr>
                        <a:t>0.00</a:t>
                      </a:r>
                    </a:p>
                  </a:txBody>
                  <a:tcPr marL="9525" marR="9525" marT="9525" marB="0" anchor="b"/>
                </a:tc>
                <a:tc>
                  <a:txBody>
                    <a:bodyPr/>
                    <a:lstStyle/>
                    <a:p>
                      <a:pPr algn="r" fontAlgn="b"/>
                      <a:r>
                        <a:rPr lang="en-US" sz="1000" b="0" i="0" u="none" strike="noStrike" dirty="0">
                          <a:solidFill>
                            <a:srgbClr val="000000"/>
                          </a:solidFill>
                          <a:effectLst/>
                          <a:latin typeface="+mj-lt"/>
                        </a:rPr>
                        <a:t>12,057,314.00</a:t>
                      </a:r>
                    </a:p>
                  </a:txBody>
                  <a:tcPr marL="9525" marR="9525" marT="9525" marB="0" anchor="b"/>
                </a:tc>
              </a:tr>
              <a:tr h="370840">
                <a:tc>
                  <a:txBody>
                    <a:bodyPr/>
                    <a:lstStyle/>
                    <a:p>
                      <a:pPr algn="l" fontAlgn="b"/>
                      <a:r>
                        <a:rPr lang="en-US" sz="1000" b="0" i="0" u="none" strike="noStrike">
                          <a:solidFill>
                            <a:srgbClr val="000000"/>
                          </a:solidFill>
                          <a:effectLst/>
                          <a:latin typeface="+mj-lt"/>
                        </a:rPr>
                        <a:t>2014-08-05</a:t>
                      </a:r>
                    </a:p>
                  </a:txBody>
                  <a:tcPr marL="9525" marR="9525" marT="9525" marB="0" anchor="b"/>
                </a:tc>
                <a:tc>
                  <a:txBody>
                    <a:bodyPr/>
                    <a:lstStyle/>
                    <a:p>
                      <a:pPr algn="r" fontAlgn="b"/>
                      <a:r>
                        <a:rPr lang="en-US" sz="1000" b="0" i="0" u="none" strike="noStrike">
                          <a:solidFill>
                            <a:srgbClr val="000000"/>
                          </a:solidFill>
                          <a:effectLst/>
                          <a:latin typeface="+mj-lt"/>
                        </a:rPr>
                        <a:t>12,057,314.00</a:t>
                      </a:r>
                    </a:p>
                  </a:txBody>
                  <a:tcPr marL="9525" marR="9525" marT="9525" marB="0" anchor="b"/>
                </a:tc>
                <a:tc>
                  <a:txBody>
                    <a:bodyPr/>
                    <a:lstStyle/>
                    <a:p>
                      <a:pPr algn="l" fontAlgn="b"/>
                      <a:r>
                        <a:rPr lang="en-US" sz="1000" b="0" i="0" u="none" strike="noStrike">
                          <a:solidFill>
                            <a:srgbClr val="000000"/>
                          </a:solidFill>
                          <a:effectLst/>
                          <a:latin typeface="+mj-lt"/>
                        </a:rPr>
                        <a:t>7621815</a:t>
                      </a:r>
                    </a:p>
                  </a:txBody>
                  <a:tcPr marL="9525" marR="9525" marT="9525" marB="0" anchor="b"/>
                </a:tc>
                <a:tc>
                  <a:txBody>
                    <a:bodyPr/>
                    <a:lstStyle/>
                    <a:p>
                      <a:pPr algn="l" fontAlgn="b"/>
                      <a:r>
                        <a:rPr lang="en-US" sz="1000" b="0" i="0" u="none" strike="noStrike">
                          <a:solidFill>
                            <a:srgbClr val="000000"/>
                          </a:solidFill>
                          <a:effectLst/>
                          <a:latin typeface="+mj-lt"/>
                        </a:rPr>
                        <a:t>ING Systems (4)</a:t>
                      </a:r>
                    </a:p>
                  </a:txBody>
                  <a:tcPr marL="9525" marR="9525" marT="9525" marB="0" anchor="b"/>
                </a:tc>
                <a:tc>
                  <a:txBody>
                    <a:bodyPr/>
                    <a:lstStyle/>
                    <a:p>
                      <a:pPr algn="l" fontAlgn="b"/>
                      <a:r>
                        <a:rPr lang="en-US" sz="1000" b="0" i="0" u="none" strike="noStrike" dirty="0">
                          <a:solidFill>
                            <a:srgbClr val="000000"/>
                          </a:solidFill>
                          <a:effectLst/>
                          <a:latin typeface="+mj-lt"/>
                        </a:rPr>
                        <a:t> </a:t>
                      </a:r>
                    </a:p>
                  </a:txBody>
                  <a:tcPr marL="9525" marR="9525" marT="9525" marB="0" anchor="b"/>
                </a:tc>
                <a:tc>
                  <a:txBody>
                    <a:bodyPr/>
                    <a:lstStyle/>
                    <a:p>
                      <a:pPr algn="r" fontAlgn="b"/>
                      <a:r>
                        <a:rPr lang="en-US" sz="1000" b="0" i="0" u="none" strike="noStrike" dirty="0">
                          <a:solidFill>
                            <a:srgbClr val="000000"/>
                          </a:solidFill>
                          <a:effectLst/>
                          <a:latin typeface="+mj-lt"/>
                        </a:rPr>
                        <a:t>38,650.00</a:t>
                      </a:r>
                    </a:p>
                  </a:txBody>
                  <a:tcPr marL="9525" marR="9525" marT="9525" marB="0" anchor="b"/>
                </a:tc>
                <a:tc>
                  <a:txBody>
                    <a:bodyPr/>
                    <a:lstStyle/>
                    <a:p>
                      <a:pPr algn="ctr"/>
                      <a:endParaRPr lang="en-US" sz="1000" dirty="0">
                        <a:latin typeface="+mj-lt"/>
                      </a:endParaRPr>
                    </a:p>
                  </a:txBody>
                  <a:tcPr marL="9525" marR="9525" marT="9525" marB="0" anchor="b"/>
                </a:tc>
                <a:tc>
                  <a:txBody>
                    <a:bodyPr/>
                    <a:lstStyle/>
                    <a:p>
                      <a:pPr algn="r" fontAlgn="b"/>
                      <a:r>
                        <a:rPr lang="en-US" sz="1000" b="0" i="0" u="none" strike="noStrike" dirty="0">
                          <a:solidFill>
                            <a:srgbClr val="000000"/>
                          </a:solidFill>
                          <a:effectLst/>
                          <a:latin typeface="+mj-lt"/>
                        </a:rPr>
                        <a:t>0.00</a:t>
                      </a:r>
                    </a:p>
                  </a:txBody>
                  <a:tcPr marL="9525" marR="9525" marT="9525" marB="0" anchor="b"/>
                </a:tc>
                <a:tc>
                  <a:txBody>
                    <a:bodyPr/>
                    <a:lstStyle/>
                    <a:p>
                      <a:pPr algn="r" fontAlgn="b"/>
                      <a:r>
                        <a:rPr lang="en-US" sz="1000" b="0" i="0" u="none" strike="noStrike" dirty="0">
                          <a:solidFill>
                            <a:srgbClr val="000000"/>
                          </a:solidFill>
                          <a:effectLst/>
                          <a:latin typeface="+mj-lt"/>
                        </a:rPr>
                        <a:t>12,095,964.00</a:t>
                      </a:r>
                    </a:p>
                  </a:txBody>
                  <a:tcPr marL="9525" marR="9525" marT="9525" marB="0" anchor="b"/>
                </a:tc>
              </a:tr>
            </a:tbl>
          </a:graphicData>
        </a:graphic>
      </p:graphicFrame>
      <p:sp>
        <p:nvSpPr>
          <p:cNvPr id="14" name="Line Callout 1 13"/>
          <p:cNvSpPr/>
          <p:nvPr/>
        </p:nvSpPr>
        <p:spPr>
          <a:xfrm>
            <a:off x="-1368152" y="1268760"/>
            <a:ext cx="1368152" cy="3312368"/>
          </a:xfrm>
          <a:prstGeom prst="borderCallout1">
            <a:avLst>
              <a:gd name="adj1" fmla="val 28227"/>
              <a:gd name="adj2" fmla="val 110290"/>
              <a:gd name="adj3" fmla="val 61821"/>
              <a:gd name="adj4" fmla="val 1445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Tree list – filtered based on user permissions.</a:t>
            </a:r>
          </a:p>
          <a:p>
            <a:pPr algn="ctr"/>
            <a:r>
              <a:rPr lang="en-US" sz="1600" dirty="0" smtClean="0"/>
              <a:t>When account is selected, grid populates with full history for account.</a:t>
            </a:r>
            <a:endParaRPr lang="en-US" sz="1600" dirty="0"/>
          </a:p>
        </p:txBody>
      </p:sp>
      <p:sp>
        <p:nvSpPr>
          <p:cNvPr id="15" name="TextBox 14"/>
          <p:cNvSpPr txBox="1"/>
          <p:nvPr/>
        </p:nvSpPr>
        <p:spPr>
          <a:xfrm>
            <a:off x="1763688" y="135090"/>
            <a:ext cx="2914011" cy="338554"/>
          </a:xfrm>
          <a:prstGeom prst="rect">
            <a:avLst/>
          </a:prstGeom>
          <a:noFill/>
        </p:spPr>
        <p:txBody>
          <a:bodyPr wrap="square" rtlCol="0">
            <a:spAutoFit/>
          </a:bodyPr>
          <a:lstStyle/>
          <a:p>
            <a:r>
              <a:rPr lang="en-US" sz="1600" dirty="0" smtClean="0"/>
              <a:t>Account Activity Detail for: </a:t>
            </a:r>
            <a:endParaRPr lang="en-US" sz="1600" dirty="0"/>
          </a:p>
        </p:txBody>
      </p:sp>
      <p:sp>
        <p:nvSpPr>
          <p:cNvPr id="19" name="TextBox 18"/>
          <p:cNvSpPr txBox="1"/>
          <p:nvPr/>
        </p:nvSpPr>
        <p:spPr>
          <a:xfrm>
            <a:off x="4427984" y="135090"/>
            <a:ext cx="3611306" cy="338554"/>
          </a:xfrm>
          <a:prstGeom prst="rect">
            <a:avLst/>
          </a:prstGeom>
          <a:noFill/>
          <a:ln w="3175">
            <a:solidFill>
              <a:schemeClr val="tx1"/>
            </a:solidFill>
          </a:ln>
        </p:spPr>
        <p:txBody>
          <a:bodyPr wrap="square" rtlCol="0">
            <a:spAutoFit/>
          </a:bodyPr>
          <a:lstStyle/>
          <a:p>
            <a:r>
              <a:rPr lang="en-US" sz="1600" dirty="0" smtClean="0"/>
              <a:t>Selected Account Name</a:t>
            </a:r>
            <a:endParaRPr lang="en-US" sz="1600" dirty="0"/>
          </a:p>
        </p:txBody>
      </p:sp>
      <p:sp>
        <p:nvSpPr>
          <p:cNvPr id="32" name="AutoShape 50"/>
          <p:cNvSpPr>
            <a:spLocks noChangeArrowheads="1"/>
          </p:cNvSpPr>
          <p:nvPr>
            <p:custDataLst>
              <p:tags r:id="rId1"/>
            </p:custDataLst>
          </p:nvPr>
        </p:nvSpPr>
        <p:spPr bwMode="auto">
          <a:xfrm>
            <a:off x="7247202" y="5482559"/>
            <a:ext cx="1584176"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Import Latest Data</a:t>
            </a:r>
            <a:endParaRPr lang="en-US" sz="1000" dirty="0">
              <a:latin typeface="Tahoma" pitchFamily="34" charset="0"/>
              <a:cs typeface="Tahoma" pitchFamily="34" charset="0"/>
            </a:endParaRPr>
          </a:p>
        </p:txBody>
      </p:sp>
      <p:sp>
        <p:nvSpPr>
          <p:cNvPr id="33" name="Line Callout 1 32"/>
          <p:cNvSpPr/>
          <p:nvPr/>
        </p:nvSpPr>
        <p:spPr>
          <a:xfrm>
            <a:off x="5940152" y="5046294"/>
            <a:ext cx="1656184" cy="360040"/>
          </a:xfrm>
          <a:prstGeom prst="borderCallout1">
            <a:avLst>
              <a:gd name="adj1" fmla="val 24634"/>
              <a:gd name="adj2" fmla="val 103738"/>
              <a:gd name="adj3" fmla="val 143828"/>
              <a:gd name="adj4" fmla="val 1178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Opens Import Screen</a:t>
            </a:r>
            <a:endParaRPr lang="en-US" sz="1200" dirty="0"/>
          </a:p>
        </p:txBody>
      </p:sp>
      <p:sp>
        <p:nvSpPr>
          <p:cNvPr id="35" name="Line Callout 2 34"/>
          <p:cNvSpPr/>
          <p:nvPr/>
        </p:nvSpPr>
        <p:spPr>
          <a:xfrm>
            <a:off x="2267744" y="4005064"/>
            <a:ext cx="6048672" cy="720080"/>
          </a:xfrm>
          <a:prstGeom prst="borderCallout2">
            <a:avLst>
              <a:gd name="adj1" fmla="val -45690"/>
              <a:gd name="adj2" fmla="val 58050"/>
              <a:gd name="adj3" fmla="val -21051"/>
              <a:gd name="adj4" fmla="val 48711"/>
              <a:gd name="adj5" fmla="val -52392"/>
              <a:gd name="adj6" fmla="val 375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All  transactions for the selected Paga Account show up here. R = reconciled, C matched, blank = not yet processed. The user can filter for a particular date range.</a:t>
            </a:r>
          </a:p>
        </p:txBody>
      </p:sp>
      <p:sp>
        <p:nvSpPr>
          <p:cNvPr id="36" name="TextBox 35"/>
          <p:cNvSpPr txBox="1"/>
          <p:nvPr/>
        </p:nvSpPr>
        <p:spPr>
          <a:xfrm>
            <a:off x="1736391" y="554434"/>
            <a:ext cx="2914011" cy="276999"/>
          </a:xfrm>
          <a:prstGeom prst="rect">
            <a:avLst/>
          </a:prstGeom>
          <a:noFill/>
        </p:spPr>
        <p:txBody>
          <a:bodyPr wrap="square" rtlCol="0">
            <a:spAutoFit/>
          </a:bodyPr>
          <a:lstStyle/>
          <a:p>
            <a:r>
              <a:rPr lang="en-US" sz="1200" dirty="0" smtClean="0"/>
              <a:t>Filter for Date Range</a:t>
            </a:r>
            <a:endParaRPr lang="en-US" sz="1200" dirty="0"/>
          </a:p>
        </p:txBody>
      </p:sp>
      <p:sp>
        <p:nvSpPr>
          <p:cNvPr id="39" name="TextBox 38"/>
          <p:cNvSpPr txBox="1"/>
          <p:nvPr/>
        </p:nvSpPr>
        <p:spPr>
          <a:xfrm>
            <a:off x="5071124" y="554431"/>
            <a:ext cx="333948" cy="277000"/>
          </a:xfrm>
          <a:prstGeom prst="rect">
            <a:avLst/>
          </a:prstGeom>
          <a:noFill/>
        </p:spPr>
        <p:txBody>
          <a:bodyPr wrap="square" rtlCol="0">
            <a:spAutoFit/>
          </a:bodyPr>
          <a:lstStyle/>
          <a:p>
            <a:r>
              <a:rPr lang="en-US" sz="1200" dirty="0" smtClean="0"/>
              <a:t>to</a:t>
            </a:r>
            <a:endParaRPr lang="en-US" sz="1200" dirty="0"/>
          </a:p>
        </p:txBody>
      </p:sp>
      <p:sp>
        <p:nvSpPr>
          <p:cNvPr id="40" name="TextBox 39"/>
          <p:cNvSpPr txBox="1"/>
          <p:nvPr/>
        </p:nvSpPr>
        <p:spPr>
          <a:xfrm>
            <a:off x="-1188640" y="158358"/>
            <a:ext cx="2034531" cy="461665"/>
          </a:xfrm>
          <a:prstGeom prst="rect">
            <a:avLst/>
          </a:prstGeom>
          <a:noFill/>
        </p:spPr>
        <p:txBody>
          <a:bodyPr wrap="none" rtlCol="0">
            <a:spAutoFit/>
          </a:bodyPr>
          <a:lstStyle/>
          <a:p>
            <a:r>
              <a:rPr lang="en-US" dirty="0" smtClean="0"/>
              <a:t>Main Window</a:t>
            </a:r>
            <a:endParaRPr lang="en-US" dirty="0"/>
          </a:p>
        </p:txBody>
      </p:sp>
      <p:sp>
        <p:nvSpPr>
          <p:cNvPr id="43" name="Line Callout 1 42"/>
          <p:cNvSpPr/>
          <p:nvPr/>
        </p:nvSpPr>
        <p:spPr>
          <a:xfrm>
            <a:off x="9122946" y="567597"/>
            <a:ext cx="1014717" cy="695866"/>
          </a:xfrm>
          <a:prstGeom prst="borderCallout1">
            <a:avLst>
              <a:gd name="adj1" fmla="val 22612"/>
              <a:gd name="adj2" fmla="val -8383"/>
              <a:gd name="adj3" fmla="val 14407"/>
              <a:gd name="adj4" fmla="val -26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Find specific </a:t>
            </a:r>
            <a:r>
              <a:rPr lang="en-US" sz="1200" dirty="0" err="1" smtClean="0"/>
              <a:t>tx</a:t>
            </a:r>
            <a:endParaRPr lang="en-US" sz="1200" dirty="0"/>
          </a:p>
        </p:txBody>
      </p:sp>
      <p:sp>
        <p:nvSpPr>
          <p:cNvPr id="44" name="AutoShape 50"/>
          <p:cNvSpPr>
            <a:spLocks noChangeArrowheads="1"/>
          </p:cNvSpPr>
          <p:nvPr>
            <p:custDataLst>
              <p:tags r:id="rId2"/>
            </p:custDataLst>
          </p:nvPr>
        </p:nvSpPr>
        <p:spPr bwMode="auto">
          <a:xfrm>
            <a:off x="7265261" y="5955840"/>
            <a:ext cx="1584176"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Reconcile</a:t>
            </a:r>
            <a:endParaRPr lang="en-US" sz="1000" dirty="0">
              <a:latin typeface="Tahoma" pitchFamily="34" charset="0"/>
              <a:cs typeface="Tahoma" pitchFamily="34" charset="0"/>
            </a:endParaRPr>
          </a:p>
        </p:txBody>
      </p:sp>
      <p:sp>
        <p:nvSpPr>
          <p:cNvPr id="45" name="Line Callout 1 44"/>
          <p:cNvSpPr/>
          <p:nvPr/>
        </p:nvSpPr>
        <p:spPr>
          <a:xfrm>
            <a:off x="2051721" y="4941168"/>
            <a:ext cx="3528392" cy="1644075"/>
          </a:xfrm>
          <a:prstGeom prst="borderCallout1">
            <a:avLst>
              <a:gd name="adj1" fmla="val 59395"/>
              <a:gd name="adj2" fmla="val 104278"/>
              <a:gd name="adj3" fmla="val 71180"/>
              <a:gd name="adj4" fmla="val 154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If nothing has been downloaded for today, ask if they want to import first. They may finish all the matching, but wait to reconcile, so we need a path to the reconcile process from here.</a:t>
            </a:r>
          </a:p>
          <a:p>
            <a:endParaRPr lang="en-US" sz="1000" dirty="0" smtClean="0"/>
          </a:p>
          <a:p>
            <a:r>
              <a:rPr lang="en-US" sz="1000" dirty="0" smtClean="0"/>
              <a:t>Next check to be sure all flagged transactions have been properly allocated to discrepancy type, if not open  Process </a:t>
            </a:r>
            <a:r>
              <a:rPr lang="en-US" sz="1000" dirty="0" err="1" smtClean="0"/>
              <a:t>Tx</a:t>
            </a:r>
            <a:r>
              <a:rPr lang="en-US" sz="1000" dirty="0" smtClean="0"/>
              <a:t> screen.</a:t>
            </a:r>
          </a:p>
          <a:p>
            <a:endParaRPr lang="en-US" sz="1000" dirty="0" smtClean="0"/>
          </a:p>
          <a:p>
            <a:r>
              <a:rPr lang="en-US" sz="1000" dirty="0" smtClean="0"/>
              <a:t>Lastly open Finalize Reconciliation</a:t>
            </a:r>
            <a:endParaRPr lang="en-US" sz="1000" dirty="0"/>
          </a:p>
        </p:txBody>
      </p:sp>
      <p:grpSp>
        <p:nvGrpSpPr>
          <p:cNvPr id="20" name="DatePicker"/>
          <p:cNvGrpSpPr/>
          <p:nvPr>
            <p:custDataLst>
              <p:custData r:id="rId3"/>
            </p:custDataLst>
          </p:nvPr>
        </p:nvGrpSpPr>
        <p:grpSpPr>
          <a:xfrm>
            <a:off x="3820649" y="588963"/>
            <a:ext cx="969302" cy="228600"/>
            <a:chOff x="3790801" y="3347719"/>
            <a:chExt cx="969299" cy="228600"/>
          </a:xfrm>
        </p:grpSpPr>
        <p:sp>
          <p:nvSpPr>
            <p:cNvPr id="21" name="Content"/>
            <p:cNvSpPr/>
            <p:nvPr/>
          </p:nvSpPr>
          <p:spPr>
            <a:xfrm>
              <a:off x="3790801"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   /    </a:t>
              </a:r>
              <a:endParaRPr lang="en-US" sz="1200" dirty="0">
                <a:solidFill>
                  <a:srgbClr val="000000"/>
                </a:solidFill>
                <a:latin typeface="Segoe UI" pitchFamily="34" charset="0"/>
                <a:cs typeface="Segoe UI" pitchFamily="34" charset="0"/>
              </a:endParaRPr>
            </a:p>
          </p:txBody>
        </p:sp>
        <p:pic>
          <p:nvPicPr>
            <p:cNvPr id="22" name="Icon" descr="C:\Users\t-dantay\Documents\First24\calendar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35017" y="3347719"/>
              <a:ext cx="225083" cy="228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DatePicker"/>
          <p:cNvGrpSpPr/>
          <p:nvPr>
            <p:custDataLst>
              <p:custData r:id="rId4"/>
            </p:custDataLst>
          </p:nvPr>
        </p:nvGrpSpPr>
        <p:grpSpPr>
          <a:xfrm>
            <a:off x="5592299" y="574675"/>
            <a:ext cx="969302" cy="228600"/>
            <a:chOff x="3790801" y="3347719"/>
            <a:chExt cx="969299" cy="228600"/>
          </a:xfrm>
        </p:grpSpPr>
        <p:sp>
          <p:nvSpPr>
            <p:cNvPr id="24" name="Content"/>
            <p:cNvSpPr/>
            <p:nvPr/>
          </p:nvSpPr>
          <p:spPr>
            <a:xfrm>
              <a:off x="3790801"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   /    </a:t>
              </a:r>
              <a:endParaRPr lang="en-US" sz="1200" dirty="0">
                <a:solidFill>
                  <a:srgbClr val="000000"/>
                </a:solidFill>
                <a:latin typeface="Segoe UI" pitchFamily="34" charset="0"/>
                <a:cs typeface="Segoe UI" pitchFamily="34" charset="0"/>
              </a:endParaRPr>
            </a:p>
          </p:txBody>
        </p:sp>
        <p:pic>
          <p:nvPicPr>
            <p:cNvPr id="25" name="Icon" descr="C:\Users\t-dantay\Documents\First24\calendar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35017" y="3347719"/>
              <a:ext cx="225083" cy="22860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Freeform 115"/>
          <p:cNvSpPr>
            <a:spLocks noEditPoints="1"/>
          </p:cNvSpPr>
          <p:nvPr>
            <p:custDataLst>
              <p:custData r:id="rId5"/>
              <p:custData r:id="rId6"/>
            </p:custDataLst>
          </p:nvPr>
        </p:nvSpPr>
        <p:spPr bwMode="black">
          <a:xfrm>
            <a:off x="8363506" y="445937"/>
            <a:ext cx="265588" cy="260651"/>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grpSp>
        <p:nvGrpSpPr>
          <p:cNvPr id="62" name="StickyNote"/>
          <p:cNvGrpSpPr/>
          <p:nvPr>
            <p:custDataLst>
              <p:custData r:id="rId7"/>
            </p:custDataLst>
          </p:nvPr>
        </p:nvGrpSpPr>
        <p:grpSpPr>
          <a:xfrm>
            <a:off x="8978900" y="3800589"/>
            <a:ext cx="1785788" cy="1485673"/>
            <a:chOff x="3886200" y="2629127"/>
            <a:chExt cx="1371600" cy="1485673"/>
          </a:xfrm>
        </p:grpSpPr>
        <p:sp>
          <p:nvSpPr>
            <p:cNvPr id="63" name="Content"/>
            <p:cNvSpPr>
              <a:spLocks/>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Might want to include a message bar, that let’s users now if they have items waiting to be matched.</a:t>
              </a:r>
            </a:p>
            <a:p>
              <a:endParaRPr lang="en-US" sz="1200" dirty="0">
                <a:solidFill>
                  <a:sysClr val="windowText" lastClr="000000"/>
                </a:solidFill>
                <a:latin typeface="Segoe UI" pitchFamily="34" charset="0"/>
                <a:cs typeface="Segoe UI" pitchFamily="34" charset="0"/>
              </a:endParaRPr>
            </a:p>
          </p:txBody>
        </p:sp>
        <p:sp>
          <p:nvSpPr>
            <p:cNvPr id="64" name="Tape"/>
            <p:cNvSpPr>
              <a:spLocks/>
            </p:cNvSpPr>
            <p:nvPr/>
          </p:nvSpPr>
          <p:spPr>
            <a:xfrm rot="401918">
              <a:off x="4355473" y="2629127"/>
              <a:ext cx="433056"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544734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241"/>
          <p:cNvGraphicFramePr>
            <a:graphicFrameLocks noGrp="1"/>
          </p:cNvGraphicFramePr>
          <p:nvPr>
            <p:custDataLst>
              <p:tags r:id="rId1"/>
            </p:custDataLst>
            <p:extLst>
              <p:ext uri="{D42A27DB-BD31-4B8C-83A1-F6EECF244321}">
                <p14:modId xmlns:p14="http://schemas.microsoft.com/office/powerpoint/2010/main" val="1920060876"/>
              </p:ext>
            </p:extLst>
          </p:nvPr>
        </p:nvGraphicFramePr>
        <p:xfrm>
          <a:off x="1115616" y="793134"/>
          <a:ext cx="1600200" cy="259080"/>
        </p:xfrm>
        <a:graphic>
          <a:graphicData uri="http://schemas.openxmlformats.org/drawingml/2006/table">
            <a:tbl>
              <a:tblPr/>
              <a:tblGrid>
                <a:gridCol w="1279525"/>
                <a:gridCol w="320675"/>
              </a:tblGrid>
              <a:tr h="142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100" b="0" i="0" u="none" strike="noStrike" cap="none" normalizeH="0" baseline="0" smtClean="0">
                          <a:ln>
                            <a:noFill/>
                          </a:ln>
                          <a:solidFill>
                            <a:schemeClr val="tx1"/>
                          </a:solidFill>
                          <a:effectLst/>
                          <a:latin typeface="Tahoma" charset="0"/>
                          <a:ea typeface="ＭＳ Ｐゴシック" charset="-128"/>
                          <a:cs typeface="Tahoma" charset="0"/>
                        </a:rPr>
                        <a:t>Dropdown Menu</a:t>
                      </a:r>
                    </a:p>
                  </a:txBody>
                  <a:tcPr horzOverflow="overflow">
                    <a:lnL w="12700" cap="flat" cmpd="sng" algn="ctr">
                      <a:solidFill>
                        <a:srgbClr val="8C8C8C"/>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w="12700" cap="flat" cmpd="sng" algn="ctr">
                      <a:solidFill>
                        <a:srgbClr val="8C8C8C"/>
                      </a:solidFill>
                      <a:prstDash val="solid"/>
                      <a:round/>
                      <a:headEnd type="none" w="med" len="med"/>
                      <a:tailEnd type="none" w="med" len="med"/>
                    </a:lnB>
                    <a:lnTlToBr>
                      <a:noFill/>
                    </a:lnTlToBr>
                    <a:lnBlToTr>
                      <a:noFill/>
                    </a:lnBlToTr>
                    <a:gradFill rotWithShape="1">
                      <a:gsLst>
                        <a:gs pos="0">
                          <a:srgbClr val="EDEDED"/>
                        </a:gs>
                        <a:gs pos="100000">
                          <a:srgbClr val="D7D7D7"/>
                        </a:gs>
                      </a:gsLst>
                      <a:lin ang="5400000"/>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100" b="1" i="0" u="none" strike="noStrike" cap="none" normalizeH="0" baseline="0" dirty="0" smtClean="0">
                          <a:ln>
                            <a:noFill/>
                          </a:ln>
                          <a:solidFill>
                            <a:srgbClr val="606060"/>
                          </a:solidFill>
                          <a:effectLst/>
                          <a:latin typeface="Arial" charset="0"/>
                          <a:ea typeface="ＭＳ Ｐゴシック" charset="-128"/>
                          <a:cs typeface="Tahoma" charset="0"/>
                          <a:sym typeface="Wingdings 3" charset="2"/>
                        </a:rPr>
                        <a:t></a:t>
                      </a:r>
                    </a:p>
                  </a:txBody>
                  <a:tcPr horzOverflow="overflow">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8C8C8C"/>
                      </a:solidFill>
                      <a:prstDash val="solid"/>
                      <a:round/>
                      <a:headEnd type="none" w="med" len="med"/>
                      <a:tailEnd type="none" w="med" len="med"/>
                    </a:lnB>
                    <a:lnTlToBr>
                      <a:noFill/>
                    </a:lnTlToBr>
                    <a:lnBlToTr>
                      <a:noFill/>
                    </a:lnBlToTr>
                    <a:gradFill rotWithShape="1">
                      <a:gsLst>
                        <a:gs pos="0">
                          <a:srgbClr val="EDEDED"/>
                        </a:gs>
                        <a:gs pos="100000">
                          <a:srgbClr val="D7D7D7"/>
                        </a:gs>
                      </a:gsLst>
                      <a:lin ang="5400000"/>
                    </a:gradFill>
                  </a:tcPr>
                </a:tc>
              </a:tr>
            </a:tbl>
          </a:graphicData>
        </a:graphic>
      </p:graphicFrame>
      <p:graphicFrame>
        <p:nvGraphicFramePr>
          <p:cNvPr id="3" name="Table 2"/>
          <p:cNvGraphicFramePr>
            <a:graphicFrameLocks noGrp="1"/>
          </p:cNvGraphicFramePr>
          <p:nvPr>
            <p:custDataLst>
              <p:tags r:id="rId2"/>
            </p:custDataLst>
            <p:extLst>
              <p:ext uri="{D42A27DB-BD31-4B8C-83A1-F6EECF244321}">
                <p14:modId xmlns:p14="http://schemas.microsoft.com/office/powerpoint/2010/main" val="1514673055"/>
              </p:ext>
            </p:extLst>
          </p:nvPr>
        </p:nvGraphicFramePr>
        <p:xfrm>
          <a:off x="1115616" y="1081166"/>
          <a:ext cx="1600200" cy="719088"/>
        </p:xfrm>
        <a:graphic>
          <a:graphicData uri="http://schemas.openxmlformats.org/drawingml/2006/table">
            <a:tbl>
              <a:tblPr/>
              <a:tblGrid>
                <a:gridCol w="1600200"/>
              </a:tblGrid>
              <a:tr h="1330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100" b="0" i="0" u="none" strike="noStrike" cap="none" normalizeH="0" baseline="0" dirty="0" smtClean="0">
                          <a:ln>
                            <a:noFill/>
                          </a:ln>
                          <a:solidFill>
                            <a:srgbClr val="FFFFFF"/>
                          </a:solidFill>
                          <a:effectLst/>
                          <a:latin typeface="Tahoma" charset="0"/>
                          <a:cs typeface="Tahoma" charset="0"/>
                        </a:rPr>
                        <a:t>Choice 1</a:t>
                      </a:r>
                    </a:p>
                  </a:txBody>
                  <a:tcPr marL="36000" marR="36000" marT="36011" marB="36011"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FFFFFF">
                          <a:lumMod val="50000"/>
                        </a:srgb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2">
                        <a:lumMod val="50000"/>
                      </a:schemeClr>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cap="none" normalizeH="0" baseline="0" dirty="0" smtClean="0">
                          <a:ln>
                            <a:noFill/>
                          </a:ln>
                          <a:solidFill>
                            <a:schemeClr val="tx1"/>
                          </a:solidFill>
                          <a:effectLst/>
                          <a:latin typeface="Tahoma" charset="0"/>
                          <a:cs typeface="Tahoma" charset="0"/>
                        </a:rPr>
                        <a:t>Choice 2</a:t>
                      </a:r>
                    </a:p>
                  </a:txBody>
                  <a:tcPr marL="36000" marR="36000" marT="36011" marB="36011"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r>
              <a:tr h="23971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cap="none" normalizeH="0" baseline="0" dirty="0" smtClean="0">
                          <a:ln>
                            <a:noFill/>
                          </a:ln>
                          <a:solidFill>
                            <a:schemeClr val="tx1"/>
                          </a:solidFill>
                          <a:effectLst/>
                          <a:latin typeface="Tahoma" charset="0"/>
                          <a:cs typeface="Tahoma" charset="0"/>
                        </a:rPr>
                        <a:t>Choice 3</a:t>
                      </a:r>
                    </a:p>
                  </a:txBody>
                  <a:tcPr marL="36000" marR="36000" marT="36011" marB="36011" horzOverflow="overflow">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F7F7F"/>
                      </a:solidFill>
                      <a:prstDash val="solid"/>
                      <a:round/>
                      <a:headEnd type="none" w="med" len="med"/>
                      <a:tailEnd type="none" w="med" len="med"/>
                    </a:lnB>
                    <a:lnTlToBr>
                      <a:noFill/>
                    </a:lnTlToBr>
                    <a:lnBlToTr>
                      <a:noFill/>
                    </a:lnBlToTr>
                    <a:solidFill>
                      <a:srgbClr val="FFFFFF"/>
                    </a:solidFill>
                  </a:tcPr>
                </a:tc>
              </a:tr>
            </a:tbl>
          </a:graphicData>
        </a:graphic>
      </p:graphicFrame>
      <p:sp>
        <p:nvSpPr>
          <p:cNvPr id="4" name="Line Callout 1 3"/>
          <p:cNvSpPr/>
          <p:nvPr/>
        </p:nvSpPr>
        <p:spPr>
          <a:xfrm>
            <a:off x="-1260648" y="1009158"/>
            <a:ext cx="1584176" cy="1368152"/>
          </a:xfrm>
          <a:prstGeom prst="borderCallout1">
            <a:avLst>
              <a:gd name="adj1" fmla="val 94563"/>
              <a:gd name="adj2" fmla="val 102801"/>
              <a:gd name="adj3" fmla="val -6273"/>
              <a:gd name="adj4" fmla="val 1486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Choose Bank Account – These are limited to the ones the user can access</a:t>
            </a:r>
          </a:p>
        </p:txBody>
      </p:sp>
      <p:sp>
        <p:nvSpPr>
          <p:cNvPr id="9" name="AutoShape 50"/>
          <p:cNvSpPr>
            <a:spLocks noChangeArrowheads="1"/>
          </p:cNvSpPr>
          <p:nvPr>
            <p:custDataLst>
              <p:tags r:id="rId3"/>
            </p:custDataLst>
          </p:nvPr>
        </p:nvSpPr>
        <p:spPr bwMode="auto">
          <a:xfrm>
            <a:off x="1115616" y="1945262"/>
            <a:ext cx="1584176"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Go to Bank Site</a:t>
            </a:r>
            <a:endParaRPr lang="en-US" sz="1000" dirty="0">
              <a:latin typeface="Tahoma" pitchFamily="34" charset="0"/>
              <a:cs typeface="Tahoma" pitchFamily="34" charset="0"/>
            </a:endParaRPr>
          </a:p>
        </p:txBody>
      </p:sp>
      <p:sp>
        <p:nvSpPr>
          <p:cNvPr id="7" name="Line Callout 1 6"/>
          <p:cNvSpPr/>
          <p:nvPr/>
        </p:nvSpPr>
        <p:spPr>
          <a:xfrm>
            <a:off x="3347864" y="1412776"/>
            <a:ext cx="2160240" cy="576064"/>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Opens web address based on selected bank</a:t>
            </a:r>
          </a:p>
          <a:p>
            <a:pPr algn="ctr"/>
            <a:endParaRPr lang="en-US" sz="1200" dirty="0"/>
          </a:p>
        </p:txBody>
      </p:sp>
      <p:sp>
        <p:nvSpPr>
          <p:cNvPr id="11" name="AutoShape 50"/>
          <p:cNvSpPr>
            <a:spLocks noChangeArrowheads="1"/>
          </p:cNvSpPr>
          <p:nvPr>
            <p:custDataLst>
              <p:tags r:id="rId4"/>
            </p:custDataLst>
          </p:nvPr>
        </p:nvSpPr>
        <p:spPr bwMode="auto">
          <a:xfrm>
            <a:off x="1115616" y="2277528"/>
            <a:ext cx="1584176"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Go to Admin Portal</a:t>
            </a:r>
            <a:endParaRPr lang="en-US" sz="1000" dirty="0">
              <a:latin typeface="Tahoma" pitchFamily="34" charset="0"/>
              <a:cs typeface="Tahoma" pitchFamily="34" charset="0"/>
            </a:endParaRPr>
          </a:p>
        </p:txBody>
      </p:sp>
      <p:sp>
        <p:nvSpPr>
          <p:cNvPr id="8" name="Line Callout 1 7"/>
          <p:cNvSpPr/>
          <p:nvPr/>
        </p:nvSpPr>
        <p:spPr>
          <a:xfrm>
            <a:off x="3563888" y="2551394"/>
            <a:ext cx="2160240" cy="576064"/>
          </a:xfrm>
          <a:prstGeom prst="borderCallout1">
            <a:avLst>
              <a:gd name="adj1" fmla="val 18750"/>
              <a:gd name="adj2" fmla="val -8333"/>
              <a:gd name="adj3" fmla="val -27279"/>
              <a:gd name="adj4" fmla="val -471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Opens Paga Admin Portal</a:t>
            </a:r>
          </a:p>
          <a:p>
            <a:pPr algn="ctr"/>
            <a:endParaRPr lang="en-US" sz="1200" dirty="0"/>
          </a:p>
        </p:txBody>
      </p:sp>
      <p:graphicFrame>
        <p:nvGraphicFramePr>
          <p:cNvPr id="16" name="Table 15"/>
          <p:cNvGraphicFramePr>
            <a:graphicFrameLocks noGrp="1"/>
          </p:cNvGraphicFramePr>
          <p:nvPr>
            <p:extLst>
              <p:ext uri="{D42A27DB-BD31-4B8C-83A1-F6EECF244321}">
                <p14:modId xmlns:p14="http://schemas.microsoft.com/office/powerpoint/2010/main" val="1281497718"/>
              </p:ext>
            </p:extLst>
          </p:nvPr>
        </p:nvGraphicFramePr>
        <p:xfrm>
          <a:off x="1115616" y="3385422"/>
          <a:ext cx="6111319" cy="1112520"/>
        </p:xfrm>
        <a:graphic>
          <a:graphicData uri="http://schemas.openxmlformats.org/drawingml/2006/table">
            <a:tbl>
              <a:tblPr firstRow="1" bandRow="1">
                <a:tableStyleId>{073A0DAA-6AF3-43AB-8588-CEC1D06C72B9}</a:tableStyleId>
              </a:tblPr>
              <a:tblGrid>
                <a:gridCol w="1219200"/>
                <a:gridCol w="4892119"/>
              </a:tblGrid>
              <a:tr h="370840">
                <a:tc>
                  <a:txBody>
                    <a:bodyPr/>
                    <a:lstStyle/>
                    <a:p>
                      <a:r>
                        <a:rPr lang="en-US" dirty="0" smtClean="0"/>
                        <a:t>Date</a:t>
                      </a:r>
                      <a:endParaRPr lang="en-US" dirty="0"/>
                    </a:p>
                  </a:txBody>
                  <a:tcPr/>
                </a:tc>
                <a:tc>
                  <a:txBody>
                    <a:bodyPr/>
                    <a:lstStyle/>
                    <a:p>
                      <a:r>
                        <a:rPr lang="en-US" dirty="0" smtClean="0"/>
                        <a:t>Bank Statement File Name</a:t>
                      </a:r>
                      <a:endParaRPr lang="en-US" dirty="0"/>
                    </a:p>
                  </a:txBody>
                  <a:tcPr/>
                </a:tc>
              </a:tr>
              <a:tr h="370840">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116665203"/>
              </p:ext>
            </p:extLst>
          </p:nvPr>
        </p:nvGraphicFramePr>
        <p:xfrm>
          <a:off x="1115616" y="4753574"/>
          <a:ext cx="6111319" cy="1112520"/>
        </p:xfrm>
        <a:graphic>
          <a:graphicData uri="http://schemas.openxmlformats.org/drawingml/2006/table">
            <a:tbl>
              <a:tblPr firstRow="1" bandRow="1">
                <a:tableStyleId>{073A0DAA-6AF3-43AB-8588-CEC1D06C72B9}</a:tableStyleId>
              </a:tblPr>
              <a:tblGrid>
                <a:gridCol w="1219200"/>
                <a:gridCol w="4892119"/>
              </a:tblGrid>
              <a:tr h="370840">
                <a:tc>
                  <a:txBody>
                    <a:bodyPr/>
                    <a:lstStyle/>
                    <a:p>
                      <a:r>
                        <a:rPr lang="en-US" dirty="0" smtClean="0"/>
                        <a:t>Date</a:t>
                      </a:r>
                      <a:endParaRPr lang="en-US" dirty="0"/>
                    </a:p>
                  </a:txBody>
                  <a:tcPr/>
                </a:tc>
                <a:tc>
                  <a:txBody>
                    <a:bodyPr/>
                    <a:lstStyle/>
                    <a:p>
                      <a:r>
                        <a:rPr lang="en-US" dirty="0" smtClean="0"/>
                        <a:t>General Ledger Detail Report File</a:t>
                      </a:r>
                      <a:r>
                        <a:rPr lang="en-US" baseline="0" dirty="0" smtClean="0"/>
                        <a:t> Name</a:t>
                      </a:r>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bl>
          </a:graphicData>
        </a:graphic>
      </p:graphicFrame>
      <p:sp>
        <p:nvSpPr>
          <p:cNvPr id="18" name="Line Callout 2 17"/>
          <p:cNvSpPr/>
          <p:nvPr/>
        </p:nvSpPr>
        <p:spPr>
          <a:xfrm>
            <a:off x="-540060" y="3745462"/>
            <a:ext cx="1080120" cy="1800200"/>
          </a:xfrm>
          <a:prstGeom prst="borderCallout2">
            <a:avLst>
              <a:gd name="adj1" fmla="val 18751"/>
              <a:gd name="adj2" fmla="val 111703"/>
              <a:gd name="adj3" fmla="val 43768"/>
              <a:gd name="adj4" fmla="val 134958"/>
              <a:gd name="adj5" fmla="val 88998"/>
              <a:gd name="adj6" fmla="val 1175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These are filtered for the specific Account. Sorted by latest file first.</a:t>
            </a:r>
            <a:endParaRPr lang="en-US" sz="1200" dirty="0"/>
          </a:p>
        </p:txBody>
      </p:sp>
      <p:sp>
        <p:nvSpPr>
          <p:cNvPr id="20" name="AutoShape 50"/>
          <p:cNvSpPr>
            <a:spLocks noChangeArrowheads="1"/>
          </p:cNvSpPr>
          <p:nvPr>
            <p:custDataLst>
              <p:tags r:id="rId5"/>
            </p:custDataLst>
          </p:nvPr>
        </p:nvSpPr>
        <p:spPr bwMode="auto">
          <a:xfrm>
            <a:off x="7373023" y="3933056"/>
            <a:ext cx="1584176" cy="420956"/>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Import Selected Bank Statement</a:t>
            </a:r>
            <a:endParaRPr lang="en-US" sz="1000" dirty="0">
              <a:latin typeface="Tahoma" pitchFamily="34" charset="0"/>
              <a:cs typeface="Tahoma" pitchFamily="34" charset="0"/>
            </a:endParaRPr>
          </a:p>
        </p:txBody>
      </p:sp>
      <p:sp>
        <p:nvSpPr>
          <p:cNvPr id="21" name="AutoShape 50"/>
          <p:cNvSpPr>
            <a:spLocks noChangeArrowheads="1"/>
          </p:cNvSpPr>
          <p:nvPr>
            <p:custDataLst>
              <p:tags r:id="rId6"/>
            </p:custDataLst>
          </p:nvPr>
        </p:nvSpPr>
        <p:spPr bwMode="auto">
          <a:xfrm>
            <a:off x="7380312" y="5335184"/>
            <a:ext cx="1584176" cy="420956"/>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Import Selected GL Report</a:t>
            </a:r>
            <a:endParaRPr lang="en-US" sz="1000" dirty="0">
              <a:latin typeface="Tahoma" pitchFamily="34" charset="0"/>
              <a:cs typeface="Tahoma" pitchFamily="34" charset="0"/>
            </a:endParaRPr>
          </a:p>
        </p:txBody>
      </p:sp>
      <p:sp>
        <p:nvSpPr>
          <p:cNvPr id="22" name="TextBox 21"/>
          <p:cNvSpPr txBox="1"/>
          <p:nvPr/>
        </p:nvSpPr>
        <p:spPr>
          <a:xfrm>
            <a:off x="1331640" y="188640"/>
            <a:ext cx="6840760" cy="461665"/>
          </a:xfrm>
          <a:prstGeom prst="rect">
            <a:avLst/>
          </a:prstGeom>
          <a:noFill/>
        </p:spPr>
        <p:txBody>
          <a:bodyPr wrap="square" rtlCol="0">
            <a:spAutoFit/>
          </a:bodyPr>
          <a:lstStyle/>
          <a:p>
            <a:r>
              <a:rPr lang="en-US" dirty="0" smtClean="0"/>
              <a:t>Import Source Data Files</a:t>
            </a:r>
            <a:endParaRPr lang="en-US" dirty="0"/>
          </a:p>
        </p:txBody>
      </p:sp>
      <p:sp>
        <p:nvSpPr>
          <p:cNvPr id="23" name="AutoShape 50"/>
          <p:cNvSpPr>
            <a:spLocks noChangeArrowheads="1"/>
          </p:cNvSpPr>
          <p:nvPr>
            <p:custDataLst>
              <p:tags r:id="rId7"/>
            </p:custDataLst>
          </p:nvPr>
        </p:nvSpPr>
        <p:spPr bwMode="auto">
          <a:xfrm>
            <a:off x="1115616" y="6309320"/>
            <a:ext cx="1584176"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Go back to Main Screen</a:t>
            </a:r>
          </a:p>
        </p:txBody>
      </p:sp>
      <p:sp>
        <p:nvSpPr>
          <p:cNvPr id="24" name="Dodecagon 23"/>
          <p:cNvSpPr/>
          <p:nvPr/>
        </p:nvSpPr>
        <p:spPr>
          <a:xfrm>
            <a:off x="520975" y="650305"/>
            <a:ext cx="360040" cy="36004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endParaRPr lang="en-US" sz="1600" dirty="0"/>
          </a:p>
        </p:txBody>
      </p:sp>
      <p:sp>
        <p:nvSpPr>
          <p:cNvPr id="25" name="Dodecagon 24"/>
          <p:cNvSpPr/>
          <p:nvPr/>
        </p:nvSpPr>
        <p:spPr>
          <a:xfrm>
            <a:off x="5796136" y="1513214"/>
            <a:ext cx="360040" cy="36004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a:t>
            </a:r>
            <a:endParaRPr lang="en-US" sz="1600" dirty="0"/>
          </a:p>
        </p:txBody>
      </p:sp>
      <p:sp>
        <p:nvSpPr>
          <p:cNvPr id="26" name="Dodecagon 25"/>
          <p:cNvSpPr/>
          <p:nvPr/>
        </p:nvSpPr>
        <p:spPr>
          <a:xfrm>
            <a:off x="5796136" y="2632704"/>
            <a:ext cx="360040" cy="36004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3</a:t>
            </a:r>
            <a:endParaRPr lang="en-US" sz="1600" dirty="0"/>
          </a:p>
        </p:txBody>
      </p:sp>
      <p:sp>
        <p:nvSpPr>
          <p:cNvPr id="27" name="Dodecagon 26"/>
          <p:cNvSpPr/>
          <p:nvPr/>
        </p:nvSpPr>
        <p:spPr>
          <a:xfrm>
            <a:off x="7992380" y="3480906"/>
            <a:ext cx="360040" cy="36004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a:t>
            </a:r>
          </a:p>
        </p:txBody>
      </p:sp>
      <p:sp>
        <p:nvSpPr>
          <p:cNvPr id="28" name="Dodecagon 27"/>
          <p:cNvSpPr/>
          <p:nvPr/>
        </p:nvSpPr>
        <p:spPr>
          <a:xfrm>
            <a:off x="7968585" y="4885431"/>
            <a:ext cx="360040" cy="36004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5</a:t>
            </a:r>
            <a:endParaRPr lang="en-US" sz="1600" dirty="0"/>
          </a:p>
        </p:txBody>
      </p:sp>
      <p:sp>
        <p:nvSpPr>
          <p:cNvPr id="30" name="AutoShape 50"/>
          <p:cNvSpPr>
            <a:spLocks noChangeArrowheads="1"/>
          </p:cNvSpPr>
          <p:nvPr>
            <p:custDataLst>
              <p:tags r:id="rId8"/>
            </p:custDataLst>
          </p:nvPr>
        </p:nvSpPr>
        <p:spPr bwMode="auto">
          <a:xfrm>
            <a:off x="7380312" y="6309319"/>
            <a:ext cx="1584176"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Process Transactions</a:t>
            </a:r>
          </a:p>
        </p:txBody>
      </p:sp>
      <p:sp>
        <p:nvSpPr>
          <p:cNvPr id="29" name="Line Callout 1 28"/>
          <p:cNvSpPr/>
          <p:nvPr/>
        </p:nvSpPr>
        <p:spPr>
          <a:xfrm>
            <a:off x="3092016" y="6093296"/>
            <a:ext cx="3888432" cy="668996"/>
          </a:xfrm>
          <a:prstGeom prst="borderCallout1">
            <a:avLst>
              <a:gd name="adj1" fmla="val 51904"/>
              <a:gd name="adj2" fmla="val 113625"/>
              <a:gd name="adj3" fmla="val 51826"/>
              <a:gd name="adj4" fmla="val 1028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Might want to give them the opportunity to bypass the dictionary before proceeding. I can see how the mappings might get messed up and that would be easier than deleting all the mappings. </a:t>
            </a:r>
            <a:endParaRPr lang="en-US" sz="1000" dirty="0"/>
          </a:p>
        </p:txBody>
      </p:sp>
    </p:spTree>
    <p:extLst>
      <p:ext uri="{BB962C8B-B14F-4D97-AF65-F5344CB8AC3E}">
        <p14:creationId xmlns:p14="http://schemas.microsoft.com/office/powerpoint/2010/main" val="1144801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214301627"/>
              </p:ext>
            </p:extLst>
          </p:nvPr>
        </p:nvGraphicFramePr>
        <p:xfrm>
          <a:off x="179512" y="862032"/>
          <a:ext cx="1512168" cy="5648960"/>
        </p:xfrm>
        <a:graphic>
          <a:graphicData uri="http://schemas.openxmlformats.org/drawingml/2006/table">
            <a:tbl>
              <a:tblPr firstRow="1" bandRow="1">
                <a:tableStyleId>{5C22544A-7EE6-4342-B048-85BDC9FD1C3A}</a:tableStyleId>
              </a:tblPr>
              <a:tblGrid>
                <a:gridCol w="1512168"/>
              </a:tblGrid>
              <a:tr h="370840">
                <a:tc>
                  <a:txBody>
                    <a:bodyPr/>
                    <a:lstStyle/>
                    <a:p>
                      <a:r>
                        <a:rPr lang="en-US" sz="1200" dirty="0" smtClean="0"/>
                        <a:t>Accounts</a:t>
                      </a:r>
                    </a:p>
                  </a:txBody>
                  <a:tcPr/>
                </a:tc>
              </a:tr>
              <a:tr h="370840">
                <a:tc>
                  <a:txBody>
                    <a:bodyPr/>
                    <a:lstStyle/>
                    <a:p>
                      <a:r>
                        <a:rPr lang="en-US" sz="1200" dirty="0" smtClean="0"/>
                        <a:t>+ Cash</a:t>
                      </a:r>
                      <a:r>
                        <a:rPr lang="en-US" sz="1200" baseline="0" dirty="0" smtClean="0"/>
                        <a:t> Pool</a:t>
                      </a:r>
                      <a:endParaRPr lang="en-US" sz="1200" dirty="0" smtClean="0"/>
                    </a:p>
                  </a:txBody>
                  <a:tcPr/>
                </a:tc>
              </a:tr>
              <a:tr h="370840">
                <a:tc>
                  <a:txBody>
                    <a:bodyPr/>
                    <a:lstStyle/>
                    <a:p>
                      <a:pPr algn="r"/>
                      <a:r>
                        <a:rPr lang="en-US" sz="1200" dirty="0" smtClean="0"/>
                        <a:t>GT Bank</a:t>
                      </a:r>
                    </a:p>
                  </a:txBody>
                  <a:tcPr/>
                </a:tc>
              </a:tr>
              <a:tr h="370840">
                <a:tc>
                  <a:txBody>
                    <a:bodyPr/>
                    <a:lstStyle/>
                    <a:p>
                      <a:pPr algn="r"/>
                      <a:r>
                        <a:rPr lang="en-US" sz="1200" dirty="0" smtClean="0"/>
                        <a:t>Skye</a:t>
                      </a:r>
                    </a:p>
                  </a:txBody>
                  <a:tcPr/>
                </a:tc>
              </a:tr>
              <a:tr h="370840">
                <a:tc>
                  <a:txBody>
                    <a:bodyPr/>
                    <a:lstStyle/>
                    <a:p>
                      <a:pPr algn="r"/>
                      <a:r>
                        <a:rPr lang="en-US" sz="1200" dirty="0" smtClean="0"/>
                        <a:t>First Bank</a:t>
                      </a:r>
                    </a:p>
                  </a:txBody>
                  <a:tcPr/>
                </a:tc>
              </a:tr>
              <a:tr h="370840">
                <a:tc>
                  <a:txBody>
                    <a:bodyPr/>
                    <a:lstStyle/>
                    <a:p>
                      <a:pPr algn="r"/>
                      <a:r>
                        <a:rPr lang="en-US" sz="1200" dirty="0" smtClean="0"/>
                        <a:t>UBA</a:t>
                      </a:r>
                    </a:p>
                  </a:txBody>
                  <a:tcPr/>
                </a:tc>
              </a:tr>
              <a:tr h="370840">
                <a:tc>
                  <a:txBody>
                    <a:bodyPr/>
                    <a:lstStyle/>
                    <a:p>
                      <a:pPr algn="r"/>
                      <a:r>
                        <a:rPr lang="en-US" sz="1200" dirty="0" smtClean="0"/>
                        <a:t>Zenith</a:t>
                      </a:r>
                    </a:p>
                  </a:txBody>
                  <a:tcPr/>
                </a:tc>
              </a:tr>
              <a:tr h="370840">
                <a:tc>
                  <a:txBody>
                    <a:bodyPr/>
                    <a:lstStyle/>
                    <a:p>
                      <a:pPr algn="r"/>
                      <a:r>
                        <a:rPr lang="en-US" sz="1200" dirty="0" smtClean="0"/>
                        <a:t>FCMB</a:t>
                      </a:r>
                    </a:p>
                  </a:txBody>
                  <a:tcPr/>
                </a:tc>
              </a:tr>
              <a:tr h="370840">
                <a:tc>
                  <a:txBody>
                    <a:bodyPr/>
                    <a:lstStyle/>
                    <a:p>
                      <a:pPr algn="r"/>
                      <a:r>
                        <a:rPr lang="en-US" sz="1200" dirty="0" smtClean="0"/>
                        <a:t>Diamond</a:t>
                      </a:r>
                      <a:r>
                        <a:rPr lang="en-US" sz="1200" baseline="0" dirty="0" smtClean="0"/>
                        <a:t> Bank</a:t>
                      </a:r>
                      <a:endParaRPr lang="en-US" sz="1200" dirty="0" smtClean="0"/>
                    </a:p>
                  </a:txBody>
                  <a:tcPr/>
                </a:tc>
              </a:tr>
              <a:tr h="370840">
                <a:tc>
                  <a:txBody>
                    <a:bodyPr/>
                    <a:lstStyle/>
                    <a:p>
                      <a:r>
                        <a:rPr lang="en-US" sz="1200" dirty="0" smtClean="0"/>
                        <a:t>+ Card Deposits</a:t>
                      </a:r>
                    </a:p>
                  </a:txBody>
                  <a:tcPr/>
                </a:tc>
              </a:tr>
              <a:tr h="370840">
                <a:tc>
                  <a:txBody>
                    <a:bodyPr/>
                    <a:lstStyle/>
                    <a:p>
                      <a:pPr algn="r"/>
                      <a:r>
                        <a:rPr lang="en-US" sz="1200" dirty="0" err="1" smtClean="0"/>
                        <a:t>InterSwitch</a:t>
                      </a:r>
                      <a:endParaRPr lang="en-US" sz="1200" dirty="0" smtClean="0"/>
                    </a:p>
                  </a:txBody>
                  <a:tcPr/>
                </a:tc>
              </a:tr>
              <a:tr h="370840">
                <a:tc>
                  <a:txBody>
                    <a:bodyPr/>
                    <a:lstStyle/>
                    <a:p>
                      <a:r>
                        <a:rPr lang="en-US" sz="1200" dirty="0" smtClean="0"/>
                        <a:t>+ Airtime</a:t>
                      </a:r>
                    </a:p>
                  </a:txBody>
                  <a:tcPr/>
                </a:tc>
              </a:tr>
              <a:tr h="370840">
                <a:tc>
                  <a:txBody>
                    <a:bodyPr/>
                    <a:lstStyle/>
                    <a:p>
                      <a:pPr algn="r"/>
                      <a:r>
                        <a:rPr lang="en-US" sz="1200" dirty="0" smtClean="0"/>
                        <a:t>Each Mobile</a:t>
                      </a:r>
                      <a:r>
                        <a:rPr lang="en-US" sz="1200" baseline="0" dirty="0" smtClean="0"/>
                        <a:t> Operator</a:t>
                      </a:r>
                      <a:endParaRPr lang="en-US" sz="1200" dirty="0" smtClean="0"/>
                    </a:p>
                  </a:txBody>
                  <a:tcPr/>
                </a:tc>
              </a:tr>
              <a:tr h="370840">
                <a:tc>
                  <a:txBody>
                    <a:bodyPr/>
                    <a:lstStyle/>
                    <a:p>
                      <a:pPr algn="l"/>
                      <a:r>
                        <a:rPr lang="en-US" sz="1200" dirty="0" smtClean="0"/>
                        <a:t>+ Merchants</a:t>
                      </a:r>
                    </a:p>
                  </a:txBody>
                  <a:tcPr/>
                </a:tc>
              </a:tr>
              <a:tr h="370840">
                <a:tc>
                  <a:txBody>
                    <a:bodyPr/>
                    <a:lstStyle/>
                    <a:p>
                      <a:pPr algn="r"/>
                      <a:r>
                        <a:rPr lang="en-US" sz="1200" dirty="0" smtClean="0"/>
                        <a:t>Each Merchant</a:t>
                      </a: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88261473"/>
              </p:ext>
            </p:extLst>
          </p:nvPr>
        </p:nvGraphicFramePr>
        <p:xfrm>
          <a:off x="1751586" y="862032"/>
          <a:ext cx="7056783" cy="2630170"/>
        </p:xfrm>
        <a:graphic>
          <a:graphicData uri="http://schemas.openxmlformats.org/drawingml/2006/table">
            <a:tbl>
              <a:tblPr firstRow="1" bandRow="1">
                <a:tableStyleId>{5C22544A-7EE6-4342-B048-85BDC9FD1C3A}</a:tableStyleId>
              </a:tblPr>
              <a:tblGrid>
                <a:gridCol w="784087"/>
                <a:gridCol w="784087"/>
                <a:gridCol w="784087"/>
                <a:gridCol w="784087"/>
                <a:gridCol w="784087"/>
                <a:gridCol w="784087"/>
                <a:gridCol w="552060"/>
                <a:gridCol w="792088"/>
                <a:gridCol w="1008113"/>
              </a:tblGrid>
              <a:tr h="370840">
                <a:tc>
                  <a:txBody>
                    <a:bodyPr/>
                    <a:lstStyle/>
                    <a:p>
                      <a:pPr algn="ctr" fontAlgn="b"/>
                      <a:r>
                        <a:rPr lang="en-US" sz="1100" b="1" i="0" u="none" strike="noStrike" dirty="0">
                          <a:solidFill>
                            <a:srgbClr val="FFFFFF"/>
                          </a:solidFill>
                          <a:effectLst/>
                          <a:latin typeface="Arial" panose="020B0604020202020204" pitchFamily="34" charset="0"/>
                        </a:rPr>
                        <a:t>Date</a:t>
                      </a:r>
                    </a:p>
                  </a:txBody>
                  <a:tcPr marL="9525" marR="9525" marT="9525" marB="0" anchor="b"/>
                </a:tc>
                <a:tc>
                  <a:txBody>
                    <a:bodyPr/>
                    <a:lstStyle/>
                    <a:p>
                      <a:pPr algn="ctr" fontAlgn="b"/>
                      <a:r>
                        <a:rPr lang="en-US" sz="1100" b="1" i="0" u="none" strike="noStrike">
                          <a:solidFill>
                            <a:srgbClr val="FFFFFF"/>
                          </a:solidFill>
                          <a:effectLst/>
                          <a:latin typeface="Arial" panose="020B0604020202020204" pitchFamily="34" charset="0"/>
                        </a:rPr>
                        <a:t>Opening Balance</a:t>
                      </a:r>
                    </a:p>
                  </a:txBody>
                  <a:tcPr marL="9525" marR="9525" marT="9525" marB="0" anchor="b"/>
                </a:tc>
                <a:tc>
                  <a:txBody>
                    <a:bodyPr/>
                    <a:lstStyle/>
                    <a:p>
                      <a:pPr algn="ctr" fontAlgn="b"/>
                      <a:r>
                        <a:rPr lang="en-US" sz="1100" b="1" i="0" u="none" strike="noStrike">
                          <a:solidFill>
                            <a:srgbClr val="FFFFFF"/>
                          </a:solidFill>
                          <a:effectLst/>
                          <a:latin typeface="Arial" panose="020B0604020202020204" pitchFamily="34" charset="0"/>
                        </a:rPr>
                        <a:t>Bank Deposit Slip Number</a:t>
                      </a:r>
                    </a:p>
                  </a:txBody>
                  <a:tcPr marL="9525" marR="9525" marT="9525" marB="0" anchor="b"/>
                </a:tc>
                <a:tc>
                  <a:txBody>
                    <a:bodyPr/>
                    <a:lstStyle/>
                    <a:p>
                      <a:pPr algn="ctr" fontAlgn="b"/>
                      <a:r>
                        <a:rPr lang="en-US" sz="1100" b="1" i="0" u="none" strike="noStrike">
                          <a:solidFill>
                            <a:srgbClr val="FFFFFF"/>
                          </a:solidFill>
                          <a:effectLst/>
                          <a:latin typeface="Arial" panose="020B0604020202020204" pitchFamily="34" charset="0"/>
                        </a:rPr>
                        <a:t>Account Name</a:t>
                      </a:r>
                    </a:p>
                  </a:txBody>
                  <a:tcPr marL="9525" marR="9525" marT="9525" marB="0" anchor="b"/>
                </a:tc>
                <a:tc>
                  <a:txBody>
                    <a:bodyPr/>
                    <a:lstStyle/>
                    <a:p>
                      <a:pPr algn="ctr" fontAlgn="b"/>
                      <a:r>
                        <a:rPr lang="en-US" sz="1100" b="1" i="0" u="none" strike="noStrike">
                          <a:solidFill>
                            <a:srgbClr val="FFFFFF"/>
                          </a:solidFill>
                          <a:effectLst/>
                          <a:latin typeface="Arial" panose="020B0604020202020204" pitchFamily="34" charset="0"/>
                        </a:rPr>
                        <a:t>Reference No.</a:t>
                      </a:r>
                    </a:p>
                  </a:txBody>
                  <a:tcPr marL="9525" marR="9525" marT="9525" marB="0" anchor="b"/>
                </a:tc>
                <a:tc>
                  <a:txBody>
                    <a:bodyPr/>
                    <a:lstStyle/>
                    <a:p>
                      <a:pPr algn="ctr" fontAlgn="b"/>
                      <a:r>
                        <a:rPr lang="en-US" sz="1100" b="1" i="0" u="none" strike="noStrike" dirty="0" smtClean="0">
                          <a:solidFill>
                            <a:srgbClr val="FFFFFF"/>
                          </a:solidFill>
                          <a:effectLst/>
                          <a:latin typeface="Arial" panose="020B0604020202020204" pitchFamily="34" charset="0"/>
                        </a:rPr>
                        <a:t>Credits</a:t>
                      </a:r>
                      <a:endParaRPr lang="en-US" sz="1100" b="1" i="0" u="none" strike="noStrike" dirty="0">
                        <a:solidFill>
                          <a:srgbClr val="FFFFFF"/>
                        </a:solidFill>
                        <a:effectLst/>
                        <a:latin typeface="Arial" panose="020B0604020202020204" pitchFamily="34" charset="0"/>
                      </a:endParaRPr>
                    </a:p>
                  </a:txBody>
                  <a:tcPr marL="9525" marR="9525" marT="9525" marB="0" anchor="b"/>
                </a:tc>
                <a:tc>
                  <a:txBody>
                    <a:bodyPr/>
                    <a:lstStyle/>
                    <a:p>
                      <a:pPr algn="ctr" fontAlgn="b"/>
                      <a:r>
                        <a:rPr lang="en-US" sz="1100" b="1" i="0" u="none" strike="noStrike" dirty="0" smtClean="0">
                          <a:solidFill>
                            <a:srgbClr val="FFFFFF"/>
                          </a:solidFill>
                          <a:effectLst/>
                          <a:latin typeface="Arial" panose="020B0604020202020204" pitchFamily="34" charset="0"/>
                        </a:rPr>
                        <a:t>Cleared</a:t>
                      </a:r>
                    </a:p>
                  </a:txBody>
                  <a:tcPr marL="9525" marR="9525" marT="9525" marB="0" anchor="b"/>
                </a:tc>
                <a:tc>
                  <a:txBody>
                    <a:bodyPr/>
                    <a:lstStyle/>
                    <a:p>
                      <a:pPr algn="ctr" fontAlgn="b"/>
                      <a:r>
                        <a:rPr lang="en-US" sz="1100" b="1" i="0" u="none" strike="noStrike" dirty="0" smtClean="0">
                          <a:solidFill>
                            <a:srgbClr val="FFFFFF"/>
                          </a:solidFill>
                          <a:effectLst/>
                          <a:latin typeface="Arial" panose="020B0604020202020204" pitchFamily="34" charset="0"/>
                        </a:rPr>
                        <a:t>Debits</a:t>
                      </a:r>
                      <a:endParaRPr lang="en-US" sz="1100" b="1" i="0" u="none" strike="noStrike" dirty="0">
                        <a:solidFill>
                          <a:srgbClr val="FFFFFF"/>
                        </a:solidFill>
                        <a:effectLst/>
                        <a:latin typeface="Arial" panose="020B0604020202020204" pitchFamily="34" charset="0"/>
                      </a:endParaRPr>
                    </a:p>
                  </a:txBody>
                  <a:tcPr marL="9525" marR="9525" marT="9525" marB="0" anchor="b"/>
                </a:tc>
                <a:tc>
                  <a:txBody>
                    <a:bodyPr/>
                    <a:lstStyle/>
                    <a:p>
                      <a:pPr algn="ctr" fontAlgn="b"/>
                      <a:r>
                        <a:rPr lang="en-US" sz="1100" b="1" i="0" u="none" strike="noStrike" dirty="0">
                          <a:solidFill>
                            <a:srgbClr val="FFFFFF"/>
                          </a:solidFill>
                          <a:effectLst/>
                          <a:latin typeface="Arial" panose="020B0604020202020204" pitchFamily="34" charset="0"/>
                        </a:rPr>
                        <a:t>Closing Balance</a:t>
                      </a:r>
                    </a:p>
                  </a:txBody>
                  <a:tcPr marL="9525" marR="9525" marT="9525" marB="0" anchor="b"/>
                </a:tc>
              </a:tr>
              <a:tr h="370840">
                <a:tc>
                  <a:txBody>
                    <a:bodyPr/>
                    <a:lstStyle/>
                    <a:p>
                      <a:pPr algn="l" fontAlgn="b"/>
                      <a:r>
                        <a:rPr lang="en-US" sz="1000" b="0" i="0" u="none" strike="noStrike" dirty="0">
                          <a:solidFill>
                            <a:schemeClr val="bg1">
                              <a:lumMod val="65000"/>
                            </a:schemeClr>
                          </a:solidFill>
                          <a:effectLst/>
                          <a:latin typeface="+mj-lt"/>
                        </a:rPr>
                        <a:t>2014-08-05</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11,989,564.00</a:t>
                      </a:r>
                    </a:p>
                  </a:txBody>
                  <a:tcPr marL="9525" marR="9525" marT="9525" marB="0" anchor="b"/>
                </a:tc>
                <a:tc>
                  <a:txBody>
                    <a:bodyPr/>
                    <a:lstStyle/>
                    <a:p>
                      <a:pPr algn="l" fontAlgn="b"/>
                      <a:r>
                        <a:rPr lang="en-US" sz="1000" b="0" i="0" u="none" strike="noStrike">
                          <a:solidFill>
                            <a:schemeClr val="bg1">
                              <a:lumMod val="65000"/>
                            </a:schemeClr>
                          </a:solidFill>
                          <a:effectLst/>
                          <a:latin typeface="+mj-lt"/>
                        </a:rPr>
                        <a:t>076948</a:t>
                      </a:r>
                    </a:p>
                  </a:txBody>
                  <a:tcPr marL="9525" marR="9525" marT="9525" marB="0" anchor="b"/>
                </a:tc>
                <a:tc>
                  <a:txBody>
                    <a:bodyPr/>
                    <a:lstStyle/>
                    <a:p>
                      <a:pPr algn="l" fontAlgn="b"/>
                      <a:r>
                        <a:rPr lang="en-US" sz="1000" b="0" i="0" u="none" strike="noStrike">
                          <a:solidFill>
                            <a:schemeClr val="bg1">
                              <a:lumMod val="65000"/>
                            </a:schemeClr>
                          </a:solidFill>
                          <a:effectLst/>
                          <a:latin typeface="+mj-lt"/>
                        </a:rPr>
                        <a:t>Riche Brown</a:t>
                      </a:r>
                    </a:p>
                  </a:txBody>
                  <a:tcPr marL="9525" marR="9525" marT="9525" marB="0" anchor="b"/>
                </a:tc>
                <a:tc>
                  <a:txBody>
                    <a:bodyPr/>
                    <a:lstStyle/>
                    <a:p>
                      <a:pPr algn="l" fontAlgn="b"/>
                      <a:r>
                        <a:rPr lang="en-US" sz="1000" b="0" i="0" u="none" strike="noStrike">
                          <a:solidFill>
                            <a:schemeClr val="bg1">
                              <a:lumMod val="65000"/>
                            </a:schemeClr>
                          </a:solidFill>
                          <a:effectLst/>
                          <a:latin typeface="+mj-lt"/>
                        </a:rPr>
                        <a:t> </a:t>
                      </a:r>
                    </a:p>
                  </a:txBody>
                  <a:tcPr marL="9525" marR="9525" marT="9525" marB="0" anchor="b"/>
                </a:tc>
                <a:tc>
                  <a:txBody>
                    <a:bodyPr/>
                    <a:lstStyle/>
                    <a:p>
                      <a:pPr algn="r" fontAlgn="b"/>
                      <a:r>
                        <a:rPr lang="en-US" sz="1000" b="0" i="0" u="none" strike="noStrike">
                          <a:solidFill>
                            <a:schemeClr val="bg1">
                              <a:lumMod val="65000"/>
                            </a:schemeClr>
                          </a:solidFill>
                          <a:effectLst/>
                          <a:latin typeface="+mj-lt"/>
                        </a:rPr>
                        <a:t>4,950.00</a:t>
                      </a:r>
                    </a:p>
                  </a:txBody>
                  <a:tcPr marL="9525" marR="9525" marT="9525" marB="0" anchor="b"/>
                </a:tc>
                <a:tc>
                  <a:txBody>
                    <a:bodyPr/>
                    <a:lstStyle/>
                    <a:p>
                      <a:pPr algn="ctr"/>
                      <a:r>
                        <a:rPr lang="en-US" sz="1000" dirty="0" smtClean="0">
                          <a:solidFill>
                            <a:schemeClr val="bg1">
                              <a:lumMod val="65000"/>
                            </a:schemeClr>
                          </a:solidFill>
                          <a:latin typeface="+mj-lt"/>
                        </a:rPr>
                        <a:t>R</a:t>
                      </a:r>
                      <a:endParaRPr lang="en-US" sz="1000" dirty="0">
                        <a:solidFill>
                          <a:schemeClr val="bg1">
                            <a:lumMod val="65000"/>
                          </a:schemeClr>
                        </a:solidFill>
                        <a:latin typeface="+mj-lt"/>
                      </a:endParaRP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0.00</a:t>
                      </a:r>
                    </a:p>
                  </a:txBody>
                  <a:tcPr marL="9525" marR="9525" marT="9525" marB="0" anchor="b"/>
                </a:tc>
                <a:tc>
                  <a:txBody>
                    <a:bodyPr/>
                    <a:lstStyle/>
                    <a:p>
                      <a:pPr algn="r" fontAlgn="b"/>
                      <a:r>
                        <a:rPr lang="en-US" sz="1000" b="0" i="0" u="none" strike="noStrike">
                          <a:solidFill>
                            <a:schemeClr val="bg1">
                              <a:lumMod val="65000"/>
                            </a:schemeClr>
                          </a:solidFill>
                          <a:effectLst/>
                          <a:latin typeface="+mj-lt"/>
                        </a:rPr>
                        <a:t>11,994,514.00</a:t>
                      </a:r>
                    </a:p>
                  </a:txBody>
                  <a:tcPr marL="9525" marR="9525" marT="9525" marB="0" anchor="b"/>
                </a:tc>
              </a:tr>
              <a:tr h="370840">
                <a:tc>
                  <a:txBody>
                    <a:bodyPr/>
                    <a:lstStyle/>
                    <a:p>
                      <a:pPr algn="l" fontAlgn="b"/>
                      <a:r>
                        <a:rPr lang="en-US" sz="1000" b="0" i="0" u="none" strike="noStrike" dirty="0">
                          <a:solidFill>
                            <a:schemeClr val="bg1">
                              <a:lumMod val="65000"/>
                            </a:schemeClr>
                          </a:solidFill>
                          <a:effectLst/>
                          <a:latin typeface="+mj-lt"/>
                        </a:rPr>
                        <a:t>2014-08-05</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11,994,514.00</a:t>
                      </a:r>
                    </a:p>
                  </a:txBody>
                  <a:tcPr marL="9525" marR="9525" marT="9525" marB="0" anchor="b"/>
                </a:tc>
                <a:tc>
                  <a:txBody>
                    <a:bodyPr/>
                    <a:lstStyle/>
                    <a:p>
                      <a:pPr algn="l" fontAlgn="b"/>
                      <a:r>
                        <a:rPr lang="en-US" sz="1000" b="0" i="0" u="none" strike="noStrike" dirty="0">
                          <a:solidFill>
                            <a:schemeClr val="bg1">
                              <a:lumMod val="65000"/>
                            </a:schemeClr>
                          </a:solidFill>
                          <a:effectLst/>
                          <a:latin typeface="+mj-lt"/>
                        </a:rPr>
                        <a:t>00728428</a:t>
                      </a:r>
                    </a:p>
                  </a:txBody>
                  <a:tcPr marL="9525" marR="9525" marT="9525" marB="0" anchor="b"/>
                </a:tc>
                <a:tc>
                  <a:txBody>
                    <a:bodyPr/>
                    <a:lstStyle/>
                    <a:p>
                      <a:pPr algn="l" fontAlgn="b"/>
                      <a:r>
                        <a:rPr lang="en-US" sz="1000" b="0" i="0" u="none" strike="noStrike" dirty="0">
                          <a:solidFill>
                            <a:schemeClr val="bg1">
                              <a:lumMod val="65000"/>
                            </a:schemeClr>
                          </a:solidFill>
                          <a:effectLst/>
                          <a:latin typeface="+mj-lt"/>
                        </a:rPr>
                        <a:t>ING Systems (3)</a:t>
                      </a:r>
                    </a:p>
                  </a:txBody>
                  <a:tcPr marL="9525" marR="9525" marT="9525" marB="0" anchor="b"/>
                </a:tc>
                <a:tc>
                  <a:txBody>
                    <a:bodyPr/>
                    <a:lstStyle/>
                    <a:p>
                      <a:pPr algn="l" fontAlgn="b"/>
                      <a:r>
                        <a:rPr lang="en-US" sz="1000" b="0" i="0" u="none" strike="noStrike" dirty="0">
                          <a:solidFill>
                            <a:schemeClr val="bg1">
                              <a:lumMod val="65000"/>
                            </a:schemeClr>
                          </a:solidFill>
                          <a:effectLst/>
                          <a:latin typeface="+mj-lt"/>
                        </a:rPr>
                        <a:t> </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33,800.00</a:t>
                      </a:r>
                    </a:p>
                  </a:txBody>
                  <a:tcPr marL="9525" marR="9525" marT="9525" marB="0" anchor="b"/>
                </a:tc>
                <a:tc>
                  <a:txBody>
                    <a:bodyPr/>
                    <a:lstStyle/>
                    <a:p>
                      <a:pPr algn="ctr"/>
                      <a:r>
                        <a:rPr lang="en-US" sz="1000" dirty="0" smtClean="0">
                          <a:solidFill>
                            <a:schemeClr val="bg1">
                              <a:lumMod val="65000"/>
                            </a:schemeClr>
                          </a:solidFill>
                          <a:latin typeface="+mj-lt"/>
                        </a:rPr>
                        <a:t>R</a:t>
                      </a:r>
                      <a:endParaRPr lang="en-US" sz="1000" dirty="0">
                        <a:solidFill>
                          <a:schemeClr val="bg1">
                            <a:lumMod val="65000"/>
                          </a:schemeClr>
                        </a:solidFill>
                        <a:latin typeface="+mj-lt"/>
                      </a:endParaRP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0.00</a:t>
                      </a:r>
                    </a:p>
                  </a:txBody>
                  <a:tcPr marL="9525" marR="9525" marT="9525" marB="0" anchor="b"/>
                </a:tc>
                <a:tc>
                  <a:txBody>
                    <a:bodyPr/>
                    <a:lstStyle/>
                    <a:p>
                      <a:pPr algn="r" fontAlgn="b"/>
                      <a:r>
                        <a:rPr lang="en-US" sz="1000" b="0" i="0" u="none" strike="noStrike" dirty="0">
                          <a:solidFill>
                            <a:schemeClr val="bg1">
                              <a:lumMod val="65000"/>
                            </a:schemeClr>
                          </a:solidFill>
                          <a:effectLst/>
                          <a:latin typeface="+mj-lt"/>
                        </a:rPr>
                        <a:t>12,028,314.00</a:t>
                      </a:r>
                    </a:p>
                  </a:txBody>
                  <a:tcPr marL="9525" marR="9525" marT="9525" marB="0" anchor="b"/>
                </a:tc>
              </a:tr>
              <a:tr h="370840">
                <a:tc>
                  <a:txBody>
                    <a:bodyPr/>
                    <a:lstStyle/>
                    <a:p>
                      <a:pPr algn="l" fontAlgn="b"/>
                      <a:r>
                        <a:rPr lang="en-US" sz="1000" b="0" i="0" u="none" strike="noStrike">
                          <a:solidFill>
                            <a:srgbClr val="000000"/>
                          </a:solidFill>
                          <a:effectLst/>
                          <a:latin typeface="+mj-lt"/>
                        </a:rPr>
                        <a:t>2014-08-05</a:t>
                      </a:r>
                    </a:p>
                  </a:txBody>
                  <a:tcPr marL="9525" marR="9525" marT="9525" marB="0" anchor="b"/>
                </a:tc>
                <a:tc>
                  <a:txBody>
                    <a:bodyPr/>
                    <a:lstStyle/>
                    <a:p>
                      <a:pPr algn="r" fontAlgn="b"/>
                      <a:r>
                        <a:rPr lang="en-US" sz="1000" b="0" i="0" u="none" strike="noStrike">
                          <a:solidFill>
                            <a:srgbClr val="000000"/>
                          </a:solidFill>
                          <a:effectLst/>
                          <a:latin typeface="+mj-lt"/>
                        </a:rPr>
                        <a:t>12,028,314.00</a:t>
                      </a:r>
                    </a:p>
                  </a:txBody>
                  <a:tcPr marL="9525" marR="9525" marT="9525" marB="0" anchor="b"/>
                </a:tc>
                <a:tc>
                  <a:txBody>
                    <a:bodyPr/>
                    <a:lstStyle/>
                    <a:p>
                      <a:pPr algn="l" fontAlgn="b"/>
                      <a:r>
                        <a:rPr lang="en-US" sz="1000" b="0" i="0" u="none" strike="noStrike">
                          <a:solidFill>
                            <a:srgbClr val="000000"/>
                          </a:solidFill>
                          <a:effectLst/>
                          <a:latin typeface="+mj-lt"/>
                        </a:rPr>
                        <a:t>0786873</a:t>
                      </a:r>
                    </a:p>
                  </a:txBody>
                  <a:tcPr marL="9525" marR="9525" marT="9525" marB="0" anchor="b"/>
                </a:tc>
                <a:tc>
                  <a:txBody>
                    <a:bodyPr/>
                    <a:lstStyle/>
                    <a:p>
                      <a:pPr algn="l" fontAlgn="b"/>
                      <a:r>
                        <a:rPr lang="en-US" sz="1000" b="0" i="0" u="none" strike="noStrike" dirty="0" err="1">
                          <a:solidFill>
                            <a:srgbClr val="000000"/>
                          </a:solidFill>
                          <a:effectLst/>
                          <a:latin typeface="+mj-lt"/>
                        </a:rPr>
                        <a:t>Adico</a:t>
                      </a:r>
                      <a:r>
                        <a:rPr lang="en-US" sz="1000" b="0" i="0" u="none" strike="noStrike" dirty="0">
                          <a:solidFill>
                            <a:srgbClr val="000000"/>
                          </a:solidFill>
                          <a:effectLst/>
                          <a:latin typeface="+mj-lt"/>
                        </a:rPr>
                        <a:t> Electronics Nigeria</a:t>
                      </a:r>
                    </a:p>
                  </a:txBody>
                  <a:tcPr marL="9525" marR="9525" marT="9525" marB="0" anchor="b"/>
                </a:tc>
                <a:tc>
                  <a:txBody>
                    <a:bodyPr/>
                    <a:lstStyle/>
                    <a:p>
                      <a:pPr algn="l" fontAlgn="b"/>
                      <a:r>
                        <a:rPr lang="en-US" sz="1000" b="0" i="0" u="none" strike="noStrike" dirty="0">
                          <a:solidFill>
                            <a:srgbClr val="000000"/>
                          </a:solidFill>
                          <a:effectLst/>
                          <a:latin typeface="+mj-lt"/>
                        </a:rPr>
                        <a:t> </a:t>
                      </a:r>
                    </a:p>
                  </a:txBody>
                  <a:tcPr marL="9525" marR="9525" marT="9525" marB="0" anchor="b"/>
                </a:tc>
                <a:tc>
                  <a:txBody>
                    <a:bodyPr/>
                    <a:lstStyle/>
                    <a:p>
                      <a:pPr algn="r" fontAlgn="b"/>
                      <a:r>
                        <a:rPr lang="en-US" sz="1000" b="0" i="0" u="none" strike="noStrike" dirty="0">
                          <a:solidFill>
                            <a:srgbClr val="000000"/>
                          </a:solidFill>
                          <a:effectLst/>
                          <a:latin typeface="+mj-lt"/>
                        </a:rPr>
                        <a:t>15,000.00</a:t>
                      </a:r>
                    </a:p>
                  </a:txBody>
                  <a:tcPr marL="9525" marR="9525" marT="9525" marB="0" anchor="b"/>
                </a:tc>
                <a:tc>
                  <a:txBody>
                    <a:bodyPr/>
                    <a:lstStyle/>
                    <a:p>
                      <a:pPr algn="ctr"/>
                      <a:r>
                        <a:rPr lang="en-US" sz="1000" dirty="0" smtClean="0">
                          <a:latin typeface="+mj-lt"/>
                        </a:rPr>
                        <a:t>C</a:t>
                      </a:r>
                      <a:endParaRPr lang="en-US" sz="1000" dirty="0">
                        <a:latin typeface="+mj-lt"/>
                      </a:endParaRPr>
                    </a:p>
                  </a:txBody>
                  <a:tcPr marL="9525" marR="9525" marT="9525" marB="0" anchor="b"/>
                </a:tc>
                <a:tc>
                  <a:txBody>
                    <a:bodyPr/>
                    <a:lstStyle/>
                    <a:p>
                      <a:pPr algn="r" fontAlgn="b"/>
                      <a:r>
                        <a:rPr lang="en-US" sz="1000" b="0" i="0" u="none" strike="noStrike" dirty="0">
                          <a:solidFill>
                            <a:srgbClr val="000000"/>
                          </a:solidFill>
                          <a:effectLst/>
                          <a:latin typeface="+mj-lt"/>
                        </a:rPr>
                        <a:t>0.00</a:t>
                      </a:r>
                    </a:p>
                  </a:txBody>
                  <a:tcPr marL="9525" marR="9525" marT="9525" marB="0" anchor="b"/>
                </a:tc>
                <a:tc>
                  <a:txBody>
                    <a:bodyPr/>
                    <a:lstStyle/>
                    <a:p>
                      <a:pPr algn="r" fontAlgn="b"/>
                      <a:r>
                        <a:rPr lang="en-US" sz="1000" b="0" i="0" u="none" strike="noStrike" dirty="0">
                          <a:solidFill>
                            <a:srgbClr val="000000"/>
                          </a:solidFill>
                          <a:effectLst/>
                          <a:latin typeface="+mj-lt"/>
                        </a:rPr>
                        <a:t>12,043,314.00</a:t>
                      </a:r>
                    </a:p>
                  </a:txBody>
                  <a:tcPr marL="9525" marR="9525" marT="9525" marB="0" anchor="b"/>
                </a:tc>
              </a:tr>
              <a:tr h="370840">
                <a:tc>
                  <a:txBody>
                    <a:bodyPr/>
                    <a:lstStyle/>
                    <a:p>
                      <a:pPr algn="l" fontAlgn="b"/>
                      <a:r>
                        <a:rPr lang="en-US" sz="1000" b="0" i="0" u="none" strike="noStrike">
                          <a:solidFill>
                            <a:srgbClr val="000000"/>
                          </a:solidFill>
                          <a:effectLst/>
                          <a:latin typeface="+mj-lt"/>
                        </a:rPr>
                        <a:t>2014-08-05</a:t>
                      </a:r>
                    </a:p>
                  </a:txBody>
                  <a:tcPr marL="9525" marR="9525" marT="9525" marB="0" anchor="b"/>
                </a:tc>
                <a:tc>
                  <a:txBody>
                    <a:bodyPr/>
                    <a:lstStyle/>
                    <a:p>
                      <a:pPr algn="r" fontAlgn="b"/>
                      <a:r>
                        <a:rPr lang="en-US" sz="1000" b="0" i="0" u="none" strike="noStrike">
                          <a:solidFill>
                            <a:srgbClr val="000000"/>
                          </a:solidFill>
                          <a:effectLst/>
                          <a:latin typeface="+mj-lt"/>
                        </a:rPr>
                        <a:t>12,043,314.00</a:t>
                      </a:r>
                    </a:p>
                  </a:txBody>
                  <a:tcPr marL="9525" marR="9525" marT="9525" marB="0" anchor="b"/>
                </a:tc>
                <a:tc>
                  <a:txBody>
                    <a:bodyPr/>
                    <a:lstStyle/>
                    <a:p>
                      <a:pPr algn="l" fontAlgn="b"/>
                      <a:r>
                        <a:rPr lang="en-US" sz="1000" b="0" i="0" u="none" strike="noStrike">
                          <a:solidFill>
                            <a:srgbClr val="000000"/>
                          </a:solidFill>
                          <a:effectLst/>
                          <a:latin typeface="+mj-lt"/>
                        </a:rPr>
                        <a:t>7621816</a:t>
                      </a:r>
                    </a:p>
                  </a:txBody>
                  <a:tcPr marL="9525" marR="9525" marT="9525" marB="0" anchor="b"/>
                </a:tc>
                <a:tc>
                  <a:txBody>
                    <a:bodyPr/>
                    <a:lstStyle/>
                    <a:p>
                      <a:pPr algn="l" fontAlgn="b"/>
                      <a:r>
                        <a:rPr lang="en-US" sz="1000" b="0" i="0" u="none" strike="noStrike">
                          <a:solidFill>
                            <a:srgbClr val="000000"/>
                          </a:solidFill>
                          <a:effectLst/>
                          <a:latin typeface="+mj-lt"/>
                        </a:rPr>
                        <a:t>ING Systems (4)</a:t>
                      </a:r>
                    </a:p>
                  </a:txBody>
                  <a:tcPr marL="9525" marR="9525" marT="9525" marB="0" anchor="b"/>
                </a:tc>
                <a:tc>
                  <a:txBody>
                    <a:bodyPr/>
                    <a:lstStyle/>
                    <a:p>
                      <a:pPr algn="l" fontAlgn="b"/>
                      <a:r>
                        <a:rPr lang="en-US" sz="1000" b="0" i="0" u="none" strike="noStrike">
                          <a:solidFill>
                            <a:srgbClr val="000000"/>
                          </a:solidFill>
                          <a:effectLst/>
                          <a:latin typeface="+mj-lt"/>
                        </a:rPr>
                        <a:t> </a:t>
                      </a:r>
                    </a:p>
                  </a:txBody>
                  <a:tcPr marL="9525" marR="9525" marT="9525" marB="0" anchor="b"/>
                </a:tc>
                <a:tc>
                  <a:txBody>
                    <a:bodyPr/>
                    <a:lstStyle/>
                    <a:p>
                      <a:pPr algn="r" fontAlgn="b"/>
                      <a:r>
                        <a:rPr lang="en-US" sz="1000" b="0" i="0" u="none" strike="noStrike" dirty="0">
                          <a:solidFill>
                            <a:srgbClr val="000000"/>
                          </a:solidFill>
                          <a:effectLst/>
                          <a:latin typeface="+mj-lt"/>
                        </a:rPr>
                        <a:t>14,000.00</a:t>
                      </a:r>
                    </a:p>
                  </a:txBody>
                  <a:tcPr marL="9525" marR="9525" marT="9525" marB="0" anchor="b"/>
                </a:tc>
                <a:tc>
                  <a:txBody>
                    <a:bodyPr/>
                    <a:lstStyle/>
                    <a:p>
                      <a:pPr algn="ctr"/>
                      <a:endParaRPr lang="en-US" sz="1000" dirty="0">
                        <a:latin typeface="+mj-lt"/>
                      </a:endParaRPr>
                    </a:p>
                  </a:txBody>
                  <a:tcPr marL="9525" marR="9525" marT="9525" marB="0" anchor="b"/>
                </a:tc>
                <a:tc>
                  <a:txBody>
                    <a:bodyPr/>
                    <a:lstStyle/>
                    <a:p>
                      <a:pPr algn="r" fontAlgn="b"/>
                      <a:r>
                        <a:rPr lang="en-US" sz="1000" b="0" i="0" u="none" strike="noStrike" dirty="0">
                          <a:solidFill>
                            <a:srgbClr val="000000"/>
                          </a:solidFill>
                          <a:effectLst/>
                          <a:latin typeface="+mj-lt"/>
                        </a:rPr>
                        <a:t>0.00</a:t>
                      </a:r>
                    </a:p>
                  </a:txBody>
                  <a:tcPr marL="9525" marR="9525" marT="9525" marB="0" anchor="b"/>
                </a:tc>
                <a:tc>
                  <a:txBody>
                    <a:bodyPr/>
                    <a:lstStyle/>
                    <a:p>
                      <a:pPr algn="r" fontAlgn="b"/>
                      <a:r>
                        <a:rPr lang="en-US" sz="1000" b="0" i="0" u="none" strike="noStrike" dirty="0">
                          <a:solidFill>
                            <a:srgbClr val="000000"/>
                          </a:solidFill>
                          <a:effectLst/>
                          <a:latin typeface="+mj-lt"/>
                        </a:rPr>
                        <a:t>12,057,314.00</a:t>
                      </a:r>
                    </a:p>
                  </a:txBody>
                  <a:tcPr marL="9525" marR="9525" marT="9525" marB="0" anchor="b"/>
                </a:tc>
              </a:tr>
              <a:tr h="370840">
                <a:tc>
                  <a:txBody>
                    <a:bodyPr/>
                    <a:lstStyle/>
                    <a:p>
                      <a:pPr algn="l" fontAlgn="b"/>
                      <a:r>
                        <a:rPr lang="en-US" sz="1000" b="0" i="0" u="none" strike="noStrike">
                          <a:solidFill>
                            <a:srgbClr val="000000"/>
                          </a:solidFill>
                          <a:effectLst/>
                          <a:latin typeface="+mj-lt"/>
                        </a:rPr>
                        <a:t>2014-08-05</a:t>
                      </a:r>
                    </a:p>
                  </a:txBody>
                  <a:tcPr marL="9525" marR="9525" marT="9525" marB="0" anchor="b"/>
                </a:tc>
                <a:tc>
                  <a:txBody>
                    <a:bodyPr/>
                    <a:lstStyle/>
                    <a:p>
                      <a:pPr algn="r" fontAlgn="b"/>
                      <a:r>
                        <a:rPr lang="en-US" sz="1000" b="0" i="0" u="none" strike="noStrike">
                          <a:solidFill>
                            <a:srgbClr val="000000"/>
                          </a:solidFill>
                          <a:effectLst/>
                          <a:latin typeface="+mj-lt"/>
                        </a:rPr>
                        <a:t>12,057,314.00</a:t>
                      </a:r>
                    </a:p>
                  </a:txBody>
                  <a:tcPr marL="9525" marR="9525" marT="9525" marB="0" anchor="b"/>
                </a:tc>
                <a:tc>
                  <a:txBody>
                    <a:bodyPr/>
                    <a:lstStyle/>
                    <a:p>
                      <a:pPr algn="l" fontAlgn="b"/>
                      <a:r>
                        <a:rPr lang="en-US" sz="1000" b="0" i="0" u="none" strike="noStrike">
                          <a:solidFill>
                            <a:srgbClr val="000000"/>
                          </a:solidFill>
                          <a:effectLst/>
                          <a:latin typeface="+mj-lt"/>
                        </a:rPr>
                        <a:t>7621815</a:t>
                      </a:r>
                    </a:p>
                  </a:txBody>
                  <a:tcPr marL="9525" marR="9525" marT="9525" marB="0" anchor="b"/>
                </a:tc>
                <a:tc>
                  <a:txBody>
                    <a:bodyPr/>
                    <a:lstStyle/>
                    <a:p>
                      <a:pPr algn="l" fontAlgn="b"/>
                      <a:r>
                        <a:rPr lang="en-US" sz="1000" b="0" i="0" u="none" strike="noStrike">
                          <a:solidFill>
                            <a:srgbClr val="000000"/>
                          </a:solidFill>
                          <a:effectLst/>
                          <a:latin typeface="+mj-lt"/>
                        </a:rPr>
                        <a:t>ING Systems (4)</a:t>
                      </a:r>
                    </a:p>
                  </a:txBody>
                  <a:tcPr marL="9525" marR="9525" marT="9525" marB="0" anchor="b"/>
                </a:tc>
                <a:tc>
                  <a:txBody>
                    <a:bodyPr/>
                    <a:lstStyle/>
                    <a:p>
                      <a:pPr algn="l" fontAlgn="b"/>
                      <a:r>
                        <a:rPr lang="en-US" sz="1000" b="0" i="0" u="none" strike="noStrike" dirty="0">
                          <a:solidFill>
                            <a:srgbClr val="000000"/>
                          </a:solidFill>
                          <a:effectLst/>
                          <a:latin typeface="+mj-lt"/>
                        </a:rPr>
                        <a:t> </a:t>
                      </a:r>
                    </a:p>
                  </a:txBody>
                  <a:tcPr marL="9525" marR="9525" marT="9525" marB="0" anchor="b"/>
                </a:tc>
                <a:tc>
                  <a:txBody>
                    <a:bodyPr/>
                    <a:lstStyle/>
                    <a:p>
                      <a:pPr algn="r" fontAlgn="b"/>
                      <a:r>
                        <a:rPr lang="en-US" sz="1000" b="0" i="0" u="none" strike="noStrike" dirty="0">
                          <a:solidFill>
                            <a:srgbClr val="000000"/>
                          </a:solidFill>
                          <a:effectLst/>
                          <a:latin typeface="+mj-lt"/>
                        </a:rPr>
                        <a:t>38,650.00</a:t>
                      </a:r>
                    </a:p>
                  </a:txBody>
                  <a:tcPr marL="9525" marR="9525" marT="9525" marB="0" anchor="b"/>
                </a:tc>
                <a:tc>
                  <a:txBody>
                    <a:bodyPr/>
                    <a:lstStyle/>
                    <a:p>
                      <a:pPr algn="ctr"/>
                      <a:endParaRPr lang="en-US" sz="1000" dirty="0">
                        <a:latin typeface="+mj-lt"/>
                      </a:endParaRPr>
                    </a:p>
                  </a:txBody>
                  <a:tcPr marL="9525" marR="9525" marT="9525" marB="0" anchor="b"/>
                </a:tc>
                <a:tc>
                  <a:txBody>
                    <a:bodyPr/>
                    <a:lstStyle/>
                    <a:p>
                      <a:pPr algn="r" fontAlgn="b"/>
                      <a:r>
                        <a:rPr lang="en-US" sz="1000" b="0" i="0" u="none" strike="noStrike" dirty="0">
                          <a:solidFill>
                            <a:srgbClr val="000000"/>
                          </a:solidFill>
                          <a:effectLst/>
                          <a:latin typeface="+mj-lt"/>
                        </a:rPr>
                        <a:t>0.00</a:t>
                      </a:r>
                    </a:p>
                  </a:txBody>
                  <a:tcPr marL="9525" marR="9525" marT="9525" marB="0" anchor="b"/>
                </a:tc>
                <a:tc>
                  <a:txBody>
                    <a:bodyPr/>
                    <a:lstStyle/>
                    <a:p>
                      <a:pPr algn="r" fontAlgn="b"/>
                      <a:r>
                        <a:rPr lang="en-US" sz="1000" b="0" i="0" u="none" strike="noStrike" dirty="0">
                          <a:solidFill>
                            <a:srgbClr val="000000"/>
                          </a:solidFill>
                          <a:effectLst/>
                          <a:latin typeface="+mj-lt"/>
                        </a:rPr>
                        <a:t>12,095,964.00</a:t>
                      </a:r>
                    </a:p>
                  </a:txBody>
                  <a:tcPr marL="9525" marR="9525" marT="9525" marB="0" anchor="b"/>
                </a:tc>
              </a:tr>
            </a:tbl>
          </a:graphicData>
        </a:graphic>
      </p:graphicFrame>
      <p:sp>
        <p:nvSpPr>
          <p:cNvPr id="14" name="Line Callout 1 13"/>
          <p:cNvSpPr/>
          <p:nvPr/>
        </p:nvSpPr>
        <p:spPr>
          <a:xfrm>
            <a:off x="-1709058" y="1263463"/>
            <a:ext cx="1368152" cy="3312368"/>
          </a:xfrm>
          <a:prstGeom prst="borderCallout1">
            <a:avLst>
              <a:gd name="adj1" fmla="val 28227"/>
              <a:gd name="adj2" fmla="val 110290"/>
              <a:gd name="adj3" fmla="val 61821"/>
              <a:gd name="adj4" fmla="val 1445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Tree list – filtered based on user permissions.</a:t>
            </a:r>
          </a:p>
          <a:p>
            <a:pPr algn="ctr"/>
            <a:r>
              <a:rPr lang="en-US" sz="1600" dirty="0" smtClean="0"/>
              <a:t>When account is selected, grid populates with full history for account.</a:t>
            </a:r>
            <a:endParaRPr lang="en-US" sz="1600" dirty="0"/>
          </a:p>
        </p:txBody>
      </p:sp>
      <p:sp>
        <p:nvSpPr>
          <p:cNvPr id="15" name="TextBox 14"/>
          <p:cNvSpPr txBox="1"/>
          <p:nvPr/>
        </p:nvSpPr>
        <p:spPr>
          <a:xfrm>
            <a:off x="1763688" y="135090"/>
            <a:ext cx="2914011" cy="338554"/>
          </a:xfrm>
          <a:prstGeom prst="rect">
            <a:avLst/>
          </a:prstGeom>
          <a:noFill/>
        </p:spPr>
        <p:txBody>
          <a:bodyPr wrap="square" rtlCol="0">
            <a:spAutoFit/>
          </a:bodyPr>
          <a:lstStyle/>
          <a:p>
            <a:r>
              <a:rPr lang="en-US" sz="1600" dirty="0" smtClean="0"/>
              <a:t>Account Activity Detail for: </a:t>
            </a:r>
            <a:endParaRPr lang="en-US" sz="1600" dirty="0"/>
          </a:p>
        </p:txBody>
      </p:sp>
      <p:sp>
        <p:nvSpPr>
          <p:cNvPr id="19" name="TextBox 18"/>
          <p:cNvSpPr txBox="1"/>
          <p:nvPr/>
        </p:nvSpPr>
        <p:spPr>
          <a:xfrm>
            <a:off x="4427984" y="135090"/>
            <a:ext cx="3611306" cy="338554"/>
          </a:xfrm>
          <a:prstGeom prst="rect">
            <a:avLst/>
          </a:prstGeom>
          <a:noFill/>
          <a:ln w="3175">
            <a:solidFill>
              <a:schemeClr val="tx1"/>
            </a:solidFill>
          </a:ln>
        </p:spPr>
        <p:txBody>
          <a:bodyPr wrap="square" rtlCol="0">
            <a:spAutoFit/>
          </a:bodyPr>
          <a:lstStyle/>
          <a:p>
            <a:r>
              <a:rPr lang="en-US" sz="1600" dirty="0" smtClean="0"/>
              <a:t>Selected Account Name</a:t>
            </a:r>
            <a:endParaRPr lang="en-US" sz="1600" dirty="0"/>
          </a:p>
        </p:txBody>
      </p:sp>
      <p:sp>
        <p:nvSpPr>
          <p:cNvPr id="36" name="TextBox 35"/>
          <p:cNvSpPr txBox="1"/>
          <p:nvPr/>
        </p:nvSpPr>
        <p:spPr>
          <a:xfrm>
            <a:off x="1736391" y="554434"/>
            <a:ext cx="2914011" cy="276999"/>
          </a:xfrm>
          <a:prstGeom prst="rect">
            <a:avLst/>
          </a:prstGeom>
          <a:noFill/>
        </p:spPr>
        <p:txBody>
          <a:bodyPr wrap="square" rtlCol="0">
            <a:spAutoFit/>
          </a:bodyPr>
          <a:lstStyle/>
          <a:p>
            <a:r>
              <a:rPr lang="en-US" sz="1200" dirty="0" smtClean="0"/>
              <a:t>Filter for Date Range</a:t>
            </a:r>
            <a:endParaRPr lang="en-US" sz="1200" dirty="0"/>
          </a:p>
        </p:txBody>
      </p:sp>
      <p:sp>
        <p:nvSpPr>
          <p:cNvPr id="39" name="TextBox 38"/>
          <p:cNvSpPr txBox="1"/>
          <p:nvPr/>
        </p:nvSpPr>
        <p:spPr>
          <a:xfrm>
            <a:off x="5071124" y="554431"/>
            <a:ext cx="333948" cy="277000"/>
          </a:xfrm>
          <a:prstGeom prst="rect">
            <a:avLst/>
          </a:prstGeom>
          <a:noFill/>
        </p:spPr>
        <p:txBody>
          <a:bodyPr wrap="square" rtlCol="0">
            <a:spAutoFit/>
          </a:bodyPr>
          <a:lstStyle/>
          <a:p>
            <a:r>
              <a:rPr lang="en-US" sz="1200" dirty="0" smtClean="0"/>
              <a:t>to</a:t>
            </a:r>
            <a:endParaRPr lang="en-US" sz="1200" dirty="0"/>
          </a:p>
        </p:txBody>
      </p:sp>
      <p:sp>
        <p:nvSpPr>
          <p:cNvPr id="40" name="TextBox 39"/>
          <p:cNvSpPr txBox="1"/>
          <p:nvPr/>
        </p:nvSpPr>
        <p:spPr>
          <a:xfrm>
            <a:off x="-2148403" y="170625"/>
            <a:ext cx="3614994" cy="461665"/>
          </a:xfrm>
          <a:prstGeom prst="rect">
            <a:avLst/>
          </a:prstGeom>
          <a:noFill/>
        </p:spPr>
        <p:txBody>
          <a:bodyPr wrap="square" rtlCol="0">
            <a:spAutoFit/>
          </a:bodyPr>
          <a:lstStyle/>
          <a:p>
            <a:r>
              <a:rPr lang="en-US" dirty="0" smtClean="0"/>
              <a:t>Process Transactions</a:t>
            </a:r>
          </a:p>
        </p:txBody>
      </p:sp>
      <p:sp>
        <p:nvSpPr>
          <p:cNvPr id="43" name="Line Callout 1 42"/>
          <p:cNvSpPr/>
          <p:nvPr/>
        </p:nvSpPr>
        <p:spPr>
          <a:xfrm>
            <a:off x="9122946" y="567597"/>
            <a:ext cx="1014717" cy="695866"/>
          </a:xfrm>
          <a:prstGeom prst="borderCallout1">
            <a:avLst>
              <a:gd name="adj1" fmla="val 22612"/>
              <a:gd name="adj2" fmla="val -8383"/>
              <a:gd name="adj3" fmla="val 14407"/>
              <a:gd name="adj4" fmla="val -26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Find specific </a:t>
            </a:r>
            <a:r>
              <a:rPr lang="en-US" sz="1200" dirty="0" err="1" smtClean="0"/>
              <a:t>tx</a:t>
            </a:r>
            <a:endParaRPr lang="en-US" sz="1200" dirty="0"/>
          </a:p>
        </p:txBody>
      </p:sp>
      <p:sp>
        <p:nvSpPr>
          <p:cNvPr id="44" name="AutoShape 50"/>
          <p:cNvSpPr>
            <a:spLocks noChangeArrowheads="1"/>
          </p:cNvSpPr>
          <p:nvPr>
            <p:custDataLst>
              <p:tags r:id="rId1"/>
            </p:custDataLst>
          </p:nvPr>
        </p:nvSpPr>
        <p:spPr bwMode="auto">
          <a:xfrm>
            <a:off x="7247202" y="6453336"/>
            <a:ext cx="1584176"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Finish </a:t>
            </a:r>
            <a:endParaRPr lang="en-US" sz="1000" dirty="0">
              <a:latin typeface="Tahoma" pitchFamily="34" charset="0"/>
              <a:cs typeface="Tahoma"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01431187"/>
              </p:ext>
            </p:extLst>
          </p:nvPr>
        </p:nvGraphicFramePr>
        <p:xfrm>
          <a:off x="1780980" y="3861048"/>
          <a:ext cx="7050396" cy="1483360"/>
        </p:xfrm>
        <a:graphic>
          <a:graphicData uri="http://schemas.openxmlformats.org/drawingml/2006/table">
            <a:tbl>
              <a:tblPr firstRow="1" bandRow="1">
                <a:tableStyleId>{073A0DAA-6AF3-43AB-8588-CEC1D06C72B9}</a:tableStyleId>
              </a:tblPr>
              <a:tblGrid>
                <a:gridCol w="1175066"/>
                <a:gridCol w="1175066"/>
                <a:gridCol w="1175066"/>
                <a:gridCol w="1175066"/>
                <a:gridCol w="1175066"/>
                <a:gridCol w="1175066"/>
              </a:tblGrid>
              <a:tr h="370840">
                <a:tc gridSpan="6">
                  <a:txBody>
                    <a:bodyPr/>
                    <a:lstStyle/>
                    <a:p>
                      <a:r>
                        <a:rPr lang="en-US" sz="1200" dirty="0" smtClean="0"/>
                        <a:t>Accept cleared</a:t>
                      </a:r>
                      <a:r>
                        <a:rPr lang="en-US" sz="1200" baseline="0" dirty="0" smtClean="0"/>
                        <a:t> transactions into register</a:t>
                      </a:r>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r>
              <a:tr h="370840">
                <a:tc>
                  <a:txBody>
                    <a:bodyPr/>
                    <a:lstStyle/>
                    <a:p>
                      <a:r>
                        <a:rPr lang="en-US" sz="1200" dirty="0" smtClean="0"/>
                        <a:t>Status </a:t>
                      </a:r>
                      <a:endParaRPr lang="en-US" sz="1200" dirty="0"/>
                    </a:p>
                  </a:txBody>
                  <a:tcPr/>
                </a:tc>
                <a:tc>
                  <a:txBody>
                    <a:bodyPr/>
                    <a:lstStyle/>
                    <a:p>
                      <a:r>
                        <a:rPr lang="en-US" sz="1200" dirty="0" smtClean="0"/>
                        <a:t>Date</a:t>
                      </a:r>
                      <a:endParaRPr lang="en-US" sz="1200" dirty="0"/>
                    </a:p>
                  </a:txBody>
                  <a:tcPr/>
                </a:tc>
                <a:tc>
                  <a:txBody>
                    <a:bodyPr/>
                    <a:lstStyle/>
                    <a:p>
                      <a:r>
                        <a:rPr lang="en-US" sz="1200" dirty="0" err="1" smtClean="0"/>
                        <a:t>Num</a:t>
                      </a:r>
                      <a:endParaRPr lang="en-US" sz="1200" dirty="0"/>
                    </a:p>
                  </a:txBody>
                  <a:tcPr/>
                </a:tc>
                <a:tc>
                  <a:txBody>
                    <a:bodyPr/>
                    <a:lstStyle/>
                    <a:p>
                      <a:r>
                        <a:rPr lang="en-US" sz="1200" dirty="0" smtClean="0"/>
                        <a:t>Payee</a:t>
                      </a:r>
                      <a:endParaRPr lang="en-US" sz="1200" dirty="0"/>
                    </a:p>
                  </a:txBody>
                  <a:tcPr/>
                </a:tc>
                <a:tc>
                  <a:txBody>
                    <a:bodyPr/>
                    <a:lstStyle/>
                    <a:p>
                      <a:r>
                        <a:rPr lang="en-US" sz="1200" dirty="0" smtClean="0"/>
                        <a:t>Debit</a:t>
                      </a:r>
                      <a:endParaRPr lang="en-US" sz="1200" dirty="0"/>
                    </a:p>
                  </a:txBody>
                  <a:tcPr/>
                </a:tc>
                <a:tc>
                  <a:txBody>
                    <a:bodyPr/>
                    <a:lstStyle/>
                    <a:p>
                      <a:r>
                        <a:rPr lang="en-US" sz="1200" dirty="0" smtClean="0"/>
                        <a:t>Credit</a:t>
                      </a:r>
                      <a:endParaRPr lang="en-US" sz="1200" dirty="0"/>
                    </a:p>
                  </a:txBody>
                  <a:tcPr/>
                </a:tc>
              </a:tr>
              <a:tr h="370840">
                <a:tc>
                  <a:txBody>
                    <a:bodyPr/>
                    <a:lstStyle/>
                    <a:p>
                      <a:r>
                        <a:rPr lang="en-US" sz="1200" dirty="0" smtClean="0"/>
                        <a:t>New</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Matched</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pic>
        <p:nvPicPr>
          <p:cNvPr id="1026" name="Picture 2" descr="C:\Users\CHRIST~1\AppData\Local\Temp\SNAGHTML1186259d.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05319" y="5589240"/>
            <a:ext cx="6467475" cy="266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324528" y="1534140"/>
            <a:ext cx="2448272" cy="3416320"/>
          </a:xfrm>
          <a:prstGeom prst="rect">
            <a:avLst/>
          </a:prstGeom>
          <a:noFill/>
        </p:spPr>
        <p:txBody>
          <a:bodyPr wrap="square" rtlCol="0">
            <a:spAutoFit/>
          </a:bodyPr>
          <a:lstStyle/>
          <a:p>
            <a:r>
              <a:rPr lang="en-US" sz="1200" dirty="0" smtClean="0"/>
              <a:t>Transactions that can be automatically matched have a status of matched. Transaction that are marked new, are the ones that need to be matched manually.</a:t>
            </a:r>
          </a:p>
          <a:p>
            <a:endParaRPr lang="en-US" sz="1200" dirty="0"/>
          </a:p>
          <a:p>
            <a:r>
              <a:rPr lang="en-US" sz="1200" dirty="0" smtClean="0"/>
              <a:t>The user will click on the row, and FLAG and EDIT buttons will appear beneath the amounts.</a:t>
            </a:r>
          </a:p>
          <a:p>
            <a:endParaRPr lang="en-US" sz="1200" dirty="0"/>
          </a:p>
          <a:p>
            <a:r>
              <a:rPr lang="en-US" sz="1200" dirty="0" smtClean="0"/>
              <a:t>FLAG is used for transactions that are definitely missing from the GL an require follow up.</a:t>
            </a:r>
          </a:p>
          <a:p>
            <a:endParaRPr lang="en-US" sz="1200" dirty="0" smtClean="0"/>
          </a:p>
          <a:p>
            <a:r>
              <a:rPr lang="en-US" sz="1200" dirty="0" smtClean="0"/>
              <a:t>Edit pulls up the menu bar below. Details for the menu bar are on the next slide.</a:t>
            </a:r>
            <a:endParaRPr lang="en-US" sz="1200" dirty="0"/>
          </a:p>
        </p:txBody>
      </p:sp>
      <p:pic>
        <p:nvPicPr>
          <p:cNvPr id="5" name="Picture 4"/>
          <p:cNvPicPr>
            <a:picLocks noChangeAspect="1"/>
          </p:cNvPicPr>
          <p:nvPr/>
        </p:nvPicPr>
        <p:blipFill>
          <a:blip r:embed="rId12"/>
          <a:stretch>
            <a:fillRect/>
          </a:stretch>
        </p:blipFill>
        <p:spPr>
          <a:xfrm>
            <a:off x="9324528" y="5113557"/>
            <a:ext cx="2514286" cy="1590476"/>
          </a:xfrm>
          <a:prstGeom prst="rect">
            <a:avLst/>
          </a:prstGeom>
        </p:spPr>
      </p:pic>
      <p:sp>
        <p:nvSpPr>
          <p:cNvPr id="24" name="Line Callout 1 23"/>
          <p:cNvSpPr/>
          <p:nvPr/>
        </p:nvSpPr>
        <p:spPr>
          <a:xfrm>
            <a:off x="2499386" y="6010796"/>
            <a:ext cx="3733599" cy="695866"/>
          </a:xfrm>
          <a:prstGeom prst="borderCallout1">
            <a:avLst>
              <a:gd name="adj1" fmla="val 81041"/>
              <a:gd name="adj2" fmla="val 133539"/>
              <a:gd name="adj3" fmla="val 18370"/>
              <a:gd name="adj4" fmla="val 1034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If there are flagged transactions, open the process flagged transactions </a:t>
            </a:r>
            <a:r>
              <a:rPr lang="en-US" sz="1200" dirty="0" smtClean="0"/>
              <a:t>screen for the correct recon type, </a:t>
            </a:r>
            <a:r>
              <a:rPr lang="en-US" sz="1200" dirty="0" smtClean="0"/>
              <a:t>otherwise go straight to Finalize Recon </a:t>
            </a:r>
            <a:endParaRPr lang="en-US" sz="1200" dirty="0"/>
          </a:p>
        </p:txBody>
      </p:sp>
      <p:sp>
        <p:nvSpPr>
          <p:cNvPr id="20" name="Freeform 115"/>
          <p:cNvSpPr>
            <a:spLocks noEditPoints="1"/>
          </p:cNvSpPr>
          <p:nvPr>
            <p:custDataLst>
              <p:custData r:id="rId2"/>
              <p:custData r:id="rId3"/>
            </p:custDataLst>
          </p:nvPr>
        </p:nvSpPr>
        <p:spPr bwMode="black">
          <a:xfrm>
            <a:off x="8504793" y="503087"/>
            <a:ext cx="265588" cy="260651"/>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pic>
        <p:nvPicPr>
          <p:cNvPr id="21" name="Picture 20"/>
          <p:cNvPicPr preferRelativeResize="0">
            <a:picLocks/>
          </p:cNvPicPr>
          <p:nvPr>
            <p:custDataLst>
              <p:custData r:id="rId4"/>
            </p:custDataLst>
          </p:nvPr>
        </p:nvPicPr>
        <p:blipFill>
          <a:blip r:embed="rId13">
            <a:extLst>
              <a:ext uri="{28A0092B-C50C-407E-A947-70E740481C1C}">
                <a14:useLocalDpi xmlns:a14="http://schemas.microsoft.com/office/drawing/2010/main" val="0"/>
              </a:ext>
            </a:extLst>
          </a:blip>
          <a:stretch>
            <a:fillRect/>
          </a:stretch>
        </p:blipFill>
        <p:spPr>
          <a:xfrm>
            <a:off x="1557347" y="558469"/>
            <a:ext cx="260332" cy="232438"/>
          </a:xfrm>
          <a:prstGeom prst="rect">
            <a:avLst/>
          </a:prstGeom>
        </p:spPr>
      </p:pic>
      <p:grpSp>
        <p:nvGrpSpPr>
          <p:cNvPr id="22" name="DatePicker"/>
          <p:cNvGrpSpPr/>
          <p:nvPr>
            <p:custDataLst>
              <p:custData r:id="rId5"/>
            </p:custDataLst>
          </p:nvPr>
        </p:nvGrpSpPr>
        <p:grpSpPr>
          <a:xfrm>
            <a:off x="3552361" y="574675"/>
            <a:ext cx="969302" cy="228600"/>
            <a:chOff x="3790801" y="3347719"/>
            <a:chExt cx="969299" cy="228600"/>
          </a:xfrm>
        </p:grpSpPr>
        <p:sp>
          <p:nvSpPr>
            <p:cNvPr id="23" name="Content"/>
            <p:cNvSpPr/>
            <p:nvPr/>
          </p:nvSpPr>
          <p:spPr>
            <a:xfrm>
              <a:off x="3790801"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   /    </a:t>
              </a:r>
              <a:endParaRPr lang="en-US" sz="1200" dirty="0">
                <a:solidFill>
                  <a:srgbClr val="000000"/>
                </a:solidFill>
                <a:latin typeface="Segoe UI" pitchFamily="34" charset="0"/>
                <a:cs typeface="Segoe UI" pitchFamily="34" charset="0"/>
              </a:endParaRPr>
            </a:p>
          </p:txBody>
        </p:sp>
        <p:pic>
          <p:nvPicPr>
            <p:cNvPr id="25" name="Icon" descr="C:\Users\t-dantay\Documents\First24\calendar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535017" y="3347719"/>
              <a:ext cx="225083" cy="228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DatePicker"/>
          <p:cNvGrpSpPr/>
          <p:nvPr>
            <p:custDataLst>
              <p:custData r:id="rId6"/>
            </p:custDataLst>
          </p:nvPr>
        </p:nvGrpSpPr>
        <p:grpSpPr>
          <a:xfrm>
            <a:off x="5606586" y="603250"/>
            <a:ext cx="969302" cy="228600"/>
            <a:chOff x="3790801" y="3347719"/>
            <a:chExt cx="969299" cy="228600"/>
          </a:xfrm>
        </p:grpSpPr>
        <p:sp>
          <p:nvSpPr>
            <p:cNvPr id="27" name="Content"/>
            <p:cNvSpPr/>
            <p:nvPr/>
          </p:nvSpPr>
          <p:spPr>
            <a:xfrm>
              <a:off x="3790801" y="3347719"/>
              <a:ext cx="698655"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0" rIns="0" bIns="0" rtlCol="0" anchor="ctr"/>
            <a:lstStyle/>
            <a:p>
              <a:r>
                <a:rPr lang="en-US" sz="1200" dirty="0" smtClean="0">
                  <a:solidFill>
                    <a:srgbClr val="000000"/>
                  </a:solidFill>
                  <a:latin typeface="Segoe UI" pitchFamily="34" charset="0"/>
                  <a:cs typeface="Segoe UI" pitchFamily="34" charset="0"/>
                </a:rPr>
                <a:t>   /   /    </a:t>
              </a:r>
              <a:endParaRPr lang="en-US" sz="1200" dirty="0">
                <a:solidFill>
                  <a:srgbClr val="000000"/>
                </a:solidFill>
                <a:latin typeface="Segoe UI" pitchFamily="34" charset="0"/>
                <a:cs typeface="Segoe UI" pitchFamily="34" charset="0"/>
              </a:endParaRPr>
            </a:p>
          </p:txBody>
        </p:sp>
        <p:pic>
          <p:nvPicPr>
            <p:cNvPr id="28" name="Icon" descr="C:\Users\t-dantay\Documents\First24\calendar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535017" y="3347719"/>
              <a:ext cx="225083" cy="228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ScrollbarVertical"/>
          <p:cNvGrpSpPr/>
          <p:nvPr>
            <p:custDataLst>
              <p:custData r:id="rId7"/>
            </p:custDataLst>
          </p:nvPr>
        </p:nvGrpSpPr>
        <p:grpSpPr>
          <a:xfrm>
            <a:off x="8816484" y="863629"/>
            <a:ext cx="147992" cy="2637379"/>
            <a:chOff x="4497149" y="1543109"/>
            <a:chExt cx="147502" cy="3562291"/>
          </a:xfrm>
        </p:grpSpPr>
        <p:sp>
          <p:nvSpPr>
            <p:cNvPr id="30" name="Background"/>
            <p:cNvSpPr>
              <a:spLocks/>
            </p:cNvSpPr>
            <p:nvPr/>
          </p:nvSpPr>
          <p:spPr>
            <a:xfrm>
              <a:off x="4497149" y="1543109"/>
              <a:ext cx="147502"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31" name="Slider"/>
            <p:cNvSpPr>
              <a:spLocks/>
            </p:cNvSpPr>
            <p:nvPr/>
          </p:nvSpPr>
          <p:spPr>
            <a:xfrm>
              <a:off x="4497149" y="1842086"/>
              <a:ext cx="147502" cy="34656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32" name="UpArrow"/>
            <p:cNvSpPr>
              <a:spLocks/>
            </p:cNvSpPr>
            <p:nvPr/>
          </p:nvSpPr>
          <p:spPr>
            <a:xfrm>
              <a:off x="4539569" y="1582433"/>
              <a:ext cx="63796" cy="86455"/>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33" name="DownArrow"/>
            <p:cNvSpPr>
              <a:spLocks/>
            </p:cNvSpPr>
            <p:nvPr/>
          </p:nvSpPr>
          <p:spPr>
            <a:xfrm rot="10800000">
              <a:off x="4539569" y="4985107"/>
              <a:ext cx="63796" cy="86455"/>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nvGrpSpPr>
          <p:cNvPr id="34" name="ScrollbarVertical"/>
          <p:cNvGrpSpPr/>
          <p:nvPr>
            <p:custDataLst>
              <p:custData r:id="rId8"/>
            </p:custDataLst>
          </p:nvPr>
        </p:nvGrpSpPr>
        <p:grpSpPr>
          <a:xfrm>
            <a:off x="8844579" y="3875116"/>
            <a:ext cx="147992" cy="1437436"/>
            <a:chOff x="4496659" y="1543109"/>
            <a:chExt cx="147992" cy="3562291"/>
          </a:xfrm>
        </p:grpSpPr>
        <p:sp>
          <p:nvSpPr>
            <p:cNvPr id="35" name="Background"/>
            <p:cNvSpPr/>
            <p:nvPr/>
          </p:nvSpPr>
          <p:spPr>
            <a:xfrm>
              <a:off x="4496659" y="1543109"/>
              <a:ext cx="147992" cy="356229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a:p>
          </p:txBody>
        </p:sp>
        <p:sp>
          <p:nvSpPr>
            <p:cNvPr id="41" name="Slider"/>
            <p:cNvSpPr/>
            <p:nvPr/>
          </p:nvSpPr>
          <p:spPr>
            <a:xfrm>
              <a:off x="4496659" y="1842087"/>
              <a:ext cx="147992" cy="34656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45" name="UpArrow"/>
            <p:cNvSpPr/>
            <p:nvPr/>
          </p:nvSpPr>
          <p:spPr>
            <a:xfrm>
              <a:off x="4539207" y="1572223"/>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a:p>
          </p:txBody>
        </p:sp>
        <p:sp>
          <p:nvSpPr>
            <p:cNvPr id="46" name="DownArrow"/>
            <p:cNvSpPr/>
            <p:nvPr/>
          </p:nvSpPr>
          <p:spPr>
            <a:xfrm rot="10800000">
              <a:off x="4539207" y="5016340"/>
              <a:ext cx="64008" cy="64008"/>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spTree>
    <p:extLst>
      <p:ext uri="{BB962C8B-B14F-4D97-AF65-F5344CB8AC3E}">
        <p14:creationId xmlns:p14="http://schemas.microsoft.com/office/powerpoint/2010/main" val="3980527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436" y="332656"/>
            <a:ext cx="8331127" cy="461665"/>
          </a:xfrm>
          <a:prstGeom prst="rect">
            <a:avLst/>
          </a:prstGeom>
          <a:noFill/>
        </p:spPr>
        <p:txBody>
          <a:bodyPr wrap="none" rtlCol="0">
            <a:spAutoFit/>
          </a:bodyPr>
          <a:lstStyle/>
          <a:p>
            <a:r>
              <a:rPr lang="en-US" dirty="0" smtClean="0"/>
              <a:t>Matching options for entries that must be matched manually</a:t>
            </a:r>
          </a:p>
        </p:txBody>
      </p:sp>
      <p:pic>
        <p:nvPicPr>
          <p:cNvPr id="3" name="Picture 2"/>
          <p:cNvPicPr>
            <a:picLocks noChangeAspect="1"/>
          </p:cNvPicPr>
          <p:nvPr/>
        </p:nvPicPr>
        <p:blipFill>
          <a:blip r:embed="rId2"/>
          <a:stretch>
            <a:fillRect/>
          </a:stretch>
        </p:blipFill>
        <p:spPr>
          <a:xfrm>
            <a:off x="755576" y="1916832"/>
            <a:ext cx="2514286" cy="1590476"/>
          </a:xfrm>
          <a:prstGeom prst="rect">
            <a:avLst/>
          </a:prstGeom>
        </p:spPr>
      </p:pic>
      <p:sp>
        <p:nvSpPr>
          <p:cNvPr id="4" name="TextBox 3"/>
          <p:cNvSpPr txBox="1"/>
          <p:nvPr/>
        </p:nvSpPr>
        <p:spPr>
          <a:xfrm>
            <a:off x="3779912" y="1591387"/>
            <a:ext cx="4680520" cy="2492990"/>
          </a:xfrm>
          <a:prstGeom prst="rect">
            <a:avLst/>
          </a:prstGeom>
          <a:noFill/>
        </p:spPr>
        <p:txBody>
          <a:bodyPr wrap="square" rtlCol="0">
            <a:spAutoFit/>
          </a:bodyPr>
          <a:lstStyle/>
          <a:p>
            <a:r>
              <a:rPr lang="en-US" sz="1200" dirty="0" smtClean="0"/>
              <a:t>Delete -Deletes the transaction altogether – would only be used in the case of a duplicate import</a:t>
            </a:r>
          </a:p>
          <a:p>
            <a:endParaRPr lang="en-US" sz="1200" dirty="0"/>
          </a:p>
          <a:p>
            <a:r>
              <a:rPr lang="en-US" sz="1200" dirty="0" smtClean="0"/>
              <a:t>Match manually- User clicks on the line item in the register that matches the bank statement transaction</a:t>
            </a:r>
          </a:p>
          <a:p>
            <a:endParaRPr lang="en-US" sz="1200" dirty="0"/>
          </a:p>
          <a:p>
            <a:r>
              <a:rPr lang="en-US" sz="1200" dirty="0" smtClean="0"/>
              <a:t>Make New/Make All new – reverts any matches – basically a giant do over</a:t>
            </a:r>
          </a:p>
          <a:p>
            <a:endParaRPr lang="en-US" sz="1200" dirty="0"/>
          </a:p>
          <a:p>
            <a:r>
              <a:rPr lang="en-US" sz="1200" dirty="0" err="1" smtClean="0"/>
              <a:t>Unmatch</a:t>
            </a:r>
            <a:r>
              <a:rPr lang="en-US" sz="1200" dirty="0" smtClean="0"/>
              <a:t> – reverts an auto match</a:t>
            </a:r>
          </a:p>
          <a:p>
            <a:endParaRPr lang="en-US" sz="1200" dirty="0"/>
          </a:p>
          <a:p>
            <a:r>
              <a:rPr lang="en-US" sz="1200" dirty="0" smtClean="0"/>
              <a:t>Show renaming rules: brings up the mapping dictionary to allow for editing</a:t>
            </a:r>
            <a:endParaRPr lang="en-US" sz="1200" dirty="0"/>
          </a:p>
        </p:txBody>
      </p:sp>
    </p:spTree>
    <p:extLst>
      <p:ext uri="{BB962C8B-B14F-4D97-AF65-F5344CB8AC3E}">
        <p14:creationId xmlns:p14="http://schemas.microsoft.com/office/powerpoint/2010/main" val="479119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9199" y="50968"/>
            <a:ext cx="6895477" cy="769441"/>
          </a:xfrm>
          <a:prstGeom prst="rect">
            <a:avLst/>
          </a:prstGeom>
          <a:noFill/>
        </p:spPr>
        <p:txBody>
          <a:bodyPr wrap="none" rtlCol="0">
            <a:spAutoFit/>
          </a:bodyPr>
          <a:lstStyle/>
          <a:p>
            <a:r>
              <a:rPr lang="en-US" dirty="0" smtClean="0"/>
              <a:t>Process Flagged </a:t>
            </a:r>
            <a:r>
              <a:rPr lang="en-US" dirty="0" smtClean="0"/>
              <a:t>Transactions: Cash Pool Recon</a:t>
            </a:r>
            <a:endParaRPr lang="en-US" dirty="0" smtClean="0"/>
          </a:p>
          <a:p>
            <a:r>
              <a:rPr lang="en-US" sz="1000" dirty="0" smtClean="0"/>
              <a:t>The screen is needed to handle transactions that are in the bank statement but not in the GL.</a:t>
            </a:r>
          </a:p>
          <a:p>
            <a:r>
              <a:rPr lang="en-US" sz="1000" dirty="0" smtClean="0"/>
              <a:t>These transactions will be handled differently depending on what type of recon we are doing.</a:t>
            </a:r>
            <a:endParaRPr lang="en-US" sz="1000" dirty="0"/>
          </a:p>
        </p:txBody>
      </p:sp>
      <p:graphicFrame>
        <p:nvGraphicFramePr>
          <p:cNvPr id="3" name="Table 2"/>
          <p:cNvGraphicFramePr>
            <a:graphicFrameLocks noGrp="1"/>
          </p:cNvGraphicFramePr>
          <p:nvPr>
            <p:extLst>
              <p:ext uri="{D42A27DB-BD31-4B8C-83A1-F6EECF244321}">
                <p14:modId xmlns:p14="http://schemas.microsoft.com/office/powerpoint/2010/main" val="3061274841"/>
              </p:ext>
            </p:extLst>
          </p:nvPr>
        </p:nvGraphicFramePr>
        <p:xfrm>
          <a:off x="683568" y="1412776"/>
          <a:ext cx="7050393" cy="1450960"/>
        </p:xfrm>
        <a:graphic>
          <a:graphicData uri="http://schemas.openxmlformats.org/drawingml/2006/table">
            <a:tbl>
              <a:tblPr firstRow="1" bandRow="1">
                <a:tableStyleId>{073A0DAA-6AF3-43AB-8588-CEC1D06C72B9}</a:tableStyleId>
              </a:tblPr>
              <a:tblGrid>
                <a:gridCol w="1007199"/>
                <a:gridCol w="1007199"/>
                <a:gridCol w="649898"/>
                <a:gridCol w="864096"/>
                <a:gridCol w="1507603"/>
                <a:gridCol w="1007199"/>
                <a:gridCol w="1007199"/>
              </a:tblGrid>
              <a:tr h="370840">
                <a:tc>
                  <a:txBody>
                    <a:bodyPr/>
                    <a:lstStyle/>
                    <a:p>
                      <a:endParaRPr lang="en-US" sz="1200" dirty="0"/>
                    </a:p>
                  </a:txBody>
                  <a:tcPr/>
                </a:tc>
                <a:tc gridSpan="6">
                  <a:txBody>
                    <a:bodyPr/>
                    <a:lstStyle/>
                    <a:p>
                      <a:r>
                        <a:rPr lang="en-US" sz="1200" dirty="0" smtClean="0"/>
                        <a:t>Flagged</a:t>
                      </a:r>
                      <a:r>
                        <a:rPr lang="en-US" sz="1200" baseline="0" dirty="0" smtClean="0"/>
                        <a:t> Transactions</a:t>
                      </a:r>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r>
              <a:tr h="370840">
                <a:tc>
                  <a:txBody>
                    <a:bodyPr/>
                    <a:lstStyle/>
                    <a:p>
                      <a:r>
                        <a:rPr lang="en-US" sz="1200" dirty="0" smtClean="0"/>
                        <a:t>Source</a:t>
                      </a:r>
                      <a:endParaRPr lang="en-US" sz="1200" dirty="0"/>
                    </a:p>
                  </a:txBody>
                  <a:tcPr/>
                </a:tc>
                <a:tc>
                  <a:txBody>
                    <a:bodyPr/>
                    <a:lstStyle/>
                    <a:p>
                      <a:r>
                        <a:rPr lang="en-US" sz="1200" dirty="0" smtClean="0"/>
                        <a:t>Status </a:t>
                      </a:r>
                      <a:endParaRPr lang="en-US" sz="1200" dirty="0"/>
                    </a:p>
                  </a:txBody>
                  <a:tcPr/>
                </a:tc>
                <a:tc>
                  <a:txBody>
                    <a:bodyPr/>
                    <a:lstStyle/>
                    <a:p>
                      <a:r>
                        <a:rPr lang="en-US" sz="1200" dirty="0" smtClean="0"/>
                        <a:t>Date</a:t>
                      </a:r>
                      <a:endParaRPr lang="en-US" sz="1200" dirty="0"/>
                    </a:p>
                  </a:txBody>
                  <a:tcPr/>
                </a:tc>
                <a:tc>
                  <a:txBody>
                    <a:bodyPr/>
                    <a:lstStyle/>
                    <a:p>
                      <a:r>
                        <a:rPr lang="en-US" sz="1200" dirty="0" smtClean="0"/>
                        <a:t>Ref</a:t>
                      </a:r>
                      <a:r>
                        <a:rPr lang="en-US" sz="1200" baseline="0" dirty="0" smtClean="0"/>
                        <a:t> No.</a:t>
                      </a:r>
                      <a:endParaRPr lang="en-US" sz="1200" dirty="0"/>
                    </a:p>
                  </a:txBody>
                  <a:tcPr/>
                </a:tc>
                <a:tc>
                  <a:txBody>
                    <a:bodyPr/>
                    <a:lstStyle/>
                    <a:p>
                      <a:r>
                        <a:rPr lang="en-US" sz="1200" dirty="0" smtClean="0"/>
                        <a:t>Name</a:t>
                      </a:r>
                      <a:endParaRPr lang="en-US" sz="1200" dirty="0"/>
                    </a:p>
                  </a:txBody>
                  <a:tcPr/>
                </a:tc>
                <a:tc>
                  <a:txBody>
                    <a:bodyPr/>
                    <a:lstStyle/>
                    <a:p>
                      <a:r>
                        <a:rPr lang="en-US" sz="1200" dirty="0" smtClean="0"/>
                        <a:t>Debit</a:t>
                      </a:r>
                      <a:endParaRPr lang="en-US" sz="1200" dirty="0"/>
                    </a:p>
                  </a:txBody>
                  <a:tcPr/>
                </a:tc>
                <a:tc>
                  <a:txBody>
                    <a:bodyPr/>
                    <a:lstStyle/>
                    <a:p>
                      <a:r>
                        <a:rPr lang="en-US" sz="1200" dirty="0" smtClean="0"/>
                        <a:t>Credit</a:t>
                      </a:r>
                      <a:endParaRPr lang="en-US" sz="1200" dirty="0"/>
                    </a:p>
                  </a:txBody>
                  <a:tcPr/>
                </a:tc>
              </a:tr>
              <a:tr h="338440">
                <a:tc>
                  <a:txBody>
                    <a:bodyPr/>
                    <a:lstStyle/>
                    <a:p>
                      <a:pPr algn="l"/>
                      <a:r>
                        <a:rPr lang="en-US" sz="800" dirty="0" smtClean="0">
                          <a:latin typeface="+mn-lt"/>
                        </a:rPr>
                        <a:t>Statement</a:t>
                      </a:r>
                      <a:endParaRPr lang="en-US" sz="800" dirty="0">
                        <a:latin typeface="+mn-lt"/>
                      </a:endParaRPr>
                    </a:p>
                  </a:txBody>
                  <a:tcPr anchor="ctr"/>
                </a:tc>
                <a:tc>
                  <a:txBody>
                    <a:bodyPr/>
                    <a:lstStyle/>
                    <a:p>
                      <a:pPr algn="l"/>
                      <a:r>
                        <a:rPr lang="en-US" sz="800" dirty="0" smtClean="0">
                          <a:latin typeface="+mn-lt"/>
                        </a:rPr>
                        <a:t>FLAG</a:t>
                      </a:r>
                      <a:endParaRPr lang="en-US" sz="800" dirty="0">
                        <a:latin typeface="+mn-lt"/>
                      </a:endParaRPr>
                    </a:p>
                  </a:txBody>
                  <a:tcPr anchor="ctr"/>
                </a:tc>
                <a:tc>
                  <a:txBody>
                    <a:bodyPr/>
                    <a:lstStyle/>
                    <a:p>
                      <a:pPr algn="l" fontAlgn="b"/>
                      <a:r>
                        <a:rPr lang="en-US" sz="800" b="0" i="0" u="none" strike="noStrike" dirty="0">
                          <a:solidFill>
                            <a:srgbClr val="000000"/>
                          </a:solidFill>
                          <a:effectLst/>
                          <a:latin typeface="+mn-lt"/>
                        </a:rPr>
                        <a:t>4/8/2014</a:t>
                      </a:r>
                    </a:p>
                  </a:txBody>
                  <a:tcPr marL="9525" marR="9525" marT="9525" marB="0" anchor="ctr"/>
                </a:tc>
                <a:tc>
                  <a:txBody>
                    <a:bodyPr/>
                    <a:lstStyle/>
                    <a:p>
                      <a:pPr algn="l"/>
                      <a:r>
                        <a:rPr lang="en-US" sz="800" dirty="0" smtClean="0">
                          <a:latin typeface="+mn-lt"/>
                        </a:rPr>
                        <a:t>3095298</a:t>
                      </a:r>
                      <a:endParaRPr lang="en-US" sz="800" dirty="0">
                        <a:latin typeface="+mn-lt"/>
                      </a:endParaRPr>
                    </a:p>
                  </a:txBody>
                  <a:tcPr anchor="ctr"/>
                </a:tc>
                <a:tc>
                  <a:txBody>
                    <a:bodyPr/>
                    <a:lstStyle/>
                    <a:p>
                      <a:pPr algn="l"/>
                      <a:r>
                        <a:rPr lang="en-US" sz="800" dirty="0" smtClean="0">
                          <a:latin typeface="+mn-lt"/>
                        </a:rPr>
                        <a:t>SENSAT DIGITAL SYSTEM</a:t>
                      </a:r>
                      <a:endParaRPr lang="en-US" sz="800" dirty="0">
                        <a:latin typeface="+mn-lt"/>
                      </a:endParaRPr>
                    </a:p>
                  </a:txBody>
                  <a:tcPr anchor="ctr"/>
                </a:tc>
                <a:tc>
                  <a:txBody>
                    <a:bodyPr/>
                    <a:lstStyle/>
                    <a:p>
                      <a:pPr algn="l"/>
                      <a:endParaRPr lang="en-US" sz="800" dirty="0">
                        <a:latin typeface="+mn-lt"/>
                      </a:endParaRPr>
                    </a:p>
                  </a:txBody>
                  <a:tcPr anchor="ctr"/>
                </a:tc>
                <a:tc>
                  <a:txBody>
                    <a:bodyPr/>
                    <a:lstStyle/>
                    <a:p>
                      <a:pPr algn="r"/>
                      <a:r>
                        <a:rPr lang="en-US" sz="800" dirty="0" smtClean="0">
                          <a:latin typeface="+mn-lt"/>
                        </a:rPr>
                        <a:t>62,000.00</a:t>
                      </a:r>
                      <a:endParaRPr lang="en-US" sz="800" dirty="0">
                        <a:latin typeface="+mn-lt"/>
                      </a:endParaRPr>
                    </a:p>
                  </a:txBody>
                  <a:tcPr anchor="ctr"/>
                </a:tc>
              </a:tr>
              <a:tr h="370840">
                <a:tc>
                  <a:txBody>
                    <a:bodyPr/>
                    <a:lstStyle/>
                    <a:p>
                      <a:pPr algn="l"/>
                      <a:r>
                        <a:rPr lang="en-US" sz="800" dirty="0" smtClean="0"/>
                        <a:t>Statement</a:t>
                      </a:r>
                      <a:endParaRPr lang="en-US" sz="800" dirty="0"/>
                    </a:p>
                  </a:txBody>
                  <a:tcPr anchor="ctr"/>
                </a:tc>
                <a:tc>
                  <a:txBody>
                    <a:bodyPr/>
                    <a:lstStyle/>
                    <a:p>
                      <a:pPr algn="l"/>
                      <a:r>
                        <a:rPr lang="en-US" sz="800" dirty="0" smtClean="0"/>
                        <a:t>FLAG</a:t>
                      </a:r>
                      <a:endParaRPr lang="en-US" sz="800" dirty="0"/>
                    </a:p>
                  </a:txBody>
                  <a:tcPr anchor="ctr"/>
                </a:tc>
                <a:tc>
                  <a:txBody>
                    <a:bodyPr/>
                    <a:lstStyle/>
                    <a:p>
                      <a:pPr algn="l"/>
                      <a:endParaRPr lang="en-US" sz="800" dirty="0"/>
                    </a:p>
                  </a:txBody>
                  <a:tcPr anchor="ctr"/>
                </a:tc>
                <a:tc>
                  <a:txBody>
                    <a:bodyPr/>
                    <a:lstStyle/>
                    <a:p>
                      <a:pPr algn="l"/>
                      <a:endParaRPr lang="en-US" sz="800" dirty="0"/>
                    </a:p>
                  </a:txBody>
                  <a:tcPr anchor="ctr"/>
                </a:tc>
                <a:tc>
                  <a:txBody>
                    <a:bodyPr/>
                    <a:lstStyle/>
                    <a:p>
                      <a:pPr algn="l"/>
                      <a:endParaRPr lang="en-US" sz="800" dirty="0"/>
                    </a:p>
                  </a:txBody>
                  <a:tcPr anchor="ctr"/>
                </a:tc>
                <a:tc>
                  <a:txBody>
                    <a:bodyPr/>
                    <a:lstStyle/>
                    <a:p>
                      <a:pPr algn="l"/>
                      <a:endParaRPr lang="en-US" sz="800" dirty="0"/>
                    </a:p>
                  </a:txBody>
                  <a:tcPr anchor="ctr"/>
                </a:tc>
                <a:tc>
                  <a:txBody>
                    <a:bodyPr/>
                    <a:lstStyle/>
                    <a:p>
                      <a:pPr algn="l"/>
                      <a:endParaRPr lang="en-US" sz="800" dirty="0"/>
                    </a:p>
                  </a:txBody>
                  <a:tcPr anchor="ctr"/>
                </a:tc>
              </a:tr>
            </a:tbl>
          </a:graphicData>
        </a:graphic>
      </p:graphicFrame>
      <p:sp>
        <p:nvSpPr>
          <p:cNvPr id="6" name="TextBox 5"/>
          <p:cNvSpPr txBox="1"/>
          <p:nvPr/>
        </p:nvSpPr>
        <p:spPr>
          <a:xfrm>
            <a:off x="-1305425" y="1556792"/>
            <a:ext cx="1772969" cy="400110"/>
          </a:xfrm>
          <a:prstGeom prst="rect">
            <a:avLst/>
          </a:prstGeom>
          <a:noFill/>
        </p:spPr>
        <p:txBody>
          <a:bodyPr wrap="square" rtlCol="0">
            <a:spAutoFit/>
          </a:bodyPr>
          <a:lstStyle/>
          <a:p>
            <a:r>
              <a:rPr lang="en-US" sz="1000" dirty="0" smtClean="0"/>
              <a:t>.</a:t>
            </a:r>
            <a:endParaRPr lang="en-US" sz="1000" dirty="0" smtClean="0"/>
          </a:p>
          <a:p>
            <a:endParaRPr lang="en-US" sz="1000" dirty="0" smtClean="0"/>
          </a:p>
        </p:txBody>
      </p:sp>
      <p:grpSp>
        <p:nvGrpSpPr>
          <p:cNvPr id="10" name="Group 9"/>
          <p:cNvGrpSpPr/>
          <p:nvPr/>
        </p:nvGrpSpPr>
        <p:grpSpPr>
          <a:xfrm>
            <a:off x="-8605464" y="3541446"/>
            <a:ext cx="8280920" cy="3821410"/>
            <a:chOff x="323528" y="3068960"/>
            <a:chExt cx="8280920" cy="3821410"/>
          </a:xfrm>
        </p:grpSpPr>
        <p:sp>
          <p:nvSpPr>
            <p:cNvPr id="4" name="Rectangle 3"/>
            <p:cNvSpPr/>
            <p:nvPr/>
          </p:nvSpPr>
          <p:spPr>
            <a:xfrm>
              <a:off x="323528" y="3581772"/>
              <a:ext cx="4536504" cy="3308598"/>
            </a:xfrm>
            <a:prstGeom prst="rect">
              <a:avLst/>
            </a:prstGeom>
          </p:spPr>
          <p:txBody>
            <a:bodyPr wrap="square">
              <a:spAutoFit/>
            </a:bodyPr>
            <a:lstStyle/>
            <a:p>
              <a:pPr marR="0" lvl="1">
                <a:spcBef>
                  <a:spcPts val="0"/>
                </a:spcBef>
                <a:spcAft>
                  <a:spcPts val="0"/>
                </a:spcAft>
              </a:pPr>
              <a:r>
                <a:rPr lang="en-US" sz="1100" dirty="0" smtClean="0">
                  <a:latin typeface="Calibri" panose="020F0502020204030204" pitchFamily="34" charset="0"/>
                  <a:ea typeface="Calibri" panose="020F0502020204030204" pitchFamily="34" charset="0"/>
                  <a:cs typeface="Times New Roman" panose="02020603050405020304" pitchFamily="18" charset="0"/>
                </a:rPr>
                <a:t>These need to be logged for follow-up. They should be reported on recon report, but should not throw the rest of the balance off.</a:t>
              </a:r>
            </a:p>
            <a:p>
              <a:pPr marL="742950" marR="0" lvl="1" indent="-285750">
                <a:spcBef>
                  <a:spcPts val="0"/>
                </a:spcBef>
                <a:spcAft>
                  <a:spcPts val="0"/>
                </a:spcAft>
                <a:buFont typeface="Courier New" panose="02070309020205020404" pitchFamily="49" charset="0"/>
                <a:buChar char="o"/>
              </a:pPr>
              <a:r>
                <a:rPr lang="en-US" sz="1100" dirty="0" smtClean="0">
                  <a:latin typeface="Calibri" panose="020F0502020204030204" pitchFamily="34" charset="0"/>
                  <a:ea typeface="Calibri" panose="020F0502020204030204" pitchFamily="34" charset="0"/>
                  <a:cs typeface="Times New Roman" panose="02020603050405020304" pitchFamily="18" charset="0"/>
                </a:rPr>
                <a:t>Deposit </a:t>
              </a:r>
              <a:r>
                <a:rPr lang="en-US" sz="1100" dirty="0">
                  <a:latin typeface="Calibri" panose="020F0502020204030204" pitchFamily="34" charset="0"/>
                  <a:ea typeface="Calibri" panose="020F0502020204030204" pitchFamily="34" charset="0"/>
                  <a:cs typeface="Times New Roman" panose="02020603050405020304" pitchFamily="18" charset="0"/>
                </a:rPr>
                <a:t>Not Notified – means that the user who deposited the funds failed to fill out a deposit notification. As a result, the E-Float team does not know to verify the deposit. Without this verification, the deposit will not get added to the general ledger.</a:t>
              </a:r>
            </a:p>
            <a:p>
              <a:pPr marL="742950" marR="0" lvl="1" indent="-285750">
                <a:spcBef>
                  <a:spcPts val="0"/>
                </a:spcBef>
                <a:spcAft>
                  <a:spcPts val="0"/>
                </a:spcAft>
                <a:buFont typeface="Courier New" panose="02070309020205020404" pitchFamily="49" charset="0"/>
                <a:buChar char="o"/>
              </a:pPr>
              <a:r>
                <a:rPr lang="en-US" sz="1100" dirty="0" smtClean="0">
                  <a:latin typeface="Calibri" panose="020F0502020204030204" pitchFamily="34" charset="0"/>
                  <a:ea typeface="Calibri" panose="020F0502020204030204" pitchFamily="34" charset="0"/>
                  <a:cs typeface="Times New Roman" panose="02020603050405020304" pitchFamily="18" charset="0"/>
                </a:rPr>
                <a:t>Deposit </a:t>
              </a:r>
              <a:r>
                <a:rPr lang="en-US" sz="1100" dirty="0">
                  <a:latin typeface="Calibri" panose="020F0502020204030204" pitchFamily="34" charset="0"/>
                  <a:ea typeface="Calibri" panose="020F0502020204030204" pitchFamily="34" charset="0"/>
                  <a:cs typeface="Times New Roman" panose="02020603050405020304" pitchFamily="18" charset="0"/>
                </a:rPr>
                <a:t>routed to incorrect account – When agents sign up they are charged a one-time fee of NGN 3000. Paga gives them a corporate account id to use to deposit this fee, then they are given their agent account number. Sometimes the agent will continue to use the corporate account number. Typically the only way the cash pool team realizes this is happening is if the Agent calls asking where his money has gone.</a:t>
              </a:r>
            </a:p>
            <a:p>
              <a:pPr marL="628650" lvl="1" indent="-171450">
                <a:spcBef>
                  <a:spcPts val="0"/>
                </a:spcBef>
                <a:spcAft>
                  <a:spcPts val="0"/>
                </a:spcAft>
                <a:buFont typeface="Arial" panose="020B0604020202020204" pitchFamily="34" charset="0"/>
                <a:buChar char="•"/>
              </a:pPr>
              <a:r>
                <a:rPr lang="en-US" sz="1100" dirty="0">
                  <a:latin typeface="Calibri" panose="020F0502020204030204" pitchFamily="34" charset="0"/>
                  <a:ea typeface="Calibri" panose="020F0502020204030204" pitchFamily="34" charset="0"/>
                  <a:cs typeface="Times New Roman" panose="02020603050405020304" pitchFamily="18" charset="0"/>
                </a:rPr>
                <a:t>System Duplicates – could be a bank </a:t>
              </a:r>
              <a:r>
                <a:rPr lang="en-US" sz="1100" dirty="0" smtClean="0">
                  <a:latin typeface="Calibri" panose="020F0502020204030204" pitchFamily="34" charset="0"/>
                  <a:ea typeface="Calibri" panose="020F0502020204030204" pitchFamily="34" charset="0"/>
                  <a:cs typeface="Times New Roman" panose="02020603050405020304" pitchFamily="18" charset="0"/>
                </a:rPr>
                <a:t>duplication</a:t>
              </a:r>
              <a:br>
                <a:rPr lang="en-US" sz="1100" dirty="0" smtClean="0">
                  <a:latin typeface="Calibri" panose="020F0502020204030204" pitchFamily="34" charset="0"/>
                  <a:ea typeface="Calibri" panose="020F0502020204030204" pitchFamily="34" charset="0"/>
                  <a:cs typeface="Times New Roman" panose="02020603050405020304" pitchFamily="18" charset="0"/>
                </a:rPr>
              </a:br>
              <a:r>
                <a:rPr lang="en-US" sz="1100" dirty="0" smtClean="0">
                  <a:latin typeface="Calibri" panose="020F0502020204030204" pitchFamily="34" charset="0"/>
                  <a:ea typeface="Calibri" panose="020F0502020204030204" pitchFamily="34" charset="0"/>
                  <a:cs typeface="Times New Roman" panose="02020603050405020304" pitchFamily="18" charset="0"/>
                </a:rPr>
                <a:t/>
              </a:r>
              <a:br>
                <a:rPr lang="en-US" sz="1100" dirty="0" smtClean="0">
                  <a:latin typeface="Calibri" panose="020F0502020204030204" pitchFamily="34" charset="0"/>
                  <a:ea typeface="Calibri" panose="020F0502020204030204" pitchFamily="34" charset="0"/>
                  <a:cs typeface="Times New Roman" panose="02020603050405020304" pitchFamily="18" charset="0"/>
                </a:rPr>
              </a:br>
              <a:r>
                <a:rPr lang="en-US" sz="1100" dirty="0">
                  <a:latin typeface="Calibri" panose="020F0502020204030204" pitchFamily="34" charset="0"/>
                  <a:ea typeface="Calibri" panose="020F0502020204030204" pitchFamily="34" charset="0"/>
                  <a:cs typeface="Times New Roman" panose="02020603050405020304" pitchFamily="18" charset="0"/>
                </a:rPr>
                <a:t>Bank Fees – these are not recorded in the operations GL. They get moved to the SAP corporate ledger. </a:t>
              </a:r>
              <a:r>
                <a:rPr lang="en-US" sz="1100" b="1" i="1" dirty="0">
                  <a:latin typeface="Calibri" panose="020F0502020204030204" pitchFamily="34" charset="0"/>
                  <a:ea typeface="Calibri" panose="020F0502020204030204" pitchFamily="34" charset="0"/>
                  <a:cs typeface="Times New Roman" panose="02020603050405020304" pitchFamily="18" charset="0"/>
                </a:rPr>
                <a:t>These are just ignored</a:t>
              </a:r>
              <a:r>
                <a:rPr lang="en-US" sz="1100" dirty="0">
                  <a:latin typeface="Calibri" panose="020F0502020204030204" pitchFamily="34" charset="0"/>
                  <a:ea typeface="Calibri" panose="020F0502020204030204" pitchFamily="34" charset="0"/>
                  <a:cs typeface="Times New Roman" panose="02020603050405020304" pitchFamily="18" charset="0"/>
                </a:rPr>
                <a:t>.</a:t>
              </a:r>
            </a:p>
            <a:p>
              <a:pPr marR="0" lvl="1">
                <a:spcBef>
                  <a:spcPts val="0"/>
                </a:spcBef>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67544" y="3068960"/>
              <a:ext cx="43924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Bank Side Recon Discrepancies </a:t>
              </a:r>
              <a:endParaRPr lang="en-US" sz="1200" dirty="0"/>
            </a:p>
          </p:txBody>
        </p:sp>
        <p:sp>
          <p:nvSpPr>
            <p:cNvPr id="7" name="Rectangle 6"/>
            <p:cNvSpPr/>
            <p:nvPr/>
          </p:nvSpPr>
          <p:spPr>
            <a:xfrm>
              <a:off x="4860032" y="3580631"/>
              <a:ext cx="3609173" cy="1954381"/>
            </a:xfrm>
            <a:prstGeom prst="rect">
              <a:avLst/>
            </a:prstGeom>
          </p:spPr>
          <p:txBody>
            <a:bodyPr wrap="square">
              <a:spAutoFit/>
            </a:bodyPr>
            <a:lstStyle/>
            <a:p>
              <a:pPr marR="0" lvl="1">
                <a:spcBef>
                  <a:spcPts val="0"/>
                </a:spcBef>
                <a:spcAft>
                  <a:spcPts val="0"/>
                </a:spcAft>
              </a:pPr>
              <a:r>
                <a:rPr lang="en-US" sz="1100" dirty="0" smtClean="0">
                  <a:latin typeface="Calibri" panose="020F0502020204030204" pitchFamily="34" charset="0"/>
                  <a:ea typeface="Calibri" panose="020F0502020204030204" pitchFamily="34" charset="0"/>
                  <a:cs typeface="Times New Roman" panose="02020603050405020304" pitchFamily="18" charset="0"/>
                </a:rPr>
                <a:t>These need to be corrected in the GL – and then imported to complete recon</a:t>
              </a:r>
            </a:p>
            <a:p>
              <a:pPr marL="742950" marR="0" lvl="1" indent="-285750">
                <a:spcBef>
                  <a:spcPts val="0"/>
                </a:spcBef>
                <a:spcAft>
                  <a:spcPts val="0"/>
                </a:spcAft>
                <a:buFont typeface="Courier New" panose="02070309020205020404" pitchFamily="49" charset="0"/>
                <a:buChar char="o"/>
              </a:pPr>
              <a:r>
                <a:rPr lang="en-US" sz="1100" dirty="0" smtClean="0">
                  <a:latin typeface="Calibri" panose="020F0502020204030204" pitchFamily="34" charset="0"/>
                  <a:ea typeface="Calibri" panose="020F0502020204030204" pitchFamily="34" charset="0"/>
                  <a:cs typeface="Times New Roman" panose="02020603050405020304" pitchFamily="18" charset="0"/>
                </a:rPr>
                <a:t>System </a:t>
              </a:r>
              <a:r>
                <a:rPr lang="en-US" sz="1100" dirty="0">
                  <a:latin typeface="Calibri" panose="020F0502020204030204" pitchFamily="34" charset="0"/>
                  <a:ea typeface="Calibri" panose="020F0502020204030204" pitchFamily="34" charset="0"/>
                  <a:cs typeface="Times New Roman" panose="02020603050405020304" pitchFamily="18" charset="0"/>
                </a:rPr>
                <a:t>Duplicates – could be a bank duplication or a Paga system duplication</a:t>
              </a:r>
            </a:p>
            <a:p>
              <a:pPr marL="742950" marR="0" lvl="1" indent="-285750">
                <a:spcBef>
                  <a:spcPts val="0"/>
                </a:spcBef>
                <a:spcAft>
                  <a:spcPts val="0"/>
                </a:spcAft>
                <a:buFont typeface="Courier New" panose="02070309020205020404" pitchFamily="49" charset="0"/>
                <a:buChar char="o"/>
              </a:pPr>
              <a:r>
                <a:rPr lang="en-US" sz="1100" dirty="0">
                  <a:latin typeface="Calibri" panose="020F0502020204030204" pitchFamily="34" charset="0"/>
                  <a:ea typeface="Calibri" panose="020F0502020204030204" pitchFamily="34" charset="0"/>
                  <a:cs typeface="Times New Roman" panose="02020603050405020304" pitchFamily="18" charset="0"/>
                </a:rPr>
                <a:t>Staff Duplicates – two different users validate the same deposit. They really should have a validation check to prevent this in the Paga system.</a:t>
              </a:r>
            </a:p>
            <a:p>
              <a:pPr marL="742950" marR="0" lvl="1" indent="-285750">
                <a:spcBef>
                  <a:spcPts val="0"/>
                </a:spcBef>
                <a:spcAft>
                  <a:spcPts val="0"/>
                </a:spcAft>
                <a:buFont typeface="Courier New" panose="02070309020205020404" pitchFamily="49" charset="0"/>
                <a:buChar char="o"/>
              </a:pPr>
              <a:r>
                <a:rPr lang="en-US" sz="1100" dirty="0">
                  <a:latin typeface="Calibri" panose="020F0502020204030204" pitchFamily="34" charset="0"/>
                  <a:ea typeface="Calibri" panose="020F0502020204030204" pitchFamily="34" charset="0"/>
                  <a:cs typeface="Times New Roman" panose="02020603050405020304" pitchFamily="18" charset="0"/>
                </a:rPr>
                <a:t>Uncredited Deposits – this happens if a deposit gets validated and approved even though it’s not actually in the bank.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4932040" y="3068960"/>
              <a:ext cx="367240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Paga Side Recon Discrepancies </a:t>
              </a:r>
              <a:endParaRPr lang="en-US" sz="1200" dirty="0"/>
            </a:p>
          </p:txBody>
        </p:sp>
      </p:grpSp>
      <p:grpSp>
        <p:nvGrpSpPr>
          <p:cNvPr id="13" name="CheckBoxChecked"/>
          <p:cNvGrpSpPr/>
          <p:nvPr>
            <p:custDataLst>
              <p:custData r:id="rId1"/>
            </p:custDataLst>
          </p:nvPr>
        </p:nvGrpSpPr>
        <p:grpSpPr>
          <a:xfrm>
            <a:off x="676932" y="1194271"/>
            <a:ext cx="2225932" cy="230832"/>
            <a:chOff x="4317072" y="3312427"/>
            <a:chExt cx="2225932" cy="230832"/>
          </a:xfrm>
        </p:grpSpPr>
        <p:grpSp>
          <p:nvGrpSpPr>
            <p:cNvPr id="14" name="Group 13"/>
            <p:cNvGrpSpPr/>
            <p:nvPr/>
          </p:nvGrpSpPr>
          <p:grpSpPr>
            <a:xfrm>
              <a:off x="4354457" y="3312427"/>
              <a:ext cx="2188547" cy="230832"/>
              <a:chOff x="5179857" y="2087451"/>
              <a:chExt cx="2051111" cy="216403"/>
            </a:xfrm>
          </p:grpSpPr>
          <p:sp>
            <p:nvSpPr>
              <p:cNvPr id="16" name="Content"/>
              <p:cNvSpPr txBox="1">
                <a:spLocks/>
              </p:cNvSpPr>
              <p:nvPr/>
            </p:nvSpPr>
            <p:spPr>
              <a:xfrm>
                <a:off x="5179857" y="2087451"/>
                <a:ext cx="2051111"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Show Statement Transactions</a:t>
                </a:r>
                <a:endParaRPr lang="en-US" sz="1200" dirty="0" smtClean="0">
                  <a:latin typeface="Segoe UI" pitchFamily="34" charset="0"/>
                  <a:ea typeface="Segoe UI" pitchFamily="34" charset="0"/>
                  <a:cs typeface="Segoe UI" pitchFamily="34" charset="0"/>
                </a:endParaRPr>
              </a:p>
            </p:txBody>
          </p:sp>
          <p:sp>
            <p:nvSpPr>
              <p:cNvPr id="17" name="CheckBox"/>
              <p:cNvSpPr>
                <a:spLocks/>
              </p:cNvSpPr>
              <p:nvPr/>
            </p:nvSpPr>
            <p:spPr>
              <a:xfrm>
                <a:off x="5179857"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15" name="Check" descr="C:\Users\t-dantay\Documents\WPIcons\appbar.check.rest.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CheckBoxUnchecked"/>
          <p:cNvGrpSpPr/>
          <p:nvPr>
            <p:custDataLst>
              <p:custData r:id="rId2"/>
            </p:custDataLst>
          </p:nvPr>
        </p:nvGrpSpPr>
        <p:grpSpPr>
          <a:xfrm>
            <a:off x="3410225" y="1194271"/>
            <a:ext cx="2526530" cy="230832"/>
            <a:chOff x="5179843" y="2087449"/>
            <a:chExt cx="2367871" cy="216403"/>
          </a:xfrm>
        </p:grpSpPr>
        <p:sp>
          <p:nvSpPr>
            <p:cNvPr id="19" name="Content"/>
            <p:cNvSpPr txBox="1">
              <a:spLocks/>
            </p:cNvSpPr>
            <p:nvPr/>
          </p:nvSpPr>
          <p:spPr>
            <a:xfrm>
              <a:off x="5179848" y="2087449"/>
              <a:ext cx="2367866"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Show General Ledger Transactions</a:t>
              </a:r>
              <a:endParaRPr lang="en-US" sz="1200" dirty="0" smtClean="0">
                <a:latin typeface="Segoe UI" pitchFamily="34" charset="0"/>
                <a:ea typeface="Segoe UI" pitchFamily="34" charset="0"/>
                <a:cs typeface="Segoe UI" pitchFamily="34" charset="0"/>
              </a:endParaRPr>
            </a:p>
          </p:txBody>
        </p:sp>
        <p:sp>
          <p:nvSpPr>
            <p:cNvPr id="20" name="CheckBox"/>
            <p:cNvSpPr>
              <a:spLocks/>
            </p:cNvSpPr>
            <p:nvPr/>
          </p:nvSpPr>
          <p:spPr>
            <a:xfrm>
              <a:off x="5179843" y="2146835"/>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24" name="StickyNote"/>
          <p:cNvGrpSpPr/>
          <p:nvPr>
            <p:custDataLst>
              <p:custData r:id="rId3"/>
            </p:custDataLst>
          </p:nvPr>
        </p:nvGrpSpPr>
        <p:grpSpPr>
          <a:xfrm>
            <a:off x="6866831" y="391983"/>
            <a:ext cx="1800993" cy="787920"/>
            <a:chOff x="3886200" y="2629128"/>
            <a:chExt cx="1371600" cy="1485672"/>
          </a:xfrm>
        </p:grpSpPr>
        <p:sp>
          <p:nvSpPr>
            <p:cNvPr id="25" name="Content"/>
            <p:cNvSpPr>
              <a:spLocks/>
            </p:cNvSpPr>
            <p:nvPr/>
          </p:nvSpPr>
          <p:spPr>
            <a:xfrm>
              <a:off x="3886200" y="2844219"/>
              <a:ext cx="1371600" cy="1270581"/>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fontScale="92500" lnSpcReduction="10000"/>
            </a:bodyPr>
            <a:lstStyle/>
            <a:p>
              <a:r>
                <a:rPr lang="en-US" sz="1200" dirty="0" smtClean="0">
                  <a:solidFill>
                    <a:sysClr val="windowText" lastClr="000000"/>
                  </a:solidFill>
                  <a:latin typeface="Segoe UI" pitchFamily="34" charset="0"/>
                  <a:cs typeface="Segoe UI" pitchFamily="34" charset="0"/>
                </a:rPr>
                <a:t>Let users decide if they want to see all </a:t>
              </a:r>
              <a:r>
                <a:rPr lang="en-US" sz="1200" dirty="0" err="1" smtClean="0">
                  <a:solidFill>
                    <a:sysClr val="windowText" lastClr="000000"/>
                  </a:solidFill>
                  <a:latin typeface="Segoe UI" pitchFamily="34" charset="0"/>
                  <a:cs typeface="Segoe UI" pitchFamily="34" charset="0"/>
                </a:rPr>
                <a:t>tx</a:t>
              </a:r>
              <a:r>
                <a:rPr lang="en-US" sz="1200" dirty="0" smtClean="0">
                  <a:solidFill>
                    <a:sysClr val="windowText" lastClr="000000"/>
                  </a:solidFill>
                  <a:latin typeface="Segoe UI" pitchFamily="34" charset="0"/>
                  <a:cs typeface="Segoe UI" pitchFamily="34" charset="0"/>
                </a:rPr>
                <a:t> or one source at a time.</a:t>
              </a:r>
              <a:endParaRPr lang="en-US" sz="1200" dirty="0">
                <a:solidFill>
                  <a:sysClr val="windowText" lastClr="000000"/>
                </a:solidFill>
                <a:latin typeface="Segoe UI" pitchFamily="34" charset="0"/>
                <a:cs typeface="Segoe UI" pitchFamily="34" charset="0"/>
              </a:endParaRPr>
            </a:p>
          </p:txBody>
        </p:sp>
        <p:sp>
          <p:nvSpPr>
            <p:cNvPr id="26" name="Tape"/>
            <p:cNvSpPr>
              <a:spLocks/>
            </p:cNvSpPr>
            <p:nvPr/>
          </p:nvSpPr>
          <p:spPr>
            <a:xfrm rot="401918">
              <a:off x="4357300" y="2629128"/>
              <a:ext cx="429400" cy="406233"/>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27" name="Content"/>
          <p:cNvSpPr/>
          <p:nvPr>
            <p:custDataLst>
              <p:custData r:id="rId4"/>
            </p:custDataLst>
          </p:nvPr>
        </p:nvSpPr>
        <p:spPr>
          <a:xfrm>
            <a:off x="8059883" y="1556792"/>
            <a:ext cx="1483732" cy="854912"/>
          </a:xfrm>
          <a:prstGeom prst="wedgeRoundRectCallout">
            <a:avLst>
              <a:gd name="adj1" fmla="val -59916"/>
              <a:gd name="adj2" fmla="val 2230"/>
              <a:gd name="adj3" fmla="val 16667"/>
            </a:avLst>
          </a:prstGeom>
          <a:solidFill>
            <a:srgbClr val="000000">
              <a:alpha val="80000"/>
            </a:srgbClr>
          </a:solidFill>
          <a:ln w="12700"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1200" kern="0" noProof="0" dirty="0" smtClean="0">
                <a:solidFill>
                  <a:srgbClr val="FFFFFF"/>
                </a:solidFill>
                <a:latin typeface="Segoe UI"/>
              </a:rPr>
              <a:t>Grid needs sort and filter capability. Possibly grouping as well.</a:t>
            </a:r>
            <a:endParaRPr kumimoji="0" lang="en-US" sz="1200" b="0" i="0" u="none" strike="noStrike" kern="0" cap="none" spc="0" normalizeH="0" baseline="0" noProof="0" dirty="0" smtClean="0">
              <a:ln>
                <a:noFill/>
              </a:ln>
              <a:solidFill>
                <a:srgbClr val="FFFFFF"/>
              </a:solidFill>
              <a:effectLst/>
              <a:uLnTx/>
              <a:uFillTx/>
              <a:latin typeface="Segoe UI"/>
            </a:endParaRPr>
          </a:p>
        </p:txBody>
      </p:sp>
      <p:grpSp>
        <p:nvGrpSpPr>
          <p:cNvPr id="28" name="StickyNote"/>
          <p:cNvGrpSpPr/>
          <p:nvPr>
            <p:custDataLst>
              <p:custData r:id="rId5"/>
            </p:custDataLst>
          </p:nvPr>
        </p:nvGrpSpPr>
        <p:grpSpPr>
          <a:xfrm>
            <a:off x="-1575508" y="1052737"/>
            <a:ext cx="1688220" cy="2232248"/>
            <a:chOff x="3886200" y="2629127"/>
            <a:chExt cx="1371600" cy="1485673"/>
          </a:xfrm>
        </p:grpSpPr>
        <p:sp>
          <p:nvSpPr>
            <p:cNvPr id="29" name="Content"/>
            <p:cNvSpPr>
              <a:spLocks/>
            </p:cNvSpPr>
            <p:nvPr/>
          </p:nvSpPr>
          <p:spPr>
            <a:xfrm>
              <a:off x="3886200" y="2705048"/>
              <a:ext cx="1371600" cy="1409752"/>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t>I </a:t>
              </a:r>
              <a:r>
                <a:rPr lang="en-US" sz="1200" dirty="0"/>
                <a:t>think the best way to handle these transactions is to flag them as needing follow-up, and </a:t>
              </a:r>
              <a:r>
                <a:rPr lang="en-US" sz="1200" dirty="0" smtClean="0"/>
                <a:t>report </a:t>
              </a:r>
              <a:r>
                <a:rPr lang="en-US" sz="1200" dirty="0"/>
                <a:t>them as a separate line item for each discrepancy type on the recon summary </a:t>
              </a:r>
              <a:r>
                <a:rPr lang="en-US" sz="1200" dirty="0" smtClean="0"/>
                <a:t>screen.</a:t>
              </a:r>
              <a:endParaRPr lang="en-US" sz="1200" dirty="0">
                <a:solidFill>
                  <a:sysClr val="windowText" lastClr="000000"/>
                </a:solidFill>
                <a:latin typeface="Segoe UI" pitchFamily="34" charset="0"/>
                <a:cs typeface="Segoe UI" pitchFamily="34" charset="0"/>
              </a:endParaRPr>
            </a:p>
          </p:txBody>
        </p:sp>
        <p:sp>
          <p:nvSpPr>
            <p:cNvPr id="30" name="Tape"/>
            <p:cNvSpPr>
              <a:spLocks/>
            </p:cNvSpPr>
            <p:nvPr/>
          </p:nvSpPr>
          <p:spPr>
            <a:xfrm rot="401918">
              <a:off x="4342958" y="2629127"/>
              <a:ext cx="458084" cy="143389"/>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34" name="Group"/>
          <p:cNvGrpSpPr/>
          <p:nvPr>
            <p:custDataLst>
              <p:custData r:id="rId6"/>
            </p:custDataLst>
          </p:nvPr>
        </p:nvGrpSpPr>
        <p:grpSpPr>
          <a:xfrm>
            <a:off x="676932" y="2924944"/>
            <a:ext cx="7063420" cy="3672408"/>
            <a:chOff x="3168650" y="2419758"/>
            <a:chExt cx="2616200" cy="1326742"/>
          </a:xfrm>
        </p:grpSpPr>
        <p:sp useBgFill="1">
          <p:nvSpPr>
            <p:cNvPr id="35" name="Container"/>
            <p:cNvSpPr>
              <a:spLocks/>
            </p:cNvSpPr>
            <p:nvPr/>
          </p:nvSpPr>
          <p:spPr>
            <a:xfrm>
              <a:off x="3168650" y="2472375"/>
              <a:ext cx="2616200" cy="1274125"/>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36" name="Content"/>
            <p:cNvSpPr txBox="1">
              <a:spLocks/>
            </p:cNvSpPr>
            <p:nvPr/>
          </p:nvSpPr>
          <p:spPr>
            <a:xfrm>
              <a:off x="3223332" y="2419758"/>
              <a:ext cx="570101" cy="100072"/>
            </a:xfrm>
            <a:prstGeom prst="rect">
              <a:avLst/>
            </a:prstGeom>
          </p:spPr>
          <p:txBody>
            <a:bodyPr wrap="none" rtlCol="0">
              <a:spAutoFit/>
            </a:bodyPr>
            <a:lstStyle/>
            <a:p>
              <a:r>
                <a:rPr lang="en-US" sz="1200" dirty="0"/>
                <a:t>Discrepancy Details</a:t>
              </a:r>
              <a:endParaRPr lang="en-US" sz="1050" dirty="0">
                <a:latin typeface="Segoe UI" pitchFamily="34" charset="0"/>
                <a:ea typeface="Segoe UI" pitchFamily="34" charset="0"/>
                <a:cs typeface="Segoe UI" pitchFamily="34" charset="0"/>
              </a:endParaRPr>
            </a:p>
          </p:txBody>
        </p:sp>
      </p:grpSp>
      <p:sp>
        <p:nvSpPr>
          <p:cNvPr id="37" name="Content"/>
          <p:cNvSpPr/>
          <p:nvPr>
            <p:custDataLst>
              <p:custData r:id="rId7"/>
            </p:custDataLst>
          </p:nvPr>
        </p:nvSpPr>
        <p:spPr>
          <a:xfrm>
            <a:off x="2885941" y="3400534"/>
            <a:ext cx="4588832" cy="274747"/>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a:t>3095298/SENSAT DIGITAL SYSTEM/0420VN</a:t>
            </a:r>
            <a:r>
              <a:rPr lang="en-US" sz="1100" dirty="0"/>
              <a:t> </a:t>
            </a:r>
            <a:endParaRPr lang="en-US" sz="1100" dirty="0">
              <a:solidFill>
                <a:srgbClr val="000000"/>
              </a:solidFill>
              <a:latin typeface="Segoe UI" pitchFamily="34" charset="0"/>
              <a:ea typeface="Segoe UI" pitchFamily="34" charset="0"/>
              <a:cs typeface="Segoe UI" pitchFamily="34" charset="0"/>
            </a:endParaRPr>
          </a:p>
        </p:txBody>
      </p:sp>
      <p:sp>
        <p:nvSpPr>
          <p:cNvPr id="38" name="Content"/>
          <p:cNvSpPr/>
          <p:nvPr>
            <p:custDataLst>
              <p:custData r:id="rId8"/>
            </p:custDataLst>
          </p:nvPr>
        </p:nvSpPr>
        <p:spPr>
          <a:xfrm>
            <a:off x="814414" y="3400534"/>
            <a:ext cx="1941235" cy="283464"/>
          </a:xfrm>
          <a:prstGeom prst="rect">
            <a:avLst/>
          </a:prstGeom>
          <a:solidFill>
            <a:srgbClr val="FFFFFF"/>
          </a:solidFill>
          <a:ln w="19050">
            <a:no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solidFill>
                  <a:srgbClr val="000000"/>
                </a:solidFill>
                <a:latin typeface="Segoe UI" pitchFamily="34" charset="0"/>
                <a:ea typeface="Segoe UI" pitchFamily="34" charset="0"/>
                <a:cs typeface="Segoe UI" pitchFamily="34" charset="0"/>
              </a:rPr>
              <a:t>Description/Account Name:</a:t>
            </a:r>
            <a:endParaRPr lang="en-US" sz="1100" dirty="0">
              <a:solidFill>
                <a:srgbClr val="000000"/>
              </a:solidFill>
              <a:latin typeface="Segoe UI" pitchFamily="34" charset="0"/>
              <a:ea typeface="Segoe UI" pitchFamily="34" charset="0"/>
              <a:cs typeface="Segoe UI" pitchFamily="34" charset="0"/>
            </a:endParaRPr>
          </a:p>
        </p:txBody>
      </p:sp>
      <p:sp>
        <p:nvSpPr>
          <p:cNvPr id="39" name="Content"/>
          <p:cNvSpPr/>
          <p:nvPr>
            <p:custDataLst>
              <p:custData r:id="rId9"/>
            </p:custDataLst>
          </p:nvPr>
        </p:nvSpPr>
        <p:spPr>
          <a:xfrm>
            <a:off x="821031" y="3829640"/>
            <a:ext cx="2064910" cy="391447"/>
          </a:xfrm>
          <a:prstGeom prst="rect">
            <a:avLst/>
          </a:prstGeom>
          <a:solidFill>
            <a:srgbClr val="FFFFFF"/>
          </a:solidFill>
          <a:ln w="19050">
            <a:no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latin typeface="Segoe UI" pitchFamily="34" charset="0"/>
                <a:ea typeface="Segoe UI" pitchFamily="34" charset="0"/>
                <a:cs typeface="Segoe UI" pitchFamily="34" charset="0"/>
              </a:rPr>
              <a:t>Choose Discrepancy Reason:</a:t>
            </a:r>
            <a:endParaRPr lang="en-US" sz="1100" dirty="0">
              <a:solidFill>
                <a:srgbClr val="000000"/>
              </a:solidFill>
              <a:latin typeface="Segoe UI" pitchFamily="34" charset="0"/>
              <a:ea typeface="Segoe UI" pitchFamily="34" charset="0"/>
              <a:cs typeface="Segoe UI" pitchFamily="34" charset="0"/>
            </a:endParaRPr>
          </a:p>
        </p:txBody>
      </p:sp>
      <p:grpSp>
        <p:nvGrpSpPr>
          <p:cNvPr id="40" name="Group 39"/>
          <p:cNvGrpSpPr/>
          <p:nvPr>
            <p:custDataLst>
              <p:custData r:id="rId10"/>
              <p:custData r:id="rId11"/>
            </p:custDataLst>
          </p:nvPr>
        </p:nvGrpSpPr>
        <p:grpSpPr>
          <a:xfrm>
            <a:off x="2893153" y="3845023"/>
            <a:ext cx="3043602" cy="320481"/>
            <a:chOff x="507869" y="3729773"/>
            <a:chExt cx="1471744" cy="273112"/>
          </a:xfrm>
        </p:grpSpPr>
        <p:sp>
          <p:nvSpPr>
            <p:cNvPr id="41" name="Content"/>
            <p:cNvSpPr>
              <a:spLocks/>
            </p:cNvSpPr>
            <p:nvPr/>
          </p:nvSpPr>
          <p:spPr bwMode="auto">
            <a:xfrm>
              <a:off x="507869" y="3729773"/>
              <a:ext cx="1471744" cy="273112"/>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srgbClr val="232323"/>
                  </a:solidFill>
                  <a:effectLst/>
                  <a:uLnTx/>
                  <a:uFillTx/>
                  <a:latin typeface="Segoe"/>
                  <a:ea typeface="+mn-ea"/>
                  <a:cs typeface="+mn-cs"/>
                </a:rPr>
                <a:t>List of Reasons Filtered for Recon</a:t>
              </a:r>
              <a:r>
                <a:rPr kumimoji="0" lang="en-US" sz="1100" b="0" i="0" u="none" strike="noStrike" kern="0" cap="none" spc="0" normalizeH="0" noProof="0" dirty="0" smtClean="0">
                  <a:ln>
                    <a:noFill/>
                  </a:ln>
                  <a:solidFill>
                    <a:srgbClr val="232323"/>
                  </a:solidFill>
                  <a:effectLst/>
                  <a:uLnTx/>
                  <a:uFillTx/>
                  <a:latin typeface="Segoe"/>
                  <a:ea typeface="+mn-ea"/>
                  <a:cs typeface="+mn-cs"/>
                </a:rPr>
                <a:t> Type</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p:txBody>
        </p:sp>
        <p:sp>
          <p:nvSpPr>
            <p:cNvPr id="42" name="DownArrow"/>
            <p:cNvSpPr>
              <a:spLocks/>
            </p:cNvSpPr>
            <p:nvPr/>
          </p:nvSpPr>
          <p:spPr bwMode="auto">
            <a:xfrm rot="5400000">
              <a:off x="1886511" y="3841805"/>
              <a:ext cx="51866" cy="36847"/>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43" name="Content"/>
          <p:cNvSpPr/>
          <p:nvPr>
            <p:custDataLst>
              <p:custData r:id="rId12"/>
            </p:custDataLst>
          </p:nvPr>
        </p:nvSpPr>
        <p:spPr>
          <a:xfrm>
            <a:off x="814414" y="4267171"/>
            <a:ext cx="2064910" cy="391447"/>
          </a:xfrm>
          <a:prstGeom prst="rect">
            <a:avLst/>
          </a:prstGeom>
          <a:solidFill>
            <a:srgbClr val="FFFFFF"/>
          </a:solidFill>
          <a:ln w="19050">
            <a:no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latin typeface="Segoe UI" pitchFamily="34" charset="0"/>
                <a:ea typeface="Segoe UI" pitchFamily="34" charset="0"/>
                <a:cs typeface="Segoe UI" pitchFamily="34" charset="0"/>
              </a:rPr>
              <a:t>Notes:</a:t>
            </a:r>
            <a:endParaRPr lang="en-US" sz="1100" dirty="0">
              <a:solidFill>
                <a:srgbClr val="000000"/>
              </a:solidFill>
              <a:latin typeface="Segoe UI" pitchFamily="34" charset="0"/>
              <a:ea typeface="Segoe UI" pitchFamily="34" charset="0"/>
              <a:cs typeface="Segoe UI" pitchFamily="34" charset="0"/>
            </a:endParaRPr>
          </a:p>
        </p:txBody>
      </p:sp>
      <p:sp>
        <p:nvSpPr>
          <p:cNvPr id="44" name="Content"/>
          <p:cNvSpPr/>
          <p:nvPr>
            <p:custDataLst>
              <p:custData r:id="rId13"/>
            </p:custDataLst>
          </p:nvPr>
        </p:nvSpPr>
        <p:spPr>
          <a:xfrm>
            <a:off x="1586383" y="4296960"/>
            <a:ext cx="5888389" cy="1759228"/>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t"/>
          <a:lstStyle/>
          <a:p>
            <a:r>
              <a:rPr lang="en-US" sz="1100" dirty="0" smtClean="0">
                <a:solidFill>
                  <a:srgbClr val="000000"/>
                </a:solidFill>
                <a:latin typeface="Segoe UI" pitchFamily="34" charset="0"/>
                <a:ea typeface="Segoe UI" pitchFamily="34" charset="0"/>
                <a:cs typeface="Segoe UI" pitchFamily="34" charset="0"/>
              </a:rPr>
              <a:t>Blah, blah, blah</a:t>
            </a:r>
            <a:endParaRPr lang="en-US" sz="1100" dirty="0">
              <a:solidFill>
                <a:srgbClr val="000000"/>
              </a:solidFill>
              <a:latin typeface="Segoe UI" pitchFamily="34" charset="0"/>
              <a:ea typeface="Segoe UI" pitchFamily="34" charset="0"/>
              <a:cs typeface="Segoe UI" pitchFamily="34" charset="0"/>
            </a:endParaRPr>
          </a:p>
        </p:txBody>
      </p:sp>
      <p:sp>
        <p:nvSpPr>
          <p:cNvPr id="46" name="Freeform 97"/>
          <p:cNvSpPr>
            <a:spLocks noEditPoints="1"/>
          </p:cNvSpPr>
          <p:nvPr>
            <p:custDataLst>
              <p:custData r:id="rId14"/>
              <p:custData r:id="rId15"/>
            </p:custDataLst>
          </p:nvPr>
        </p:nvSpPr>
        <p:spPr bwMode="black">
          <a:xfrm>
            <a:off x="7056914" y="6227140"/>
            <a:ext cx="227646" cy="229845"/>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47" name="Line Callout 2 46"/>
          <p:cNvSpPr/>
          <p:nvPr/>
        </p:nvSpPr>
        <p:spPr>
          <a:xfrm>
            <a:off x="4860032" y="5195480"/>
            <a:ext cx="1430735" cy="1083769"/>
          </a:xfrm>
          <a:prstGeom prst="borderCallout2">
            <a:avLst>
              <a:gd name="adj1" fmla="val 40178"/>
              <a:gd name="adj2" fmla="val 113403"/>
              <a:gd name="adj3" fmla="val 38839"/>
              <a:gd name="adj4" fmla="val 150719"/>
              <a:gd name="adj5" fmla="val 88394"/>
              <a:gd name="adj6" fmla="val 160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Updates Status to discrepancy reason. Removes row from process grid.</a:t>
            </a:r>
            <a:endParaRPr lang="en-US" sz="1100" dirty="0"/>
          </a:p>
        </p:txBody>
      </p:sp>
      <p:sp>
        <p:nvSpPr>
          <p:cNvPr id="48" name="Content"/>
          <p:cNvSpPr/>
          <p:nvPr>
            <p:custDataLst>
              <p:custData r:id="rId16"/>
            </p:custDataLst>
          </p:nvPr>
        </p:nvSpPr>
        <p:spPr>
          <a:xfrm>
            <a:off x="2956189" y="4768024"/>
            <a:ext cx="1483732" cy="854912"/>
          </a:xfrm>
          <a:prstGeom prst="wedgeRoundRectCallout">
            <a:avLst>
              <a:gd name="adj1" fmla="val 74101"/>
              <a:gd name="adj2" fmla="val 61651"/>
              <a:gd name="adj3" fmla="val 16667"/>
            </a:avLst>
          </a:prstGeom>
          <a:solidFill>
            <a:srgbClr val="00B050">
              <a:alpha val="80000"/>
            </a:srgbClr>
          </a:solidFill>
          <a:ln w="12700"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FFFFFF"/>
                </a:solidFill>
                <a:effectLst/>
                <a:uLnTx/>
                <a:uFillTx/>
                <a:latin typeface="Segoe UI"/>
              </a:rPr>
              <a:t>This means</a:t>
            </a:r>
            <a:r>
              <a:rPr kumimoji="0" lang="en-US" sz="1200" b="0" i="0" u="none" strike="noStrike" kern="0" cap="none" spc="0" normalizeH="0" noProof="0" dirty="0" smtClean="0">
                <a:ln>
                  <a:noFill/>
                </a:ln>
                <a:solidFill>
                  <a:srgbClr val="FFFFFF"/>
                </a:solidFill>
                <a:effectLst/>
                <a:uLnTx/>
                <a:uFillTx/>
                <a:latin typeface="Segoe UI"/>
              </a:rPr>
              <a:t> we’re going to need a view/edit discrepancy list.</a:t>
            </a:r>
            <a:endParaRPr kumimoji="0" lang="en-US" sz="1200" b="0" i="0" u="none" strike="noStrike" kern="0" cap="none" spc="0" normalizeH="0" baseline="0" noProof="0" dirty="0" smtClean="0">
              <a:ln>
                <a:noFill/>
              </a:ln>
              <a:solidFill>
                <a:srgbClr val="FFFFFF"/>
              </a:solidFill>
              <a:effectLst/>
              <a:uLnTx/>
              <a:uFillTx/>
              <a:latin typeface="Segoe UI"/>
            </a:endParaRPr>
          </a:p>
        </p:txBody>
      </p:sp>
      <p:sp>
        <p:nvSpPr>
          <p:cNvPr id="49" name="Line Callout 2 48"/>
          <p:cNvSpPr/>
          <p:nvPr/>
        </p:nvSpPr>
        <p:spPr>
          <a:xfrm>
            <a:off x="6811307" y="3967674"/>
            <a:ext cx="1592511" cy="1083769"/>
          </a:xfrm>
          <a:prstGeom prst="borderCallout2">
            <a:avLst>
              <a:gd name="adj1" fmla="val 40178"/>
              <a:gd name="adj2" fmla="val 113403"/>
              <a:gd name="adj3" fmla="val -17409"/>
              <a:gd name="adj4" fmla="val 121554"/>
              <a:gd name="adj5" fmla="val -38834"/>
              <a:gd name="adj6" fmla="val 481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Original data that was parsed to produce ref no.</a:t>
            </a:r>
            <a:endParaRPr lang="en-US" sz="1100" dirty="0"/>
          </a:p>
        </p:txBody>
      </p:sp>
    </p:spTree>
    <p:extLst>
      <p:ext uri="{BB962C8B-B14F-4D97-AF65-F5344CB8AC3E}">
        <p14:creationId xmlns:p14="http://schemas.microsoft.com/office/powerpoint/2010/main" val="144177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p:cNvGrpSpPr/>
          <p:nvPr>
            <p:custDataLst>
              <p:custData r:id="rId1"/>
            </p:custDataLst>
          </p:nvPr>
        </p:nvGrpSpPr>
        <p:grpSpPr>
          <a:xfrm>
            <a:off x="676932" y="2924944"/>
            <a:ext cx="7063420" cy="3672408"/>
            <a:chOff x="3168650" y="2419758"/>
            <a:chExt cx="2616200" cy="1326742"/>
          </a:xfrm>
        </p:grpSpPr>
        <p:sp useBgFill="1">
          <p:nvSpPr>
            <p:cNvPr id="40" name="Container"/>
            <p:cNvSpPr>
              <a:spLocks/>
            </p:cNvSpPr>
            <p:nvPr/>
          </p:nvSpPr>
          <p:spPr>
            <a:xfrm>
              <a:off x="3168650" y="2472375"/>
              <a:ext cx="2616200" cy="1274125"/>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41" name="Content"/>
            <p:cNvSpPr txBox="1">
              <a:spLocks/>
            </p:cNvSpPr>
            <p:nvPr/>
          </p:nvSpPr>
          <p:spPr>
            <a:xfrm>
              <a:off x="3223332" y="2419758"/>
              <a:ext cx="570101" cy="100072"/>
            </a:xfrm>
            <a:prstGeom prst="rect">
              <a:avLst/>
            </a:prstGeom>
          </p:spPr>
          <p:txBody>
            <a:bodyPr wrap="none" rtlCol="0">
              <a:spAutoFit/>
            </a:bodyPr>
            <a:lstStyle/>
            <a:p>
              <a:r>
                <a:rPr lang="en-US" sz="1200" dirty="0"/>
                <a:t>Discrepancy Details</a:t>
              </a:r>
              <a:endParaRPr lang="en-US" sz="1050" dirty="0">
                <a:latin typeface="Segoe UI" pitchFamily="34" charset="0"/>
                <a:ea typeface="Segoe UI" pitchFamily="34" charset="0"/>
                <a:cs typeface="Segoe UI" pitchFamily="34" charset="0"/>
              </a:endParaRPr>
            </a:p>
          </p:txBody>
        </p:sp>
      </p:grpSp>
      <p:sp>
        <p:nvSpPr>
          <p:cNvPr id="2" name="TextBox 1"/>
          <p:cNvSpPr txBox="1"/>
          <p:nvPr/>
        </p:nvSpPr>
        <p:spPr>
          <a:xfrm>
            <a:off x="467544" y="28122"/>
            <a:ext cx="6142066" cy="769441"/>
          </a:xfrm>
          <a:prstGeom prst="rect">
            <a:avLst/>
          </a:prstGeom>
          <a:noFill/>
        </p:spPr>
        <p:txBody>
          <a:bodyPr wrap="none" rtlCol="0">
            <a:spAutoFit/>
          </a:bodyPr>
          <a:lstStyle/>
          <a:p>
            <a:r>
              <a:rPr lang="en-US" dirty="0" smtClean="0"/>
              <a:t>Process Flagged </a:t>
            </a:r>
            <a:r>
              <a:rPr lang="en-US" dirty="0" smtClean="0"/>
              <a:t>Transactions: Card Recon</a:t>
            </a:r>
            <a:endParaRPr lang="en-US" dirty="0" smtClean="0"/>
          </a:p>
          <a:p>
            <a:r>
              <a:rPr lang="en-US" sz="1000" dirty="0" smtClean="0"/>
              <a:t>The screen is needed to handle transactions that are in the bank statement but not in the GL.</a:t>
            </a:r>
          </a:p>
          <a:p>
            <a:r>
              <a:rPr lang="en-US" sz="1000" dirty="0" smtClean="0"/>
              <a:t>These transactions will be handled differently depending on what type of recon we are doing.</a:t>
            </a:r>
            <a:endParaRPr lang="en-US" sz="1000" dirty="0"/>
          </a:p>
        </p:txBody>
      </p:sp>
      <p:graphicFrame>
        <p:nvGraphicFramePr>
          <p:cNvPr id="3" name="Table 2"/>
          <p:cNvGraphicFramePr>
            <a:graphicFrameLocks noGrp="1"/>
          </p:cNvGraphicFramePr>
          <p:nvPr>
            <p:extLst>
              <p:ext uri="{D42A27DB-BD31-4B8C-83A1-F6EECF244321}">
                <p14:modId xmlns:p14="http://schemas.microsoft.com/office/powerpoint/2010/main" val="3936252695"/>
              </p:ext>
            </p:extLst>
          </p:nvPr>
        </p:nvGraphicFramePr>
        <p:xfrm>
          <a:off x="683568" y="1412776"/>
          <a:ext cx="7050396" cy="1569720"/>
        </p:xfrm>
        <a:graphic>
          <a:graphicData uri="http://schemas.openxmlformats.org/drawingml/2006/table">
            <a:tbl>
              <a:tblPr firstRow="1" bandRow="1">
                <a:tableStyleId>{073A0DAA-6AF3-43AB-8588-CEC1D06C72B9}</a:tableStyleId>
              </a:tblPr>
              <a:tblGrid>
                <a:gridCol w="1175066"/>
                <a:gridCol w="1175066"/>
                <a:gridCol w="1175066"/>
                <a:gridCol w="1175066"/>
                <a:gridCol w="1175066"/>
                <a:gridCol w="1175066"/>
              </a:tblGrid>
              <a:tr h="370840">
                <a:tc gridSpan="6">
                  <a:txBody>
                    <a:bodyPr/>
                    <a:lstStyle/>
                    <a:p>
                      <a:r>
                        <a:rPr lang="en-US" sz="1200" dirty="0" smtClean="0"/>
                        <a:t>Flagged</a:t>
                      </a:r>
                      <a:r>
                        <a:rPr lang="en-US" sz="1200" baseline="0" dirty="0" smtClean="0"/>
                        <a:t> Transactions</a:t>
                      </a:r>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r>
              <a:tr h="370840">
                <a:tc>
                  <a:txBody>
                    <a:bodyPr/>
                    <a:lstStyle/>
                    <a:p>
                      <a:r>
                        <a:rPr lang="en-US" sz="1200" dirty="0" smtClean="0"/>
                        <a:t>Status </a:t>
                      </a:r>
                      <a:endParaRPr lang="en-US" sz="1200" dirty="0"/>
                    </a:p>
                  </a:txBody>
                  <a:tcPr/>
                </a:tc>
                <a:tc>
                  <a:txBody>
                    <a:bodyPr/>
                    <a:lstStyle/>
                    <a:p>
                      <a:r>
                        <a:rPr lang="en-US" sz="1200" dirty="0" smtClean="0"/>
                        <a:t>Date</a:t>
                      </a:r>
                      <a:endParaRPr lang="en-US" sz="1200" dirty="0"/>
                    </a:p>
                  </a:txBody>
                  <a:tcPr/>
                </a:tc>
                <a:tc>
                  <a:txBody>
                    <a:bodyPr/>
                    <a:lstStyle/>
                    <a:p>
                      <a:r>
                        <a:rPr lang="en-US" sz="1200" dirty="0" smtClean="0"/>
                        <a:t>Int. Ref No.</a:t>
                      </a:r>
                      <a:endParaRPr lang="en-US" sz="1200" dirty="0"/>
                    </a:p>
                  </a:txBody>
                  <a:tcPr/>
                </a:tc>
                <a:tc>
                  <a:txBody>
                    <a:bodyPr/>
                    <a:lstStyle/>
                    <a:p>
                      <a:r>
                        <a:rPr lang="en-US" sz="1200" dirty="0" smtClean="0"/>
                        <a:t>Payee</a:t>
                      </a:r>
                      <a:endParaRPr lang="en-US" sz="1200" dirty="0"/>
                    </a:p>
                  </a:txBody>
                  <a:tcPr/>
                </a:tc>
                <a:tc>
                  <a:txBody>
                    <a:bodyPr/>
                    <a:lstStyle/>
                    <a:p>
                      <a:r>
                        <a:rPr lang="en-US" sz="1200" dirty="0" smtClean="0"/>
                        <a:t>User Name or Card </a:t>
                      </a:r>
                      <a:r>
                        <a:rPr lang="en-US" sz="1200" dirty="0" smtClean="0"/>
                        <a:t>Number</a:t>
                      </a:r>
                      <a:endParaRPr lang="en-US" sz="1200" dirty="0"/>
                    </a:p>
                  </a:txBody>
                  <a:tcPr/>
                </a:tc>
                <a:tc>
                  <a:txBody>
                    <a:bodyPr/>
                    <a:lstStyle/>
                    <a:p>
                      <a:r>
                        <a:rPr lang="en-US" sz="1200" dirty="0" smtClean="0"/>
                        <a:t>Settlement Amount</a:t>
                      </a:r>
                      <a:endParaRPr lang="en-US" sz="1200" dirty="0"/>
                    </a:p>
                  </a:txBody>
                  <a:tcPr/>
                </a:tc>
              </a:tr>
              <a:tr h="370840">
                <a:tc>
                  <a:txBody>
                    <a:bodyPr/>
                    <a:lstStyle/>
                    <a:p>
                      <a:r>
                        <a:rPr lang="en-US" sz="1200" dirty="0" smtClean="0"/>
                        <a:t>FLAG</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FLAG</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4" name="Rectangle 3"/>
          <p:cNvSpPr/>
          <p:nvPr/>
        </p:nvSpPr>
        <p:spPr>
          <a:xfrm>
            <a:off x="-4717032" y="3519707"/>
            <a:ext cx="4536504" cy="430887"/>
          </a:xfrm>
          <a:prstGeom prst="rect">
            <a:avLst/>
          </a:prstGeom>
        </p:spPr>
        <p:txBody>
          <a:bodyPr wrap="square">
            <a:spAutoFit/>
          </a:bodyPr>
          <a:lstStyle/>
          <a:p>
            <a:pPr marR="0" lvl="1">
              <a:spcBef>
                <a:spcPts val="0"/>
              </a:spcBef>
              <a:spcAft>
                <a:spcPts val="0"/>
              </a:spcAft>
            </a:pPr>
            <a:r>
              <a:rPr lang="en-US" sz="1100" dirty="0" smtClean="0">
                <a:latin typeface="Calibri" panose="020F0502020204030204" pitchFamily="34" charset="0"/>
                <a:ea typeface="Calibri" panose="020F0502020204030204" pitchFamily="34" charset="0"/>
                <a:cs typeface="Times New Roman" panose="02020603050405020304" pitchFamily="18" charset="0"/>
              </a:rPr>
              <a:t>The deposit shows up on the </a:t>
            </a:r>
            <a:r>
              <a:rPr lang="en-US" sz="1100" dirty="0" err="1" smtClean="0">
                <a:latin typeface="Calibri" panose="020F0502020204030204" pitchFamily="34" charset="0"/>
                <a:ea typeface="Calibri" panose="020F0502020204030204" pitchFamily="34" charset="0"/>
                <a:cs typeface="Times New Roman" panose="02020603050405020304" pitchFamily="18" charset="0"/>
              </a:rPr>
              <a:t>interswitch</a:t>
            </a:r>
            <a:r>
              <a:rPr lang="en-US" sz="1100" dirty="0" smtClean="0">
                <a:latin typeface="Calibri" panose="020F0502020204030204" pitchFamily="34" charset="0"/>
                <a:ea typeface="Calibri" panose="020F0502020204030204" pitchFamily="34" charset="0"/>
                <a:cs typeface="Times New Roman" panose="02020603050405020304" pitchFamily="18" charset="0"/>
              </a:rPr>
              <a:t> report but isn’t in the general ledger. The should be tagged as Refund</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573016" y="3006895"/>
            <a:ext cx="43924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Interswitch</a:t>
            </a:r>
            <a:r>
              <a:rPr lang="en-US" sz="1200" dirty="0" smtClean="0"/>
              <a:t> Side Recon Discrepancies </a:t>
            </a:r>
            <a:endParaRPr lang="en-US" sz="1200" dirty="0"/>
          </a:p>
        </p:txBody>
      </p:sp>
      <p:sp>
        <p:nvSpPr>
          <p:cNvPr id="7" name="Rectangle 6"/>
          <p:cNvSpPr/>
          <p:nvPr/>
        </p:nvSpPr>
        <p:spPr>
          <a:xfrm>
            <a:off x="-4645024" y="4719511"/>
            <a:ext cx="3609173" cy="600164"/>
          </a:xfrm>
          <a:prstGeom prst="rect">
            <a:avLst/>
          </a:prstGeom>
        </p:spPr>
        <p:txBody>
          <a:bodyPr wrap="square">
            <a:spAutoFit/>
          </a:bodyPr>
          <a:lstStyle/>
          <a:p>
            <a:pPr marR="0" lvl="1">
              <a:spcBef>
                <a:spcPts val="0"/>
              </a:spcBef>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The item exists on both sides, but Paga side doesn’t match. These need to go to Ikenna for adjustment in the GL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4573016" y="4207840"/>
            <a:ext cx="367240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Paga Side Recon Discrepancies </a:t>
            </a:r>
            <a:endParaRPr lang="en-US" sz="1200" dirty="0"/>
          </a:p>
        </p:txBody>
      </p:sp>
      <p:grpSp>
        <p:nvGrpSpPr>
          <p:cNvPr id="12" name="CheckBoxChecked"/>
          <p:cNvGrpSpPr/>
          <p:nvPr>
            <p:custDataLst>
              <p:custData r:id="rId2"/>
            </p:custDataLst>
          </p:nvPr>
        </p:nvGrpSpPr>
        <p:grpSpPr>
          <a:xfrm>
            <a:off x="676932" y="1194271"/>
            <a:ext cx="2225932" cy="230832"/>
            <a:chOff x="4317072" y="3312427"/>
            <a:chExt cx="2225932" cy="230832"/>
          </a:xfrm>
        </p:grpSpPr>
        <p:grpSp>
          <p:nvGrpSpPr>
            <p:cNvPr id="13" name="Group 12"/>
            <p:cNvGrpSpPr/>
            <p:nvPr/>
          </p:nvGrpSpPr>
          <p:grpSpPr>
            <a:xfrm>
              <a:off x="4354457" y="3312427"/>
              <a:ext cx="2188547" cy="230832"/>
              <a:chOff x="5179857" y="2087451"/>
              <a:chExt cx="2051111" cy="216403"/>
            </a:xfrm>
          </p:grpSpPr>
          <p:sp>
            <p:nvSpPr>
              <p:cNvPr id="15" name="Content"/>
              <p:cNvSpPr txBox="1">
                <a:spLocks/>
              </p:cNvSpPr>
              <p:nvPr/>
            </p:nvSpPr>
            <p:spPr>
              <a:xfrm>
                <a:off x="5179857" y="2087451"/>
                <a:ext cx="2051111"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Show Statement Transactions</a:t>
                </a:r>
                <a:endParaRPr lang="en-US" sz="1200" dirty="0" smtClean="0">
                  <a:latin typeface="Segoe UI" pitchFamily="34" charset="0"/>
                  <a:ea typeface="Segoe UI" pitchFamily="34" charset="0"/>
                  <a:cs typeface="Segoe UI" pitchFamily="34" charset="0"/>
                </a:endParaRPr>
              </a:p>
            </p:txBody>
          </p:sp>
          <p:sp>
            <p:nvSpPr>
              <p:cNvPr id="16" name="CheckBox"/>
              <p:cNvSpPr>
                <a:spLocks/>
              </p:cNvSpPr>
              <p:nvPr/>
            </p:nvSpPr>
            <p:spPr>
              <a:xfrm>
                <a:off x="5179857"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14" name="Check" descr="C:\Users\t-dantay\Documents\WPIcons\appbar.check.rest.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CheckBoxUnchecked"/>
          <p:cNvGrpSpPr/>
          <p:nvPr>
            <p:custDataLst>
              <p:custData r:id="rId3"/>
            </p:custDataLst>
          </p:nvPr>
        </p:nvGrpSpPr>
        <p:grpSpPr>
          <a:xfrm>
            <a:off x="3410225" y="1194271"/>
            <a:ext cx="2526530" cy="230832"/>
            <a:chOff x="5179843" y="2087449"/>
            <a:chExt cx="2367871" cy="216403"/>
          </a:xfrm>
        </p:grpSpPr>
        <p:sp>
          <p:nvSpPr>
            <p:cNvPr id="18" name="Content"/>
            <p:cNvSpPr txBox="1">
              <a:spLocks/>
            </p:cNvSpPr>
            <p:nvPr/>
          </p:nvSpPr>
          <p:spPr>
            <a:xfrm>
              <a:off x="5179848" y="2087449"/>
              <a:ext cx="2367866"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Show General Ledger Transactions</a:t>
              </a:r>
              <a:endParaRPr lang="en-US" sz="1200" dirty="0" smtClean="0">
                <a:latin typeface="Segoe UI" pitchFamily="34" charset="0"/>
                <a:ea typeface="Segoe UI" pitchFamily="34" charset="0"/>
                <a:cs typeface="Segoe UI" pitchFamily="34" charset="0"/>
              </a:endParaRPr>
            </a:p>
          </p:txBody>
        </p:sp>
        <p:sp>
          <p:nvSpPr>
            <p:cNvPr id="19" name="CheckBox"/>
            <p:cNvSpPr>
              <a:spLocks/>
            </p:cNvSpPr>
            <p:nvPr/>
          </p:nvSpPr>
          <p:spPr>
            <a:xfrm>
              <a:off x="5179843" y="2146835"/>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20" name="StickyNote"/>
          <p:cNvGrpSpPr/>
          <p:nvPr>
            <p:custDataLst>
              <p:custData r:id="rId4"/>
            </p:custDataLst>
          </p:nvPr>
        </p:nvGrpSpPr>
        <p:grpSpPr>
          <a:xfrm>
            <a:off x="6866831" y="391983"/>
            <a:ext cx="1800993" cy="787920"/>
            <a:chOff x="3886200" y="2629128"/>
            <a:chExt cx="1371600" cy="1485672"/>
          </a:xfrm>
        </p:grpSpPr>
        <p:sp>
          <p:nvSpPr>
            <p:cNvPr id="21" name="Content"/>
            <p:cNvSpPr>
              <a:spLocks/>
            </p:cNvSpPr>
            <p:nvPr/>
          </p:nvSpPr>
          <p:spPr>
            <a:xfrm>
              <a:off x="3886200" y="2844219"/>
              <a:ext cx="1371600" cy="1270581"/>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fontScale="92500" lnSpcReduction="10000"/>
            </a:bodyPr>
            <a:lstStyle/>
            <a:p>
              <a:r>
                <a:rPr lang="en-US" sz="1200" dirty="0" smtClean="0">
                  <a:solidFill>
                    <a:sysClr val="windowText" lastClr="000000"/>
                  </a:solidFill>
                  <a:latin typeface="Segoe UI" pitchFamily="34" charset="0"/>
                  <a:cs typeface="Segoe UI" pitchFamily="34" charset="0"/>
                </a:rPr>
                <a:t>Let users decide if they want to see all </a:t>
              </a:r>
              <a:r>
                <a:rPr lang="en-US" sz="1200" dirty="0" err="1" smtClean="0">
                  <a:solidFill>
                    <a:sysClr val="windowText" lastClr="000000"/>
                  </a:solidFill>
                  <a:latin typeface="Segoe UI" pitchFamily="34" charset="0"/>
                  <a:cs typeface="Segoe UI" pitchFamily="34" charset="0"/>
                </a:rPr>
                <a:t>tx</a:t>
              </a:r>
              <a:r>
                <a:rPr lang="en-US" sz="1200" dirty="0" smtClean="0">
                  <a:solidFill>
                    <a:sysClr val="windowText" lastClr="000000"/>
                  </a:solidFill>
                  <a:latin typeface="Segoe UI" pitchFamily="34" charset="0"/>
                  <a:cs typeface="Segoe UI" pitchFamily="34" charset="0"/>
                </a:rPr>
                <a:t> or one source at a time.</a:t>
              </a:r>
              <a:endParaRPr lang="en-US" sz="1200" dirty="0">
                <a:solidFill>
                  <a:sysClr val="windowText" lastClr="000000"/>
                </a:solidFill>
                <a:latin typeface="Segoe UI" pitchFamily="34" charset="0"/>
                <a:cs typeface="Segoe UI" pitchFamily="34" charset="0"/>
              </a:endParaRPr>
            </a:p>
          </p:txBody>
        </p:sp>
        <p:sp>
          <p:nvSpPr>
            <p:cNvPr id="22" name="Tape"/>
            <p:cNvSpPr>
              <a:spLocks/>
            </p:cNvSpPr>
            <p:nvPr/>
          </p:nvSpPr>
          <p:spPr>
            <a:xfrm rot="401918">
              <a:off x="4357300" y="2629128"/>
              <a:ext cx="429400" cy="406233"/>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23" name="Content"/>
          <p:cNvSpPr/>
          <p:nvPr>
            <p:custDataLst>
              <p:custData r:id="rId5"/>
            </p:custDataLst>
          </p:nvPr>
        </p:nvSpPr>
        <p:spPr>
          <a:xfrm>
            <a:off x="8059883" y="1556792"/>
            <a:ext cx="1483732" cy="854912"/>
          </a:xfrm>
          <a:prstGeom prst="wedgeRoundRectCallout">
            <a:avLst>
              <a:gd name="adj1" fmla="val -59916"/>
              <a:gd name="adj2" fmla="val 2230"/>
              <a:gd name="adj3" fmla="val 16667"/>
            </a:avLst>
          </a:prstGeom>
          <a:solidFill>
            <a:srgbClr val="000000">
              <a:alpha val="80000"/>
            </a:srgbClr>
          </a:solidFill>
          <a:ln w="12700"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1200" kern="0" noProof="0" dirty="0" smtClean="0">
                <a:solidFill>
                  <a:srgbClr val="FFFFFF"/>
                </a:solidFill>
                <a:latin typeface="Segoe UI"/>
              </a:rPr>
              <a:t>Grid needs sort and filter capability. Possibly grouping as well.</a:t>
            </a:r>
            <a:endParaRPr kumimoji="0" lang="en-US" sz="1200" b="0" i="0" u="none" strike="noStrike" kern="0" cap="none" spc="0" normalizeH="0" baseline="0" noProof="0" dirty="0" smtClean="0">
              <a:ln>
                <a:noFill/>
              </a:ln>
              <a:solidFill>
                <a:srgbClr val="FFFFFF"/>
              </a:solidFill>
              <a:effectLst/>
              <a:uLnTx/>
              <a:uFillTx/>
              <a:latin typeface="Segoe UI"/>
            </a:endParaRPr>
          </a:p>
        </p:txBody>
      </p:sp>
      <p:grpSp>
        <p:nvGrpSpPr>
          <p:cNvPr id="24" name="StickyNote"/>
          <p:cNvGrpSpPr/>
          <p:nvPr>
            <p:custDataLst>
              <p:custData r:id="rId6"/>
            </p:custDataLst>
          </p:nvPr>
        </p:nvGrpSpPr>
        <p:grpSpPr>
          <a:xfrm>
            <a:off x="-1682156" y="359833"/>
            <a:ext cx="1688220" cy="2232248"/>
            <a:chOff x="3886200" y="2629127"/>
            <a:chExt cx="1371600" cy="1485673"/>
          </a:xfrm>
        </p:grpSpPr>
        <p:sp>
          <p:nvSpPr>
            <p:cNvPr id="25" name="Content"/>
            <p:cNvSpPr>
              <a:spLocks/>
            </p:cNvSpPr>
            <p:nvPr/>
          </p:nvSpPr>
          <p:spPr>
            <a:xfrm>
              <a:off x="3886200" y="2705048"/>
              <a:ext cx="1371600" cy="1409752"/>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t>I </a:t>
              </a:r>
              <a:r>
                <a:rPr lang="en-US" sz="1200" dirty="0"/>
                <a:t>think the best way to handle these transactions is to flag them as needing follow-up, and </a:t>
              </a:r>
              <a:r>
                <a:rPr lang="en-US" sz="1200" dirty="0" smtClean="0"/>
                <a:t>report </a:t>
              </a:r>
              <a:r>
                <a:rPr lang="en-US" sz="1200" dirty="0"/>
                <a:t>them as a separate line item for each discrepancy type on the recon summary </a:t>
              </a:r>
              <a:r>
                <a:rPr lang="en-US" sz="1200" dirty="0" smtClean="0"/>
                <a:t>screen.</a:t>
              </a:r>
              <a:endParaRPr lang="en-US" sz="1200" dirty="0">
                <a:solidFill>
                  <a:sysClr val="windowText" lastClr="000000"/>
                </a:solidFill>
                <a:latin typeface="Segoe UI" pitchFamily="34" charset="0"/>
                <a:cs typeface="Segoe UI" pitchFamily="34" charset="0"/>
              </a:endParaRPr>
            </a:p>
          </p:txBody>
        </p:sp>
        <p:sp>
          <p:nvSpPr>
            <p:cNvPr id="26" name="Tape"/>
            <p:cNvSpPr>
              <a:spLocks/>
            </p:cNvSpPr>
            <p:nvPr/>
          </p:nvSpPr>
          <p:spPr>
            <a:xfrm rot="401918">
              <a:off x="4342958" y="2629127"/>
              <a:ext cx="458084" cy="143389"/>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27" name="Content"/>
          <p:cNvSpPr/>
          <p:nvPr>
            <p:custDataLst>
              <p:custData r:id="rId7"/>
            </p:custDataLst>
          </p:nvPr>
        </p:nvSpPr>
        <p:spPr>
          <a:xfrm>
            <a:off x="2885941" y="3400534"/>
            <a:ext cx="4588832" cy="274747"/>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a:t>3095298/SENSAT DIGITAL SYSTEM/0420VN</a:t>
            </a:r>
            <a:r>
              <a:rPr lang="en-US" sz="1100" dirty="0"/>
              <a:t> </a:t>
            </a:r>
            <a:endParaRPr lang="en-US" sz="1100" dirty="0">
              <a:solidFill>
                <a:srgbClr val="000000"/>
              </a:solidFill>
              <a:latin typeface="Segoe UI" pitchFamily="34" charset="0"/>
              <a:ea typeface="Segoe UI" pitchFamily="34" charset="0"/>
              <a:cs typeface="Segoe UI" pitchFamily="34" charset="0"/>
            </a:endParaRPr>
          </a:p>
        </p:txBody>
      </p:sp>
      <p:sp>
        <p:nvSpPr>
          <p:cNvPr id="28" name="Content"/>
          <p:cNvSpPr/>
          <p:nvPr>
            <p:custDataLst>
              <p:custData r:id="rId8"/>
            </p:custDataLst>
          </p:nvPr>
        </p:nvSpPr>
        <p:spPr>
          <a:xfrm>
            <a:off x="814414" y="3400534"/>
            <a:ext cx="1941235" cy="283464"/>
          </a:xfrm>
          <a:prstGeom prst="rect">
            <a:avLst/>
          </a:prstGeom>
          <a:solidFill>
            <a:srgbClr val="FFFFFF"/>
          </a:solidFill>
          <a:ln w="19050">
            <a:no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solidFill>
                  <a:srgbClr val="000000"/>
                </a:solidFill>
                <a:latin typeface="Segoe UI" pitchFamily="34" charset="0"/>
                <a:ea typeface="Segoe UI" pitchFamily="34" charset="0"/>
                <a:cs typeface="Segoe UI" pitchFamily="34" charset="0"/>
              </a:rPr>
              <a:t>Card Number/User Name:</a:t>
            </a:r>
            <a:endParaRPr lang="en-US" sz="1100" dirty="0">
              <a:solidFill>
                <a:srgbClr val="000000"/>
              </a:solidFill>
              <a:latin typeface="Segoe UI" pitchFamily="34" charset="0"/>
              <a:ea typeface="Segoe UI" pitchFamily="34" charset="0"/>
              <a:cs typeface="Segoe UI" pitchFamily="34" charset="0"/>
            </a:endParaRPr>
          </a:p>
        </p:txBody>
      </p:sp>
      <p:sp>
        <p:nvSpPr>
          <p:cNvPr id="29" name="Content"/>
          <p:cNvSpPr/>
          <p:nvPr>
            <p:custDataLst>
              <p:custData r:id="rId9"/>
            </p:custDataLst>
          </p:nvPr>
        </p:nvSpPr>
        <p:spPr>
          <a:xfrm>
            <a:off x="821031" y="3829640"/>
            <a:ext cx="2064910" cy="391447"/>
          </a:xfrm>
          <a:prstGeom prst="rect">
            <a:avLst/>
          </a:prstGeom>
          <a:solidFill>
            <a:srgbClr val="FFFFFF"/>
          </a:solidFill>
          <a:ln w="19050">
            <a:no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latin typeface="Segoe UI" pitchFamily="34" charset="0"/>
                <a:ea typeface="Segoe UI" pitchFamily="34" charset="0"/>
                <a:cs typeface="Segoe UI" pitchFamily="34" charset="0"/>
              </a:rPr>
              <a:t>Choose Discrepancy Reason:</a:t>
            </a:r>
            <a:endParaRPr lang="en-US" sz="1100" dirty="0">
              <a:solidFill>
                <a:srgbClr val="000000"/>
              </a:solidFill>
              <a:latin typeface="Segoe UI" pitchFamily="34" charset="0"/>
              <a:ea typeface="Segoe UI" pitchFamily="34" charset="0"/>
              <a:cs typeface="Segoe UI" pitchFamily="34" charset="0"/>
            </a:endParaRPr>
          </a:p>
        </p:txBody>
      </p:sp>
      <p:grpSp>
        <p:nvGrpSpPr>
          <p:cNvPr id="30" name="Group 29"/>
          <p:cNvGrpSpPr/>
          <p:nvPr>
            <p:custDataLst>
              <p:custData r:id="rId10"/>
              <p:custData r:id="rId11"/>
            </p:custDataLst>
          </p:nvPr>
        </p:nvGrpSpPr>
        <p:grpSpPr>
          <a:xfrm>
            <a:off x="2893153" y="3845023"/>
            <a:ext cx="3043602" cy="320481"/>
            <a:chOff x="507869" y="3729773"/>
            <a:chExt cx="1471744" cy="273112"/>
          </a:xfrm>
        </p:grpSpPr>
        <p:sp>
          <p:nvSpPr>
            <p:cNvPr id="31" name="Content"/>
            <p:cNvSpPr>
              <a:spLocks/>
            </p:cNvSpPr>
            <p:nvPr/>
          </p:nvSpPr>
          <p:spPr bwMode="auto">
            <a:xfrm>
              <a:off x="507869" y="3729773"/>
              <a:ext cx="1471744" cy="273112"/>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srgbClr val="232323"/>
                  </a:solidFill>
                  <a:effectLst/>
                  <a:uLnTx/>
                  <a:uFillTx/>
                  <a:latin typeface="Segoe"/>
                  <a:ea typeface="+mn-ea"/>
                  <a:cs typeface="+mn-cs"/>
                </a:rPr>
                <a:t>List of Reasons Filtered for Recon</a:t>
              </a:r>
              <a:r>
                <a:rPr kumimoji="0" lang="en-US" sz="1100" b="0" i="0" u="none" strike="noStrike" kern="0" cap="none" spc="0" normalizeH="0" noProof="0" dirty="0" smtClean="0">
                  <a:ln>
                    <a:noFill/>
                  </a:ln>
                  <a:solidFill>
                    <a:srgbClr val="232323"/>
                  </a:solidFill>
                  <a:effectLst/>
                  <a:uLnTx/>
                  <a:uFillTx/>
                  <a:latin typeface="Segoe"/>
                  <a:ea typeface="+mn-ea"/>
                  <a:cs typeface="+mn-cs"/>
                </a:rPr>
                <a:t> Type</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p:txBody>
        </p:sp>
        <p:sp>
          <p:nvSpPr>
            <p:cNvPr id="32" name="DownArrow"/>
            <p:cNvSpPr>
              <a:spLocks/>
            </p:cNvSpPr>
            <p:nvPr/>
          </p:nvSpPr>
          <p:spPr bwMode="auto">
            <a:xfrm rot="5400000">
              <a:off x="1886511" y="3841805"/>
              <a:ext cx="51866" cy="36847"/>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33" name="Content"/>
          <p:cNvSpPr/>
          <p:nvPr>
            <p:custDataLst>
              <p:custData r:id="rId12"/>
            </p:custDataLst>
          </p:nvPr>
        </p:nvSpPr>
        <p:spPr>
          <a:xfrm>
            <a:off x="814414" y="4267171"/>
            <a:ext cx="2064910" cy="391447"/>
          </a:xfrm>
          <a:prstGeom prst="rect">
            <a:avLst/>
          </a:prstGeom>
          <a:solidFill>
            <a:srgbClr val="FFFFFF"/>
          </a:solidFill>
          <a:ln w="19050">
            <a:no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latin typeface="Segoe UI" pitchFamily="34" charset="0"/>
                <a:ea typeface="Segoe UI" pitchFamily="34" charset="0"/>
                <a:cs typeface="Segoe UI" pitchFamily="34" charset="0"/>
              </a:rPr>
              <a:t>Notes:</a:t>
            </a:r>
            <a:endParaRPr lang="en-US" sz="1100" dirty="0">
              <a:solidFill>
                <a:srgbClr val="000000"/>
              </a:solidFill>
              <a:latin typeface="Segoe UI" pitchFamily="34" charset="0"/>
              <a:ea typeface="Segoe UI" pitchFamily="34" charset="0"/>
              <a:cs typeface="Segoe UI" pitchFamily="34" charset="0"/>
            </a:endParaRPr>
          </a:p>
        </p:txBody>
      </p:sp>
      <p:sp>
        <p:nvSpPr>
          <p:cNvPr id="34" name="Content"/>
          <p:cNvSpPr/>
          <p:nvPr>
            <p:custDataLst>
              <p:custData r:id="rId13"/>
            </p:custDataLst>
          </p:nvPr>
        </p:nvSpPr>
        <p:spPr>
          <a:xfrm>
            <a:off x="1586383" y="4296960"/>
            <a:ext cx="5888389" cy="1759228"/>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t"/>
          <a:lstStyle/>
          <a:p>
            <a:r>
              <a:rPr lang="en-US" sz="1100" dirty="0" smtClean="0">
                <a:solidFill>
                  <a:srgbClr val="000000"/>
                </a:solidFill>
                <a:latin typeface="Segoe UI" pitchFamily="34" charset="0"/>
                <a:ea typeface="Segoe UI" pitchFamily="34" charset="0"/>
                <a:cs typeface="Segoe UI" pitchFamily="34" charset="0"/>
              </a:rPr>
              <a:t>Blah, blah, blah</a:t>
            </a:r>
            <a:endParaRPr lang="en-US" sz="1100" dirty="0">
              <a:solidFill>
                <a:srgbClr val="000000"/>
              </a:solidFill>
              <a:latin typeface="Segoe UI" pitchFamily="34" charset="0"/>
              <a:ea typeface="Segoe UI" pitchFamily="34" charset="0"/>
              <a:cs typeface="Segoe UI" pitchFamily="34" charset="0"/>
            </a:endParaRPr>
          </a:p>
        </p:txBody>
      </p:sp>
      <p:sp>
        <p:nvSpPr>
          <p:cNvPr id="35" name="Freeform 97"/>
          <p:cNvSpPr>
            <a:spLocks noEditPoints="1"/>
          </p:cNvSpPr>
          <p:nvPr>
            <p:custDataLst>
              <p:custData r:id="rId14"/>
              <p:custData r:id="rId15"/>
            </p:custDataLst>
          </p:nvPr>
        </p:nvSpPr>
        <p:spPr bwMode="black">
          <a:xfrm>
            <a:off x="7056914" y="6227140"/>
            <a:ext cx="227646" cy="229845"/>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36" name="Line Callout 2 35"/>
          <p:cNvSpPr/>
          <p:nvPr/>
        </p:nvSpPr>
        <p:spPr>
          <a:xfrm>
            <a:off x="4860032" y="5195480"/>
            <a:ext cx="1430735" cy="1083769"/>
          </a:xfrm>
          <a:prstGeom prst="borderCallout2">
            <a:avLst>
              <a:gd name="adj1" fmla="val 40178"/>
              <a:gd name="adj2" fmla="val 113403"/>
              <a:gd name="adj3" fmla="val 38839"/>
              <a:gd name="adj4" fmla="val 150719"/>
              <a:gd name="adj5" fmla="val 88394"/>
              <a:gd name="adj6" fmla="val 160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Updates Status to discrepancy reason. Removes row from process grid.</a:t>
            </a:r>
            <a:endParaRPr lang="en-US" sz="1100" dirty="0"/>
          </a:p>
        </p:txBody>
      </p:sp>
      <p:sp>
        <p:nvSpPr>
          <p:cNvPr id="37" name="Content"/>
          <p:cNvSpPr/>
          <p:nvPr>
            <p:custDataLst>
              <p:custData r:id="rId16"/>
            </p:custDataLst>
          </p:nvPr>
        </p:nvSpPr>
        <p:spPr>
          <a:xfrm>
            <a:off x="2956189" y="4768024"/>
            <a:ext cx="1483732" cy="854912"/>
          </a:xfrm>
          <a:prstGeom prst="wedgeRoundRectCallout">
            <a:avLst>
              <a:gd name="adj1" fmla="val 74101"/>
              <a:gd name="adj2" fmla="val 61651"/>
              <a:gd name="adj3" fmla="val 16667"/>
            </a:avLst>
          </a:prstGeom>
          <a:solidFill>
            <a:srgbClr val="00B050">
              <a:alpha val="80000"/>
            </a:srgbClr>
          </a:solidFill>
          <a:ln w="12700"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200" b="0" i="0" u="none" strike="noStrike" kern="0" cap="none" spc="0" normalizeH="0" baseline="0" noProof="0" dirty="0" smtClean="0">
                <a:ln>
                  <a:noFill/>
                </a:ln>
                <a:solidFill>
                  <a:srgbClr val="FFFFFF"/>
                </a:solidFill>
                <a:effectLst/>
                <a:uLnTx/>
                <a:uFillTx/>
                <a:latin typeface="Segoe UI"/>
              </a:rPr>
              <a:t>This means</a:t>
            </a:r>
            <a:r>
              <a:rPr kumimoji="0" lang="en-US" sz="1200" b="0" i="0" u="none" strike="noStrike" kern="0" cap="none" spc="0" normalizeH="0" noProof="0" dirty="0" smtClean="0">
                <a:ln>
                  <a:noFill/>
                </a:ln>
                <a:solidFill>
                  <a:srgbClr val="FFFFFF"/>
                </a:solidFill>
                <a:effectLst/>
                <a:uLnTx/>
                <a:uFillTx/>
                <a:latin typeface="Segoe UI"/>
              </a:rPr>
              <a:t> we’re going to need a view/edit discrepancy list.</a:t>
            </a:r>
            <a:endParaRPr kumimoji="0" lang="en-US" sz="1200" b="0" i="0" u="none" strike="noStrike" kern="0" cap="none" spc="0" normalizeH="0" baseline="0" noProof="0" dirty="0" smtClean="0">
              <a:ln>
                <a:noFill/>
              </a:ln>
              <a:solidFill>
                <a:srgbClr val="FFFFFF"/>
              </a:solidFill>
              <a:effectLst/>
              <a:uLnTx/>
              <a:uFillTx/>
              <a:latin typeface="Segoe UI"/>
            </a:endParaRPr>
          </a:p>
        </p:txBody>
      </p:sp>
    </p:spTree>
    <p:extLst>
      <p:ext uri="{BB962C8B-B14F-4D97-AF65-F5344CB8AC3E}">
        <p14:creationId xmlns:p14="http://schemas.microsoft.com/office/powerpoint/2010/main" val="421774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1560" y="5589240"/>
            <a:ext cx="2160240"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p:cNvSpPr txBox="1"/>
          <p:nvPr/>
        </p:nvSpPr>
        <p:spPr>
          <a:xfrm>
            <a:off x="321270" y="188640"/>
            <a:ext cx="8355186" cy="461665"/>
          </a:xfrm>
          <a:prstGeom prst="rect">
            <a:avLst/>
          </a:prstGeom>
          <a:noFill/>
        </p:spPr>
        <p:txBody>
          <a:bodyPr wrap="square" rtlCol="0">
            <a:spAutoFit/>
          </a:bodyPr>
          <a:lstStyle/>
          <a:p>
            <a:r>
              <a:rPr lang="en-US" dirty="0" smtClean="0"/>
              <a:t>Finalize Reconciliation – </a:t>
            </a:r>
            <a:r>
              <a:rPr lang="en-US" dirty="0" smtClean="0"/>
              <a:t>Card Recon</a:t>
            </a: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636481746"/>
              </p:ext>
            </p:extLst>
          </p:nvPr>
        </p:nvGraphicFramePr>
        <p:xfrm>
          <a:off x="290364" y="650305"/>
          <a:ext cx="4176468" cy="2291080"/>
        </p:xfrm>
        <a:graphic>
          <a:graphicData uri="http://schemas.openxmlformats.org/drawingml/2006/table">
            <a:tbl>
              <a:tblPr firstRow="1" bandRow="1">
                <a:tableStyleId>{5C22544A-7EE6-4342-B048-85BDC9FD1C3A}</a:tableStyleId>
              </a:tblPr>
              <a:tblGrid>
                <a:gridCol w="825252"/>
                <a:gridCol w="432048"/>
                <a:gridCol w="432048"/>
                <a:gridCol w="576064"/>
                <a:gridCol w="1008112"/>
                <a:gridCol w="902944"/>
              </a:tblGrid>
              <a:tr h="370840">
                <a:tc gridSpan="6">
                  <a:txBody>
                    <a:bodyPr/>
                    <a:lstStyle/>
                    <a:p>
                      <a:pPr algn="ctr"/>
                      <a:r>
                        <a:rPr lang="en-US" sz="1050" dirty="0" smtClean="0"/>
                        <a:t>Paga Transactions</a:t>
                      </a:r>
                      <a:endParaRPr lang="en-US" sz="105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70840">
                <a:tc>
                  <a:txBody>
                    <a:bodyPr/>
                    <a:lstStyle/>
                    <a:p>
                      <a:r>
                        <a:rPr lang="en-US" sz="1050" dirty="0" smtClean="0"/>
                        <a:t>Status</a:t>
                      </a:r>
                      <a:endParaRPr lang="en-US" sz="1050" dirty="0"/>
                    </a:p>
                  </a:txBody>
                  <a:tcPr/>
                </a:tc>
                <a:tc>
                  <a:txBody>
                    <a:bodyPr/>
                    <a:lstStyle/>
                    <a:p>
                      <a:r>
                        <a:rPr lang="en-US" sz="1050" dirty="0" smtClean="0"/>
                        <a:t>Date</a:t>
                      </a:r>
                      <a:endParaRPr lang="en-US" sz="1050" dirty="0"/>
                    </a:p>
                  </a:txBody>
                  <a:tcPr/>
                </a:tc>
                <a:tc>
                  <a:txBody>
                    <a:bodyPr/>
                    <a:lstStyle/>
                    <a:p>
                      <a:r>
                        <a:rPr lang="en-US" sz="1050" dirty="0" smtClean="0"/>
                        <a:t>Ref</a:t>
                      </a:r>
                      <a:endParaRPr lang="en-US" sz="1050" dirty="0"/>
                    </a:p>
                  </a:txBody>
                  <a:tcPr/>
                </a:tc>
                <a:tc>
                  <a:txBody>
                    <a:bodyPr/>
                    <a:lstStyle/>
                    <a:p>
                      <a:r>
                        <a:rPr lang="en-US" sz="1050" dirty="0" smtClean="0"/>
                        <a:t>Payee </a:t>
                      </a:r>
                      <a:endParaRPr lang="en-US" sz="1050" dirty="0"/>
                    </a:p>
                  </a:txBody>
                  <a:tcPr/>
                </a:tc>
                <a:tc>
                  <a:txBody>
                    <a:bodyPr/>
                    <a:lstStyle/>
                    <a:p>
                      <a:r>
                        <a:rPr lang="en-US" sz="1050" dirty="0" smtClean="0"/>
                        <a:t>Transaction Amount</a:t>
                      </a:r>
                      <a:endParaRPr lang="en-US" sz="1050" dirty="0"/>
                    </a:p>
                  </a:txBody>
                  <a:tcPr/>
                </a:tc>
                <a:tc>
                  <a:txBody>
                    <a:bodyPr/>
                    <a:lstStyle/>
                    <a:p>
                      <a:r>
                        <a:rPr lang="en-US" sz="900" dirty="0" smtClean="0"/>
                        <a:t>Settlement</a:t>
                      </a:r>
                      <a:r>
                        <a:rPr lang="en-US" sz="900" baseline="0" dirty="0" smtClean="0"/>
                        <a:t> Amount</a:t>
                      </a:r>
                      <a:endParaRPr lang="en-US" sz="900" dirty="0"/>
                    </a:p>
                  </a:txBody>
                  <a:tcPr/>
                </a:tc>
              </a:tr>
              <a:tr h="370840">
                <a:tc>
                  <a:txBody>
                    <a:bodyPr/>
                    <a:lstStyle/>
                    <a:p>
                      <a:r>
                        <a:rPr lang="en-US" sz="1000" dirty="0" smtClean="0"/>
                        <a:t>Cleared</a:t>
                      </a:r>
                      <a:endParaRPr lang="en-US" sz="10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000" dirty="0" smtClean="0"/>
                        <a:t>Amount</a:t>
                      </a:r>
                      <a:r>
                        <a:rPr lang="en-US" sz="1000" baseline="0" dirty="0" smtClean="0"/>
                        <a:t/>
                      </a:r>
                      <a:br>
                        <a:rPr lang="en-US" sz="1000" baseline="0" dirty="0" smtClean="0"/>
                      </a:br>
                      <a:r>
                        <a:rPr lang="en-US" sz="1000" baseline="0" dirty="0" smtClean="0"/>
                        <a:t>Mismatch</a:t>
                      </a:r>
                      <a:endParaRPr lang="en-US" sz="10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r h="370840">
                <a:tc>
                  <a:txBody>
                    <a:bodyPr/>
                    <a:lstStyle/>
                    <a:p>
                      <a:r>
                        <a:rPr lang="en-US" sz="1000" dirty="0" smtClean="0"/>
                        <a:t>Total</a:t>
                      </a:r>
                      <a:endParaRPr lang="en-US" sz="1000" dirty="0"/>
                    </a:p>
                  </a:txBody>
                  <a:tcPr/>
                </a:tc>
                <a:tc gridSpan="2">
                  <a:txBody>
                    <a:bodyPr/>
                    <a:lstStyle/>
                    <a:p>
                      <a:r>
                        <a:rPr lang="en-US" sz="1000" dirty="0" smtClean="0"/>
                        <a:t>Count</a:t>
                      </a:r>
                      <a:endParaRPr lang="en-US" sz="1000" dirty="0"/>
                    </a:p>
                  </a:txBody>
                  <a:tcPr/>
                </a:tc>
                <a:tc hMerge="1">
                  <a:txBody>
                    <a:bodyPr/>
                    <a:lstStyle/>
                    <a:p>
                      <a:endParaRPr lang="en-US" sz="1000" dirty="0"/>
                    </a:p>
                  </a:txBody>
                  <a:tcPr/>
                </a:tc>
                <a:tc>
                  <a:txBody>
                    <a:bodyPr/>
                    <a:lstStyle/>
                    <a:p>
                      <a:endParaRPr lang="en-US" sz="1000" dirty="0"/>
                    </a:p>
                  </a:txBody>
                  <a:tcPr/>
                </a:tc>
                <a:tc>
                  <a:txBody>
                    <a:bodyPr/>
                    <a:lstStyle/>
                    <a:p>
                      <a:r>
                        <a:rPr lang="en-US" sz="1000" dirty="0" smtClean="0"/>
                        <a:t>Sum</a:t>
                      </a:r>
                      <a:endParaRPr lang="en-US" sz="1000" dirty="0"/>
                    </a:p>
                  </a:txBody>
                  <a:tcPr/>
                </a:tc>
                <a:tc>
                  <a:txBody>
                    <a:bodyPr/>
                    <a:lstStyle/>
                    <a:p>
                      <a:r>
                        <a:rPr lang="en-US" sz="1000" dirty="0" smtClean="0"/>
                        <a:t>Sum</a:t>
                      </a:r>
                      <a:endParaRPr lang="en-US" sz="1000" dirty="0"/>
                    </a:p>
                  </a:txBody>
                  <a:tcPr/>
                </a:tc>
              </a:tr>
            </a:tbl>
          </a:graphicData>
        </a:graphic>
      </p:graphicFrame>
      <p:pic>
        <p:nvPicPr>
          <p:cNvPr id="6" name="Picture 5"/>
          <p:cNvPicPr>
            <a:picLocks noChangeAspect="1"/>
          </p:cNvPicPr>
          <p:nvPr/>
        </p:nvPicPr>
        <p:blipFill>
          <a:blip r:embed="rId3"/>
          <a:stretch>
            <a:fillRect/>
          </a:stretch>
        </p:blipFill>
        <p:spPr>
          <a:xfrm>
            <a:off x="755576" y="5805264"/>
            <a:ext cx="7666667" cy="333333"/>
          </a:xfrm>
          <a:prstGeom prst="rect">
            <a:avLst/>
          </a:prstGeom>
        </p:spPr>
      </p:pic>
      <p:sp>
        <p:nvSpPr>
          <p:cNvPr id="8" name="TextBox 7"/>
          <p:cNvSpPr txBox="1"/>
          <p:nvPr/>
        </p:nvSpPr>
        <p:spPr>
          <a:xfrm>
            <a:off x="323528" y="3641846"/>
            <a:ext cx="2520280" cy="1785104"/>
          </a:xfrm>
          <a:prstGeom prst="rect">
            <a:avLst/>
          </a:prstGeom>
          <a:noFill/>
        </p:spPr>
        <p:txBody>
          <a:bodyPr wrap="square" rtlCol="0">
            <a:spAutoFit/>
          </a:bodyPr>
          <a:lstStyle/>
          <a:p>
            <a:r>
              <a:rPr lang="en-US" sz="1000" dirty="0" smtClean="0"/>
              <a:t>Flag allows us to tag a GL transaction for follow-up investigation, in case we missed it in the matching stage.</a:t>
            </a:r>
          </a:p>
          <a:p>
            <a:endParaRPr lang="en-US" sz="1000" dirty="0"/>
          </a:p>
          <a:p>
            <a:r>
              <a:rPr lang="en-US" sz="1000" dirty="0" smtClean="0"/>
              <a:t>We need Delete, in case of duplicates. And that would be a fallback fo</a:t>
            </a:r>
            <a:r>
              <a:rPr lang="en-US" sz="1000" dirty="0"/>
              <a:t>r </a:t>
            </a:r>
            <a:r>
              <a:rPr lang="en-US" sz="1000" dirty="0" smtClean="0"/>
              <a:t>missing it during processing. We would need a pop up to log the reason for deleting a transaction.</a:t>
            </a:r>
          </a:p>
          <a:p>
            <a:endParaRPr lang="en-US" sz="1000" dirty="0"/>
          </a:p>
          <a:p>
            <a:endParaRPr lang="en-US" sz="1000" dirty="0"/>
          </a:p>
        </p:txBody>
      </p:sp>
      <p:cxnSp>
        <p:nvCxnSpPr>
          <p:cNvPr id="10" name="Straight Arrow Connector 9"/>
          <p:cNvCxnSpPr>
            <a:endCxn id="7" idx="0"/>
          </p:cNvCxnSpPr>
          <p:nvPr/>
        </p:nvCxnSpPr>
        <p:spPr>
          <a:xfrm>
            <a:off x="1583668" y="4779441"/>
            <a:ext cx="108012" cy="809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08104" y="6169992"/>
            <a:ext cx="3456384" cy="553998"/>
          </a:xfrm>
          <a:prstGeom prst="rect">
            <a:avLst/>
          </a:prstGeom>
          <a:noFill/>
        </p:spPr>
        <p:txBody>
          <a:bodyPr wrap="square" rtlCol="0">
            <a:spAutoFit/>
          </a:bodyPr>
          <a:lstStyle/>
          <a:p>
            <a:r>
              <a:rPr lang="en-US" sz="1000" dirty="0" smtClean="0"/>
              <a:t>If the account balances, this button will say Finish, otherwise, Finish Later gives them a way to save what they’ve marked as cleared and come back later.</a:t>
            </a:r>
            <a:endParaRPr lang="en-US" sz="1000" dirty="0"/>
          </a:p>
        </p:txBody>
      </p:sp>
      <p:sp>
        <p:nvSpPr>
          <p:cNvPr id="16" name="Rectangle 15"/>
          <p:cNvSpPr/>
          <p:nvPr/>
        </p:nvSpPr>
        <p:spPr>
          <a:xfrm>
            <a:off x="6300192" y="5805264"/>
            <a:ext cx="648072" cy="361486"/>
          </a:xfrm>
          <a:prstGeom prst="rect">
            <a:avLst/>
          </a:prstGeom>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6" name="TextBox 25"/>
          <p:cNvSpPr txBox="1"/>
          <p:nvPr/>
        </p:nvSpPr>
        <p:spPr>
          <a:xfrm>
            <a:off x="8820472" y="1124744"/>
            <a:ext cx="3456384" cy="1169551"/>
          </a:xfrm>
          <a:prstGeom prst="rect">
            <a:avLst/>
          </a:prstGeom>
          <a:noFill/>
        </p:spPr>
        <p:txBody>
          <a:bodyPr wrap="square" rtlCol="0">
            <a:spAutoFit/>
          </a:bodyPr>
          <a:lstStyle/>
          <a:p>
            <a:r>
              <a:rPr lang="en-US" sz="1000" dirty="0" smtClean="0"/>
              <a:t>Cleared items mean they match on both sides.</a:t>
            </a:r>
          </a:p>
          <a:p>
            <a:endParaRPr lang="en-US" sz="1000" dirty="0"/>
          </a:p>
          <a:p>
            <a:r>
              <a:rPr lang="en-US" sz="1000" dirty="0" smtClean="0"/>
              <a:t>Mismatched items appear on both sides, but amounts don’t agree</a:t>
            </a:r>
          </a:p>
          <a:p>
            <a:endParaRPr lang="en-US" sz="1000" dirty="0"/>
          </a:p>
          <a:p>
            <a:r>
              <a:rPr lang="en-US" sz="1000" dirty="0" smtClean="0"/>
              <a:t>To be refunded items never made to the GL.</a:t>
            </a:r>
            <a:endParaRPr lang="en-US" sz="1000" dirty="0" smtClean="0"/>
          </a:p>
          <a:p>
            <a:r>
              <a:rPr lang="en-US" sz="1000" dirty="0" smtClean="0"/>
              <a:t> </a:t>
            </a:r>
            <a:endParaRPr lang="en-US" sz="1000" dirty="0" smtClean="0"/>
          </a:p>
        </p:txBody>
      </p:sp>
      <p:sp>
        <p:nvSpPr>
          <p:cNvPr id="28" name="Rectangle 27"/>
          <p:cNvSpPr/>
          <p:nvPr/>
        </p:nvSpPr>
        <p:spPr>
          <a:xfrm>
            <a:off x="683568" y="5805264"/>
            <a:ext cx="1138301" cy="432048"/>
          </a:xfrm>
          <a:prstGeom prst="rect">
            <a:avLst/>
          </a:prstGeom>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0" name="AutoShape 50"/>
          <p:cNvSpPr>
            <a:spLocks noChangeArrowheads="1"/>
          </p:cNvSpPr>
          <p:nvPr>
            <p:custDataLst>
              <p:tags r:id="rId1"/>
            </p:custDataLst>
          </p:nvPr>
        </p:nvSpPr>
        <p:spPr bwMode="auto">
          <a:xfrm>
            <a:off x="755575" y="5857046"/>
            <a:ext cx="1013953"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Flag</a:t>
            </a:r>
            <a:endParaRPr lang="en-US" sz="1000" dirty="0">
              <a:latin typeface="Tahoma" pitchFamily="34" charset="0"/>
              <a:cs typeface="Tahoma" pitchFamily="34" charset="0"/>
            </a:endParaRPr>
          </a:p>
        </p:txBody>
      </p:sp>
      <p:sp>
        <p:nvSpPr>
          <p:cNvPr id="21" name="Rectangle 20"/>
          <p:cNvSpPr/>
          <p:nvPr/>
        </p:nvSpPr>
        <p:spPr>
          <a:xfrm>
            <a:off x="4206868" y="5746257"/>
            <a:ext cx="648072" cy="361486"/>
          </a:xfrm>
          <a:prstGeom prst="rect">
            <a:avLst/>
          </a:prstGeom>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709597892"/>
              </p:ext>
            </p:extLst>
          </p:nvPr>
        </p:nvGraphicFramePr>
        <p:xfrm>
          <a:off x="3191455" y="3220874"/>
          <a:ext cx="5622684" cy="2509685"/>
        </p:xfrm>
        <a:graphic>
          <a:graphicData uri="http://schemas.openxmlformats.org/drawingml/2006/table">
            <a:tbl>
              <a:tblPr firstRow="1" bandRow="1">
                <a:tableStyleId>{5C22544A-7EE6-4342-B048-85BDC9FD1C3A}</a:tableStyleId>
              </a:tblPr>
              <a:tblGrid>
                <a:gridCol w="1681829"/>
                <a:gridCol w="1129513"/>
                <a:gridCol w="1750316"/>
                <a:gridCol w="1061026"/>
              </a:tblGrid>
              <a:tr h="335534">
                <a:tc gridSpan="2">
                  <a:txBody>
                    <a:bodyPr/>
                    <a:lstStyle/>
                    <a:p>
                      <a:r>
                        <a:rPr lang="en-US" sz="1200" dirty="0" smtClean="0"/>
                        <a:t>General Ledger</a:t>
                      </a:r>
                      <a:endParaRPr lang="en-US" sz="1200" dirty="0"/>
                    </a:p>
                  </a:txBody>
                  <a:tcPr/>
                </a:tc>
                <a:tc hMerge="1">
                  <a:txBody>
                    <a:bodyPr/>
                    <a:lstStyle/>
                    <a:p>
                      <a:endParaRPr lang="en-US" sz="1200" dirty="0"/>
                    </a:p>
                  </a:txBody>
                  <a:tcPr/>
                </a:tc>
                <a:tc gridSpan="2">
                  <a:txBody>
                    <a:bodyPr/>
                    <a:lstStyle/>
                    <a:p>
                      <a:r>
                        <a:rPr lang="en-US" sz="1200" dirty="0" err="1" smtClean="0"/>
                        <a:t>Interswitch</a:t>
                      </a:r>
                      <a:endParaRPr lang="en-US" sz="1200" dirty="0"/>
                    </a:p>
                  </a:txBody>
                  <a:tcPr/>
                </a:tc>
                <a:tc hMerge="1">
                  <a:txBody>
                    <a:bodyPr/>
                    <a:lstStyle/>
                    <a:p>
                      <a:endParaRPr lang="en-US" sz="1200" dirty="0"/>
                    </a:p>
                  </a:txBody>
                  <a:tcPr/>
                </a:tc>
              </a:tr>
              <a:tr h="413672">
                <a:tc>
                  <a:txBody>
                    <a:bodyPr/>
                    <a:lstStyle/>
                    <a:p>
                      <a:r>
                        <a:rPr lang="en-US" sz="1200" dirty="0" smtClean="0"/>
                        <a:t>Transaction Total</a:t>
                      </a:r>
                      <a:endParaRPr lang="en-US" sz="1200" dirty="0"/>
                    </a:p>
                  </a:txBody>
                  <a:tcPr/>
                </a:tc>
                <a:tc>
                  <a:txBody>
                    <a:bodyPr/>
                    <a:lstStyle/>
                    <a:p>
                      <a:pPr algn="r"/>
                      <a:r>
                        <a:rPr lang="en-US" sz="1100" dirty="0" smtClean="0"/>
                        <a:t>46,925.00</a:t>
                      </a:r>
                      <a:endParaRPr lang="en-US" sz="1100" dirty="0"/>
                    </a:p>
                  </a:txBody>
                  <a:tcPr/>
                </a:tc>
                <a:tc>
                  <a:txBody>
                    <a:bodyPr/>
                    <a:lstStyle/>
                    <a:p>
                      <a:r>
                        <a:rPr lang="en-US" sz="1200" dirty="0" smtClean="0"/>
                        <a:t>Transaction Total</a:t>
                      </a:r>
                      <a:endParaRPr lang="en-US" sz="1200" dirty="0"/>
                    </a:p>
                  </a:txBody>
                  <a:tcPr/>
                </a:tc>
                <a:tc>
                  <a:txBody>
                    <a:bodyPr/>
                    <a:lstStyle/>
                    <a:p>
                      <a:pPr algn="r"/>
                      <a:r>
                        <a:rPr lang="en-US" sz="1100" dirty="0" smtClean="0"/>
                        <a:t>48,000.00</a:t>
                      </a:r>
                      <a:endParaRPr lang="en-US" sz="1100" dirty="0"/>
                    </a:p>
                  </a:txBody>
                  <a:tcPr/>
                </a:tc>
              </a:tr>
              <a:tr h="413672">
                <a:tc>
                  <a:txBody>
                    <a:bodyPr/>
                    <a:lstStyle/>
                    <a:p>
                      <a:r>
                        <a:rPr lang="en-US" sz="1200" dirty="0" smtClean="0"/>
                        <a:t>Cleared </a:t>
                      </a:r>
                      <a:r>
                        <a:rPr lang="en-US" sz="1200" dirty="0" smtClean="0"/>
                        <a:t>Amount</a:t>
                      </a:r>
                      <a:endParaRPr lang="en-US" sz="1200" dirty="0"/>
                    </a:p>
                  </a:txBody>
                  <a:tcPr/>
                </a:tc>
                <a:tc>
                  <a:txBody>
                    <a:bodyPr/>
                    <a:lstStyle/>
                    <a:p>
                      <a:pPr algn="r"/>
                      <a:r>
                        <a:rPr lang="en-US" sz="1100" dirty="0" smtClean="0"/>
                        <a:t>42,000.00</a:t>
                      </a:r>
                      <a:endParaRPr lang="en-US" sz="1100" dirty="0"/>
                    </a:p>
                  </a:txBody>
                  <a:tcPr/>
                </a:tc>
                <a:tc>
                  <a:txBody>
                    <a:bodyPr/>
                    <a:lstStyle/>
                    <a:p>
                      <a:r>
                        <a:rPr lang="en-US" sz="1200" dirty="0" smtClean="0"/>
                        <a:t>Cleared</a:t>
                      </a:r>
                      <a:r>
                        <a:rPr lang="en-US" sz="1200" baseline="0" dirty="0" smtClean="0"/>
                        <a:t> Amount</a:t>
                      </a:r>
                      <a:endParaRPr lang="en-US" sz="1200" dirty="0"/>
                    </a:p>
                  </a:txBody>
                  <a:tcPr/>
                </a:tc>
                <a:tc>
                  <a:txBody>
                    <a:bodyPr/>
                    <a:lstStyle/>
                    <a:p>
                      <a:pPr algn="r"/>
                      <a:r>
                        <a:rPr lang="en-US" sz="1100" dirty="0" smtClean="0"/>
                        <a:t>42,000.00</a:t>
                      </a:r>
                      <a:endParaRPr lang="en-US" sz="1100" dirty="0"/>
                    </a:p>
                  </a:txBody>
                  <a:tcPr/>
                </a:tc>
              </a:tr>
              <a:tr h="340205">
                <a:tc>
                  <a:txBody>
                    <a:bodyPr/>
                    <a:lstStyle/>
                    <a:p>
                      <a:r>
                        <a:rPr lang="en-US" sz="1200" dirty="0" smtClean="0"/>
                        <a:t>Discrepancies</a:t>
                      </a:r>
                      <a:endParaRPr lang="en-US" sz="1200" dirty="0"/>
                    </a:p>
                  </a:txBody>
                  <a:tcPr/>
                </a:tc>
                <a:tc>
                  <a:txBody>
                    <a:bodyPr/>
                    <a:lstStyle/>
                    <a:p>
                      <a:pPr algn="r"/>
                      <a:endParaRPr lang="en-US" sz="1100" dirty="0"/>
                    </a:p>
                  </a:txBody>
                  <a:tcPr/>
                </a:tc>
                <a:tc>
                  <a:txBody>
                    <a:bodyPr/>
                    <a:lstStyle/>
                    <a:p>
                      <a:r>
                        <a:rPr lang="en-US" sz="1200" dirty="0" smtClean="0"/>
                        <a:t>Discrepancies</a:t>
                      </a:r>
                      <a:endParaRPr lang="en-US" sz="1200" dirty="0"/>
                    </a:p>
                  </a:txBody>
                  <a:tcPr/>
                </a:tc>
                <a:tc>
                  <a:txBody>
                    <a:bodyPr/>
                    <a:lstStyle/>
                    <a:p>
                      <a:pPr algn="r"/>
                      <a:endParaRPr lang="en-US" sz="1100" dirty="0"/>
                    </a:p>
                  </a:txBody>
                  <a:tcPr/>
                </a:tc>
              </a:tr>
              <a:tr h="335534">
                <a:tc>
                  <a:txBody>
                    <a:bodyPr/>
                    <a:lstStyle/>
                    <a:p>
                      <a:pPr algn="r"/>
                      <a:r>
                        <a:rPr lang="en-US" sz="1100" dirty="0" smtClean="0"/>
                        <a:t>Amount Mismatch</a:t>
                      </a:r>
                      <a:endParaRPr lang="en-US" sz="1100" dirty="0"/>
                    </a:p>
                  </a:txBody>
                  <a:tcPr/>
                </a:tc>
                <a:tc>
                  <a:txBody>
                    <a:bodyPr/>
                    <a:lstStyle/>
                    <a:p>
                      <a:pPr algn="r"/>
                      <a:r>
                        <a:rPr lang="en-US" sz="1100" dirty="0" smtClean="0"/>
                        <a:t>4,925.00</a:t>
                      </a:r>
                      <a:endParaRPr lang="en-US" sz="11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100" dirty="0" smtClean="0"/>
                        <a:t>Amount Mismatch</a:t>
                      </a:r>
                      <a:endParaRPr lang="en-US" sz="1100" dirty="0" smtClean="0"/>
                    </a:p>
                  </a:txBody>
                  <a:tcPr/>
                </a:tc>
                <a:tc>
                  <a:txBody>
                    <a:bodyPr/>
                    <a:lstStyle/>
                    <a:p>
                      <a:pPr algn="r"/>
                      <a:r>
                        <a:rPr lang="en-US" sz="1100" dirty="0" smtClean="0"/>
                        <a:t>5,000.00</a:t>
                      </a:r>
                      <a:endParaRPr lang="en-US" sz="1100" dirty="0"/>
                    </a:p>
                  </a:txBody>
                  <a:tcPr/>
                </a:tc>
              </a:tr>
              <a:tr h="335534">
                <a:tc>
                  <a:txBody>
                    <a:bodyPr/>
                    <a:lstStyle/>
                    <a:p>
                      <a:pPr algn="r"/>
                      <a:endParaRPr lang="en-US" sz="1100" dirty="0"/>
                    </a:p>
                  </a:txBody>
                  <a:tcPr/>
                </a:tc>
                <a:tc>
                  <a:txBody>
                    <a:bodyPr/>
                    <a:lstStyle/>
                    <a:p>
                      <a:pPr algn="r"/>
                      <a:endParaRPr lang="en-US" sz="1100" dirty="0"/>
                    </a:p>
                  </a:txBody>
                  <a:tcPr/>
                </a:tc>
                <a:tc>
                  <a:txBody>
                    <a:bodyPr/>
                    <a:lstStyle/>
                    <a:p>
                      <a:pPr algn="r"/>
                      <a:r>
                        <a:rPr lang="en-US" sz="1100" dirty="0" smtClean="0"/>
                        <a:t>Due</a:t>
                      </a:r>
                      <a:r>
                        <a:rPr lang="en-US" sz="1100" baseline="0" dirty="0" smtClean="0"/>
                        <a:t> For </a:t>
                      </a:r>
                      <a:r>
                        <a:rPr lang="en-US" sz="1100" baseline="0" dirty="0" err="1" smtClean="0"/>
                        <a:t>Refun</a:t>
                      </a:r>
                      <a:endParaRPr lang="en-US" sz="1100" dirty="0"/>
                    </a:p>
                  </a:txBody>
                  <a:tcPr/>
                </a:tc>
                <a:tc>
                  <a:txBody>
                    <a:bodyPr/>
                    <a:lstStyle/>
                    <a:p>
                      <a:pPr algn="r"/>
                      <a:r>
                        <a:rPr lang="en-US" sz="1100" dirty="0" smtClean="0"/>
                        <a:t>1,000.00</a:t>
                      </a:r>
                      <a:endParaRPr lang="en-US" sz="1100" dirty="0"/>
                    </a:p>
                  </a:txBody>
                  <a:tcPr/>
                </a:tc>
              </a:tr>
              <a:tr h="335534">
                <a:tc>
                  <a:txBody>
                    <a:bodyPr/>
                    <a:lstStyle/>
                    <a:p>
                      <a:pPr algn="l"/>
                      <a:r>
                        <a:rPr lang="en-US" sz="1200" dirty="0" smtClean="0"/>
                        <a:t>Difference</a:t>
                      </a:r>
                      <a:endParaRPr lang="en-US" sz="1200" dirty="0"/>
                    </a:p>
                  </a:txBody>
                  <a:tcPr/>
                </a:tc>
                <a:tc>
                  <a:txBody>
                    <a:bodyPr/>
                    <a:lstStyle/>
                    <a:p>
                      <a:pPr algn="r"/>
                      <a:r>
                        <a:rPr lang="en-US" sz="1100" dirty="0" smtClean="0"/>
                        <a:t>0</a:t>
                      </a:r>
                      <a:endParaRPr lang="en-US" sz="1100" dirty="0"/>
                    </a:p>
                  </a:txBody>
                  <a:tcPr/>
                </a:tc>
                <a:tc>
                  <a:txBody>
                    <a:bodyPr/>
                    <a:lstStyle/>
                    <a:p>
                      <a:r>
                        <a:rPr lang="en-US" sz="1200" dirty="0" smtClean="0"/>
                        <a:t>Difference</a:t>
                      </a:r>
                      <a:endParaRPr lang="en-US" sz="1200" dirty="0"/>
                    </a:p>
                  </a:txBody>
                  <a:tcPr/>
                </a:tc>
                <a:tc>
                  <a:txBody>
                    <a:bodyPr/>
                    <a:lstStyle/>
                    <a:p>
                      <a:pPr algn="r"/>
                      <a:r>
                        <a:rPr lang="en-US" sz="1100" dirty="0" smtClean="0"/>
                        <a:t>0</a:t>
                      </a:r>
                      <a:endParaRPr lang="en-US" sz="110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135039116"/>
              </p:ext>
            </p:extLst>
          </p:nvPr>
        </p:nvGraphicFramePr>
        <p:xfrm>
          <a:off x="4556355" y="642360"/>
          <a:ext cx="4176468" cy="2316480"/>
        </p:xfrm>
        <a:graphic>
          <a:graphicData uri="http://schemas.openxmlformats.org/drawingml/2006/table">
            <a:tbl>
              <a:tblPr firstRow="1" bandRow="1">
                <a:tableStyleId>{5C22544A-7EE6-4342-B048-85BDC9FD1C3A}</a:tableStyleId>
              </a:tblPr>
              <a:tblGrid>
                <a:gridCol w="825252"/>
                <a:gridCol w="432048"/>
                <a:gridCol w="432048"/>
                <a:gridCol w="576064"/>
                <a:gridCol w="1008112"/>
                <a:gridCol w="902944"/>
              </a:tblGrid>
              <a:tr h="370840">
                <a:tc gridSpan="6">
                  <a:txBody>
                    <a:bodyPr/>
                    <a:lstStyle/>
                    <a:p>
                      <a:pPr algn="ctr"/>
                      <a:r>
                        <a:rPr lang="en-US" sz="1050" dirty="0" err="1" smtClean="0"/>
                        <a:t>Interswitch</a:t>
                      </a:r>
                      <a:r>
                        <a:rPr lang="en-US" sz="1050" dirty="0" smtClean="0"/>
                        <a:t> Transactions</a:t>
                      </a:r>
                      <a:endParaRPr lang="en-US" sz="105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70840">
                <a:tc>
                  <a:txBody>
                    <a:bodyPr/>
                    <a:lstStyle/>
                    <a:p>
                      <a:r>
                        <a:rPr lang="en-US" sz="1050" dirty="0" smtClean="0"/>
                        <a:t>Status</a:t>
                      </a:r>
                      <a:endParaRPr lang="en-US" sz="1050" dirty="0"/>
                    </a:p>
                  </a:txBody>
                  <a:tcPr/>
                </a:tc>
                <a:tc>
                  <a:txBody>
                    <a:bodyPr/>
                    <a:lstStyle/>
                    <a:p>
                      <a:r>
                        <a:rPr lang="en-US" sz="1050" dirty="0" smtClean="0"/>
                        <a:t>Date</a:t>
                      </a:r>
                      <a:endParaRPr lang="en-US" sz="1050" dirty="0"/>
                    </a:p>
                  </a:txBody>
                  <a:tcPr/>
                </a:tc>
                <a:tc>
                  <a:txBody>
                    <a:bodyPr/>
                    <a:lstStyle/>
                    <a:p>
                      <a:r>
                        <a:rPr lang="en-US" sz="1050" dirty="0" smtClean="0"/>
                        <a:t>Ref</a:t>
                      </a:r>
                      <a:endParaRPr lang="en-US" sz="1050" dirty="0"/>
                    </a:p>
                  </a:txBody>
                  <a:tcPr/>
                </a:tc>
                <a:tc>
                  <a:txBody>
                    <a:bodyPr/>
                    <a:lstStyle/>
                    <a:p>
                      <a:r>
                        <a:rPr lang="en-US" sz="1050" dirty="0" smtClean="0"/>
                        <a:t>Payee </a:t>
                      </a:r>
                      <a:endParaRPr lang="en-US" sz="1050" dirty="0"/>
                    </a:p>
                  </a:txBody>
                  <a:tcPr/>
                </a:tc>
                <a:tc>
                  <a:txBody>
                    <a:bodyPr/>
                    <a:lstStyle/>
                    <a:p>
                      <a:r>
                        <a:rPr lang="en-US" sz="1050" dirty="0" smtClean="0"/>
                        <a:t>Transaction Amount</a:t>
                      </a:r>
                      <a:endParaRPr lang="en-US" sz="1050" dirty="0"/>
                    </a:p>
                  </a:txBody>
                  <a:tcPr/>
                </a:tc>
                <a:tc>
                  <a:txBody>
                    <a:bodyPr/>
                    <a:lstStyle/>
                    <a:p>
                      <a:r>
                        <a:rPr lang="en-US" sz="900" dirty="0" smtClean="0"/>
                        <a:t>Settlement</a:t>
                      </a:r>
                      <a:r>
                        <a:rPr lang="en-US" sz="900" baseline="0" dirty="0" smtClean="0"/>
                        <a:t> Amount</a:t>
                      </a:r>
                      <a:endParaRPr lang="en-US" sz="900" dirty="0"/>
                    </a:p>
                  </a:txBody>
                  <a:tcPr/>
                </a:tc>
              </a:tr>
              <a:tr h="370840">
                <a:tc>
                  <a:txBody>
                    <a:bodyPr/>
                    <a:lstStyle/>
                    <a:p>
                      <a:r>
                        <a:rPr lang="en-US" sz="1000" dirty="0" smtClean="0"/>
                        <a:t>Cleared</a:t>
                      </a:r>
                      <a:endParaRPr lang="en-US" sz="10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000" dirty="0" smtClean="0"/>
                        <a:t>Amount</a:t>
                      </a:r>
                      <a:r>
                        <a:rPr lang="en-US" sz="1000" baseline="0" dirty="0" smtClean="0"/>
                        <a:t/>
                      </a:r>
                      <a:br>
                        <a:rPr lang="en-US" sz="1000" baseline="0" dirty="0" smtClean="0"/>
                      </a:br>
                      <a:r>
                        <a:rPr lang="en-US" sz="1000" baseline="0" dirty="0" smtClean="0"/>
                        <a:t>Mismatch</a:t>
                      </a:r>
                      <a:endParaRPr lang="en-US" sz="10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000" dirty="0" smtClean="0"/>
                        <a:t>To Be Refunded</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r h="370840">
                <a:tc>
                  <a:txBody>
                    <a:bodyPr/>
                    <a:lstStyle/>
                    <a:p>
                      <a:r>
                        <a:rPr lang="en-US" sz="1000" dirty="0" smtClean="0"/>
                        <a:t>Total</a:t>
                      </a:r>
                      <a:endParaRPr lang="en-US" sz="1000" dirty="0"/>
                    </a:p>
                  </a:txBody>
                  <a:tcPr/>
                </a:tc>
                <a:tc gridSpan="2">
                  <a:txBody>
                    <a:bodyPr/>
                    <a:lstStyle/>
                    <a:p>
                      <a:r>
                        <a:rPr lang="en-US" sz="1000" dirty="0" smtClean="0"/>
                        <a:t>Count</a:t>
                      </a:r>
                      <a:endParaRPr lang="en-US" sz="1000" dirty="0"/>
                    </a:p>
                  </a:txBody>
                  <a:tcPr/>
                </a:tc>
                <a:tc hMerge="1">
                  <a:txBody>
                    <a:bodyPr/>
                    <a:lstStyle/>
                    <a:p>
                      <a:endParaRPr lang="en-US" sz="1000" dirty="0"/>
                    </a:p>
                  </a:txBody>
                  <a:tcPr/>
                </a:tc>
                <a:tc>
                  <a:txBody>
                    <a:bodyPr/>
                    <a:lstStyle/>
                    <a:p>
                      <a:endParaRPr lang="en-US" sz="1000" dirty="0"/>
                    </a:p>
                  </a:txBody>
                  <a:tcPr/>
                </a:tc>
                <a:tc>
                  <a:txBody>
                    <a:bodyPr/>
                    <a:lstStyle/>
                    <a:p>
                      <a:r>
                        <a:rPr lang="en-US" sz="1000" dirty="0" smtClean="0"/>
                        <a:t>Sum</a:t>
                      </a:r>
                      <a:endParaRPr lang="en-US" sz="1000" dirty="0"/>
                    </a:p>
                  </a:txBody>
                  <a:tcPr/>
                </a:tc>
                <a:tc>
                  <a:txBody>
                    <a:bodyPr/>
                    <a:lstStyle/>
                    <a:p>
                      <a:r>
                        <a:rPr lang="en-US" sz="1000" dirty="0" smtClean="0"/>
                        <a:t>Sum</a:t>
                      </a:r>
                      <a:endParaRPr lang="en-US" sz="1000" dirty="0"/>
                    </a:p>
                  </a:txBody>
                  <a:tcPr/>
                </a:tc>
              </a:tr>
            </a:tbl>
          </a:graphicData>
        </a:graphic>
      </p:graphicFrame>
    </p:spTree>
    <p:extLst>
      <p:ext uri="{BB962C8B-B14F-4D97-AF65-F5344CB8AC3E}">
        <p14:creationId xmlns:p14="http://schemas.microsoft.com/office/powerpoint/2010/main" val="639328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1560" y="5589240"/>
            <a:ext cx="2160240"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p:cNvSpPr txBox="1"/>
          <p:nvPr/>
        </p:nvSpPr>
        <p:spPr>
          <a:xfrm>
            <a:off x="321270" y="188640"/>
            <a:ext cx="8355186" cy="461665"/>
          </a:xfrm>
          <a:prstGeom prst="rect">
            <a:avLst/>
          </a:prstGeom>
          <a:noFill/>
        </p:spPr>
        <p:txBody>
          <a:bodyPr wrap="square" rtlCol="0">
            <a:spAutoFit/>
          </a:bodyPr>
          <a:lstStyle/>
          <a:p>
            <a:r>
              <a:rPr lang="en-US" dirty="0" smtClean="0"/>
              <a:t>Finalize Reconciliation </a:t>
            </a:r>
            <a:r>
              <a:rPr lang="en-US" dirty="0" smtClean="0"/>
              <a:t>– Cash Pool</a:t>
            </a: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352212682"/>
              </p:ext>
            </p:extLst>
          </p:nvPr>
        </p:nvGraphicFramePr>
        <p:xfrm>
          <a:off x="290364" y="650305"/>
          <a:ext cx="4176465" cy="1879600"/>
        </p:xfrm>
        <a:graphic>
          <a:graphicData uri="http://schemas.openxmlformats.org/drawingml/2006/table">
            <a:tbl>
              <a:tblPr firstRow="1" bandRow="1">
                <a:tableStyleId>{5C22544A-7EE6-4342-B048-85BDC9FD1C3A}</a:tableStyleId>
              </a:tblPr>
              <a:tblGrid>
                <a:gridCol w="835293"/>
                <a:gridCol w="835293"/>
                <a:gridCol w="835293"/>
                <a:gridCol w="835293"/>
                <a:gridCol w="835293"/>
              </a:tblGrid>
              <a:tr h="370840">
                <a:tc gridSpan="5">
                  <a:txBody>
                    <a:bodyPr/>
                    <a:lstStyle/>
                    <a:p>
                      <a:pPr algn="ctr"/>
                      <a:r>
                        <a:rPr lang="en-US" sz="1050" dirty="0" smtClean="0"/>
                        <a:t>Debits</a:t>
                      </a:r>
                      <a:endParaRPr lang="en-US" sz="105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sz="1050" dirty="0" smtClean="0"/>
                        <a:t>CLR</a:t>
                      </a:r>
                      <a:endParaRPr lang="en-US" sz="1050" dirty="0"/>
                    </a:p>
                  </a:txBody>
                  <a:tcPr/>
                </a:tc>
                <a:tc>
                  <a:txBody>
                    <a:bodyPr/>
                    <a:lstStyle/>
                    <a:p>
                      <a:r>
                        <a:rPr lang="en-US" sz="1050" dirty="0" smtClean="0"/>
                        <a:t>Date</a:t>
                      </a:r>
                      <a:endParaRPr lang="en-US" sz="1050" dirty="0"/>
                    </a:p>
                  </a:txBody>
                  <a:tcPr/>
                </a:tc>
                <a:tc>
                  <a:txBody>
                    <a:bodyPr/>
                    <a:lstStyle/>
                    <a:p>
                      <a:r>
                        <a:rPr lang="en-US" sz="1050" dirty="0" smtClean="0"/>
                        <a:t>Ref</a:t>
                      </a:r>
                      <a:endParaRPr lang="en-US" sz="1050" dirty="0"/>
                    </a:p>
                  </a:txBody>
                  <a:tcPr/>
                </a:tc>
                <a:tc>
                  <a:txBody>
                    <a:bodyPr/>
                    <a:lstStyle/>
                    <a:p>
                      <a:r>
                        <a:rPr lang="en-US" sz="1050" dirty="0" smtClean="0"/>
                        <a:t>Payee </a:t>
                      </a:r>
                      <a:endParaRPr lang="en-US" sz="1050" dirty="0"/>
                    </a:p>
                  </a:txBody>
                  <a:tcPr/>
                </a:tc>
                <a:tc>
                  <a:txBody>
                    <a:bodyPr/>
                    <a:lstStyle/>
                    <a:p>
                      <a:r>
                        <a:rPr lang="en-US" sz="1050" dirty="0" err="1" smtClean="0"/>
                        <a:t>Amt</a:t>
                      </a:r>
                      <a:endParaRPr lang="en-US" sz="1050" dirty="0"/>
                    </a:p>
                  </a:txBody>
                  <a:tcPr/>
                </a:tc>
              </a:tr>
              <a:tr h="370840">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000" dirty="0" smtClean="0"/>
                        <a:t>Total</a:t>
                      </a:r>
                      <a:r>
                        <a:rPr lang="en-US" sz="1000" baseline="0" dirty="0" smtClean="0"/>
                        <a:t> Debits</a:t>
                      </a:r>
                      <a:endParaRPr lang="en-US" sz="1000" dirty="0"/>
                    </a:p>
                  </a:txBody>
                  <a:tcPr/>
                </a:tc>
                <a:tc>
                  <a:txBody>
                    <a:bodyPr/>
                    <a:lstStyle/>
                    <a:p>
                      <a:r>
                        <a:rPr lang="en-US" sz="1000" dirty="0" smtClean="0"/>
                        <a:t>Count</a:t>
                      </a:r>
                      <a:endParaRPr lang="en-US" sz="1000" dirty="0"/>
                    </a:p>
                  </a:txBody>
                  <a:tcPr/>
                </a:tc>
                <a:tc>
                  <a:txBody>
                    <a:bodyPr/>
                    <a:lstStyle/>
                    <a:p>
                      <a:endParaRPr lang="en-US" sz="1000" dirty="0"/>
                    </a:p>
                  </a:txBody>
                  <a:tcPr/>
                </a:tc>
                <a:tc>
                  <a:txBody>
                    <a:bodyPr/>
                    <a:lstStyle/>
                    <a:p>
                      <a:endParaRPr lang="en-US" sz="1000" dirty="0"/>
                    </a:p>
                  </a:txBody>
                  <a:tcPr/>
                </a:tc>
                <a:tc>
                  <a:txBody>
                    <a:bodyPr/>
                    <a:lstStyle/>
                    <a:p>
                      <a:r>
                        <a:rPr lang="en-US" sz="1000" dirty="0" smtClean="0"/>
                        <a:t>Amount</a:t>
                      </a:r>
                      <a:endParaRPr lang="en-US" sz="10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19756433"/>
              </p:ext>
            </p:extLst>
          </p:nvPr>
        </p:nvGraphicFramePr>
        <p:xfrm>
          <a:off x="4538836" y="650305"/>
          <a:ext cx="4176465" cy="1879600"/>
        </p:xfrm>
        <a:graphic>
          <a:graphicData uri="http://schemas.openxmlformats.org/drawingml/2006/table">
            <a:tbl>
              <a:tblPr firstRow="1" bandRow="1">
                <a:tableStyleId>{5C22544A-7EE6-4342-B048-85BDC9FD1C3A}</a:tableStyleId>
              </a:tblPr>
              <a:tblGrid>
                <a:gridCol w="835293"/>
                <a:gridCol w="835293"/>
                <a:gridCol w="835293"/>
                <a:gridCol w="835293"/>
                <a:gridCol w="835293"/>
              </a:tblGrid>
              <a:tr h="370840">
                <a:tc gridSpan="5">
                  <a:txBody>
                    <a:bodyPr/>
                    <a:lstStyle/>
                    <a:p>
                      <a:pPr algn="ctr"/>
                      <a:r>
                        <a:rPr lang="en-US" sz="1050" dirty="0" smtClean="0"/>
                        <a:t>Credits</a:t>
                      </a:r>
                      <a:endParaRPr lang="en-US" sz="105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sz="1050" dirty="0" smtClean="0"/>
                        <a:t>CLR</a:t>
                      </a:r>
                      <a:endParaRPr lang="en-US" sz="1050" dirty="0"/>
                    </a:p>
                  </a:txBody>
                  <a:tcPr/>
                </a:tc>
                <a:tc>
                  <a:txBody>
                    <a:bodyPr/>
                    <a:lstStyle/>
                    <a:p>
                      <a:r>
                        <a:rPr lang="en-US" sz="1050" dirty="0" smtClean="0"/>
                        <a:t>Date</a:t>
                      </a:r>
                      <a:endParaRPr lang="en-US" sz="1050" dirty="0"/>
                    </a:p>
                  </a:txBody>
                  <a:tcPr/>
                </a:tc>
                <a:tc>
                  <a:txBody>
                    <a:bodyPr/>
                    <a:lstStyle/>
                    <a:p>
                      <a:r>
                        <a:rPr lang="en-US" sz="1050" dirty="0" smtClean="0"/>
                        <a:t>Ref</a:t>
                      </a:r>
                      <a:endParaRPr lang="en-US" sz="1050" dirty="0"/>
                    </a:p>
                  </a:txBody>
                  <a:tcPr/>
                </a:tc>
                <a:tc>
                  <a:txBody>
                    <a:bodyPr/>
                    <a:lstStyle/>
                    <a:p>
                      <a:r>
                        <a:rPr lang="en-US" sz="1050" dirty="0" smtClean="0"/>
                        <a:t>Payee </a:t>
                      </a:r>
                      <a:endParaRPr lang="en-US" sz="1050" dirty="0"/>
                    </a:p>
                  </a:txBody>
                  <a:tcPr/>
                </a:tc>
                <a:tc>
                  <a:txBody>
                    <a:bodyPr/>
                    <a:lstStyle/>
                    <a:p>
                      <a:r>
                        <a:rPr lang="en-US" sz="1050" dirty="0" err="1" smtClean="0"/>
                        <a:t>Amt</a:t>
                      </a:r>
                      <a:endParaRPr lang="en-US" sz="1050" dirty="0"/>
                    </a:p>
                  </a:txBody>
                  <a:tcPr/>
                </a:tc>
              </a:tr>
              <a:tr h="370840">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000" dirty="0" smtClean="0"/>
                        <a:t>Total Credits</a:t>
                      </a:r>
                      <a:endParaRPr lang="en-US" sz="1000" dirty="0"/>
                    </a:p>
                  </a:txBody>
                  <a:tcPr/>
                </a:tc>
                <a:tc>
                  <a:txBody>
                    <a:bodyPr/>
                    <a:lstStyle/>
                    <a:p>
                      <a:r>
                        <a:rPr lang="en-US" sz="1000" dirty="0" smtClean="0"/>
                        <a:t>Count</a:t>
                      </a:r>
                      <a:endParaRPr lang="en-US" sz="1000" dirty="0"/>
                    </a:p>
                  </a:txBody>
                  <a:tcPr/>
                </a:tc>
                <a:tc>
                  <a:txBody>
                    <a:bodyPr/>
                    <a:lstStyle/>
                    <a:p>
                      <a:endParaRPr lang="en-US" sz="1000" dirty="0"/>
                    </a:p>
                  </a:txBody>
                  <a:tcPr/>
                </a:tc>
                <a:tc>
                  <a:txBody>
                    <a:bodyPr/>
                    <a:lstStyle/>
                    <a:p>
                      <a:endParaRPr lang="en-US" sz="1000" dirty="0"/>
                    </a:p>
                  </a:txBody>
                  <a:tcPr/>
                </a:tc>
                <a:tc>
                  <a:txBody>
                    <a:bodyPr/>
                    <a:lstStyle/>
                    <a:p>
                      <a:r>
                        <a:rPr lang="en-US" sz="1000" dirty="0" smtClean="0"/>
                        <a:t>Amount</a:t>
                      </a:r>
                      <a:endParaRPr lang="en-US" sz="1000" dirty="0"/>
                    </a:p>
                  </a:txBody>
                  <a:tcPr/>
                </a:tc>
              </a:tr>
            </a:tbl>
          </a:graphicData>
        </a:graphic>
      </p:graphicFrame>
      <p:pic>
        <p:nvPicPr>
          <p:cNvPr id="6" name="Picture 5"/>
          <p:cNvPicPr>
            <a:picLocks noChangeAspect="1"/>
          </p:cNvPicPr>
          <p:nvPr/>
        </p:nvPicPr>
        <p:blipFill>
          <a:blip r:embed="rId3"/>
          <a:stretch>
            <a:fillRect/>
          </a:stretch>
        </p:blipFill>
        <p:spPr>
          <a:xfrm>
            <a:off x="755576" y="5805264"/>
            <a:ext cx="7666667" cy="333333"/>
          </a:xfrm>
          <a:prstGeom prst="rect">
            <a:avLst/>
          </a:prstGeom>
        </p:spPr>
      </p:pic>
      <p:sp>
        <p:nvSpPr>
          <p:cNvPr id="8" name="TextBox 7"/>
          <p:cNvSpPr txBox="1"/>
          <p:nvPr/>
        </p:nvSpPr>
        <p:spPr>
          <a:xfrm>
            <a:off x="323528" y="3641846"/>
            <a:ext cx="2520280" cy="1785104"/>
          </a:xfrm>
          <a:prstGeom prst="rect">
            <a:avLst/>
          </a:prstGeom>
          <a:noFill/>
        </p:spPr>
        <p:txBody>
          <a:bodyPr wrap="square" rtlCol="0">
            <a:spAutoFit/>
          </a:bodyPr>
          <a:lstStyle/>
          <a:p>
            <a:r>
              <a:rPr lang="en-US" sz="1000" dirty="0" smtClean="0"/>
              <a:t>Flag allows us to tag a GL transaction for follow-up investigation, in case we missed it in the matching stage.</a:t>
            </a:r>
          </a:p>
          <a:p>
            <a:endParaRPr lang="en-US" sz="1000" dirty="0"/>
          </a:p>
          <a:p>
            <a:r>
              <a:rPr lang="en-US" sz="1000" dirty="0" smtClean="0"/>
              <a:t>We need Delete, in case of duplicates. And that would be a fallback fo</a:t>
            </a:r>
            <a:r>
              <a:rPr lang="en-US" sz="1000" dirty="0"/>
              <a:t>r </a:t>
            </a:r>
            <a:r>
              <a:rPr lang="en-US" sz="1000" dirty="0" smtClean="0"/>
              <a:t>missing it during processing. We would need a pop up to log the reason for deleting a transaction.</a:t>
            </a:r>
          </a:p>
          <a:p>
            <a:endParaRPr lang="en-US" sz="1000" dirty="0"/>
          </a:p>
          <a:p>
            <a:endParaRPr lang="en-US" sz="1000" dirty="0"/>
          </a:p>
        </p:txBody>
      </p:sp>
      <p:cxnSp>
        <p:nvCxnSpPr>
          <p:cNvPr id="10" name="Straight Arrow Connector 9"/>
          <p:cNvCxnSpPr>
            <a:endCxn id="7" idx="0"/>
          </p:cNvCxnSpPr>
          <p:nvPr/>
        </p:nvCxnSpPr>
        <p:spPr>
          <a:xfrm>
            <a:off x="1583668" y="4779441"/>
            <a:ext cx="108012" cy="809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58061" y="6131390"/>
            <a:ext cx="3456384" cy="553998"/>
          </a:xfrm>
          <a:prstGeom prst="rect">
            <a:avLst/>
          </a:prstGeom>
          <a:noFill/>
        </p:spPr>
        <p:txBody>
          <a:bodyPr wrap="square" rtlCol="0">
            <a:spAutoFit/>
          </a:bodyPr>
          <a:lstStyle/>
          <a:p>
            <a:r>
              <a:rPr lang="en-US" sz="1000" dirty="0" smtClean="0"/>
              <a:t>If the account balances, this button will say Finish, otherwise, Finish Later gives them a way to save what they’ve marked as cleared and come back later.</a:t>
            </a:r>
            <a:endParaRPr lang="en-US" sz="1000" dirty="0"/>
          </a:p>
        </p:txBody>
      </p:sp>
      <p:sp>
        <p:nvSpPr>
          <p:cNvPr id="16" name="Rectangle 15"/>
          <p:cNvSpPr/>
          <p:nvPr/>
        </p:nvSpPr>
        <p:spPr>
          <a:xfrm>
            <a:off x="6300192" y="5805264"/>
            <a:ext cx="648072" cy="361486"/>
          </a:xfrm>
          <a:prstGeom prst="rect">
            <a:avLst/>
          </a:prstGeom>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6" name="TextBox 25"/>
          <p:cNvSpPr txBox="1"/>
          <p:nvPr/>
        </p:nvSpPr>
        <p:spPr>
          <a:xfrm>
            <a:off x="8820472" y="1772816"/>
            <a:ext cx="3456384" cy="1631216"/>
          </a:xfrm>
          <a:prstGeom prst="rect">
            <a:avLst/>
          </a:prstGeom>
          <a:noFill/>
        </p:spPr>
        <p:txBody>
          <a:bodyPr wrap="square" rtlCol="0">
            <a:spAutoFit/>
          </a:bodyPr>
          <a:lstStyle/>
          <a:p>
            <a:r>
              <a:rPr lang="en-US" sz="1000" dirty="0" smtClean="0"/>
              <a:t>Only cleared line items get tallied for the cleared balance.</a:t>
            </a:r>
          </a:p>
          <a:p>
            <a:r>
              <a:rPr lang="en-US" sz="1000" dirty="0" smtClean="0"/>
              <a:t>Cleared items are bold. </a:t>
            </a:r>
            <a:r>
              <a:rPr lang="en-US" sz="1000" dirty="0" err="1" smtClean="0"/>
              <a:t>Uncleared</a:t>
            </a:r>
            <a:r>
              <a:rPr lang="en-US" sz="1000" dirty="0" smtClean="0"/>
              <a:t> items are normal font.</a:t>
            </a:r>
          </a:p>
          <a:p>
            <a:endParaRPr lang="en-US" sz="1000" dirty="0"/>
          </a:p>
          <a:p>
            <a:r>
              <a:rPr lang="en-US" sz="1000" dirty="0" smtClean="0"/>
              <a:t>Ideally, everything is cleared and the difference = 0.</a:t>
            </a:r>
          </a:p>
          <a:p>
            <a:endParaRPr lang="en-US" sz="1000" dirty="0"/>
          </a:p>
          <a:p>
            <a:r>
              <a:rPr lang="en-US" sz="1000" dirty="0" smtClean="0"/>
              <a:t>If not, then the adjusted balances should tally if they’ve processed all the flagged transactions correctly.</a:t>
            </a:r>
          </a:p>
          <a:p>
            <a:endParaRPr lang="en-US" sz="1000" dirty="0"/>
          </a:p>
          <a:p>
            <a:r>
              <a:rPr lang="en-US" sz="1000" dirty="0" smtClean="0"/>
              <a:t>If they’re still off then they must go back and figure out what’s missing.</a:t>
            </a:r>
          </a:p>
        </p:txBody>
      </p:sp>
      <p:sp>
        <p:nvSpPr>
          <p:cNvPr id="28" name="Rectangle 27"/>
          <p:cNvSpPr/>
          <p:nvPr/>
        </p:nvSpPr>
        <p:spPr>
          <a:xfrm>
            <a:off x="683568" y="5805264"/>
            <a:ext cx="1138301" cy="432048"/>
          </a:xfrm>
          <a:prstGeom prst="rect">
            <a:avLst/>
          </a:prstGeom>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0" name="AutoShape 50"/>
          <p:cNvSpPr>
            <a:spLocks noChangeArrowheads="1"/>
          </p:cNvSpPr>
          <p:nvPr>
            <p:custDataLst>
              <p:tags r:id="rId1"/>
            </p:custDataLst>
          </p:nvPr>
        </p:nvSpPr>
        <p:spPr bwMode="auto">
          <a:xfrm>
            <a:off x="755575" y="5857046"/>
            <a:ext cx="1013953" cy="250697"/>
          </a:xfrm>
          <a:prstGeom prst="roundRect">
            <a:avLst>
              <a:gd name="adj" fmla="val 16667"/>
            </a:avLst>
          </a:prstGeom>
          <a:gradFill rotWithShape="1">
            <a:gsLst>
              <a:gs pos="0">
                <a:schemeClr val="bg1">
                  <a:lumMod val="95000"/>
                </a:schemeClr>
              </a:gs>
              <a:gs pos="100000">
                <a:schemeClr val="bg1">
                  <a:lumMod val="75000"/>
                </a:schemeClr>
              </a:gs>
            </a:gsLst>
            <a:lin ang="5400000"/>
          </a:gradFill>
          <a:ln w="9525">
            <a:solidFill>
              <a:schemeClr val="bg1">
                <a:lumMod val="50000"/>
              </a:schemeClr>
            </a:solidFill>
            <a:round/>
            <a:headEnd/>
            <a:tailEnd/>
          </a:ln>
        </p:spPr>
        <p:txBody>
          <a:bodyPr wrap="square" lIns="54000" tIns="36000" rIns="54000" bIns="36000" anchor="ctr">
            <a:spAutoFit/>
          </a:bodyPr>
          <a:lstStyle/>
          <a:p>
            <a:pPr algn="ctr">
              <a:defRPr/>
            </a:pPr>
            <a:r>
              <a:rPr lang="en-US" sz="1000" dirty="0" smtClean="0">
                <a:latin typeface="Tahoma" pitchFamily="34" charset="0"/>
                <a:cs typeface="Tahoma" pitchFamily="34" charset="0"/>
              </a:rPr>
              <a:t>Flag</a:t>
            </a:r>
            <a:endParaRPr lang="en-US" sz="1000" dirty="0">
              <a:latin typeface="Tahoma" pitchFamily="34" charset="0"/>
              <a:cs typeface="Tahoma"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606390998"/>
              </p:ext>
            </p:extLst>
          </p:nvPr>
        </p:nvGraphicFramePr>
        <p:xfrm>
          <a:off x="3106686" y="2699629"/>
          <a:ext cx="5622684" cy="2096013"/>
        </p:xfrm>
        <a:graphic>
          <a:graphicData uri="http://schemas.openxmlformats.org/drawingml/2006/table">
            <a:tbl>
              <a:tblPr firstRow="1" bandRow="1">
                <a:tableStyleId>{5C22544A-7EE6-4342-B048-85BDC9FD1C3A}</a:tableStyleId>
              </a:tblPr>
              <a:tblGrid>
                <a:gridCol w="1969370"/>
                <a:gridCol w="841972"/>
                <a:gridCol w="1750316"/>
                <a:gridCol w="1061026"/>
              </a:tblGrid>
              <a:tr h="335534">
                <a:tc gridSpan="2">
                  <a:txBody>
                    <a:bodyPr/>
                    <a:lstStyle/>
                    <a:p>
                      <a:r>
                        <a:rPr lang="en-US" sz="1200" dirty="0" smtClean="0"/>
                        <a:t>Paga</a:t>
                      </a:r>
                      <a:r>
                        <a:rPr lang="en-US" sz="1200" baseline="0" dirty="0" smtClean="0"/>
                        <a:t> Side</a:t>
                      </a:r>
                      <a:endParaRPr lang="en-US" sz="1200" dirty="0"/>
                    </a:p>
                  </a:txBody>
                  <a:tcPr/>
                </a:tc>
                <a:tc hMerge="1">
                  <a:txBody>
                    <a:bodyPr/>
                    <a:lstStyle/>
                    <a:p>
                      <a:endParaRPr lang="en-US" sz="1200" dirty="0"/>
                    </a:p>
                  </a:txBody>
                  <a:tcPr/>
                </a:tc>
                <a:tc gridSpan="2">
                  <a:txBody>
                    <a:bodyPr/>
                    <a:lstStyle/>
                    <a:p>
                      <a:r>
                        <a:rPr lang="en-US" sz="1200" dirty="0" smtClean="0"/>
                        <a:t>Bank Side</a:t>
                      </a:r>
                      <a:endParaRPr lang="en-US" sz="1200" dirty="0"/>
                    </a:p>
                  </a:txBody>
                  <a:tcPr/>
                </a:tc>
                <a:tc hMerge="1">
                  <a:txBody>
                    <a:bodyPr/>
                    <a:lstStyle/>
                    <a:p>
                      <a:endParaRPr lang="en-US" sz="1200" dirty="0"/>
                    </a:p>
                  </a:txBody>
                  <a:tcPr/>
                </a:tc>
              </a:tr>
              <a:tr h="413672">
                <a:tc>
                  <a:txBody>
                    <a:bodyPr/>
                    <a:lstStyle/>
                    <a:p>
                      <a:r>
                        <a:rPr lang="en-US" sz="1200" dirty="0" smtClean="0"/>
                        <a:t>Cleared Balance</a:t>
                      </a:r>
                      <a:endParaRPr lang="en-US" sz="1200" dirty="0"/>
                    </a:p>
                  </a:txBody>
                  <a:tcPr/>
                </a:tc>
                <a:tc>
                  <a:txBody>
                    <a:bodyPr/>
                    <a:lstStyle/>
                    <a:p>
                      <a:r>
                        <a:rPr lang="en-US" sz="1200" dirty="0" err="1" smtClean="0"/>
                        <a:t>xxxx</a:t>
                      </a:r>
                      <a:endParaRPr lang="en-US" sz="1200" dirty="0"/>
                    </a:p>
                  </a:txBody>
                  <a:tcPr/>
                </a:tc>
                <a:tc>
                  <a:txBody>
                    <a:bodyPr/>
                    <a:lstStyle/>
                    <a:p>
                      <a:r>
                        <a:rPr lang="en-US" sz="1200" dirty="0" smtClean="0"/>
                        <a:t>Statement Balance</a:t>
                      </a:r>
                      <a:endParaRPr lang="en-US" sz="1200" dirty="0"/>
                    </a:p>
                  </a:txBody>
                  <a:tcPr/>
                </a:tc>
                <a:tc>
                  <a:txBody>
                    <a:bodyPr/>
                    <a:lstStyle/>
                    <a:p>
                      <a:r>
                        <a:rPr lang="en-US" sz="1200" dirty="0" err="1" smtClean="0"/>
                        <a:t>xxxx</a:t>
                      </a:r>
                      <a:endParaRPr lang="en-US" sz="1200" dirty="0"/>
                    </a:p>
                  </a:txBody>
                  <a:tcPr/>
                </a:tc>
              </a:tr>
              <a:tr h="340205">
                <a:tc>
                  <a:txBody>
                    <a:bodyPr/>
                    <a:lstStyle/>
                    <a:p>
                      <a:r>
                        <a:rPr lang="en-US" sz="1200" dirty="0" smtClean="0"/>
                        <a:t>Discrepancies</a:t>
                      </a:r>
                      <a:endParaRPr lang="en-US" sz="1200" dirty="0"/>
                    </a:p>
                  </a:txBody>
                  <a:tcPr/>
                </a:tc>
                <a:tc>
                  <a:txBody>
                    <a:bodyPr/>
                    <a:lstStyle/>
                    <a:p>
                      <a:endParaRPr lang="en-US" sz="1200" dirty="0"/>
                    </a:p>
                  </a:txBody>
                  <a:tcPr/>
                </a:tc>
                <a:tc>
                  <a:txBody>
                    <a:bodyPr/>
                    <a:lstStyle/>
                    <a:p>
                      <a:r>
                        <a:rPr lang="en-US" sz="1200" dirty="0" smtClean="0"/>
                        <a:t>Discrepancies</a:t>
                      </a:r>
                      <a:endParaRPr lang="en-US" sz="1200" dirty="0"/>
                    </a:p>
                  </a:txBody>
                  <a:tcPr/>
                </a:tc>
                <a:tc>
                  <a:txBody>
                    <a:bodyPr/>
                    <a:lstStyle/>
                    <a:p>
                      <a:endParaRPr lang="en-US" sz="1200" dirty="0"/>
                    </a:p>
                  </a:txBody>
                  <a:tcPr/>
                </a:tc>
              </a:tr>
              <a:tr h="335534">
                <a:tc>
                  <a:txBody>
                    <a:bodyPr/>
                    <a:lstStyle/>
                    <a:p>
                      <a:pPr algn="r"/>
                      <a:r>
                        <a:rPr lang="en-US" sz="1000" dirty="0" smtClean="0"/>
                        <a:t>Validation/Approval</a:t>
                      </a:r>
                      <a:r>
                        <a:rPr lang="en-US" sz="1000" baseline="0" dirty="0" smtClean="0"/>
                        <a:t> Error</a:t>
                      </a:r>
                      <a:endParaRPr lang="en-US" sz="1000" dirty="0"/>
                    </a:p>
                  </a:txBody>
                  <a:tcPr/>
                </a:tc>
                <a:tc>
                  <a:txBody>
                    <a:bodyPr/>
                    <a:lstStyle/>
                    <a:p>
                      <a:endParaRPr lang="en-US" sz="10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t>Deposit Not Notified</a:t>
                      </a:r>
                    </a:p>
                  </a:txBody>
                  <a:tcPr/>
                </a:tc>
                <a:tc>
                  <a:txBody>
                    <a:bodyPr/>
                    <a:lstStyle/>
                    <a:p>
                      <a:endParaRPr lang="en-US" sz="1200" dirty="0"/>
                    </a:p>
                  </a:txBody>
                  <a:tcPr/>
                </a:tc>
              </a:tr>
              <a:tr h="335534">
                <a:tc>
                  <a:txBody>
                    <a:bodyPr/>
                    <a:lstStyle/>
                    <a:p>
                      <a:pPr algn="r"/>
                      <a:r>
                        <a:rPr lang="en-US" sz="1000" dirty="0" smtClean="0"/>
                        <a:t>Staff Duplicate</a:t>
                      </a:r>
                      <a:endParaRPr lang="en-US" sz="1000" dirty="0"/>
                    </a:p>
                  </a:txBody>
                  <a:tcPr/>
                </a:tc>
                <a:tc>
                  <a:txBody>
                    <a:bodyPr/>
                    <a:lstStyle/>
                    <a:p>
                      <a:endParaRPr lang="en-US" sz="1000" dirty="0"/>
                    </a:p>
                  </a:txBody>
                  <a:tcPr/>
                </a:tc>
                <a:tc>
                  <a:txBody>
                    <a:bodyPr/>
                    <a:lstStyle/>
                    <a:p>
                      <a:pPr algn="r"/>
                      <a:r>
                        <a:rPr lang="en-US" sz="1000" dirty="0" smtClean="0"/>
                        <a:t>Bank Fee</a:t>
                      </a:r>
                      <a:endParaRPr lang="en-US" sz="1000" dirty="0"/>
                    </a:p>
                  </a:txBody>
                  <a:tcPr/>
                </a:tc>
                <a:tc>
                  <a:txBody>
                    <a:bodyPr/>
                    <a:lstStyle/>
                    <a:p>
                      <a:endParaRPr lang="en-US" sz="1200" dirty="0"/>
                    </a:p>
                  </a:txBody>
                  <a:tcPr/>
                </a:tc>
              </a:tr>
              <a:tr h="335534">
                <a:tc>
                  <a:txBody>
                    <a:bodyPr/>
                    <a:lstStyle/>
                    <a:p>
                      <a:pPr algn="r"/>
                      <a:r>
                        <a:rPr lang="en-US" sz="1200" dirty="0" smtClean="0"/>
                        <a:t>Adjusted Balance</a:t>
                      </a:r>
                      <a:endParaRPr lang="en-US" sz="1200" dirty="0"/>
                    </a:p>
                  </a:txBody>
                  <a:tcPr/>
                </a:tc>
                <a:tc>
                  <a:txBody>
                    <a:bodyPr/>
                    <a:lstStyle/>
                    <a:p>
                      <a:endParaRPr lang="en-US" sz="1200" dirty="0"/>
                    </a:p>
                  </a:txBody>
                  <a:tcPr/>
                </a:tc>
                <a:tc>
                  <a:txBody>
                    <a:bodyPr/>
                    <a:lstStyle/>
                    <a:p>
                      <a:r>
                        <a:rPr lang="en-US" sz="1200" dirty="0" smtClean="0"/>
                        <a:t>Adjusted</a:t>
                      </a:r>
                      <a:r>
                        <a:rPr lang="en-US" sz="1200" baseline="0" dirty="0" smtClean="0"/>
                        <a:t> Balance</a:t>
                      </a:r>
                      <a:endParaRPr lang="en-US" sz="1200" dirty="0"/>
                    </a:p>
                  </a:txBody>
                  <a:tcPr/>
                </a:tc>
                <a:tc>
                  <a:txBody>
                    <a:bodyPr/>
                    <a:lstStyle/>
                    <a:p>
                      <a:endParaRPr lang="en-US" sz="1200" dirty="0"/>
                    </a:p>
                  </a:txBody>
                  <a:tcPr/>
                </a:tc>
              </a:tr>
            </a:tbl>
          </a:graphicData>
        </a:graphic>
      </p:graphicFrame>
      <p:sp>
        <p:nvSpPr>
          <p:cNvPr id="21" name="Rectangle 20"/>
          <p:cNvSpPr/>
          <p:nvPr/>
        </p:nvSpPr>
        <p:spPr>
          <a:xfrm>
            <a:off x="4206868" y="5746257"/>
            <a:ext cx="648072" cy="361486"/>
          </a:xfrm>
          <a:prstGeom prst="rect">
            <a:avLst/>
          </a:prstGeom>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7" name="TextBox 16"/>
          <p:cNvSpPr txBox="1"/>
          <p:nvPr/>
        </p:nvSpPr>
        <p:spPr>
          <a:xfrm>
            <a:off x="3635896" y="5530155"/>
            <a:ext cx="2100688"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000" dirty="0" smtClean="0"/>
              <a:t>I’m not sure how we deal with calculating opening balances for each side. Need to think about this.</a:t>
            </a:r>
            <a:endParaRPr lang="en-US" sz="1000" dirty="0"/>
          </a:p>
        </p:txBody>
      </p:sp>
    </p:spTree>
    <p:extLst>
      <p:ext uri="{BB962C8B-B14F-4D97-AF65-F5344CB8AC3E}">
        <p14:creationId xmlns:p14="http://schemas.microsoft.com/office/powerpoint/2010/main" val="3391562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4414991" cy="461665"/>
          </a:xfrm>
          <a:prstGeom prst="rect">
            <a:avLst/>
          </a:prstGeom>
          <a:noFill/>
        </p:spPr>
        <p:txBody>
          <a:bodyPr wrap="none" rtlCol="0">
            <a:spAutoFit/>
          </a:bodyPr>
          <a:lstStyle/>
          <a:p>
            <a:r>
              <a:rPr lang="en-US" dirty="0" smtClean="0"/>
              <a:t>Manage Card Deposit Refunds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0536979"/>
              </p:ext>
            </p:extLst>
          </p:nvPr>
        </p:nvGraphicFramePr>
        <p:xfrm>
          <a:off x="407470" y="1412776"/>
          <a:ext cx="7776864" cy="2108200"/>
        </p:xfrm>
        <a:graphic>
          <a:graphicData uri="http://schemas.openxmlformats.org/drawingml/2006/table">
            <a:tbl>
              <a:tblPr firstRow="1" bandRow="1">
                <a:tableStyleId>{073A0DAA-6AF3-43AB-8588-CEC1D06C72B9}</a:tableStyleId>
              </a:tblPr>
              <a:tblGrid>
                <a:gridCol w="972108"/>
                <a:gridCol w="972108"/>
                <a:gridCol w="972108"/>
                <a:gridCol w="972108"/>
                <a:gridCol w="972108"/>
                <a:gridCol w="972108"/>
                <a:gridCol w="972108"/>
                <a:gridCol w="972108"/>
              </a:tblGrid>
              <a:tr h="370840">
                <a:tc gridSpan="6">
                  <a:txBody>
                    <a:bodyPr/>
                    <a:lstStyle/>
                    <a:p>
                      <a:r>
                        <a:rPr lang="en-US" sz="1200" dirty="0" smtClean="0"/>
                        <a:t>Card Deposit Refund Tracking</a:t>
                      </a:r>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Date Flagged</a:t>
                      </a:r>
                      <a:endParaRPr lang="en-US" sz="1200" dirty="0"/>
                    </a:p>
                  </a:txBody>
                  <a:tcPr/>
                </a:tc>
                <a:tc>
                  <a:txBody>
                    <a:bodyPr/>
                    <a:lstStyle/>
                    <a:p>
                      <a:r>
                        <a:rPr lang="en-US" sz="1200" dirty="0" smtClean="0"/>
                        <a:t>Date</a:t>
                      </a:r>
                      <a:endParaRPr lang="en-US" sz="1200" dirty="0"/>
                    </a:p>
                  </a:txBody>
                  <a:tcPr/>
                </a:tc>
                <a:tc>
                  <a:txBody>
                    <a:bodyPr/>
                    <a:lstStyle/>
                    <a:p>
                      <a:r>
                        <a:rPr lang="en-US" sz="1200" dirty="0" smtClean="0"/>
                        <a:t>Int. Ref No.</a:t>
                      </a:r>
                      <a:endParaRPr lang="en-US" sz="1200" dirty="0"/>
                    </a:p>
                  </a:txBody>
                  <a:tcPr/>
                </a:tc>
                <a:tc>
                  <a:txBody>
                    <a:bodyPr/>
                    <a:lstStyle/>
                    <a:p>
                      <a:r>
                        <a:rPr lang="en-US" sz="1200" dirty="0" smtClean="0"/>
                        <a:t>Payee</a:t>
                      </a:r>
                      <a:endParaRPr lang="en-US" sz="1200" dirty="0"/>
                    </a:p>
                  </a:txBody>
                  <a:tcPr/>
                </a:tc>
                <a:tc>
                  <a:txBody>
                    <a:bodyPr/>
                    <a:lstStyle/>
                    <a:p>
                      <a:r>
                        <a:rPr lang="en-US" sz="1200" dirty="0" smtClean="0"/>
                        <a:t>Card Number</a:t>
                      </a:r>
                      <a:endParaRPr lang="en-US" sz="1200" dirty="0"/>
                    </a:p>
                  </a:txBody>
                  <a:tcPr/>
                </a:tc>
                <a:tc>
                  <a:txBody>
                    <a:bodyPr/>
                    <a:lstStyle/>
                    <a:p>
                      <a:r>
                        <a:rPr lang="en-US" sz="1200" dirty="0" smtClean="0"/>
                        <a:t>Settlement Amount</a:t>
                      </a:r>
                      <a:endParaRPr lang="en-US" sz="1200" dirty="0"/>
                    </a:p>
                  </a:txBody>
                  <a:tcPr/>
                </a:tc>
                <a:tc>
                  <a:txBody>
                    <a:bodyPr/>
                    <a:lstStyle/>
                    <a:p>
                      <a:r>
                        <a:rPr lang="en-US" sz="1200" dirty="0" smtClean="0"/>
                        <a:t>Status</a:t>
                      </a:r>
                      <a:endParaRPr lang="en-US" sz="1200" dirty="0"/>
                    </a:p>
                  </a:txBody>
                  <a:tcPr/>
                </a:tc>
                <a:tc>
                  <a:txBody>
                    <a:bodyPr/>
                    <a:lstStyle/>
                    <a:p>
                      <a:r>
                        <a:rPr lang="en-US" sz="1200" dirty="0" smtClean="0"/>
                        <a:t>Status</a:t>
                      </a:r>
                      <a:r>
                        <a:rPr lang="en-US" sz="1200" baseline="0" dirty="0" smtClean="0"/>
                        <a:t> Updated</a:t>
                      </a:r>
                    </a:p>
                    <a:p>
                      <a:r>
                        <a:rPr lang="en-US" sz="1200" baseline="0" dirty="0" smtClean="0"/>
                        <a:t>Date</a:t>
                      </a:r>
                      <a:endParaRPr lang="en-US" sz="1200" dirty="0"/>
                    </a:p>
                  </a:txBody>
                  <a:tcPr/>
                </a:tc>
              </a:tr>
              <a:tr h="37084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Bank Notified</a:t>
                      </a:r>
                      <a:endParaRPr lang="en-US" sz="1200" dirty="0"/>
                    </a:p>
                  </a:txBody>
                  <a:tcPr/>
                </a:tc>
                <a:tc>
                  <a:txBody>
                    <a:bodyPr/>
                    <a:lstStyle/>
                    <a:p>
                      <a:endParaRPr lang="en-US" sz="1200" dirty="0"/>
                    </a:p>
                  </a:txBody>
                  <a:tcPr/>
                </a:tc>
              </a:tr>
              <a:tr h="370840">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Paga Account</a:t>
                      </a:r>
                      <a:r>
                        <a:rPr lang="en-US" sz="1200" baseline="0" dirty="0" smtClean="0"/>
                        <a:t> Credited</a:t>
                      </a:r>
                      <a:endParaRPr lang="en-US" sz="1200" dirty="0"/>
                    </a:p>
                  </a:txBody>
                  <a:tcPr/>
                </a:tc>
                <a:tc>
                  <a:txBody>
                    <a:bodyPr/>
                    <a:lstStyle/>
                    <a:p>
                      <a:endParaRPr lang="en-US" sz="1200" dirty="0"/>
                    </a:p>
                  </a:txBody>
                  <a:tcPr/>
                </a:tc>
              </a:tr>
            </a:tbl>
          </a:graphicData>
        </a:graphic>
      </p:graphicFrame>
      <p:sp>
        <p:nvSpPr>
          <p:cNvPr id="4" name="TextBox 3"/>
          <p:cNvSpPr txBox="1"/>
          <p:nvPr/>
        </p:nvSpPr>
        <p:spPr>
          <a:xfrm>
            <a:off x="755576" y="4509120"/>
            <a:ext cx="7128792" cy="1200329"/>
          </a:xfrm>
          <a:prstGeom prst="rect">
            <a:avLst/>
          </a:prstGeom>
          <a:noFill/>
        </p:spPr>
        <p:txBody>
          <a:bodyPr wrap="square" rtlCol="0">
            <a:spAutoFit/>
          </a:bodyPr>
          <a:lstStyle/>
          <a:p>
            <a:pPr marL="342900" indent="-342900">
              <a:buFont typeface="Arial" panose="020B0604020202020204" pitchFamily="34" charset="0"/>
              <a:buChar char="•"/>
            </a:pPr>
            <a:r>
              <a:rPr lang="en-US" sz="1200" dirty="0" smtClean="0"/>
              <a:t>This screen will display all the card deposits marked for refund. </a:t>
            </a:r>
          </a:p>
          <a:p>
            <a:pPr marL="342900" indent="-342900">
              <a:buFont typeface="Arial" panose="020B0604020202020204" pitchFamily="34" charset="0"/>
              <a:buChar char="•"/>
            </a:pPr>
            <a:r>
              <a:rPr lang="en-US" sz="1200" dirty="0" smtClean="0"/>
              <a:t>The user can update the status by double selecting from a drop-down in the status column.</a:t>
            </a:r>
          </a:p>
          <a:p>
            <a:pPr marL="342900" indent="-342900">
              <a:buFont typeface="Arial" panose="020B0604020202020204" pitchFamily="34" charset="0"/>
              <a:buChar char="•"/>
            </a:pPr>
            <a:r>
              <a:rPr lang="en-US" sz="1200" dirty="0" smtClean="0"/>
              <a:t>We should be able to filter by Date Range</a:t>
            </a:r>
          </a:p>
          <a:p>
            <a:pPr marL="342900" indent="-342900">
              <a:buFont typeface="Arial" panose="020B0604020202020204" pitchFamily="34" charset="0"/>
              <a:buChar char="•"/>
            </a:pPr>
            <a:r>
              <a:rPr lang="en-US" sz="1200" dirty="0" smtClean="0"/>
              <a:t>We should be able to search for specific transactions</a:t>
            </a:r>
          </a:p>
          <a:p>
            <a:pPr marL="342900" indent="-342900">
              <a:buFont typeface="Arial" panose="020B0604020202020204" pitchFamily="34" charset="0"/>
              <a:buChar char="•"/>
            </a:pPr>
            <a:r>
              <a:rPr lang="en-US" sz="1200" dirty="0" smtClean="0"/>
              <a:t>We really ought to be able to see who the Paga Account Owner is</a:t>
            </a:r>
          </a:p>
          <a:p>
            <a:pPr marL="342900" indent="-342900">
              <a:buFont typeface="Arial" panose="020B0604020202020204" pitchFamily="34" charset="0"/>
              <a:buChar char="•"/>
            </a:pPr>
            <a:r>
              <a:rPr lang="en-US" sz="1200" dirty="0" smtClean="0"/>
              <a:t>There should be a way to export the data for reporting to the bank.</a:t>
            </a:r>
            <a:endParaRPr lang="en-US" sz="1200" dirty="0"/>
          </a:p>
        </p:txBody>
      </p:sp>
    </p:spTree>
    <p:extLst>
      <p:ext uri="{BB962C8B-B14F-4D97-AF65-F5344CB8AC3E}">
        <p14:creationId xmlns:p14="http://schemas.microsoft.com/office/powerpoint/2010/main" val="310258279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10.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11.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12.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13.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2.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3.xml><?xml version="1.0" encoding="utf-8"?>
<p:tagLst xmlns:a="http://schemas.openxmlformats.org/drawingml/2006/main" xmlns:r="http://schemas.openxmlformats.org/officeDocument/2006/relationships" xmlns:p="http://schemas.openxmlformats.org/presentationml/2006/main">
  <p:tag name="DVSHAPEID" val="DzViVkaeEntMwfMqTk9RlF"/>
</p:tagLst>
</file>

<file path=ppt/tags/tag4.xml><?xml version="1.0" encoding="utf-8"?>
<p:tagLst xmlns:a="http://schemas.openxmlformats.org/drawingml/2006/main" xmlns:r="http://schemas.openxmlformats.org/officeDocument/2006/relationships" xmlns:p="http://schemas.openxmlformats.org/presentationml/2006/main">
  <p:tag name="DVSHAPEID" val="YwfAmM3JAzQEji30wpeqUN"/>
</p:tagLst>
</file>

<file path=ppt/tags/tag5.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6.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7.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8.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ags/tag9.xml><?xml version="1.0" encoding="utf-8"?>
<p:tagLst xmlns:a="http://schemas.openxmlformats.org/drawingml/2006/main" xmlns:r="http://schemas.openxmlformats.org/officeDocument/2006/relationships" xmlns:p="http://schemas.openxmlformats.org/presentationml/2006/main">
  <p:tag name="DVSHAPEID" val="W2e1KxTVtphxPfiXq5BKma"/>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Common.DatePicker" Revision="1" Stencil="System.Storyboarding.Common" StencilVersion="0.1"/>
</Control>
</file>

<file path=customXml/item10.xml><?xml version="1.0" encoding="utf-8"?>
<Control xmlns="http://schemas.microsoft.com/VisualStudio/2011/storyboarding/control">
  <Id Name="System.Storyboarding.Common.ScrollbarVertical" Revision="1" Stencil="System.Storyboarding.Common" StencilVersion="0.1"/>
</Control>
</file>

<file path=customXml/item11.xml><?xml version="1.0" encoding="utf-8"?>
<Control xmlns="http://schemas.microsoft.com/VisualStudio/2011/storyboarding/control">
  <Id Name="System.Storyboarding.Common.ScrollbarVertical" Revision="1" Stencil="System.Storyboarding.Common" StencilVersion="0.1"/>
</Control>
</file>

<file path=customXml/item12.xml><?xml version="1.0" encoding="utf-8"?>
<Control xmlns="http://schemas.microsoft.com/VisualStudio/2011/storyboarding/control">
  <Id Name="System.Storyboarding.Annotation.StickyNote" Revision="1" Stencil="System.Storyboarding.Annotation" StencilVersion="0.1"/>
</Control>
</file>

<file path=customXml/item13.xml><?xml version="1.0" encoding="utf-8"?>
<Control xmlns="http://schemas.microsoft.com/VisualStudio/2011/storyboarding/control">
  <Id Name="System.Storyboarding.Common.CheckBoxChecked" Revision="1" Stencil="System.Storyboarding.Common" StencilVersion="0.1"/>
</Control>
</file>

<file path=customXml/item14.xml><?xml version="1.0" encoding="utf-8"?>
<Control xmlns="http://schemas.microsoft.com/VisualStudio/2011/storyboarding/control">
  <Id Name="System.Storyboarding.Common.CheckBoxUnchecked" Revision="1" Stencil="System.Storyboarding.Common" StencilVersion="0.1"/>
</Control>
</file>

<file path=customXml/item15.xml><?xml version="1.0" encoding="utf-8"?>
<Control xmlns="http://schemas.microsoft.com/VisualStudio/2011/storyboarding/control">
  <Id Name="System.Storyboarding.Annotation.StickyNote" Revision="1" Stencil="System.Storyboarding.Annotation" StencilVersion="0.1"/>
</Control>
</file>

<file path=customXml/item16.xml><?xml version="1.0" encoding="utf-8"?>
<Control xmlns="http://schemas.microsoft.com/VisualStudio/2011/storyboarding/control">
  <Id Name="System.Storyboarding.Annotation.AnimatedRectangleCallout" Revision="1" Stencil="System.Storyboarding.Annotation" StencilVersion="0.1"/>
</Control>
</file>

<file path=customXml/item17.xml><?xml version="1.0" encoding="utf-8"?>
<Control xmlns="http://schemas.microsoft.com/VisualStudio/2011/storyboarding/control">
  <Id Name="System.Storyboarding.Annotation.StickyNote" Revision="1" Stencil="System.Storyboarding.Annotation" StencilVersion="0.1"/>
</Control>
</file>

<file path=customXml/item18.xml><?xml version="1.0" encoding="utf-8"?>
<Control xmlns="http://schemas.microsoft.com/VisualStudio/2011/storyboarding/control">
  <Id Name="System.Storyboarding.WindowsDesktop.Group" Revision="1" Stencil="System.Storyboarding.WindowsDesktop" StencilVersion="0.1"/>
</Control>
</file>

<file path=customXml/item19.xml><?xml version="1.0" encoding="utf-8"?>
<Control xmlns="http://schemas.microsoft.com/VisualStudio/2011/storyboarding/control">
  <Id Name="System.Storyboarding.WindowsApps.WindowsAppsEditBox" Revision="1" Stencil="System.Storyboarding.WindowsApps" StencilVersion="0.1"/>
</Control>
</file>

<file path=customXml/item2.xml><?xml version="1.0" encoding="utf-8"?>
<Control xmlns="http://schemas.microsoft.com/VisualStudio/2011/storyboarding/control">
  <Id Name="System.Storyboarding.Common.DatePicker" Revision="1" Stencil="System.Storyboarding.Common" StencilVersion="0.1"/>
</Control>
</file>

<file path=customXml/item20.xml><?xml version="1.0" encoding="utf-8"?>
<Control xmlns="http://schemas.microsoft.com/VisualStudio/2011/storyboarding/control">
  <Id Name="System.Storyboarding.WindowsApps.WindowsAppsEditBox" Revision="1" Stencil="System.Storyboarding.WindowsApps" StencilVersion="0.1"/>
</Control>
</file>

<file path=customXml/item21.xml><?xml version="1.0" encoding="utf-8"?>
<Control xmlns="http://schemas.microsoft.com/VisualStudio/2011/storyboarding/control">
  <Id Name="System.Storyboarding.WindowsApps.WindowsAppsEditBox" Revision="1" Stencil="System.Storyboarding.WindowsApps" StencilVersion="0.1"/>
</Control>
</file>

<file path=customXml/item22.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23.xml><?xml version="1.0" encoding="utf-8"?>
<Control xmlns="http://schemas.microsoft.com/VisualStudio/2011/storyboarding/control">
  <Id Name="System.Storyboarding.WindowsApps.WindowsAppsComboBox" Revision="1" Stencil="System.Storyboarding.WindowsApps" StencilVersion="0.1"/>
</Control>
</file>

<file path=customXml/item24.xml><?xml version="1.0" encoding="utf-8"?>
<Control xmlns="http://schemas.microsoft.com/VisualStudio/2011/storyboarding/control">
  <Id Name="System.Storyboarding.WindowsApps.WindowsAppsEditBox" Revision="1" Stencil="System.Storyboarding.WindowsApps" StencilVersion="0.1"/>
</Control>
</file>

<file path=customXml/item25.xml><?xml version="1.0" encoding="utf-8"?>
<Control xmlns="http://schemas.microsoft.com/VisualStudio/2011/storyboarding/control">
  <Id Name="System.Storyboarding.WindowsApps.WindowsAppsEditBox" Revision="1" Stencil="System.Storyboarding.WindowsApps" StencilVersion="0.1"/>
</Control>
</file>

<file path=customXml/item26.xml><?xml version="1.0" encoding="utf-8"?>
<Control xmlns="http://schemas.microsoft.com/VisualStudio/2011/storyboarding/control">
  <Id Name="f7a94b64-51d6-472a-8bb4-f2cc047935d1" RevisionId="4b37df06-a36b-4383-9074-55517f1335fc" Stencil="172d6d98-e5c9-42e9-a209-79f7a94bbd38" StencilRevisionId="00000000-0000-0000-0000-000000000000" StencilVersion="0.0"/>
</Control>
</file>

<file path=customXml/item27.xml><?xml version="1.0" encoding="utf-8"?>
<Control xmlns="http://schemas.microsoft.com/VisualStudio/2011/storyboarding/control">
  <Id Name="System.Storyboarding.WindowsAppIcons.Save" Revision="1" Stencil="System.Storyboarding.WindowsAppIcons" StencilVersion="0.1"/>
</Control>
</file>

<file path=customXml/item28.xml><?xml version="1.0" encoding="utf-8"?>
<Control xmlns="http://schemas.microsoft.com/VisualStudio/2011/storyboarding/control">
  <Id Name="System.Storyboarding.Annotation.AnimatedRectangleCallout" Revision="1" Stencil="System.Storyboarding.Annotation" StencilVersion="0.1"/>
</Control>
</file>

<file path=customXml/item29.xml><?xml version="1.0" encoding="utf-8"?>
<Control xmlns="http://schemas.microsoft.com/VisualStudio/2011/storyboarding/control">
  <Id Name="System.Storyboarding.Common.CheckBoxChecked" Revision="1" Stencil="System.Storyboarding.Common" StencilVersion="0.1"/>
</Control>
</file>

<file path=customXml/item3.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30.xml><?xml version="1.0" encoding="utf-8"?>
<Control xmlns="http://schemas.microsoft.com/VisualStudio/2011/storyboarding/control">
  <Id Name="System.Storyboarding.Common.CheckBoxUnchecked" Revision="1" Stencil="System.Storyboarding.Common" StencilVersion="0.1"/>
</Control>
</file>

<file path=customXml/item31.xml><?xml version="1.0" encoding="utf-8"?>
<Control xmlns="http://schemas.microsoft.com/VisualStudio/2011/storyboarding/control">
  <Id Name="System.Storyboarding.Annotation.StickyNote" Revision="1" Stencil="System.Storyboarding.Annotation" StencilVersion="0.1"/>
</Control>
</file>

<file path=customXml/item32.xml><?xml version="1.0" encoding="utf-8"?>
<Control xmlns="http://schemas.microsoft.com/VisualStudio/2011/storyboarding/control">
  <Id Name="System.Storyboarding.Annotation.AnimatedRectangleCallout" Revision="1" Stencil="System.Storyboarding.Annotation" StencilVersion="0.1"/>
</Control>
</file>

<file path=customXml/item33.xml><?xml version="1.0" encoding="utf-8"?>
<Control xmlns="http://schemas.microsoft.com/VisualStudio/2011/storyboarding/control">
  <Id Name="System.Storyboarding.Annotation.StickyNote" Revision="1" Stencil="System.Storyboarding.Annotation" StencilVersion="0.1"/>
</Control>
</file>

<file path=customXml/item34.xml><?xml version="1.0" encoding="utf-8"?>
<Control xmlns="http://schemas.microsoft.com/VisualStudio/2011/storyboarding/control">
  <Id Name="System.Storyboarding.WindowsApps.WindowsAppsEditBox" Revision="1" Stencil="System.Storyboarding.WindowsApps" StencilVersion="0.1"/>
</Control>
</file>

<file path=customXml/item35.xml><?xml version="1.0" encoding="utf-8"?>
<Control xmlns="http://schemas.microsoft.com/VisualStudio/2011/storyboarding/control">
  <Id Name="System.Storyboarding.WindowsApps.WindowsAppsEditBox" Revision="1" Stencil="System.Storyboarding.WindowsApps" StencilVersion="0.1"/>
</Control>
</file>

<file path=customXml/item36.xml><?xml version="1.0" encoding="utf-8"?>
<Control xmlns="http://schemas.microsoft.com/VisualStudio/2011/storyboarding/control">
  <Id Name="System.Storyboarding.WindowsApps.WindowsAppsEditBox" Revision="1" Stencil="System.Storyboarding.WindowsApps" StencilVersion="0.1"/>
</Control>
</file>

<file path=customXml/item37.xml><?xml version="1.0" encoding="utf-8"?>
<Control xmlns="http://schemas.microsoft.com/VisualStudio/2011/storyboarding/control">
  <Id Name="System.Storyboarding.WindowsApps.WindowsAppsComboBox" Revision="1" Stencil="System.Storyboarding.WindowsApps" StencilVersion="0.1"/>
</Control>
</file>

<file path=customXml/item38.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39.xml><?xml version="1.0" encoding="utf-8"?>
<Control xmlns="http://schemas.microsoft.com/VisualStudio/2011/storyboarding/control">
  <Id Name="System.Storyboarding.WindowsApps.WindowsAppsEditBox" Revision="1" Stencil="System.Storyboarding.WindowsApps" StencilVersion="0.1"/>
</Control>
</file>

<file path=customXml/item4.xml><?xml version="1.0" encoding="utf-8"?>
<Control xmlns="http://schemas.microsoft.com/VisualStudio/2011/storyboarding/control">
  <Id Name="System.Storyboarding.WindowsAppIcons.Search" Revision="1" Stencil="System.Storyboarding.WindowsAppIcons" StencilVersion="0.1"/>
</Control>
</file>

<file path=customXml/item40.xml><?xml version="1.0" encoding="utf-8"?>
<Control xmlns="http://schemas.microsoft.com/VisualStudio/2011/storyboarding/control">
  <Id Name="System.Storyboarding.WindowsApps.WindowsAppsEditBox" Revision="1" Stencil="System.Storyboarding.WindowsApps" StencilVersion="0.1"/>
</Control>
</file>

<file path=customXml/item41.xml><?xml version="1.0" encoding="utf-8"?>
<Control xmlns="http://schemas.microsoft.com/VisualStudio/2011/storyboarding/control">
  <Id Name="System.Storyboarding.WindowsAppIcons.Save" Revision="1" Stencil="System.Storyboarding.WindowsAppIcons" StencilVersion="0.1"/>
</Control>
</file>

<file path=customXml/item42.xml><?xml version="1.0" encoding="utf-8"?>
<Control xmlns="http://schemas.microsoft.com/VisualStudio/2011/storyboarding/control">
  <Id Name="f7a94b64-51d6-472a-8bb4-f2cc047935d1" RevisionId="4b37df06-a36b-4383-9074-55517f1335fc" Stencil="172d6d98-e5c9-42e9-a209-79f7a94bbd38" StencilRevisionId="00000000-0000-0000-0000-000000000000" StencilVersion="0.0"/>
</Control>
</file>

<file path=customXml/item43.xml><?xml version="1.0" encoding="utf-8"?>
<Control xmlns="http://schemas.microsoft.com/VisualStudio/2011/storyboarding/control">
  <Id Name="System.Storyboarding.Annotation.AnimatedRectangleCallout" Revision="1" Stencil="System.Storyboarding.Annotation" StencilVersion="0.1"/>
</Control>
</file>

<file path=customXml/item44.xml><?xml version="1.0" encoding="utf-8"?>
<Control xmlns="http://schemas.microsoft.com/VisualStudio/2011/storyboarding/control">
  <Id Name="System.Storyboarding.WindowsDesktop.Group" Revision="1" Stencil="System.Storyboarding.WindowsDesktop" StencilVersion="0.1"/>
</Control>
</file>

<file path=customXml/item5.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6.xml><?xml version="1.0" encoding="utf-8"?>
<Control xmlns="http://schemas.microsoft.com/VisualStudio/2011/storyboarding/control">
  <Id Name="System.Storyboarding.WindowsAppIcons.Search" Revision="1" Stencil="System.Storyboarding.WindowsAppIcons" StencilVersion="0.1"/>
</Control>
</file>

<file path=customXml/item7.xml><?xml version="1.0" encoding="utf-8"?>
<Control xmlns="http://schemas.microsoft.com/VisualStudio/2011/storyboarding/control">
  <Id Name="System.Storyboarding.WindowsAppIcons.Filter" Revision="1" Stencil="System.Storyboarding.WindowsAppIcons" StencilVersion="0.1"/>
</Control>
</file>

<file path=customXml/item8.xml><?xml version="1.0" encoding="utf-8"?>
<Control xmlns="http://schemas.microsoft.com/VisualStudio/2011/storyboarding/control">
  <Id Name="System.Storyboarding.Common.DatePicker" Revision="1" Stencil="System.Storyboarding.Common" StencilVersion="0.1"/>
</Control>
</file>

<file path=customXml/item9.xml><?xml version="1.0" encoding="utf-8"?>
<Control xmlns="http://schemas.microsoft.com/VisualStudio/2011/storyboarding/control">
  <Id Name="System.Storyboarding.Common.DatePicker" Revision="1" Stencil="System.Storyboarding.Common" StencilVersion="0.1"/>
</Control>
</file>

<file path=customXml/itemProps1.xml><?xml version="1.0" encoding="utf-8"?>
<ds:datastoreItem xmlns:ds="http://schemas.openxmlformats.org/officeDocument/2006/customXml" ds:itemID="{5A4D65C3-0019-4CD6-A56C-AB596FC47CB6}">
  <ds:schemaRefs>
    <ds:schemaRef ds:uri="http://schemas.microsoft.com/VisualStudio/2011/storyboarding/control"/>
  </ds:schemaRefs>
</ds:datastoreItem>
</file>

<file path=customXml/itemProps10.xml><?xml version="1.0" encoding="utf-8"?>
<ds:datastoreItem xmlns:ds="http://schemas.openxmlformats.org/officeDocument/2006/customXml" ds:itemID="{914D39F0-13C3-468F-9078-CF1ED7F441C1}">
  <ds:schemaRefs>
    <ds:schemaRef ds:uri="http://schemas.microsoft.com/VisualStudio/2011/storyboarding/control"/>
  </ds:schemaRefs>
</ds:datastoreItem>
</file>

<file path=customXml/itemProps11.xml><?xml version="1.0" encoding="utf-8"?>
<ds:datastoreItem xmlns:ds="http://schemas.openxmlformats.org/officeDocument/2006/customXml" ds:itemID="{F89AE9EA-6036-4D28-9121-37D44922D0F5}">
  <ds:schemaRefs>
    <ds:schemaRef ds:uri="http://schemas.microsoft.com/VisualStudio/2011/storyboarding/control"/>
  </ds:schemaRefs>
</ds:datastoreItem>
</file>

<file path=customXml/itemProps12.xml><?xml version="1.0" encoding="utf-8"?>
<ds:datastoreItem xmlns:ds="http://schemas.openxmlformats.org/officeDocument/2006/customXml" ds:itemID="{7416464E-8551-42D6-B6EB-33E82126C8C1}">
  <ds:schemaRefs>
    <ds:schemaRef ds:uri="http://schemas.microsoft.com/VisualStudio/2011/storyboarding/control"/>
  </ds:schemaRefs>
</ds:datastoreItem>
</file>

<file path=customXml/itemProps13.xml><?xml version="1.0" encoding="utf-8"?>
<ds:datastoreItem xmlns:ds="http://schemas.openxmlformats.org/officeDocument/2006/customXml" ds:itemID="{2C03665D-061C-437D-A364-6607BBD4CECC}">
  <ds:schemaRefs>
    <ds:schemaRef ds:uri="http://schemas.microsoft.com/VisualStudio/2011/storyboarding/control"/>
  </ds:schemaRefs>
</ds:datastoreItem>
</file>

<file path=customXml/itemProps14.xml><?xml version="1.0" encoding="utf-8"?>
<ds:datastoreItem xmlns:ds="http://schemas.openxmlformats.org/officeDocument/2006/customXml" ds:itemID="{1CBBF95F-83D3-48D6-AB39-EDEBFCC77156}">
  <ds:schemaRefs>
    <ds:schemaRef ds:uri="http://schemas.microsoft.com/VisualStudio/2011/storyboarding/control"/>
  </ds:schemaRefs>
</ds:datastoreItem>
</file>

<file path=customXml/itemProps15.xml><?xml version="1.0" encoding="utf-8"?>
<ds:datastoreItem xmlns:ds="http://schemas.openxmlformats.org/officeDocument/2006/customXml" ds:itemID="{126EFAD7-375C-454A-8434-49558D790875}">
  <ds:schemaRefs>
    <ds:schemaRef ds:uri="http://schemas.microsoft.com/VisualStudio/2011/storyboarding/control"/>
  </ds:schemaRefs>
</ds:datastoreItem>
</file>

<file path=customXml/itemProps16.xml><?xml version="1.0" encoding="utf-8"?>
<ds:datastoreItem xmlns:ds="http://schemas.openxmlformats.org/officeDocument/2006/customXml" ds:itemID="{D041A205-8782-453A-9DA5-BCD6307F604C}">
  <ds:schemaRefs>
    <ds:schemaRef ds:uri="http://schemas.microsoft.com/VisualStudio/2011/storyboarding/control"/>
  </ds:schemaRefs>
</ds:datastoreItem>
</file>

<file path=customXml/itemProps17.xml><?xml version="1.0" encoding="utf-8"?>
<ds:datastoreItem xmlns:ds="http://schemas.openxmlformats.org/officeDocument/2006/customXml" ds:itemID="{8B371429-EF57-48DB-88FB-1618CBF6AA32}">
  <ds:schemaRefs>
    <ds:schemaRef ds:uri="http://schemas.microsoft.com/VisualStudio/2011/storyboarding/control"/>
  </ds:schemaRefs>
</ds:datastoreItem>
</file>

<file path=customXml/itemProps18.xml><?xml version="1.0" encoding="utf-8"?>
<ds:datastoreItem xmlns:ds="http://schemas.openxmlformats.org/officeDocument/2006/customXml" ds:itemID="{26C4A927-1BBC-493C-B118-8C5F5B4EE2FD}">
  <ds:schemaRefs>
    <ds:schemaRef ds:uri="http://schemas.microsoft.com/VisualStudio/2011/storyboarding/control"/>
  </ds:schemaRefs>
</ds:datastoreItem>
</file>

<file path=customXml/itemProps19.xml><?xml version="1.0" encoding="utf-8"?>
<ds:datastoreItem xmlns:ds="http://schemas.openxmlformats.org/officeDocument/2006/customXml" ds:itemID="{15CD1028-5137-452F-BAD5-3BB93B44D55D}">
  <ds:schemaRefs>
    <ds:schemaRef ds:uri="http://schemas.microsoft.com/VisualStudio/2011/storyboarding/control"/>
  </ds:schemaRefs>
</ds:datastoreItem>
</file>

<file path=customXml/itemProps2.xml><?xml version="1.0" encoding="utf-8"?>
<ds:datastoreItem xmlns:ds="http://schemas.openxmlformats.org/officeDocument/2006/customXml" ds:itemID="{17E6CAC1-4150-48A4-9FD4-195F8EF1A23A}">
  <ds:schemaRefs>
    <ds:schemaRef ds:uri="http://schemas.microsoft.com/VisualStudio/2011/storyboarding/control"/>
  </ds:schemaRefs>
</ds:datastoreItem>
</file>

<file path=customXml/itemProps20.xml><?xml version="1.0" encoding="utf-8"?>
<ds:datastoreItem xmlns:ds="http://schemas.openxmlformats.org/officeDocument/2006/customXml" ds:itemID="{0909C5DE-EB0D-464A-8C30-AC8168945B16}">
  <ds:schemaRefs>
    <ds:schemaRef ds:uri="http://schemas.microsoft.com/VisualStudio/2011/storyboarding/control"/>
  </ds:schemaRefs>
</ds:datastoreItem>
</file>

<file path=customXml/itemProps21.xml><?xml version="1.0" encoding="utf-8"?>
<ds:datastoreItem xmlns:ds="http://schemas.openxmlformats.org/officeDocument/2006/customXml" ds:itemID="{959A000C-E585-439F-B645-BFCCB3A28948}">
  <ds:schemaRefs>
    <ds:schemaRef ds:uri="http://schemas.microsoft.com/VisualStudio/2011/storyboarding/control"/>
  </ds:schemaRefs>
</ds:datastoreItem>
</file>

<file path=customXml/itemProps22.xml><?xml version="1.0" encoding="utf-8"?>
<ds:datastoreItem xmlns:ds="http://schemas.openxmlformats.org/officeDocument/2006/customXml" ds:itemID="{D5217FB4-7C36-404C-B8C0-89B1C48778AE}">
  <ds:schemaRefs>
    <ds:schemaRef ds:uri="http://schemas.microsoft.com/VisualStudio/2011/storyboarding/control"/>
  </ds:schemaRefs>
</ds:datastoreItem>
</file>

<file path=customXml/itemProps23.xml><?xml version="1.0" encoding="utf-8"?>
<ds:datastoreItem xmlns:ds="http://schemas.openxmlformats.org/officeDocument/2006/customXml" ds:itemID="{D5E218A4-BD81-4546-A030-4D062A9D32A0}">
  <ds:schemaRefs>
    <ds:schemaRef ds:uri="http://schemas.microsoft.com/VisualStudio/2011/storyboarding/control"/>
  </ds:schemaRefs>
</ds:datastoreItem>
</file>

<file path=customXml/itemProps24.xml><?xml version="1.0" encoding="utf-8"?>
<ds:datastoreItem xmlns:ds="http://schemas.openxmlformats.org/officeDocument/2006/customXml" ds:itemID="{84D473BB-BA7F-4027-9C4E-A00D65AC41B0}">
  <ds:schemaRefs>
    <ds:schemaRef ds:uri="http://schemas.microsoft.com/VisualStudio/2011/storyboarding/control"/>
  </ds:schemaRefs>
</ds:datastoreItem>
</file>

<file path=customXml/itemProps25.xml><?xml version="1.0" encoding="utf-8"?>
<ds:datastoreItem xmlns:ds="http://schemas.openxmlformats.org/officeDocument/2006/customXml" ds:itemID="{1C1B10A8-4A1C-4B72-8E86-6F825E2955B1}">
  <ds:schemaRefs>
    <ds:schemaRef ds:uri="http://schemas.microsoft.com/VisualStudio/2011/storyboarding/control"/>
  </ds:schemaRefs>
</ds:datastoreItem>
</file>

<file path=customXml/itemProps26.xml><?xml version="1.0" encoding="utf-8"?>
<ds:datastoreItem xmlns:ds="http://schemas.openxmlformats.org/officeDocument/2006/customXml" ds:itemID="{73CF1057-C731-45E3-ABF5-D83CE428C19D}">
  <ds:schemaRefs>
    <ds:schemaRef ds:uri="http://schemas.microsoft.com/VisualStudio/2011/storyboarding/control"/>
  </ds:schemaRefs>
</ds:datastoreItem>
</file>

<file path=customXml/itemProps27.xml><?xml version="1.0" encoding="utf-8"?>
<ds:datastoreItem xmlns:ds="http://schemas.openxmlformats.org/officeDocument/2006/customXml" ds:itemID="{1A85E73C-9BE8-4062-997F-4CAE0C255006}">
  <ds:schemaRefs>
    <ds:schemaRef ds:uri="http://schemas.microsoft.com/VisualStudio/2011/storyboarding/control"/>
  </ds:schemaRefs>
</ds:datastoreItem>
</file>

<file path=customXml/itemProps28.xml><?xml version="1.0" encoding="utf-8"?>
<ds:datastoreItem xmlns:ds="http://schemas.openxmlformats.org/officeDocument/2006/customXml" ds:itemID="{D77F9BE1-E5DE-43BF-B0C5-DD18A05CBE05}">
  <ds:schemaRefs>
    <ds:schemaRef ds:uri="http://schemas.microsoft.com/VisualStudio/2011/storyboarding/control"/>
  </ds:schemaRefs>
</ds:datastoreItem>
</file>

<file path=customXml/itemProps29.xml><?xml version="1.0" encoding="utf-8"?>
<ds:datastoreItem xmlns:ds="http://schemas.openxmlformats.org/officeDocument/2006/customXml" ds:itemID="{F7B2038E-CD36-4E5C-9495-7CB99E8BEC09}">
  <ds:schemaRefs>
    <ds:schemaRef ds:uri="http://schemas.microsoft.com/VisualStudio/2011/storyboarding/control"/>
  </ds:schemaRefs>
</ds:datastoreItem>
</file>

<file path=customXml/itemProps3.xml><?xml version="1.0" encoding="utf-8"?>
<ds:datastoreItem xmlns:ds="http://schemas.openxmlformats.org/officeDocument/2006/customXml" ds:itemID="{EB713E7C-7146-48D2-BEA2-BBB31A5A0441}">
  <ds:schemaRefs>
    <ds:schemaRef ds:uri="http://schemas.microsoft.com/VisualStudio/2011/storyboarding/control"/>
  </ds:schemaRefs>
</ds:datastoreItem>
</file>

<file path=customXml/itemProps30.xml><?xml version="1.0" encoding="utf-8"?>
<ds:datastoreItem xmlns:ds="http://schemas.openxmlformats.org/officeDocument/2006/customXml" ds:itemID="{D71D3424-4636-469B-A8BA-E9AB6145E82C}">
  <ds:schemaRefs>
    <ds:schemaRef ds:uri="http://schemas.microsoft.com/VisualStudio/2011/storyboarding/control"/>
  </ds:schemaRefs>
</ds:datastoreItem>
</file>

<file path=customXml/itemProps31.xml><?xml version="1.0" encoding="utf-8"?>
<ds:datastoreItem xmlns:ds="http://schemas.openxmlformats.org/officeDocument/2006/customXml" ds:itemID="{A241BFA6-927C-4EF6-8003-57E10DB61ABD}">
  <ds:schemaRefs>
    <ds:schemaRef ds:uri="http://schemas.microsoft.com/VisualStudio/2011/storyboarding/control"/>
  </ds:schemaRefs>
</ds:datastoreItem>
</file>

<file path=customXml/itemProps32.xml><?xml version="1.0" encoding="utf-8"?>
<ds:datastoreItem xmlns:ds="http://schemas.openxmlformats.org/officeDocument/2006/customXml" ds:itemID="{73258906-5B90-4F9D-843C-5ADD1287EE53}">
  <ds:schemaRefs>
    <ds:schemaRef ds:uri="http://schemas.microsoft.com/VisualStudio/2011/storyboarding/control"/>
  </ds:schemaRefs>
</ds:datastoreItem>
</file>

<file path=customXml/itemProps33.xml><?xml version="1.0" encoding="utf-8"?>
<ds:datastoreItem xmlns:ds="http://schemas.openxmlformats.org/officeDocument/2006/customXml" ds:itemID="{18316B09-4A43-4F44-9599-C21C29C8D0F9}">
  <ds:schemaRefs>
    <ds:schemaRef ds:uri="http://schemas.microsoft.com/VisualStudio/2011/storyboarding/control"/>
  </ds:schemaRefs>
</ds:datastoreItem>
</file>

<file path=customXml/itemProps34.xml><?xml version="1.0" encoding="utf-8"?>
<ds:datastoreItem xmlns:ds="http://schemas.openxmlformats.org/officeDocument/2006/customXml" ds:itemID="{A3650C13-256B-4C2A-890A-A31C00DF7823}">
  <ds:schemaRefs>
    <ds:schemaRef ds:uri="http://schemas.microsoft.com/VisualStudio/2011/storyboarding/control"/>
  </ds:schemaRefs>
</ds:datastoreItem>
</file>

<file path=customXml/itemProps35.xml><?xml version="1.0" encoding="utf-8"?>
<ds:datastoreItem xmlns:ds="http://schemas.openxmlformats.org/officeDocument/2006/customXml" ds:itemID="{A5488CF7-C05E-41FE-86C4-195AC108C9BA}">
  <ds:schemaRefs>
    <ds:schemaRef ds:uri="http://schemas.microsoft.com/VisualStudio/2011/storyboarding/control"/>
  </ds:schemaRefs>
</ds:datastoreItem>
</file>

<file path=customXml/itemProps36.xml><?xml version="1.0" encoding="utf-8"?>
<ds:datastoreItem xmlns:ds="http://schemas.openxmlformats.org/officeDocument/2006/customXml" ds:itemID="{C440B9D1-59F5-4E93-99BA-31F612705752}">
  <ds:schemaRefs>
    <ds:schemaRef ds:uri="http://schemas.microsoft.com/VisualStudio/2011/storyboarding/control"/>
  </ds:schemaRefs>
</ds:datastoreItem>
</file>

<file path=customXml/itemProps37.xml><?xml version="1.0" encoding="utf-8"?>
<ds:datastoreItem xmlns:ds="http://schemas.openxmlformats.org/officeDocument/2006/customXml" ds:itemID="{671B2219-7BB9-410E-8E61-FAF513D1D6E4}">
  <ds:schemaRefs>
    <ds:schemaRef ds:uri="http://schemas.microsoft.com/VisualStudio/2011/storyboarding/control"/>
  </ds:schemaRefs>
</ds:datastoreItem>
</file>

<file path=customXml/itemProps38.xml><?xml version="1.0" encoding="utf-8"?>
<ds:datastoreItem xmlns:ds="http://schemas.openxmlformats.org/officeDocument/2006/customXml" ds:itemID="{1FF35713-C734-4162-A7A2-5AA54D882D4D}">
  <ds:schemaRefs>
    <ds:schemaRef ds:uri="http://schemas.microsoft.com/VisualStudio/2011/storyboarding/control"/>
  </ds:schemaRefs>
</ds:datastoreItem>
</file>

<file path=customXml/itemProps39.xml><?xml version="1.0" encoding="utf-8"?>
<ds:datastoreItem xmlns:ds="http://schemas.openxmlformats.org/officeDocument/2006/customXml" ds:itemID="{FBB57F93-A30D-4334-B6B4-BA4B6C0CB304}">
  <ds:schemaRefs>
    <ds:schemaRef ds:uri="http://schemas.microsoft.com/VisualStudio/2011/storyboarding/control"/>
  </ds:schemaRefs>
</ds:datastoreItem>
</file>

<file path=customXml/itemProps4.xml><?xml version="1.0" encoding="utf-8"?>
<ds:datastoreItem xmlns:ds="http://schemas.openxmlformats.org/officeDocument/2006/customXml" ds:itemID="{E600EE04-8BD9-4784-99F5-2819D436EF6F}">
  <ds:schemaRefs>
    <ds:schemaRef ds:uri="http://schemas.microsoft.com/VisualStudio/2011/storyboarding/control"/>
  </ds:schemaRefs>
</ds:datastoreItem>
</file>

<file path=customXml/itemProps40.xml><?xml version="1.0" encoding="utf-8"?>
<ds:datastoreItem xmlns:ds="http://schemas.openxmlformats.org/officeDocument/2006/customXml" ds:itemID="{B8D388F9-F664-4C87-974C-7A1E6B9CD7CD}">
  <ds:schemaRefs>
    <ds:schemaRef ds:uri="http://schemas.microsoft.com/VisualStudio/2011/storyboarding/control"/>
  </ds:schemaRefs>
</ds:datastoreItem>
</file>

<file path=customXml/itemProps41.xml><?xml version="1.0" encoding="utf-8"?>
<ds:datastoreItem xmlns:ds="http://schemas.openxmlformats.org/officeDocument/2006/customXml" ds:itemID="{D47B9877-8121-4A5C-8672-EBAD68E41FC8}">
  <ds:schemaRefs>
    <ds:schemaRef ds:uri="http://schemas.microsoft.com/VisualStudio/2011/storyboarding/control"/>
  </ds:schemaRefs>
</ds:datastoreItem>
</file>

<file path=customXml/itemProps42.xml><?xml version="1.0" encoding="utf-8"?>
<ds:datastoreItem xmlns:ds="http://schemas.openxmlformats.org/officeDocument/2006/customXml" ds:itemID="{EB310673-AE6D-457F-B065-E26CB97B2FBC}">
  <ds:schemaRefs>
    <ds:schemaRef ds:uri="http://schemas.microsoft.com/VisualStudio/2011/storyboarding/control"/>
  </ds:schemaRefs>
</ds:datastoreItem>
</file>

<file path=customXml/itemProps43.xml><?xml version="1.0" encoding="utf-8"?>
<ds:datastoreItem xmlns:ds="http://schemas.openxmlformats.org/officeDocument/2006/customXml" ds:itemID="{11C33365-CEEA-4B7B-9395-9553AD6320F7}">
  <ds:schemaRefs>
    <ds:schemaRef ds:uri="http://schemas.microsoft.com/VisualStudio/2011/storyboarding/control"/>
  </ds:schemaRefs>
</ds:datastoreItem>
</file>

<file path=customXml/itemProps44.xml><?xml version="1.0" encoding="utf-8"?>
<ds:datastoreItem xmlns:ds="http://schemas.openxmlformats.org/officeDocument/2006/customXml" ds:itemID="{B0904329-59C2-44A5-AFEA-401E295AF044}">
  <ds:schemaRefs>
    <ds:schemaRef ds:uri="http://schemas.microsoft.com/VisualStudio/2011/storyboarding/control"/>
  </ds:schemaRefs>
</ds:datastoreItem>
</file>

<file path=customXml/itemProps5.xml><?xml version="1.0" encoding="utf-8"?>
<ds:datastoreItem xmlns:ds="http://schemas.openxmlformats.org/officeDocument/2006/customXml" ds:itemID="{6090C64C-C352-4038-A71D-A3C89F9ECB15}">
  <ds:schemaRefs>
    <ds:schemaRef ds:uri="http://schemas.microsoft.com/VisualStudio/2011/storyboarding/control"/>
  </ds:schemaRefs>
</ds:datastoreItem>
</file>

<file path=customXml/itemProps6.xml><?xml version="1.0" encoding="utf-8"?>
<ds:datastoreItem xmlns:ds="http://schemas.openxmlformats.org/officeDocument/2006/customXml" ds:itemID="{F4ED7C87-B6C1-4398-921C-6C1FDFBC2F12}">
  <ds:schemaRefs>
    <ds:schemaRef ds:uri="http://schemas.microsoft.com/VisualStudio/2011/storyboarding/control"/>
  </ds:schemaRefs>
</ds:datastoreItem>
</file>

<file path=customXml/itemProps7.xml><?xml version="1.0" encoding="utf-8"?>
<ds:datastoreItem xmlns:ds="http://schemas.openxmlformats.org/officeDocument/2006/customXml" ds:itemID="{B0273885-341F-462A-A3D2-EB18E7C12B15}">
  <ds:schemaRefs>
    <ds:schemaRef ds:uri="http://schemas.microsoft.com/VisualStudio/2011/storyboarding/control"/>
  </ds:schemaRefs>
</ds:datastoreItem>
</file>

<file path=customXml/itemProps8.xml><?xml version="1.0" encoding="utf-8"?>
<ds:datastoreItem xmlns:ds="http://schemas.openxmlformats.org/officeDocument/2006/customXml" ds:itemID="{075698AD-C9E8-493A-B6B1-D397B0A80F13}">
  <ds:schemaRefs>
    <ds:schemaRef ds:uri="http://schemas.microsoft.com/VisualStudio/2011/storyboarding/control"/>
  </ds:schemaRefs>
</ds:datastoreItem>
</file>

<file path=customXml/itemProps9.xml><?xml version="1.0" encoding="utf-8"?>
<ds:datastoreItem xmlns:ds="http://schemas.openxmlformats.org/officeDocument/2006/customXml" ds:itemID="{B6264D59-F002-44C9-8E3B-BCC427475F6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810</TotalTime>
  <Words>1943</Words>
  <Application>Microsoft Office PowerPoint</Application>
  <PresentationFormat>On-screen Show (4:3)</PresentationFormat>
  <Paragraphs>424</Paragraphs>
  <Slides>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ＭＳ Ｐゴシック</vt:lpstr>
      <vt:lpstr>Arial</vt:lpstr>
      <vt:lpstr>Calibri</vt:lpstr>
      <vt:lpstr>Courier New</vt:lpstr>
      <vt:lpstr>Segoe</vt:lpstr>
      <vt:lpstr>Segoe UI</vt:lpstr>
      <vt:lpstr>Tahoma</vt:lpstr>
      <vt:lpstr>Times New Roman</vt:lpstr>
      <vt:lpstr>Wingdings 3</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Hibbitts Design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Wireframe Widgets for PowerPoint 2007</dc:title>
  <dc:creator>Paul Hibbitts</dc:creator>
  <dc:description>http://www.paulhibbitts.com</dc:description>
  <cp:lastModifiedBy>Christina</cp:lastModifiedBy>
  <cp:revision>250</cp:revision>
  <cp:lastPrinted>2010-05-06T14:22:39Z</cp:lastPrinted>
  <dcterms:created xsi:type="dcterms:W3CDTF">2010-10-08T23:54:22Z</dcterms:created>
  <dcterms:modified xsi:type="dcterms:W3CDTF">2014-08-19T10:30:42Z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V.Tracking">
    <vt:lpwstr>true</vt:lpwstr>
  </property>
  <property fmtid="{D5CDD505-2E9C-101B-9397-08002B2CF9AE}" pid="3" name="DV.DocumentId">
    <vt:lpwstr>DVZ67iObkwYkCed5ygnkXm</vt:lpwstr>
  </property>
  <property fmtid="{D5CDD505-2E9C-101B-9397-08002B2CF9AE}" pid="4" name="DV.VersionId">
    <vt:lpwstr>AigLAj6Q2tU2qznP4KhCsu</vt:lpwstr>
  </property>
  <property fmtid="{D5CDD505-2E9C-101B-9397-08002B2CF9AE}" pid="5" name="Tfs.IsStoryboard">
    <vt:bool>true</vt:bool>
  </property>
</Properties>
</file>