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5"/>
  </p:sldMasterIdLst>
  <p:notesMasterIdLst>
    <p:notesMasterId r:id="rId55"/>
  </p:notesMasterIdLst>
  <p:sldIdLst>
    <p:sldId id="262" r:id="rId46"/>
    <p:sldId id="261" r:id="rId47"/>
    <p:sldId id="266" r:id="rId48"/>
    <p:sldId id="265" r:id="rId49"/>
    <p:sldId id="267" r:id="rId50"/>
    <p:sldId id="268" r:id="rId51"/>
    <p:sldId id="264" r:id="rId52"/>
    <p:sldId id="270" r:id="rId53"/>
    <p:sldId id="269" r:id="rId5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3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2.xml"/><Relationship Id="rId50" Type="http://schemas.openxmlformats.org/officeDocument/2006/relationships/slide" Target="slides/slide5.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Master" Target="slideMasters/slideMaster1.xml"/><Relationship Id="rId53" Type="http://schemas.openxmlformats.org/officeDocument/2006/relationships/slide" Target="slides/slide8.xml"/><Relationship Id="rId58" Type="http://schemas.openxmlformats.org/officeDocument/2006/relationships/theme" Target="theme/theme1.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3.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4.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C5D09-1254-4553-8506-F9EC30576ABC}" type="datetimeFigureOut">
              <a:rPr lang="en-US" smtClean="0"/>
              <a:t>8/23/2014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D8685-E301-4D3B-A0B6-F0CCEB09196E}" type="slidenum">
              <a:rPr lang="en-US" smtClean="0"/>
              <a:t>‹#›</a:t>
            </a:fld>
            <a:endParaRPr lang="en-US"/>
          </a:p>
        </p:txBody>
      </p:sp>
    </p:spTree>
    <p:extLst>
      <p:ext uri="{BB962C8B-B14F-4D97-AF65-F5344CB8AC3E}">
        <p14:creationId xmlns:p14="http://schemas.microsoft.com/office/powerpoint/2010/main" val="174960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0D8685-E301-4D3B-A0B6-F0CCEB09196E}" type="slidenum">
              <a:rPr lang="en-US" smtClean="0"/>
              <a:t>1</a:t>
            </a:fld>
            <a:endParaRPr lang="en-US"/>
          </a:p>
        </p:txBody>
      </p:sp>
    </p:spTree>
    <p:extLst>
      <p:ext uri="{BB962C8B-B14F-4D97-AF65-F5344CB8AC3E}">
        <p14:creationId xmlns:p14="http://schemas.microsoft.com/office/powerpoint/2010/main" val="163364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0D8685-E301-4D3B-A0B6-F0CCEB09196E}" type="slidenum">
              <a:rPr lang="en-US" smtClean="0"/>
              <a:t>3</a:t>
            </a:fld>
            <a:endParaRPr lang="en-US"/>
          </a:p>
        </p:txBody>
      </p:sp>
    </p:spTree>
    <p:extLst>
      <p:ext uri="{BB962C8B-B14F-4D97-AF65-F5344CB8AC3E}">
        <p14:creationId xmlns:p14="http://schemas.microsoft.com/office/powerpoint/2010/main" val="104409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41C08A8-B529-460D-B75B-53448E78BAEC}" type="slidenum">
              <a:rPr lang="en-US"/>
              <a:pPr/>
              <a:t>‹#›</a:t>
            </a:fld>
            <a:endParaRPr lang="en-US"/>
          </a:p>
        </p:txBody>
      </p:sp>
    </p:spTree>
    <p:extLst>
      <p:ext uri="{BB962C8B-B14F-4D97-AF65-F5344CB8AC3E}">
        <p14:creationId xmlns:p14="http://schemas.microsoft.com/office/powerpoint/2010/main" val="298379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6407446-9364-41CC-B69A-88402949FF23}" type="slidenum">
              <a:rPr lang="en-US"/>
              <a:pPr/>
              <a:t>‹#›</a:t>
            </a:fld>
            <a:endParaRPr lang="en-US"/>
          </a:p>
        </p:txBody>
      </p:sp>
    </p:spTree>
    <p:extLst>
      <p:ext uri="{BB962C8B-B14F-4D97-AF65-F5344CB8AC3E}">
        <p14:creationId xmlns:p14="http://schemas.microsoft.com/office/powerpoint/2010/main" val="154206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BEA810C-32B1-4566-948E-2F9D2D70D760}" type="slidenum">
              <a:rPr lang="en-US"/>
              <a:pPr/>
              <a:t>‹#›</a:t>
            </a:fld>
            <a:endParaRPr lang="en-US"/>
          </a:p>
        </p:txBody>
      </p:sp>
    </p:spTree>
    <p:extLst>
      <p:ext uri="{BB962C8B-B14F-4D97-AF65-F5344CB8AC3E}">
        <p14:creationId xmlns:p14="http://schemas.microsoft.com/office/powerpoint/2010/main" val="216846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8EC7F82-C1A3-4D1F-A378-03E873C92100}" type="slidenum">
              <a:rPr lang="en-US"/>
              <a:pPr/>
              <a:t>‹#›</a:t>
            </a:fld>
            <a:endParaRPr lang="en-US"/>
          </a:p>
        </p:txBody>
      </p:sp>
    </p:spTree>
    <p:extLst>
      <p:ext uri="{BB962C8B-B14F-4D97-AF65-F5344CB8AC3E}">
        <p14:creationId xmlns:p14="http://schemas.microsoft.com/office/powerpoint/2010/main" val="31506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D08B37C-2CDF-4BB9-BE62-B42D9236A8A0}" type="slidenum">
              <a:rPr lang="en-US"/>
              <a:pPr/>
              <a:t>‹#›</a:t>
            </a:fld>
            <a:endParaRPr lang="en-US"/>
          </a:p>
        </p:txBody>
      </p:sp>
    </p:spTree>
    <p:extLst>
      <p:ext uri="{BB962C8B-B14F-4D97-AF65-F5344CB8AC3E}">
        <p14:creationId xmlns:p14="http://schemas.microsoft.com/office/powerpoint/2010/main" val="411621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9B771BE-B61D-478F-B08F-A6534F62395B}" type="slidenum">
              <a:rPr lang="en-US"/>
              <a:pPr/>
              <a:t>‹#›</a:t>
            </a:fld>
            <a:endParaRPr lang="en-US"/>
          </a:p>
        </p:txBody>
      </p:sp>
    </p:spTree>
    <p:extLst>
      <p:ext uri="{BB962C8B-B14F-4D97-AF65-F5344CB8AC3E}">
        <p14:creationId xmlns:p14="http://schemas.microsoft.com/office/powerpoint/2010/main" val="25409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6A61AD-B43E-45BC-A290-3E2B7944CA39}" type="slidenum">
              <a:rPr lang="en-US"/>
              <a:pPr/>
              <a:t>‹#›</a:t>
            </a:fld>
            <a:endParaRPr lang="en-US"/>
          </a:p>
        </p:txBody>
      </p:sp>
    </p:spTree>
    <p:extLst>
      <p:ext uri="{BB962C8B-B14F-4D97-AF65-F5344CB8AC3E}">
        <p14:creationId xmlns:p14="http://schemas.microsoft.com/office/powerpoint/2010/main" val="37048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9F8F7D1-AA7E-4358-B50D-3FEC55C0E115}" type="slidenum">
              <a:rPr lang="en-US"/>
              <a:pPr/>
              <a:t>‹#›</a:t>
            </a:fld>
            <a:endParaRPr lang="en-US"/>
          </a:p>
        </p:txBody>
      </p:sp>
    </p:spTree>
    <p:extLst>
      <p:ext uri="{BB962C8B-B14F-4D97-AF65-F5344CB8AC3E}">
        <p14:creationId xmlns:p14="http://schemas.microsoft.com/office/powerpoint/2010/main" val="152091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1B3341B-EBBA-44DA-8FC9-1FAAA90CBC01}" type="slidenum">
              <a:rPr lang="en-US"/>
              <a:pPr/>
              <a:t>‹#›</a:t>
            </a:fld>
            <a:endParaRPr lang="en-US"/>
          </a:p>
        </p:txBody>
      </p:sp>
    </p:spTree>
    <p:extLst>
      <p:ext uri="{BB962C8B-B14F-4D97-AF65-F5344CB8AC3E}">
        <p14:creationId xmlns:p14="http://schemas.microsoft.com/office/powerpoint/2010/main" val="208258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2DC627D-5D75-4AB0-8E02-D4A5FE5BEE35}" type="slidenum">
              <a:rPr lang="en-US"/>
              <a:pPr/>
              <a:t>‹#›</a:t>
            </a:fld>
            <a:endParaRPr lang="en-US"/>
          </a:p>
        </p:txBody>
      </p:sp>
    </p:spTree>
    <p:extLst>
      <p:ext uri="{BB962C8B-B14F-4D97-AF65-F5344CB8AC3E}">
        <p14:creationId xmlns:p14="http://schemas.microsoft.com/office/powerpoint/2010/main" val="20948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3F88BBB-16DE-4BDD-9ED3-1098EFA37DCC}" type="slidenum">
              <a:rPr lang="en-US"/>
              <a:pPr/>
              <a:t>‹#›</a:t>
            </a:fld>
            <a:endParaRPr lang="en-US"/>
          </a:p>
        </p:txBody>
      </p:sp>
    </p:spTree>
    <p:extLst>
      <p:ext uri="{BB962C8B-B14F-4D97-AF65-F5344CB8AC3E}">
        <p14:creationId xmlns:p14="http://schemas.microsoft.com/office/powerpoint/2010/main" val="7140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25F24FA-E2F1-481B-AFC0-E9FFC8811EC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customXml" Target="../../customXml/item29.xml"/><Relationship Id="rId7" Type="http://schemas.openxmlformats.org/officeDocument/2006/relationships/customXml" Target="../../customXml/item2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customXml/item12.xml"/><Relationship Id="rId5" Type="http://schemas.openxmlformats.org/officeDocument/2006/relationships/customXml" Target="../../customXml/item21.xml"/><Relationship Id="rId10" Type="http://schemas.openxmlformats.org/officeDocument/2006/relationships/image" Target="../media/image1.png"/><Relationship Id="rId4" Type="http://schemas.openxmlformats.org/officeDocument/2006/relationships/customXml" Target="../../customXml/item2.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5.xml"/><Relationship Id="rId13" Type="http://schemas.openxmlformats.org/officeDocument/2006/relationships/image" Target="../media/image4.emf"/><Relationship Id="rId3" Type="http://schemas.openxmlformats.org/officeDocument/2006/relationships/customXml" Target="../../customXml/item30.xml"/><Relationship Id="rId7" Type="http://schemas.openxmlformats.org/officeDocument/2006/relationships/customXml" Target="../../customXml/item35.xml"/><Relationship Id="rId12" Type="http://schemas.openxmlformats.org/officeDocument/2006/relationships/image" Target="../media/image3.png"/><Relationship Id="rId2" Type="http://schemas.openxmlformats.org/officeDocument/2006/relationships/customXml" Target="../../customXml/item10.xml"/><Relationship Id="rId1" Type="http://schemas.openxmlformats.org/officeDocument/2006/relationships/tags" Target="../tags/tag11.xml"/><Relationship Id="rId6" Type="http://schemas.openxmlformats.org/officeDocument/2006/relationships/customXml" Target="../../customXml/item13.xml"/><Relationship Id="rId11" Type="http://schemas.openxmlformats.org/officeDocument/2006/relationships/image" Target="../media/image2.png"/><Relationship Id="rId5" Type="http://schemas.openxmlformats.org/officeDocument/2006/relationships/customXml" Target="../../customXml/item20.xml"/><Relationship Id="rId10" Type="http://schemas.openxmlformats.org/officeDocument/2006/relationships/notesSlide" Target="../notesSlides/notesSlide2.xml"/><Relationship Id="rId4" Type="http://schemas.openxmlformats.org/officeDocument/2006/relationships/customXml" Target="../../customXml/item1.xml"/><Relationship Id="rId9" Type="http://schemas.openxmlformats.org/officeDocument/2006/relationships/slideLayout" Target="../slideLayouts/slideLayout7.xml"/><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customXml/item27.xml"/><Relationship Id="rId13" Type="http://schemas.openxmlformats.org/officeDocument/2006/relationships/customXml" Target="../../customXml/item24.xml"/><Relationship Id="rId18" Type="http://schemas.openxmlformats.org/officeDocument/2006/relationships/image" Target="../media/image5.png"/><Relationship Id="rId3" Type="http://schemas.openxmlformats.org/officeDocument/2006/relationships/customXml" Target="../../customXml/item31.xml"/><Relationship Id="rId7" Type="http://schemas.openxmlformats.org/officeDocument/2006/relationships/customXml" Target="../../customXml/item11.xml"/><Relationship Id="rId12" Type="http://schemas.openxmlformats.org/officeDocument/2006/relationships/customXml" Target="../../customXml/item6.xml"/><Relationship Id="rId17" Type="http://schemas.openxmlformats.org/officeDocument/2006/relationships/slideLayout" Target="../slideLayouts/slideLayout7.xml"/><Relationship Id="rId2" Type="http://schemas.openxmlformats.org/officeDocument/2006/relationships/customXml" Target="../../customXml/item14.xml"/><Relationship Id="rId16" Type="http://schemas.openxmlformats.org/officeDocument/2006/relationships/customXml" Target="../../customXml/item33.xml"/><Relationship Id="rId1" Type="http://schemas.openxmlformats.org/officeDocument/2006/relationships/customXml" Target="../../customXml/item38.xml"/><Relationship Id="rId6" Type="http://schemas.openxmlformats.org/officeDocument/2006/relationships/customXml" Target="../../customXml/item39.xml"/><Relationship Id="rId11" Type="http://schemas.openxmlformats.org/officeDocument/2006/relationships/customXml" Target="../../customXml/item15.xml"/><Relationship Id="rId5" Type="http://schemas.openxmlformats.org/officeDocument/2006/relationships/customXml" Target="../../customXml/item23.xml"/><Relationship Id="rId15" Type="http://schemas.openxmlformats.org/officeDocument/2006/relationships/customXml" Target="../../customXml/item40.xml"/><Relationship Id="rId10" Type="http://schemas.openxmlformats.org/officeDocument/2006/relationships/customXml" Target="../../customXml/item32.xml"/><Relationship Id="rId4" Type="http://schemas.openxmlformats.org/officeDocument/2006/relationships/customXml" Target="../../customXml/item3.xml"/><Relationship Id="rId9" Type="http://schemas.openxmlformats.org/officeDocument/2006/relationships/customXml" Target="../../customXml/item42.xml"/><Relationship Id="rId14" Type="http://schemas.openxmlformats.org/officeDocument/2006/relationships/customXml" Target="../../customXml/item16.xml"/></Relationships>
</file>

<file path=ppt/slides/_rels/slide6.xml.rels><?xml version="1.0" encoding="UTF-8" standalone="yes"?>
<Relationships xmlns="http://schemas.openxmlformats.org/package/2006/relationships"><Relationship Id="rId8" Type="http://schemas.openxmlformats.org/officeDocument/2006/relationships/customXml" Target="../../customXml/item18.xml"/><Relationship Id="rId13" Type="http://schemas.openxmlformats.org/officeDocument/2006/relationships/customXml" Target="../../customXml/item9.xml"/><Relationship Id="rId18" Type="http://schemas.openxmlformats.org/officeDocument/2006/relationships/image" Target="../media/image5.png"/><Relationship Id="rId3" Type="http://schemas.openxmlformats.org/officeDocument/2006/relationships/customXml" Target="../../customXml/item17.xml"/><Relationship Id="rId7" Type="http://schemas.openxmlformats.org/officeDocument/2006/relationships/customXml" Target="../../customXml/item43.xml"/><Relationship Id="rId12" Type="http://schemas.openxmlformats.org/officeDocument/2006/relationships/customXml" Target="../../customXml/item41.xml"/><Relationship Id="rId17" Type="http://schemas.openxmlformats.org/officeDocument/2006/relationships/slideLayout" Target="../slideLayouts/slideLayout7.xml"/><Relationship Id="rId2" Type="http://schemas.openxmlformats.org/officeDocument/2006/relationships/customXml" Target="../../customXml/item4.xml"/><Relationship Id="rId16" Type="http://schemas.openxmlformats.org/officeDocument/2006/relationships/customXml" Target="../../customXml/item19.xml"/><Relationship Id="rId1" Type="http://schemas.openxmlformats.org/officeDocument/2006/relationships/customXml" Target="../../customXml/item37.xml"/><Relationship Id="rId6" Type="http://schemas.openxmlformats.org/officeDocument/2006/relationships/customXml" Target="../../customXml/item25.xml"/><Relationship Id="rId11" Type="http://schemas.openxmlformats.org/officeDocument/2006/relationships/customXml" Target="../../customXml/item26.xml"/><Relationship Id="rId5" Type="http://schemas.openxmlformats.org/officeDocument/2006/relationships/customXml" Target="../../customXml/item7.xml"/><Relationship Id="rId15" Type="http://schemas.openxmlformats.org/officeDocument/2006/relationships/customXml" Target="../../customXml/item28.xml"/><Relationship Id="rId10" Type="http://schemas.openxmlformats.org/officeDocument/2006/relationships/customXml" Target="../../customXml/item8.xml"/><Relationship Id="rId4" Type="http://schemas.openxmlformats.org/officeDocument/2006/relationships/customXml" Target="../../customXml/item36.xml"/><Relationship Id="rId9" Type="http://schemas.openxmlformats.org/officeDocument/2006/relationships/customXml" Target="../../customXml/item34.xml"/><Relationship Id="rId14" Type="http://schemas.openxmlformats.org/officeDocument/2006/relationships/customXml" Target="../../customXml/item4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417509446"/>
              </p:ext>
            </p:extLst>
          </p:nvPr>
        </p:nvGraphicFramePr>
        <p:xfrm>
          <a:off x="179512" y="862032"/>
          <a:ext cx="1512168" cy="5933440"/>
        </p:xfrm>
        <a:graphic>
          <a:graphicData uri="http://schemas.openxmlformats.org/drawingml/2006/table">
            <a:tbl>
              <a:tblPr firstRow="1" bandRow="1">
                <a:tableStyleId>{5C22544A-7EE6-4342-B048-85BDC9FD1C3A}</a:tableStyleId>
              </a:tblPr>
              <a:tblGrid>
                <a:gridCol w="1512168"/>
              </a:tblGrid>
              <a:tr h="370840">
                <a:tc>
                  <a:txBody>
                    <a:bodyPr/>
                    <a:lstStyle/>
                    <a:p>
                      <a:r>
                        <a:rPr lang="en-US" sz="1200" dirty="0" smtClean="0"/>
                        <a:t>Accounts</a:t>
                      </a:r>
                    </a:p>
                  </a:txBody>
                  <a:tcPr/>
                </a:tc>
              </a:tr>
              <a:tr h="370840">
                <a:tc>
                  <a:txBody>
                    <a:bodyPr/>
                    <a:lstStyle/>
                    <a:p>
                      <a:r>
                        <a:rPr lang="en-US" sz="1000" dirty="0" smtClean="0"/>
                        <a:t>+ Cash</a:t>
                      </a:r>
                      <a:r>
                        <a:rPr lang="en-US" sz="1000" baseline="0" dirty="0" smtClean="0"/>
                        <a:t> Pool</a:t>
                      </a:r>
                      <a:endParaRPr lang="en-US" sz="1000" dirty="0" smtClean="0"/>
                    </a:p>
                  </a:txBody>
                  <a:tcPr/>
                </a:tc>
              </a:tr>
              <a:tr h="370840">
                <a:tc>
                  <a:txBody>
                    <a:bodyPr/>
                    <a:lstStyle/>
                    <a:p>
                      <a:pPr algn="r"/>
                      <a:r>
                        <a:rPr lang="en-US" sz="1000" dirty="0" smtClean="0"/>
                        <a:t>GT Bank</a:t>
                      </a:r>
                    </a:p>
                  </a:txBody>
                  <a:tcPr/>
                </a:tc>
              </a:tr>
              <a:tr h="370840">
                <a:tc>
                  <a:txBody>
                    <a:bodyPr/>
                    <a:lstStyle/>
                    <a:p>
                      <a:pPr algn="r"/>
                      <a:r>
                        <a:rPr lang="en-US" sz="1000" dirty="0" smtClean="0"/>
                        <a:t>Skye</a:t>
                      </a:r>
                    </a:p>
                  </a:txBody>
                  <a:tcPr/>
                </a:tc>
              </a:tr>
              <a:tr h="370840">
                <a:tc>
                  <a:txBody>
                    <a:bodyPr/>
                    <a:lstStyle/>
                    <a:p>
                      <a:pPr algn="r"/>
                      <a:r>
                        <a:rPr lang="en-US" sz="1000" dirty="0" smtClean="0"/>
                        <a:t>First Bank</a:t>
                      </a:r>
                    </a:p>
                  </a:txBody>
                  <a:tcPr/>
                </a:tc>
              </a:tr>
              <a:tr h="370840">
                <a:tc>
                  <a:txBody>
                    <a:bodyPr/>
                    <a:lstStyle/>
                    <a:p>
                      <a:pPr algn="r"/>
                      <a:r>
                        <a:rPr lang="en-US" sz="1000" dirty="0" smtClean="0"/>
                        <a:t>UBA</a:t>
                      </a:r>
                    </a:p>
                  </a:txBody>
                  <a:tcPr/>
                </a:tc>
              </a:tr>
              <a:tr h="370840">
                <a:tc>
                  <a:txBody>
                    <a:bodyPr/>
                    <a:lstStyle/>
                    <a:p>
                      <a:pPr algn="r"/>
                      <a:r>
                        <a:rPr lang="en-US" sz="1000" dirty="0" smtClean="0"/>
                        <a:t>Zenith</a:t>
                      </a:r>
                    </a:p>
                  </a:txBody>
                  <a:tcPr/>
                </a:tc>
              </a:tr>
              <a:tr h="370840">
                <a:tc>
                  <a:txBody>
                    <a:bodyPr/>
                    <a:lstStyle/>
                    <a:p>
                      <a:pPr algn="r"/>
                      <a:r>
                        <a:rPr lang="en-US" sz="1000" dirty="0" smtClean="0"/>
                        <a:t>FCMB</a:t>
                      </a:r>
                    </a:p>
                  </a:txBody>
                  <a:tcPr/>
                </a:tc>
              </a:tr>
              <a:tr h="370840">
                <a:tc>
                  <a:txBody>
                    <a:bodyPr/>
                    <a:lstStyle/>
                    <a:p>
                      <a:pPr algn="r"/>
                      <a:r>
                        <a:rPr lang="en-US" sz="1000" dirty="0" smtClean="0"/>
                        <a:t>Diamond</a:t>
                      </a:r>
                      <a:r>
                        <a:rPr lang="en-US" sz="1000" baseline="0" dirty="0" smtClean="0"/>
                        <a:t> Bank</a:t>
                      </a:r>
                      <a:endParaRPr lang="en-US" sz="1000" dirty="0" smtClean="0"/>
                    </a:p>
                  </a:txBody>
                  <a:tcPr/>
                </a:tc>
              </a:tr>
              <a:tr h="370840">
                <a:tc>
                  <a:txBody>
                    <a:bodyPr/>
                    <a:lstStyle/>
                    <a:p>
                      <a:pPr algn="r"/>
                      <a:r>
                        <a:rPr lang="en-US" sz="1000" dirty="0" smtClean="0"/>
                        <a:t>Access Bank</a:t>
                      </a:r>
                      <a:endParaRPr lang="en-US" sz="1000" dirty="0" smtClean="0"/>
                    </a:p>
                  </a:txBody>
                  <a:tcPr/>
                </a:tc>
              </a:tr>
              <a:tr h="370840">
                <a:tc>
                  <a:txBody>
                    <a:bodyPr/>
                    <a:lstStyle/>
                    <a:p>
                      <a:r>
                        <a:rPr lang="en-US" sz="1000" dirty="0" smtClean="0"/>
                        <a:t>+ Card Deposits</a:t>
                      </a:r>
                    </a:p>
                  </a:txBody>
                  <a:tcPr/>
                </a:tc>
              </a:tr>
              <a:tr h="370840">
                <a:tc>
                  <a:txBody>
                    <a:bodyPr/>
                    <a:lstStyle/>
                    <a:p>
                      <a:pPr algn="r"/>
                      <a:r>
                        <a:rPr lang="en-US" sz="1000" dirty="0" err="1" smtClean="0"/>
                        <a:t>InterSwitch</a:t>
                      </a:r>
                      <a:endParaRPr lang="en-US" sz="1000" dirty="0" smtClean="0"/>
                    </a:p>
                  </a:txBody>
                  <a:tcPr/>
                </a:tc>
              </a:tr>
              <a:tr h="370840">
                <a:tc>
                  <a:txBody>
                    <a:bodyPr/>
                    <a:lstStyle/>
                    <a:p>
                      <a:r>
                        <a:rPr lang="en-US" sz="1000" dirty="0" smtClean="0"/>
                        <a:t>+ Airtime</a:t>
                      </a:r>
                    </a:p>
                  </a:txBody>
                  <a:tcPr/>
                </a:tc>
              </a:tr>
              <a:tr h="370840">
                <a:tc>
                  <a:txBody>
                    <a:bodyPr/>
                    <a:lstStyle/>
                    <a:p>
                      <a:pPr algn="r"/>
                      <a:r>
                        <a:rPr lang="en-US" sz="1000" dirty="0" smtClean="0"/>
                        <a:t>Each Mobile</a:t>
                      </a:r>
                      <a:r>
                        <a:rPr lang="en-US" sz="1000" baseline="0" dirty="0" smtClean="0"/>
                        <a:t> Operator</a:t>
                      </a:r>
                      <a:endParaRPr lang="en-US" sz="1000" dirty="0" smtClean="0"/>
                    </a:p>
                  </a:txBody>
                  <a:tcPr/>
                </a:tc>
              </a:tr>
              <a:tr h="370840">
                <a:tc>
                  <a:txBody>
                    <a:bodyPr/>
                    <a:lstStyle/>
                    <a:p>
                      <a:pPr algn="l"/>
                      <a:r>
                        <a:rPr lang="en-US" sz="1000" dirty="0" smtClean="0"/>
                        <a:t>+ Merchants</a:t>
                      </a:r>
                    </a:p>
                  </a:txBody>
                  <a:tcPr/>
                </a:tc>
              </a:tr>
              <a:tr h="370840">
                <a:tc>
                  <a:txBody>
                    <a:bodyPr/>
                    <a:lstStyle/>
                    <a:p>
                      <a:pPr algn="r"/>
                      <a:r>
                        <a:rPr lang="en-US" sz="1000" dirty="0" smtClean="0"/>
                        <a:t>Each Merchant</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85956858"/>
              </p:ext>
            </p:extLst>
          </p:nvPr>
        </p:nvGraphicFramePr>
        <p:xfrm>
          <a:off x="1751586" y="862032"/>
          <a:ext cx="7056777" cy="2613025"/>
        </p:xfrm>
        <a:graphic>
          <a:graphicData uri="http://schemas.openxmlformats.org/drawingml/2006/table">
            <a:tbl>
              <a:tblPr firstRow="1" bandRow="1">
                <a:tableStyleId>{5C22544A-7EE6-4342-B048-85BDC9FD1C3A}</a:tableStyleId>
              </a:tblPr>
              <a:tblGrid>
                <a:gridCol w="641525"/>
                <a:gridCol w="641525"/>
                <a:gridCol w="641525"/>
                <a:gridCol w="641525"/>
                <a:gridCol w="641525"/>
                <a:gridCol w="641525"/>
                <a:gridCol w="641525"/>
                <a:gridCol w="641525"/>
                <a:gridCol w="451685"/>
                <a:gridCol w="648072"/>
                <a:gridCol w="824820"/>
              </a:tblGrid>
              <a:tr h="370840">
                <a:tc>
                  <a:txBody>
                    <a:bodyPr/>
                    <a:lstStyle/>
                    <a:p>
                      <a:pPr algn="ctr" fontAlgn="b"/>
                      <a:r>
                        <a:rPr lang="en-US" sz="800" b="1" i="0" u="none" strike="noStrike" dirty="0" smtClean="0">
                          <a:solidFill>
                            <a:srgbClr val="FFFFFF"/>
                          </a:solidFill>
                          <a:effectLst/>
                          <a:latin typeface="Arial" panose="020B0604020202020204" pitchFamily="34" charset="0"/>
                        </a:rPr>
                        <a:t>Date/Time</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Opening Balance</a:t>
                      </a: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Matching ID</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Paga </a:t>
                      </a:r>
                      <a:r>
                        <a:rPr lang="en-US" sz="800" b="1" i="0" u="none" strike="noStrike" dirty="0" err="1" smtClean="0">
                          <a:solidFill>
                            <a:srgbClr val="FFFFFF"/>
                          </a:solidFill>
                          <a:effectLst/>
                          <a:latin typeface="Arial" panose="020B0604020202020204" pitchFamily="34" charset="0"/>
                        </a:rPr>
                        <a:t>AccountID</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Account Name</a:t>
                      </a:r>
                    </a:p>
                  </a:txBody>
                  <a:tcPr marL="9525" marR="9525" marT="9525" marB="0" anchor="b"/>
                </a:tc>
                <a:tc>
                  <a:txBody>
                    <a:bodyPr/>
                    <a:lstStyle/>
                    <a:p>
                      <a:pPr algn="ctr" fontAlgn="b"/>
                      <a:r>
                        <a:rPr lang="en-US" sz="800" b="1" i="0" u="none" strike="noStrike" smtClean="0">
                          <a:solidFill>
                            <a:srgbClr val="FFFFFF"/>
                          </a:solidFill>
                          <a:effectLst/>
                          <a:latin typeface="Arial" panose="020B0604020202020204" pitchFamily="34" charset="0"/>
                        </a:rPr>
                        <a:t>Financial Transaction </a:t>
                      </a:r>
                      <a:r>
                        <a:rPr lang="en-US" sz="800" b="1" i="0" u="none" strike="noStrike" dirty="0" smtClean="0">
                          <a:solidFill>
                            <a:srgbClr val="FFFFFF"/>
                          </a:solidFill>
                          <a:effectLst/>
                          <a:latin typeface="Arial" panose="020B0604020202020204" pitchFamily="34" charset="0"/>
                        </a:rPr>
                        <a:t>ID</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Reference No.</a:t>
                      </a: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Credits</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Cleared</a:t>
                      </a:r>
                    </a:p>
                  </a:txBody>
                  <a:tcPr marL="9525" marR="9525" marT="9525" marB="0" anchor="b"/>
                </a:tc>
                <a:tc>
                  <a:txBody>
                    <a:bodyPr/>
                    <a:lstStyle/>
                    <a:p>
                      <a:pPr algn="ctr" fontAlgn="b"/>
                      <a:r>
                        <a:rPr lang="en-US" sz="800" b="1" i="0" u="none" strike="noStrike" dirty="0" smtClean="0">
                          <a:solidFill>
                            <a:srgbClr val="FFFFFF"/>
                          </a:solidFill>
                          <a:effectLst/>
                          <a:latin typeface="Arial" panose="020B0604020202020204" pitchFamily="34" charset="0"/>
                        </a:rPr>
                        <a:t>Debits</a:t>
                      </a:r>
                      <a:endParaRPr lang="en-US" sz="8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800" b="1" i="0" u="none" strike="noStrike" dirty="0">
                          <a:solidFill>
                            <a:srgbClr val="FFFFFF"/>
                          </a:solidFill>
                          <a:effectLst/>
                          <a:latin typeface="Arial" panose="020B0604020202020204" pitchFamily="34" charset="0"/>
                        </a:rPr>
                        <a:t>Closing Balance</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11,989,564.00</a:t>
                      </a:r>
                    </a:p>
                  </a:txBody>
                  <a:tcPr marL="9525" marR="9525" marT="9525" marB="0" anchor="b"/>
                </a:tc>
                <a:tc>
                  <a:txBody>
                    <a:bodyPr/>
                    <a:lstStyle/>
                    <a:p>
                      <a:pPr algn="l" fontAlgn="b"/>
                      <a:r>
                        <a:rPr lang="en-US" sz="1000" b="0" i="0" u="none" strike="noStrike">
                          <a:solidFill>
                            <a:schemeClr val="bg1">
                              <a:lumMod val="65000"/>
                            </a:schemeClr>
                          </a:solidFill>
                          <a:effectLst/>
                          <a:latin typeface="+mj-lt"/>
                        </a:rPr>
                        <a:t>076948</a:t>
                      </a:r>
                    </a:p>
                  </a:txBody>
                  <a:tcPr marL="9525" marR="9525" marT="9525" marB="0" anchor="b"/>
                </a:tc>
                <a:tc>
                  <a:txBody>
                    <a:bodyPr/>
                    <a:lstStyle/>
                    <a:p>
                      <a:pPr algn="l" fontAlgn="b"/>
                      <a:endParaRPr lang="en-US" sz="1000" b="0" i="0" u="none" strike="noStrike">
                        <a:solidFill>
                          <a:schemeClr val="bg1">
                            <a:lumMod val="65000"/>
                          </a:schemeClr>
                        </a:solidFill>
                        <a:effectLst/>
                        <a:latin typeface="+mj-lt"/>
                      </a:endParaRPr>
                    </a:p>
                  </a:txBody>
                  <a:tcPr marL="9525" marR="9525" marT="9525" marB="0" anchor="b"/>
                </a:tc>
                <a:tc>
                  <a:txBody>
                    <a:bodyPr/>
                    <a:lstStyle/>
                    <a:p>
                      <a:pPr algn="l" fontAlgn="b"/>
                      <a:r>
                        <a:rPr lang="en-US" sz="1000" b="0" i="0" u="none" strike="noStrike">
                          <a:solidFill>
                            <a:schemeClr val="bg1">
                              <a:lumMod val="65000"/>
                            </a:schemeClr>
                          </a:solidFill>
                          <a:effectLst/>
                          <a:latin typeface="+mj-lt"/>
                        </a:rPr>
                        <a:t>Riche Brown</a:t>
                      </a:r>
                    </a:p>
                  </a:txBody>
                  <a:tcPr marL="9525" marR="9525" marT="9525" marB="0" anchor="b"/>
                </a:tc>
                <a:tc>
                  <a:txBody>
                    <a:bodyPr/>
                    <a:lstStyle/>
                    <a:p>
                      <a:pPr algn="l" fontAlgn="b"/>
                      <a:endParaRPr lang="en-US" sz="1000" b="0" i="0" u="none" strike="noStrike">
                        <a:solidFill>
                          <a:schemeClr val="bg1">
                            <a:lumMod val="65000"/>
                          </a:schemeClr>
                        </a:solidFill>
                        <a:effectLst/>
                        <a:latin typeface="+mj-lt"/>
                      </a:endParaRPr>
                    </a:p>
                  </a:txBody>
                  <a:tcPr marL="9525" marR="9525" marT="9525" marB="0" anchor="b"/>
                </a:tc>
                <a:tc>
                  <a:txBody>
                    <a:bodyPr/>
                    <a:lstStyle/>
                    <a:p>
                      <a:pPr algn="l" fontAlgn="b"/>
                      <a:r>
                        <a:rPr lang="en-US" sz="1000" b="0" i="0" u="none" strike="noStrike">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a:solidFill>
                            <a:schemeClr val="bg1">
                              <a:lumMod val="65000"/>
                            </a:schemeClr>
                          </a:solidFill>
                          <a:effectLst/>
                          <a:latin typeface="+mj-lt"/>
                        </a:rPr>
                        <a:t>4,950.00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00728428</a:t>
                      </a:r>
                    </a:p>
                  </a:txBody>
                  <a:tcPr marL="9525" marR="9525" marT="9525" marB="0" anchor="b"/>
                </a:tc>
                <a:tc>
                  <a:txBody>
                    <a:bodyPr/>
                    <a:lstStyle/>
                    <a:p>
                      <a:pPr algn="l" fontAlgn="b"/>
                      <a:endParaRPr lang="en-US" sz="1000" b="0" i="0" u="none" strike="noStrike" dirty="0">
                        <a:solidFill>
                          <a:schemeClr val="bg1">
                            <a:lumMod val="65000"/>
                          </a:schemeClr>
                        </a:solidFill>
                        <a:effectLst/>
                        <a:latin typeface="+mj-lt"/>
                      </a:endParaRP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ING Systems (3)</a:t>
                      </a:r>
                    </a:p>
                  </a:txBody>
                  <a:tcPr marL="9525" marR="9525" marT="9525" marB="0" anchor="b"/>
                </a:tc>
                <a:tc>
                  <a:txBody>
                    <a:bodyPr/>
                    <a:lstStyle/>
                    <a:p>
                      <a:pPr algn="l" fontAlgn="b"/>
                      <a:endParaRPr lang="en-US" sz="1000" b="0" i="0" u="none" strike="noStrike" dirty="0">
                        <a:solidFill>
                          <a:schemeClr val="bg1">
                            <a:lumMod val="65000"/>
                          </a:schemeClr>
                        </a:solidFill>
                        <a:effectLst/>
                        <a:latin typeface="+mj-lt"/>
                      </a:endParaRP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33,800.00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12,028,314.00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12,028,314.00</a:t>
                      </a:r>
                    </a:p>
                  </a:txBody>
                  <a:tcPr marL="9525" marR="9525" marT="9525" marB="0" anchor="b"/>
                </a:tc>
                <a:tc>
                  <a:txBody>
                    <a:bodyPr/>
                    <a:lstStyle/>
                    <a:p>
                      <a:pPr algn="l" fontAlgn="b"/>
                      <a:r>
                        <a:rPr lang="en-US" sz="1000" b="0" i="0" u="none" strike="noStrike">
                          <a:solidFill>
                            <a:srgbClr val="000000"/>
                          </a:solidFill>
                          <a:effectLst/>
                          <a:latin typeface="+mj-lt"/>
                        </a:rPr>
                        <a:t>0786873</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dirty="0" err="1">
                          <a:solidFill>
                            <a:srgbClr val="000000"/>
                          </a:solidFill>
                          <a:effectLst/>
                          <a:latin typeface="+mj-lt"/>
                        </a:rPr>
                        <a:t>Adico</a:t>
                      </a:r>
                      <a:r>
                        <a:rPr lang="en-US" sz="1000" b="0" i="0" u="none" strike="noStrike" dirty="0">
                          <a:solidFill>
                            <a:srgbClr val="000000"/>
                          </a:solidFill>
                          <a:effectLst/>
                          <a:latin typeface="+mj-lt"/>
                        </a:rPr>
                        <a:t> Electronics Nigeria</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15,000.00</a:t>
                      </a:r>
                    </a:p>
                  </a:txBody>
                  <a:tcPr marL="9525" marR="9525" marT="9525" marB="0" anchor="b"/>
                </a:tc>
                <a:tc>
                  <a:txBody>
                    <a:bodyPr/>
                    <a:lstStyle/>
                    <a:p>
                      <a:pPr algn="ctr"/>
                      <a:r>
                        <a:rPr lang="en-US" sz="1000" dirty="0" smtClean="0">
                          <a:latin typeface="+mj-lt"/>
                        </a:rPr>
                        <a:t>C</a:t>
                      </a: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12,043,314.00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12,043,314.00</a:t>
                      </a:r>
                    </a:p>
                  </a:txBody>
                  <a:tcPr marL="9525" marR="9525" marT="9525" marB="0" anchor="b"/>
                </a:tc>
                <a:tc>
                  <a:txBody>
                    <a:bodyPr/>
                    <a:lstStyle/>
                    <a:p>
                      <a:pPr algn="l" fontAlgn="b"/>
                      <a:r>
                        <a:rPr lang="en-US" sz="1000" b="0" i="0" u="none" strike="noStrike">
                          <a:solidFill>
                            <a:srgbClr val="000000"/>
                          </a:solidFill>
                          <a:effectLst/>
                          <a:latin typeface="+mj-lt"/>
                        </a:rPr>
                        <a:t>7621816</a:t>
                      </a:r>
                    </a:p>
                  </a:txBody>
                  <a:tcPr marL="9525" marR="9525" marT="9525" marB="0" anchor="b"/>
                </a:tc>
                <a:tc>
                  <a:txBody>
                    <a:bodyPr/>
                    <a:lstStyle/>
                    <a:p>
                      <a:pPr algn="l" fontAlgn="b"/>
                      <a:endParaRPr lang="en-US" sz="1000" b="0" i="0" u="none" strike="noStrike">
                        <a:solidFill>
                          <a:srgbClr val="000000"/>
                        </a:solidFill>
                        <a:effectLst/>
                        <a:latin typeface="+mj-lt"/>
                      </a:endParaRP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endParaRPr lang="en-US" sz="1000" b="0" i="0" u="none" strike="noStrike">
                        <a:solidFill>
                          <a:srgbClr val="000000"/>
                        </a:solidFill>
                        <a:effectLst/>
                        <a:latin typeface="+mj-lt"/>
                      </a:endParaRPr>
                    </a:p>
                  </a:txBody>
                  <a:tcPr marL="9525" marR="9525" marT="9525" marB="0" anchor="b"/>
                </a:tc>
                <a:tc>
                  <a:txBody>
                    <a:bodyPr/>
                    <a:lstStyle/>
                    <a:p>
                      <a:pPr algn="l" fontAlgn="b"/>
                      <a:r>
                        <a:rPr lang="en-US" sz="1000" b="0" i="0" u="none" strike="noStrike">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14,000.00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12,057,314.00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12,057,314.00</a:t>
                      </a:r>
                    </a:p>
                  </a:txBody>
                  <a:tcPr marL="9525" marR="9525" marT="9525" marB="0" anchor="b"/>
                </a:tc>
                <a:tc>
                  <a:txBody>
                    <a:bodyPr/>
                    <a:lstStyle/>
                    <a:p>
                      <a:pPr algn="l" fontAlgn="b"/>
                      <a:r>
                        <a:rPr lang="en-US" sz="1000" b="0" i="0" u="none" strike="noStrike">
                          <a:solidFill>
                            <a:srgbClr val="000000"/>
                          </a:solidFill>
                          <a:effectLst/>
                          <a:latin typeface="+mj-lt"/>
                        </a:rPr>
                        <a:t>7621815</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endParaRPr lang="en-US" sz="1000" b="0" i="0" u="none" strike="noStrike" dirty="0">
                        <a:solidFill>
                          <a:srgbClr val="000000"/>
                        </a:solidFill>
                        <a:effectLst/>
                        <a:latin typeface="+mj-lt"/>
                      </a:endParaRP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38,650.00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12,095,964.00</a:t>
                      </a:r>
                    </a:p>
                  </a:txBody>
                  <a:tcPr marL="9525" marR="9525" marT="9525" marB="0" anchor="b"/>
                </a:tc>
              </a:tr>
            </a:tbl>
          </a:graphicData>
        </a:graphic>
      </p:graphicFrame>
      <p:sp>
        <p:nvSpPr>
          <p:cNvPr id="14" name="Line Callout 1 13"/>
          <p:cNvSpPr/>
          <p:nvPr/>
        </p:nvSpPr>
        <p:spPr>
          <a:xfrm>
            <a:off x="-1368152" y="1268760"/>
            <a:ext cx="1368152" cy="3312368"/>
          </a:xfrm>
          <a:prstGeom prst="borderCallout1">
            <a:avLst>
              <a:gd name="adj1" fmla="val 28227"/>
              <a:gd name="adj2" fmla="val 110290"/>
              <a:gd name="adj3" fmla="val 61821"/>
              <a:gd name="adj4" fmla="val 14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Tree list – filtered based on user permissions.</a:t>
            </a:r>
          </a:p>
          <a:p>
            <a:pPr algn="ctr"/>
            <a:r>
              <a:rPr lang="en-US" sz="1600" dirty="0" smtClean="0"/>
              <a:t>When account is selected, grid populates with full history for account.</a:t>
            </a:r>
            <a:endParaRPr lang="en-US" sz="1600" dirty="0"/>
          </a:p>
        </p:txBody>
      </p:sp>
      <p:sp>
        <p:nvSpPr>
          <p:cNvPr id="15" name="TextBox 14"/>
          <p:cNvSpPr txBox="1"/>
          <p:nvPr/>
        </p:nvSpPr>
        <p:spPr>
          <a:xfrm>
            <a:off x="1763688" y="135090"/>
            <a:ext cx="2914011" cy="338554"/>
          </a:xfrm>
          <a:prstGeom prst="rect">
            <a:avLst/>
          </a:prstGeom>
          <a:noFill/>
        </p:spPr>
        <p:txBody>
          <a:bodyPr wrap="square" rtlCol="0">
            <a:spAutoFit/>
          </a:bodyPr>
          <a:lstStyle/>
          <a:p>
            <a:r>
              <a:rPr lang="en-US" sz="1600" dirty="0" smtClean="0"/>
              <a:t>Account Activity Detail for: </a:t>
            </a:r>
            <a:endParaRPr lang="en-US" sz="1600" dirty="0"/>
          </a:p>
        </p:txBody>
      </p:sp>
      <p:sp>
        <p:nvSpPr>
          <p:cNvPr id="19" name="TextBox 18"/>
          <p:cNvSpPr txBox="1"/>
          <p:nvPr/>
        </p:nvSpPr>
        <p:spPr>
          <a:xfrm>
            <a:off x="4427984" y="135090"/>
            <a:ext cx="3611306" cy="338554"/>
          </a:xfrm>
          <a:prstGeom prst="rect">
            <a:avLst/>
          </a:prstGeom>
          <a:noFill/>
          <a:ln w="3175">
            <a:solidFill>
              <a:schemeClr val="tx1"/>
            </a:solidFill>
          </a:ln>
        </p:spPr>
        <p:txBody>
          <a:bodyPr wrap="square" rtlCol="0">
            <a:spAutoFit/>
          </a:bodyPr>
          <a:lstStyle/>
          <a:p>
            <a:r>
              <a:rPr lang="en-US" sz="1600" dirty="0" smtClean="0"/>
              <a:t>Selected Account Name</a:t>
            </a:r>
            <a:endParaRPr lang="en-US" sz="1600" dirty="0"/>
          </a:p>
        </p:txBody>
      </p:sp>
      <p:sp>
        <p:nvSpPr>
          <p:cNvPr id="32" name="AutoShape 50"/>
          <p:cNvSpPr>
            <a:spLocks noChangeArrowheads="1"/>
          </p:cNvSpPr>
          <p:nvPr>
            <p:custDataLst>
              <p:tags r:id="rId1"/>
            </p:custDataLst>
          </p:nvPr>
        </p:nvSpPr>
        <p:spPr bwMode="auto">
          <a:xfrm>
            <a:off x="7247202" y="5482559"/>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Latest Data</a:t>
            </a:r>
            <a:endParaRPr lang="en-US" sz="1000" dirty="0">
              <a:latin typeface="Tahoma" pitchFamily="34" charset="0"/>
              <a:cs typeface="Tahoma" pitchFamily="34" charset="0"/>
            </a:endParaRPr>
          </a:p>
        </p:txBody>
      </p:sp>
      <p:sp>
        <p:nvSpPr>
          <p:cNvPr id="33" name="Line Callout 1 32"/>
          <p:cNvSpPr/>
          <p:nvPr/>
        </p:nvSpPr>
        <p:spPr>
          <a:xfrm>
            <a:off x="5940152" y="5046294"/>
            <a:ext cx="1656184" cy="360040"/>
          </a:xfrm>
          <a:prstGeom prst="borderCallout1">
            <a:avLst>
              <a:gd name="adj1" fmla="val 24634"/>
              <a:gd name="adj2" fmla="val 103738"/>
              <a:gd name="adj3" fmla="val 143828"/>
              <a:gd name="adj4" fmla="val 117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Opens Import Screen</a:t>
            </a:r>
            <a:endParaRPr lang="en-US" sz="1200" dirty="0"/>
          </a:p>
        </p:txBody>
      </p:sp>
      <p:sp>
        <p:nvSpPr>
          <p:cNvPr id="35" name="Line Callout 2 34"/>
          <p:cNvSpPr/>
          <p:nvPr/>
        </p:nvSpPr>
        <p:spPr>
          <a:xfrm>
            <a:off x="2267744" y="4005064"/>
            <a:ext cx="6048672" cy="720080"/>
          </a:xfrm>
          <a:prstGeom prst="borderCallout2">
            <a:avLst>
              <a:gd name="adj1" fmla="val -45690"/>
              <a:gd name="adj2" fmla="val 58050"/>
              <a:gd name="adj3" fmla="val -21051"/>
              <a:gd name="adj4" fmla="val 48711"/>
              <a:gd name="adj5" fmla="val -52392"/>
              <a:gd name="adj6" fmla="val 37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All  transactions for the selected Paga Account show up here. R = reconciled, C matched, blank = not yet processed. The user can filter for a particular date range.</a:t>
            </a:r>
          </a:p>
        </p:txBody>
      </p:sp>
      <p:sp>
        <p:nvSpPr>
          <p:cNvPr id="36" name="TextBox 35"/>
          <p:cNvSpPr txBox="1"/>
          <p:nvPr/>
        </p:nvSpPr>
        <p:spPr>
          <a:xfrm>
            <a:off x="1736391" y="554434"/>
            <a:ext cx="2914011" cy="276999"/>
          </a:xfrm>
          <a:prstGeom prst="rect">
            <a:avLst/>
          </a:prstGeom>
          <a:noFill/>
        </p:spPr>
        <p:txBody>
          <a:bodyPr wrap="square" rtlCol="0">
            <a:spAutoFit/>
          </a:bodyPr>
          <a:lstStyle/>
          <a:p>
            <a:r>
              <a:rPr lang="en-US" sz="1200" dirty="0" smtClean="0"/>
              <a:t>Filter for Date Range</a:t>
            </a:r>
            <a:endParaRPr lang="en-US" sz="1200" dirty="0"/>
          </a:p>
        </p:txBody>
      </p:sp>
      <p:sp>
        <p:nvSpPr>
          <p:cNvPr id="39" name="TextBox 38"/>
          <p:cNvSpPr txBox="1"/>
          <p:nvPr/>
        </p:nvSpPr>
        <p:spPr>
          <a:xfrm>
            <a:off x="5071124" y="554431"/>
            <a:ext cx="333948" cy="277000"/>
          </a:xfrm>
          <a:prstGeom prst="rect">
            <a:avLst/>
          </a:prstGeom>
          <a:noFill/>
        </p:spPr>
        <p:txBody>
          <a:bodyPr wrap="square" rtlCol="0">
            <a:spAutoFit/>
          </a:bodyPr>
          <a:lstStyle/>
          <a:p>
            <a:r>
              <a:rPr lang="en-US" sz="1200" dirty="0" smtClean="0"/>
              <a:t>to</a:t>
            </a:r>
            <a:endParaRPr lang="en-US" sz="1200" dirty="0"/>
          </a:p>
        </p:txBody>
      </p:sp>
      <p:sp>
        <p:nvSpPr>
          <p:cNvPr id="40" name="TextBox 39"/>
          <p:cNvSpPr txBox="1"/>
          <p:nvPr/>
        </p:nvSpPr>
        <p:spPr>
          <a:xfrm>
            <a:off x="-1188640" y="158358"/>
            <a:ext cx="2034531" cy="461665"/>
          </a:xfrm>
          <a:prstGeom prst="rect">
            <a:avLst/>
          </a:prstGeom>
          <a:noFill/>
        </p:spPr>
        <p:txBody>
          <a:bodyPr wrap="none" rtlCol="0">
            <a:spAutoFit/>
          </a:bodyPr>
          <a:lstStyle/>
          <a:p>
            <a:r>
              <a:rPr lang="en-US" dirty="0" smtClean="0"/>
              <a:t>Main Window</a:t>
            </a:r>
            <a:endParaRPr lang="en-US" dirty="0"/>
          </a:p>
        </p:txBody>
      </p:sp>
      <p:sp>
        <p:nvSpPr>
          <p:cNvPr id="43" name="Line Callout 1 42"/>
          <p:cNvSpPr/>
          <p:nvPr/>
        </p:nvSpPr>
        <p:spPr>
          <a:xfrm>
            <a:off x="9122946" y="567597"/>
            <a:ext cx="1014717" cy="989196"/>
          </a:xfrm>
          <a:prstGeom prst="borderCallout1">
            <a:avLst>
              <a:gd name="adj1" fmla="val 22612"/>
              <a:gd name="adj2" fmla="val -8383"/>
              <a:gd name="adj3" fmla="val 14407"/>
              <a:gd name="adj4" fmla="val -2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Find specific </a:t>
            </a:r>
            <a:r>
              <a:rPr lang="en-US" sz="800" dirty="0" err="1" smtClean="0"/>
              <a:t>tx</a:t>
            </a:r>
            <a:r>
              <a:rPr lang="en-US" sz="800" dirty="0"/>
              <a:t> </a:t>
            </a:r>
            <a:r>
              <a:rPr lang="en-US" sz="800" dirty="0" smtClean="0"/>
              <a:t>by account name, </a:t>
            </a:r>
            <a:r>
              <a:rPr lang="en-US" sz="800" dirty="0" err="1" smtClean="0"/>
              <a:t>paga</a:t>
            </a:r>
            <a:r>
              <a:rPr lang="en-US" sz="800" dirty="0" smtClean="0"/>
              <a:t> account ID,</a:t>
            </a:r>
          </a:p>
          <a:p>
            <a:pPr algn="ctr"/>
            <a:r>
              <a:rPr lang="en-US" sz="800" dirty="0" smtClean="0"/>
              <a:t>Ref no., </a:t>
            </a:r>
            <a:r>
              <a:rPr lang="en-US" sz="800" dirty="0" err="1" smtClean="0"/>
              <a:t>tx</a:t>
            </a:r>
            <a:r>
              <a:rPr lang="en-US" sz="800" dirty="0" smtClean="0"/>
              <a:t> </a:t>
            </a:r>
            <a:r>
              <a:rPr lang="en-US" sz="800" dirty="0" err="1" smtClean="0"/>
              <a:t>num</a:t>
            </a:r>
            <a:r>
              <a:rPr lang="en-US" sz="800" dirty="0" smtClean="0"/>
              <a:t>, etc.</a:t>
            </a:r>
            <a:endParaRPr lang="en-US" sz="800" dirty="0"/>
          </a:p>
        </p:txBody>
      </p:sp>
      <p:sp>
        <p:nvSpPr>
          <p:cNvPr id="44" name="AutoShape 50"/>
          <p:cNvSpPr>
            <a:spLocks noChangeArrowheads="1"/>
          </p:cNvSpPr>
          <p:nvPr>
            <p:custDataLst>
              <p:tags r:id="rId2"/>
            </p:custDataLst>
          </p:nvPr>
        </p:nvSpPr>
        <p:spPr bwMode="auto">
          <a:xfrm>
            <a:off x="7265261" y="5955840"/>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Reconcile</a:t>
            </a:r>
            <a:endParaRPr lang="en-US" sz="1000" dirty="0">
              <a:latin typeface="Tahoma" pitchFamily="34" charset="0"/>
              <a:cs typeface="Tahoma" pitchFamily="34" charset="0"/>
            </a:endParaRPr>
          </a:p>
        </p:txBody>
      </p:sp>
      <p:sp>
        <p:nvSpPr>
          <p:cNvPr id="45" name="Line Callout 1 44"/>
          <p:cNvSpPr/>
          <p:nvPr/>
        </p:nvSpPr>
        <p:spPr>
          <a:xfrm>
            <a:off x="2051721" y="4941168"/>
            <a:ext cx="3528392" cy="1644075"/>
          </a:xfrm>
          <a:prstGeom prst="borderCallout1">
            <a:avLst>
              <a:gd name="adj1" fmla="val 59395"/>
              <a:gd name="adj2" fmla="val 104278"/>
              <a:gd name="adj3" fmla="val 71180"/>
              <a:gd name="adj4" fmla="val 154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If nothing has been downloaded for today, ask if they want to import first. They may finish all the matching, but wait to reconcile, so we need a path to the reconcile process from here.</a:t>
            </a:r>
          </a:p>
          <a:p>
            <a:endParaRPr lang="en-US" sz="1000" dirty="0" smtClean="0"/>
          </a:p>
          <a:p>
            <a:r>
              <a:rPr lang="en-US" sz="1000" dirty="0" smtClean="0"/>
              <a:t>Next check to be sure all flagged transactions have been properly allocated to discrepancy type, if not open  Process </a:t>
            </a:r>
            <a:r>
              <a:rPr lang="en-US" sz="1000" dirty="0" err="1" smtClean="0"/>
              <a:t>Tx</a:t>
            </a:r>
            <a:r>
              <a:rPr lang="en-US" sz="1000" dirty="0" smtClean="0"/>
              <a:t> screen.</a:t>
            </a:r>
          </a:p>
          <a:p>
            <a:endParaRPr lang="en-US" sz="1000" dirty="0" smtClean="0"/>
          </a:p>
          <a:p>
            <a:r>
              <a:rPr lang="en-US" sz="1000" dirty="0" smtClean="0"/>
              <a:t>Lastly open Finalize Reconciliation</a:t>
            </a:r>
            <a:endParaRPr lang="en-US" sz="1000" dirty="0"/>
          </a:p>
        </p:txBody>
      </p:sp>
      <p:grpSp>
        <p:nvGrpSpPr>
          <p:cNvPr id="20" name="DatePicker"/>
          <p:cNvGrpSpPr/>
          <p:nvPr>
            <p:custDataLst>
              <p:custData r:id="rId3"/>
            </p:custDataLst>
          </p:nvPr>
        </p:nvGrpSpPr>
        <p:grpSpPr>
          <a:xfrm>
            <a:off x="3820649" y="588963"/>
            <a:ext cx="969302" cy="228600"/>
            <a:chOff x="3790801" y="3347719"/>
            <a:chExt cx="969299" cy="228600"/>
          </a:xfrm>
        </p:grpSpPr>
        <p:sp>
          <p:nvSpPr>
            <p:cNvPr id="21"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2" name="Icon" descr="C:\Users\t-dantay\Documents\First24\calendar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DatePicker"/>
          <p:cNvGrpSpPr/>
          <p:nvPr>
            <p:custDataLst>
              <p:custData r:id="rId4"/>
            </p:custDataLst>
          </p:nvPr>
        </p:nvGrpSpPr>
        <p:grpSpPr>
          <a:xfrm>
            <a:off x="5592299" y="574675"/>
            <a:ext cx="969302" cy="228600"/>
            <a:chOff x="3790801" y="3347719"/>
            <a:chExt cx="969299" cy="228600"/>
          </a:xfrm>
        </p:grpSpPr>
        <p:sp>
          <p:nvSpPr>
            <p:cNvPr id="24"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5" name="Icon" descr="C:\Users\t-dantay\Documents\First24\calendar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Freeform 115"/>
          <p:cNvSpPr>
            <a:spLocks noEditPoints="1"/>
          </p:cNvSpPr>
          <p:nvPr>
            <p:custDataLst>
              <p:custData r:id="rId5"/>
              <p:custData r:id="rId6"/>
            </p:custDataLst>
          </p:nvPr>
        </p:nvSpPr>
        <p:spPr bwMode="black">
          <a:xfrm>
            <a:off x="8363506" y="445937"/>
            <a:ext cx="265588" cy="260651"/>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nvGrpSpPr>
          <p:cNvPr id="62" name="StickyNote"/>
          <p:cNvGrpSpPr/>
          <p:nvPr>
            <p:custDataLst>
              <p:custData r:id="rId7"/>
            </p:custDataLst>
          </p:nvPr>
        </p:nvGrpSpPr>
        <p:grpSpPr>
          <a:xfrm>
            <a:off x="8978900" y="3800589"/>
            <a:ext cx="1785788" cy="1485673"/>
            <a:chOff x="3886200" y="2629127"/>
            <a:chExt cx="1371600" cy="1485673"/>
          </a:xfrm>
        </p:grpSpPr>
        <p:sp>
          <p:nvSpPr>
            <p:cNvPr id="63" name="Content"/>
            <p:cNvSpPr>
              <a:spLocks/>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Might want to include a message bar, that let’s users now if they have items waiting to be matched.</a:t>
              </a:r>
            </a:p>
            <a:p>
              <a:endParaRPr lang="en-US" sz="1200" dirty="0">
                <a:solidFill>
                  <a:sysClr val="windowText" lastClr="000000"/>
                </a:solidFill>
                <a:latin typeface="Segoe UI" pitchFamily="34" charset="0"/>
                <a:cs typeface="Segoe UI" pitchFamily="34" charset="0"/>
              </a:endParaRPr>
            </a:p>
          </p:txBody>
        </p:sp>
        <p:sp>
          <p:nvSpPr>
            <p:cNvPr id="64" name="Tape"/>
            <p:cNvSpPr>
              <a:spLocks/>
            </p:cNvSpPr>
            <p:nvPr/>
          </p:nvSpPr>
          <p:spPr>
            <a:xfrm rot="401918">
              <a:off x="4355473" y="2629127"/>
              <a:ext cx="433056"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544734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41"/>
          <p:cNvGraphicFramePr>
            <a:graphicFrameLocks noGrp="1"/>
          </p:cNvGraphicFramePr>
          <p:nvPr>
            <p:custDataLst>
              <p:tags r:id="rId1"/>
            </p:custDataLst>
            <p:extLst>
              <p:ext uri="{D42A27DB-BD31-4B8C-83A1-F6EECF244321}">
                <p14:modId xmlns:p14="http://schemas.microsoft.com/office/powerpoint/2010/main" val="1920060876"/>
              </p:ext>
            </p:extLst>
          </p:nvPr>
        </p:nvGraphicFramePr>
        <p:xfrm>
          <a:off x="1115616" y="793134"/>
          <a:ext cx="1600200" cy="259080"/>
        </p:xfrm>
        <a:graphic>
          <a:graphicData uri="http://schemas.openxmlformats.org/drawingml/2006/table">
            <a:tbl>
              <a:tblPr/>
              <a:tblGrid>
                <a:gridCol w="1279525"/>
                <a:gridCol w="320675"/>
              </a:tblGrid>
              <a:tr h="142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0" i="0" u="none" strike="noStrike" cap="none" normalizeH="0" baseline="0" smtClean="0">
                          <a:ln>
                            <a:noFill/>
                          </a:ln>
                          <a:solidFill>
                            <a:schemeClr val="tx1"/>
                          </a:solidFill>
                          <a:effectLst/>
                          <a:latin typeface="Tahoma" charset="0"/>
                          <a:ea typeface="ＭＳ Ｐゴシック" charset="-128"/>
                          <a:cs typeface="Tahoma" charset="0"/>
                        </a:rPr>
                        <a:t>Dropdown Menu</a:t>
                      </a:r>
                    </a:p>
                  </a:txBody>
                  <a:tcPr horzOverflow="overflow">
                    <a:lnL w="12700" cap="flat" cmpd="sng" algn="ctr">
                      <a:solidFill>
                        <a:srgbClr val="8C8C8C"/>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8C8C8C"/>
                      </a:solidFill>
                      <a:prstDash val="solid"/>
                      <a:round/>
                      <a:headEnd type="none" w="med" len="med"/>
                      <a:tailEnd type="none" w="med" len="med"/>
                    </a:lnB>
                    <a:lnTlToBr>
                      <a:noFill/>
                    </a:lnTlToBr>
                    <a:lnBlToTr>
                      <a:noFill/>
                    </a:lnBlToTr>
                    <a:gradFill rotWithShape="1">
                      <a:gsLst>
                        <a:gs pos="0">
                          <a:srgbClr val="EDEDED"/>
                        </a:gs>
                        <a:gs pos="100000">
                          <a:srgbClr val="D7D7D7"/>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1" i="0" u="none" strike="noStrike" cap="none" normalizeH="0" baseline="0" dirty="0" smtClean="0">
                          <a:ln>
                            <a:noFill/>
                          </a:ln>
                          <a:solidFill>
                            <a:srgbClr val="606060"/>
                          </a:solidFill>
                          <a:effectLst/>
                          <a:latin typeface="Arial" charset="0"/>
                          <a:ea typeface="ＭＳ Ｐゴシック" charset="-128"/>
                          <a:cs typeface="Tahoma" charset="0"/>
                          <a:sym typeface="Wingdings 3" charset="2"/>
                        </a:rPr>
                        <a:t></a:t>
                      </a:r>
                    </a:p>
                  </a:txBody>
                  <a:tcPr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8C8C8C"/>
                      </a:solidFill>
                      <a:prstDash val="solid"/>
                      <a:round/>
                      <a:headEnd type="none" w="med" len="med"/>
                      <a:tailEnd type="none" w="med" len="med"/>
                    </a:lnB>
                    <a:lnTlToBr>
                      <a:noFill/>
                    </a:lnTlToBr>
                    <a:lnBlToTr>
                      <a:noFill/>
                    </a:lnBlToTr>
                    <a:gradFill rotWithShape="1">
                      <a:gsLst>
                        <a:gs pos="0">
                          <a:srgbClr val="EDEDED"/>
                        </a:gs>
                        <a:gs pos="100000">
                          <a:srgbClr val="D7D7D7"/>
                        </a:gs>
                      </a:gsLst>
                      <a:lin ang="5400000"/>
                    </a:gradFill>
                  </a:tcPr>
                </a:tc>
              </a:tr>
            </a:tbl>
          </a:graphicData>
        </a:graphic>
      </p:graphicFrame>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1514673055"/>
              </p:ext>
            </p:extLst>
          </p:nvPr>
        </p:nvGraphicFramePr>
        <p:xfrm>
          <a:off x="1115616" y="1081166"/>
          <a:ext cx="1600200" cy="719088"/>
        </p:xfrm>
        <a:graphic>
          <a:graphicData uri="http://schemas.openxmlformats.org/drawingml/2006/table">
            <a:tbl>
              <a:tblPr/>
              <a:tblGrid>
                <a:gridCol w="1600200"/>
              </a:tblGrid>
              <a:tr h="133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0" i="0" u="none" strike="noStrike" cap="none" normalizeH="0" baseline="0" dirty="0" smtClean="0">
                          <a:ln>
                            <a:noFill/>
                          </a:ln>
                          <a:solidFill>
                            <a:srgbClr val="FFFFFF"/>
                          </a:solidFill>
                          <a:effectLst/>
                          <a:latin typeface="Tahoma" charset="0"/>
                          <a:cs typeface="Tahoma" charset="0"/>
                        </a:rPr>
                        <a:t>Choice 1</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50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cap="none" normalizeH="0" baseline="0" dirty="0" smtClean="0">
                          <a:ln>
                            <a:noFill/>
                          </a:ln>
                          <a:solidFill>
                            <a:schemeClr val="tx1"/>
                          </a:solidFill>
                          <a:effectLst/>
                          <a:latin typeface="Tahoma" charset="0"/>
                          <a:cs typeface="Tahoma" charset="0"/>
                        </a:rPr>
                        <a:t>Choice 2</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cap="none" normalizeH="0" baseline="0" dirty="0" smtClean="0">
                          <a:ln>
                            <a:noFill/>
                          </a:ln>
                          <a:solidFill>
                            <a:schemeClr val="tx1"/>
                          </a:solidFill>
                          <a:effectLst/>
                          <a:latin typeface="Tahoma" charset="0"/>
                          <a:cs typeface="Tahoma" charset="0"/>
                        </a:rPr>
                        <a:t>Choice 3</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FFFFF"/>
                    </a:solidFill>
                  </a:tcPr>
                </a:tc>
              </a:tr>
            </a:tbl>
          </a:graphicData>
        </a:graphic>
      </p:graphicFrame>
      <p:sp>
        <p:nvSpPr>
          <p:cNvPr id="4" name="Line Callout 1 3"/>
          <p:cNvSpPr/>
          <p:nvPr/>
        </p:nvSpPr>
        <p:spPr>
          <a:xfrm>
            <a:off x="-1260648" y="1009158"/>
            <a:ext cx="1584176" cy="1368152"/>
          </a:xfrm>
          <a:prstGeom prst="borderCallout1">
            <a:avLst>
              <a:gd name="adj1" fmla="val 94563"/>
              <a:gd name="adj2" fmla="val 102801"/>
              <a:gd name="adj3" fmla="val -6273"/>
              <a:gd name="adj4" fmla="val 148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Choose Bank Account – These are limited to the ones the user can access</a:t>
            </a:r>
          </a:p>
        </p:txBody>
      </p:sp>
      <p:sp>
        <p:nvSpPr>
          <p:cNvPr id="9" name="AutoShape 50"/>
          <p:cNvSpPr>
            <a:spLocks noChangeArrowheads="1"/>
          </p:cNvSpPr>
          <p:nvPr>
            <p:custDataLst>
              <p:tags r:id="rId3"/>
            </p:custDataLst>
          </p:nvPr>
        </p:nvSpPr>
        <p:spPr bwMode="auto">
          <a:xfrm>
            <a:off x="1115616" y="1945262"/>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to Bank Site</a:t>
            </a:r>
            <a:endParaRPr lang="en-US" sz="1000" dirty="0">
              <a:latin typeface="Tahoma" pitchFamily="34" charset="0"/>
              <a:cs typeface="Tahoma" pitchFamily="34" charset="0"/>
            </a:endParaRPr>
          </a:p>
        </p:txBody>
      </p:sp>
      <p:sp>
        <p:nvSpPr>
          <p:cNvPr id="7" name="Line Callout 1 6"/>
          <p:cNvSpPr/>
          <p:nvPr/>
        </p:nvSpPr>
        <p:spPr>
          <a:xfrm>
            <a:off x="3347864" y="1412776"/>
            <a:ext cx="2160240" cy="576064"/>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Opens web address based on selected bank</a:t>
            </a:r>
          </a:p>
          <a:p>
            <a:pPr algn="ctr"/>
            <a:endParaRPr lang="en-US" sz="1200" dirty="0"/>
          </a:p>
        </p:txBody>
      </p:sp>
      <p:sp>
        <p:nvSpPr>
          <p:cNvPr id="11" name="AutoShape 50"/>
          <p:cNvSpPr>
            <a:spLocks noChangeArrowheads="1"/>
          </p:cNvSpPr>
          <p:nvPr>
            <p:custDataLst>
              <p:tags r:id="rId4"/>
            </p:custDataLst>
          </p:nvPr>
        </p:nvSpPr>
        <p:spPr bwMode="auto">
          <a:xfrm>
            <a:off x="1115616" y="2277528"/>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to Admin Portal</a:t>
            </a:r>
            <a:endParaRPr lang="en-US" sz="1000" dirty="0">
              <a:latin typeface="Tahoma" pitchFamily="34" charset="0"/>
              <a:cs typeface="Tahoma" pitchFamily="34" charset="0"/>
            </a:endParaRPr>
          </a:p>
        </p:txBody>
      </p:sp>
      <p:sp>
        <p:nvSpPr>
          <p:cNvPr id="8" name="Line Callout 1 7"/>
          <p:cNvSpPr/>
          <p:nvPr/>
        </p:nvSpPr>
        <p:spPr>
          <a:xfrm>
            <a:off x="3563888" y="2551394"/>
            <a:ext cx="2160240" cy="576064"/>
          </a:xfrm>
          <a:prstGeom prst="borderCallout1">
            <a:avLst>
              <a:gd name="adj1" fmla="val 18750"/>
              <a:gd name="adj2" fmla="val -8333"/>
              <a:gd name="adj3" fmla="val -27279"/>
              <a:gd name="adj4" fmla="val -47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Opens Paga Admin Portal</a:t>
            </a:r>
          </a:p>
          <a:p>
            <a:pPr algn="ctr"/>
            <a:endParaRPr lang="en-US" sz="1200" dirty="0"/>
          </a:p>
        </p:txBody>
      </p:sp>
      <p:graphicFrame>
        <p:nvGraphicFramePr>
          <p:cNvPr id="16" name="Table 15"/>
          <p:cNvGraphicFramePr>
            <a:graphicFrameLocks noGrp="1"/>
          </p:cNvGraphicFramePr>
          <p:nvPr>
            <p:extLst>
              <p:ext uri="{D42A27DB-BD31-4B8C-83A1-F6EECF244321}">
                <p14:modId xmlns:p14="http://schemas.microsoft.com/office/powerpoint/2010/main" val="1281497718"/>
              </p:ext>
            </p:extLst>
          </p:nvPr>
        </p:nvGraphicFramePr>
        <p:xfrm>
          <a:off x="1115616" y="3385422"/>
          <a:ext cx="6111319" cy="1112520"/>
        </p:xfrm>
        <a:graphic>
          <a:graphicData uri="http://schemas.openxmlformats.org/drawingml/2006/table">
            <a:tbl>
              <a:tblPr firstRow="1" bandRow="1">
                <a:tableStyleId>{073A0DAA-6AF3-43AB-8588-CEC1D06C72B9}</a:tableStyleId>
              </a:tblPr>
              <a:tblGrid>
                <a:gridCol w="1219200"/>
                <a:gridCol w="4892119"/>
              </a:tblGrid>
              <a:tr h="370840">
                <a:tc>
                  <a:txBody>
                    <a:bodyPr/>
                    <a:lstStyle/>
                    <a:p>
                      <a:r>
                        <a:rPr lang="en-US" dirty="0" smtClean="0"/>
                        <a:t>Date</a:t>
                      </a:r>
                      <a:endParaRPr lang="en-US" dirty="0"/>
                    </a:p>
                  </a:txBody>
                  <a:tcPr/>
                </a:tc>
                <a:tc>
                  <a:txBody>
                    <a:bodyPr/>
                    <a:lstStyle/>
                    <a:p>
                      <a:r>
                        <a:rPr lang="en-US" dirty="0" smtClean="0"/>
                        <a:t>Bank Statement File Name</a:t>
                      </a:r>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16665203"/>
              </p:ext>
            </p:extLst>
          </p:nvPr>
        </p:nvGraphicFramePr>
        <p:xfrm>
          <a:off x="1115616" y="4753574"/>
          <a:ext cx="6111319" cy="1112520"/>
        </p:xfrm>
        <a:graphic>
          <a:graphicData uri="http://schemas.openxmlformats.org/drawingml/2006/table">
            <a:tbl>
              <a:tblPr firstRow="1" bandRow="1">
                <a:tableStyleId>{073A0DAA-6AF3-43AB-8588-CEC1D06C72B9}</a:tableStyleId>
              </a:tblPr>
              <a:tblGrid>
                <a:gridCol w="1219200"/>
                <a:gridCol w="4892119"/>
              </a:tblGrid>
              <a:tr h="370840">
                <a:tc>
                  <a:txBody>
                    <a:bodyPr/>
                    <a:lstStyle/>
                    <a:p>
                      <a:r>
                        <a:rPr lang="en-US" dirty="0" smtClean="0"/>
                        <a:t>Date</a:t>
                      </a:r>
                      <a:endParaRPr lang="en-US" dirty="0"/>
                    </a:p>
                  </a:txBody>
                  <a:tcPr/>
                </a:tc>
                <a:tc>
                  <a:txBody>
                    <a:bodyPr/>
                    <a:lstStyle/>
                    <a:p>
                      <a:r>
                        <a:rPr lang="en-US" dirty="0" smtClean="0"/>
                        <a:t>General Ledger Detail Report File</a:t>
                      </a:r>
                      <a:r>
                        <a:rPr lang="en-US" baseline="0" dirty="0" smtClean="0"/>
                        <a:t> Name</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18" name="Line Callout 2 17"/>
          <p:cNvSpPr/>
          <p:nvPr/>
        </p:nvSpPr>
        <p:spPr>
          <a:xfrm>
            <a:off x="-540060" y="3745462"/>
            <a:ext cx="1080120" cy="1800200"/>
          </a:xfrm>
          <a:prstGeom prst="borderCallout2">
            <a:avLst>
              <a:gd name="adj1" fmla="val 18751"/>
              <a:gd name="adj2" fmla="val 111703"/>
              <a:gd name="adj3" fmla="val 43768"/>
              <a:gd name="adj4" fmla="val 134958"/>
              <a:gd name="adj5" fmla="val 88998"/>
              <a:gd name="adj6" fmla="val 117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These are filtered for the specific Account. Sorted by latest file first.</a:t>
            </a:r>
            <a:endParaRPr lang="en-US" sz="1200" dirty="0"/>
          </a:p>
        </p:txBody>
      </p:sp>
      <p:sp>
        <p:nvSpPr>
          <p:cNvPr id="20" name="AutoShape 50"/>
          <p:cNvSpPr>
            <a:spLocks noChangeArrowheads="1"/>
          </p:cNvSpPr>
          <p:nvPr>
            <p:custDataLst>
              <p:tags r:id="rId5"/>
            </p:custDataLst>
          </p:nvPr>
        </p:nvSpPr>
        <p:spPr bwMode="auto">
          <a:xfrm>
            <a:off x="7373023" y="3933056"/>
            <a:ext cx="1584176" cy="420956"/>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Selected Bank Statement</a:t>
            </a:r>
            <a:endParaRPr lang="en-US" sz="1000" dirty="0">
              <a:latin typeface="Tahoma" pitchFamily="34" charset="0"/>
              <a:cs typeface="Tahoma" pitchFamily="34" charset="0"/>
            </a:endParaRPr>
          </a:p>
        </p:txBody>
      </p:sp>
      <p:sp>
        <p:nvSpPr>
          <p:cNvPr id="21" name="AutoShape 50"/>
          <p:cNvSpPr>
            <a:spLocks noChangeArrowheads="1"/>
          </p:cNvSpPr>
          <p:nvPr>
            <p:custDataLst>
              <p:tags r:id="rId6"/>
            </p:custDataLst>
          </p:nvPr>
        </p:nvSpPr>
        <p:spPr bwMode="auto">
          <a:xfrm>
            <a:off x="7380312" y="5335184"/>
            <a:ext cx="1584176" cy="420956"/>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Selected GL Report</a:t>
            </a:r>
            <a:endParaRPr lang="en-US" sz="1000" dirty="0">
              <a:latin typeface="Tahoma" pitchFamily="34" charset="0"/>
              <a:cs typeface="Tahoma" pitchFamily="34" charset="0"/>
            </a:endParaRPr>
          </a:p>
        </p:txBody>
      </p:sp>
      <p:sp>
        <p:nvSpPr>
          <p:cNvPr id="22" name="TextBox 21"/>
          <p:cNvSpPr txBox="1"/>
          <p:nvPr/>
        </p:nvSpPr>
        <p:spPr>
          <a:xfrm>
            <a:off x="1331640" y="188640"/>
            <a:ext cx="6840760" cy="461665"/>
          </a:xfrm>
          <a:prstGeom prst="rect">
            <a:avLst/>
          </a:prstGeom>
          <a:noFill/>
        </p:spPr>
        <p:txBody>
          <a:bodyPr wrap="square" rtlCol="0">
            <a:spAutoFit/>
          </a:bodyPr>
          <a:lstStyle/>
          <a:p>
            <a:r>
              <a:rPr lang="en-US" dirty="0" smtClean="0"/>
              <a:t>Import Source Data Files</a:t>
            </a:r>
            <a:endParaRPr lang="en-US" dirty="0"/>
          </a:p>
        </p:txBody>
      </p:sp>
      <p:sp>
        <p:nvSpPr>
          <p:cNvPr id="23" name="AutoShape 50"/>
          <p:cNvSpPr>
            <a:spLocks noChangeArrowheads="1"/>
          </p:cNvSpPr>
          <p:nvPr>
            <p:custDataLst>
              <p:tags r:id="rId7"/>
            </p:custDataLst>
          </p:nvPr>
        </p:nvSpPr>
        <p:spPr bwMode="auto">
          <a:xfrm>
            <a:off x="1115616" y="6309320"/>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back to Main Screen</a:t>
            </a:r>
          </a:p>
        </p:txBody>
      </p:sp>
      <p:sp>
        <p:nvSpPr>
          <p:cNvPr id="24" name="Dodecagon 23"/>
          <p:cNvSpPr/>
          <p:nvPr/>
        </p:nvSpPr>
        <p:spPr>
          <a:xfrm>
            <a:off x="520975" y="650305"/>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US" sz="1600" dirty="0"/>
          </a:p>
        </p:txBody>
      </p:sp>
      <p:sp>
        <p:nvSpPr>
          <p:cNvPr id="25" name="Dodecagon 24"/>
          <p:cNvSpPr/>
          <p:nvPr/>
        </p:nvSpPr>
        <p:spPr>
          <a:xfrm>
            <a:off x="5796136" y="1513214"/>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a:t>
            </a:r>
            <a:endParaRPr lang="en-US" sz="1600" dirty="0"/>
          </a:p>
        </p:txBody>
      </p:sp>
      <p:sp>
        <p:nvSpPr>
          <p:cNvPr id="26" name="Dodecagon 25"/>
          <p:cNvSpPr/>
          <p:nvPr/>
        </p:nvSpPr>
        <p:spPr>
          <a:xfrm>
            <a:off x="5796136" y="2632704"/>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3</a:t>
            </a:r>
            <a:endParaRPr lang="en-US" sz="1600" dirty="0"/>
          </a:p>
        </p:txBody>
      </p:sp>
      <p:sp>
        <p:nvSpPr>
          <p:cNvPr id="27" name="Dodecagon 26"/>
          <p:cNvSpPr/>
          <p:nvPr/>
        </p:nvSpPr>
        <p:spPr>
          <a:xfrm>
            <a:off x="7992380" y="3480906"/>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a:t>
            </a:r>
          </a:p>
        </p:txBody>
      </p:sp>
      <p:sp>
        <p:nvSpPr>
          <p:cNvPr id="28" name="Dodecagon 27"/>
          <p:cNvSpPr/>
          <p:nvPr/>
        </p:nvSpPr>
        <p:spPr>
          <a:xfrm>
            <a:off x="7968585" y="4885431"/>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5</a:t>
            </a:r>
            <a:endParaRPr lang="en-US" sz="1600" dirty="0"/>
          </a:p>
        </p:txBody>
      </p:sp>
      <p:sp>
        <p:nvSpPr>
          <p:cNvPr id="30" name="AutoShape 50"/>
          <p:cNvSpPr>
            <a:spLocks noChangeArrowheads="1"/>
          </p:cNvSpPr>
          <p:nvPr>
            <p:custDataLst>
              <p:tags r:id="rId8"/>
            </p:custDataLst>
          </p:nvPr>
        </p:nvSpPr>
        <p:spPr bwMode="auto">
          <a:xfrm>
            <a:off x="7380312" y="6309319"/>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Process Transactions</a:t>
            </a:r>
          </a:p>
        </p:txBody>
      </p:sp>
      <p:sp>
        <p:nvSpPr>
          <p:cNvPr id="29" name="Line Callout 1 28"/>
          <p:cNvSpPr/>
          <p:nvPr/>
        </p:nvSpPr>
        <p:spPr>
          <a:xfrm>
            <a:off x="3092016" y="6093296"/>
            <a:ext cx="3888432" cy="668996"/>
          </a:xfrm>
          <a:prstGeom prst="borderCallout1">
            <a:avLst>
              <a:gd name="adj1" fmla="val 51904"/>
              <a:gd name="adj2" fmla="val 113625"/>
              <a:gd name="adj3" fmla="val 51826"/>
              <a:gd name="adj4" fmla="val 102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Might want to give them the opportunity to bypass the dictionary before proceeding. I can see how the mappings might get messed up and that would be easier than deleting all the mappings. </a:t>
            </a:r>
            <a:endParaRPr lang="en-US" sz="1000" dirty="0"/>
          </a:p>
        </p:txBody>
      </p:sp>
    </p:spTree>
    <p:extLst>
      <p:ext uri="{BB962C8B-B14F-4D97-AF65-F5344CB8AC3E}">
        <p14:creationId xmlns:p14="http://schemas.microsoft.com/office/powerpoint/2010/main" val="114480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14301627"/>
              </p:ext>
            </p:extLst>
          </p:nvPr>
        </p:nvGraphicFramePr>
        <p:xfrm>
          <a:off x="179512" y="862032"/>
          <a:ext cx="1512168" cy="5648960"/>
        </p:xfrm>
        <a:graphic>
          <a:graphicData uri="http://schemas.openxmlformats.org/drawingml/2006/table">
            <a:tbl>
              <a:tblPr firstRow="1" bandRow="1">
                <a:tableStyleId>{5C22544A-7EE6-4342-B048-85BDC9FD1C3A}</a:tableStyleId>
              </a:tblPr>
              <a:tblGrid>
                <a:gridCol w="1512168"/>
              </a:tblGrid>
              <a:tr h="370840">
                <a:tc>
                  <a:txBody>
                    <a:bodyPr/>
                    <a:lstStyle/>
                    <a:p>
                      <a:r>
                        <a:rPr lang="en-US" sz="1200" dirty="0" smtClean="0"/>
                        <a:t>Accounts</a:t>
                      </a:r>
                    </a:p>
                  </a:txBody>
                  <a:tcPr/>
                </a:tc>
              </a:tr>
              <a:tr h="370840">
                <a:tc>
                  <a:txBody>
                    <a:bodyPr/>
                    <a:lstStyle/>
                    <a:p>
                      <a:r>
                        <a:rPr lang="en-US" sz="1200" dirty="0" smtClean="0"/>
                        <a:t>+ Cash</a:t>
                      </a:r>
                      <a:r>
                        <a:rPr lang="en-US" sz="1200" baseline="0" dirty="0" smtClean="0"/>
                        <a:t> Pool</a:t>
                      </a:r>
                      <a:endParaRPr lang="en-US" sz="1200" dirty="0" smtClean="0"/>
                    </a:p>
                  </a:txBody>
                  <a:tcPr/>
                </a:tc>
              </a:tr>
              <a:tr h="370840">
                <a:tc>
                  <a:txBody>
                    <a:bodyPr/>
                    <a:lstStyle/>
                    <a:p>
                      <a:pPr algn="r"/>
                      <a:r>
                        <a:rPr lang="en-US" sz="1200" dirty="0" smtClean="0"/>
                        <a:t>GT Bank</a:t>
                      </a:r>
                    </a:p>
                  </a:txBody>
                  <a:tcPr/>
                </a:tc>
              </a:tr>
              <a:tr h="370840">
                <a:tc>
                  <a:txBody>
                    <a:bodyPr/>
                    <a:lstStyle/>
                    <a:p>
                      <a:pPr algn="r"/>
                      <a:r>
                        <a:rPr lang="en-US" sz="1200" dirty="0" smtClean="0"/>
                        <a:t>Skye</a:t>
                      </a:r>
                    </a:p>
                  </a:txBody>
                  <a:tcPr/>
                </a:tc>
              </a:tr>
              <a:tr h="370840">
                <a:tc>
                  <a:txBody>
                    <a:bodyPr/>
                    <a:lstStyle/>
                    <a:p>
                      <a:pPr algn="r"/>
                      <a:r>
                        <a:rPr lang="en-US" sz="1200" dirty="0" smtClean="0"/>
                        <a:t>First Bank</a:t>
                      </a:r>
                    </a:p>
                  </a:txBody>
                  <a:tcPr/>
                </a:tc>
              </a:tr>
              <a:tr h="370840">
                <a:tc>
                  <a:txBody>
                    <a:bodyPr/>
                    <a:lstStyle/>
                    <a:p>
                      <a:pPr algn="r"/>
                      <a:r>
                        <a:rPr lang="en-US" sz="1200" dirty="0" smtClean="0"/>
                        <a:t>UBA</a:t>
                      </a:r>
                    </a:p>
                  </a:txBody>
                  <a:tcPr/>
                </a:tc>
              </a:tr>
              <a:tr h="370840">
                <a:tc>
                  <a:txBody>
                    <a:bodyPr/>
                    <a:lstStyle/>
                    <a:p>
                      <a:pPr algn="r"/>
                      <a:r>
                        <a:rPr lang="en-US" sz="1200" dirty="0" smtClean="0"/>
                        <a:t>Zenith</a:t>
                      </a:r>
                    </a:p>
                  </a:txBody>
                  <a:tcPr/>
                </a:tc>
              </a:tr>
              <a:tr h="370840">
                <a:tc>
                  <a:txBody>
                    <a:bodyPr/>
                    <a:lstStyle/>
                    <a:p>
                      <a:pPr algn="r"/>
                      <a:r>
                        <a:rPr lang="en-US" sz="1200" dirty="0" smtClean="0"/>
                        <a:t>FCMB</a:t>
                      </a:r>
                    </a:p>
                  </a:txBody>
                  <a:tcPr/>
                </a:tc>
              </a:tr>
              <a:tr h="370840">
                <a:tc>
                  <a:txBody>
                    <a:bodyPr/>
                    <a:lstStyle/>
                    <a:p>
                      <a:pPr algn="r"/>
                      <a:r>
                        <a:rPr lang="en-US" sz="1200" dirty="0" smtClean="0"/>
                        <a:t>Diamond</a:t>
                      </a:r>
                      <a:r>
                        <a:rPr lang="en-US" sz="1200" baseline="0" dirty="0" smtClean="0"/>
                        <a:t> Bank</a:t>
                      </a:r>
                      <a:endParaRPr lang="en-US" sz="1200" dirty="0" smtClean="0"/>
                    </a:p>
                  </a:txBody>
                  <a:tcPr/>
                </a:tc>
              </a:tr>
              <a:tr h="370840">
                <a:tc>
                  <a:txBody>
                    <a:bodyPr/>
                    <a:lstStyle/>
                    <a:p>
                      <a:r>
                        <a:rPr lang="en-US" sz="1200" dirty="0" smtClean="0"/>
                        <a:t>+ Card Deposits</a:t>
                      </a:r>
                    </a:p>
                  </a:txBody>
                  <a:tcPr/>
                </a:tc>
              </a:tr>
              <a:tr h="370840">
                <a:tc>
                  <a:txBody>
                    <a:bodyPr/>
                    <a:lstStyle/>
                    <a:p>
                      <a:pPr algn="r"/>
                      <a:r>
                        <a:rPr lang="en-US" sz="1200" dirty="0" err="1" smtClean="0"/>
                        <a:t>InterSwitch</a:t>
                      </a:r>
                      <a:endParaRPr lang="en-US" sz="1200" dirty="0" smtClean="0"/>
                    </a:p>
                  </a:txBody>
                  <a:tcPr/>
                </a:tc>
              </a:tr>
              <a:tr h="370840">
                <a:tc>
                  <a:txBody>
                    <a:bodyPr/>
                    <a:lstStyle/>
                    <a:p>
                      <a:r>
                        <a:rPr lang="en-US" sz="1200" dirty="0" smtClean="0"/>
                        <a:t>+ Airtime</a:t>
                      </a:r>
                    </a:p>
                  </a:txBody>
                  <a:tcPr/>
                </a:tc>
              </a:tr>
              <a:tr h="370840">
                <a:tc>
                  <a:txBody>
                    <a:bodyPr/>
                    <a:lstStyle/>
                    <a:p>
                      <a:pPr algn="r"/>
                      <a:r>
                        <a:rPr lang="en-US" sz="1200" dirty="0" smtClean="0"/>
                        <a:t>Each Mobile</a:t>
                      </a:r>
                      <a:r>
                        <a:rPr lang="en-US" sz="1200" baseline="0" dirty="0" smtClean="0"/>
                        <a:t> Operator</a:t>
                      </a:r>
                      <a:endParaRPr lang="en-US" sz="1200" dirty="0" smtClean="0"/>
                    </a:p>
                  </a:txBody>
                  <a:tcPr/>
                </a:tc>
              </a:tr>
              <a:tr h="370840">
                <a:tc>
                  <a:txBody>
                    <a:bodyPr/>
                    <a:lstStyle/>
                    <a:p>
                      <a:pPr algn="l"/>
                      <a:r>
                        <a:rPr lang="en-US" sz="1200" dirty="0" smtClean="0"/>
                        <a:t>+ Merchants</a:t>
                      </a:r>
                    </a:p>
                  </a:txBody>
                  <a:tcPr/>
                </a:tc>
              </a:tr>
              <a:tr h="370840">
                <a:tc>
                  <a:txBody>
                    <a:bodyPr/>
                    <a:lstStyle/>
                    <a:p>
                      <a:pPr algn="r"/>
                      <a:r>
                        <a:rPr lang="en-US" sz="1200" dirty="0" smtClean="0"/>
                        <a:t>Each Merchant</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88261473"/>
              </p:ext>
            </p:extLst>
          </p:nvPr>
        </p:nvGraphicFramePr>
        <p:xfrm>
          <a:off x="1751586" y="862032"/>
          <a:ext cx="7056783" cy="2630170"/>
        </p:xfrm>
        <a:graphic>
          <a:graphicData uri="http://schemas.openxmlformats.org/drawingml/2006/table">
            <a:tbl>
              <a:tblPr firstRow="1" bandRow="1">
                <a:tableStyleId>{5C22544A-7EE6-4342-B048-85BDC9FD1C3A}</a:tableStyleId>
              </a:tblPr>
              <a:tblGrid>
                <a:gridCol w="784087"/>
                <a:gridCol w="784087"/>
                <a:gridCol w="784087"/>
                <a:gridCol w="784087"/>
                <a:gridCol w="784087"/>
                <a:gridCol w="784087"/>
                <a:gridCol w="552060"/>
                <a:gridCol w="792088"/>
                <a:gridCol w="1008113"/>
              </a:tblGrid>
              <a:tr h="370840">
                <a:tc>
                  <a:txBody>
                    <a:bodyPr/>
                    <a:lstStyle/>
                    <a:p>
                      <a:pPr algn="ctr" fontAlgn="b"/>
                      <a:r>
                        <a:rPr lang="en-US" sz="1100" b="1" i="0" u="none" strike="noStrike" dirty="0">
                          <a:solidFill>
                            <a:srgbClr val="FFFFFF"/>
                          </a:solidFill>
                          <a:effectLst/>
                          <a:latin typeface="Arial" panose="020B0604020202020204" pitchFamily="34" charset="0"/>
                        </a:rPr>
                        <a:t>Date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Opening Balance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Bank Deposit Slip Number</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Account Name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Reference No.</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Credits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Cleared</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Debits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a:solidFill>
                            <a:srgbClr val="FFFFFF"/>
                          </a:solidFill>
                          <a:effectLst/>
                          <a:latin typeface="Arial" panose="020B0604020202020204" pitchFamily="34" charset="0"/>
                        </a:rPr>
                        <a:t>Closing Balance</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11,989,564.00</a:t>
                      </a:r>
                    </a:p>
                  </a:txBody>
                  <a:tcPr marL="9525" marR="9525" marT="9525" marB="0" anchor="b"/>
                </a:tc>
                <a:tc>
                  <a:txBody>
                    <a:bodyPr/>
                    <a:lstStyle/>
                    <a:p>
                      <a:pPr algn="l" fontAlgn="b"/>
                      <a:r>
                        <a:rPr lang="en-US" sz="1000" b="0" i="0" u="none" strike="noStrike">
                          <a:solidFill>
                            <a:schemeClr val="bg1">
                              <a:lumMod val="65000"/>
                            </a:schemeClr>
                          </a:solidFill>
                          <a:effectLst/>
                          <a:latin typeface="+mj-lt"/>
                        </a:rPr>
                        <a:t>076948</a:t>
                      </a:r>
                    </a:p>
                  </a:txBody>
                  <a:tcPr marL="9525" marR="9525" marT="9525" marB="0" anchor="b"/>
                </a:tc>
                <a:tc>
                  <a:txBody>
                    <a:bodyPr/>
                    <a:lstStyle/>
                    <a:p>
                      <a:pPr algn="l" fontAlgn="b"/>
                      <a:r>
                        <a:rPr lang="en-US" sz="1000" b="0" i="0" u="none" strike="noStrike">
                          <a:solidFill>
                            <a:schemeClr val="bg1">
                              <a:lumMod val="65000"/>
                            </a:schemeClr>
                          </a:solidFill>
                          <a:effectLst/>
                          <a:latin typeface="+mj-lt"/>
                        </a:rPr>
                        <a:t>Riche Brown</a:t>
                      </a:r>
                    </a:p>
                  </a:txBody>
                  <a:tcPr marL="9525" marR="9525" marT="9525" marB="0" anchor="b"/>
                </a:tc>
                <a:tc>
                  <a:txBody>
                    <a:bodyPr/>
                    <a:lstStyle/>
                    <a:p>
                      <a:pPr algn="l" fontAlgn="b"/>
                      <a:r>
                        <a:rPr lang="en-US" sz="1000" b="0" i="0" u="none" strike="noStrike">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a:solidFill>
                            <a:schemeClr val="bg1">
                              <a:lumMod val="65000"/>
                            </a:schemeClr>
                          </a:solidFill>
                          <a:effectLst/>
                          <a:latin typeface="+mj-lt"/>
                        </a:rPr>
                        <a:t>4,950.00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a:solidFill>
                            <a:schemeClr val="bg1">
                              <a:lumMod val="65000"/>
                            </a:schemeClr>
                          </a:solidFill>
                          <a:effectLst/>
                          <a:latin typeface="+mj-lt"/>
                        </a:rPr>
                        <a:t>11,994,514.00</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00728428</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ING Systems (3)</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33,800.00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12,028,314.00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12,028,314.00</a:t>
                      </a:r>
                    </a:p>
                  </a:txBody>
                  <a:tcPr marL="9525" marR="9525" marT="9525" marB="0" anchor="b"/>
                </a:tc>
                <a:tc>
                  <a:txBody>
                    <a:bodyPr/>
                    <a:lstStyle/>
                    <a:p>
                      <a:pPr algn="l" fontAlgn="b"/>
                      <a:r>
                        <a:rPr lang="en-US" sz="1000" b="0" i="0" u="none" strike="noStrike">
                          <a:solidFill>
                            <a:srgbClr val="000000"/>
                          </a:solidFill>
                          <a:effectLst/>
                          <a:latin typeface="+mj-lt"/>
                        </a:rPr>
                        <a:t>0786873</a:t>
                      </a:r>
                    </a:p>
                  </a:txBody>
                  <a:tcPr marL="9525" marR="9525" marT="9525" marB="0" anchor="b"/>
                </a:tc>
                <a:tc>
                  <a:txBody>
                    <a:bodyPr/>
                    <a:lstStyle/>
                    <a:p>
                      <a:pPr algn="l" fontAlgn="b"/>
                      <a:r>
                        <a:rPr lang="en-US" sz="1000" b="0" i="0" u="none" strike="noStrike" dirty="0" err="1">
                          <a:solidFill>
                            <a:srgbClr val="000000"/>
                          </a:solidFill>
                          <a:effectLst/>
                          <a:latin typeface="+mj-lt"/>
                        </a:rPr>
                        <a:t>Adico</a:t>
                      </a:r>
                      <a:r>
                        <a:rPr lang="en-US" sz="1000" b="0" i="0" u="none" strike="noStrike" dirty="0">
                          <a:solidFill>
                            <a:srgbClr val="000000"/>
                          </a:solidFill>
                          <a:effectLst/>
                          <a:latin typeface="+mj-lt"/>
                        </a:rPr>
                        <a:t> Electronics Nigeria</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15,000.00</a:t>
                      </a:r>
                    </a:p>
                  </a:txBody>
                  <a:tcPr marL="9525" marR="9525" marT="9525" marB="0" anchor="b"/>
                </a:tc>
                <a:tc>
                  <a:txBody>
                    <a:bodyPr/>
                    <a:lstStyle/>
                    <a:p>
                      <a:pPr algn="ctr"/>
                      <a:r>
                        <a:rPr lang="en-US" sz="1000" dirty="0" smtClean="0">
                          <a:latin typeface="+mj-lt"/>
                        </a:rPr>
                        <a:t>C</a:t>
                      </a: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12,043,314.00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12,043,314.00</a:t>
                      </a:r>
                    </a:p>
                  </a:txBody>
                  <a:tcPr marL="9525" marR="9525" marT="9525" marB="0" anchor="b"/>
                </a:tc>
                <a:tc>
                  <a:txBody>
                    <a:bodyPr/>
                    <a:lstStyle/>
                    <a:p>
                      <a:pPr algn="l" fontAlgn="b"/>
                      <a:r>
                        <a:rPr lang="en-US" sz="1000" b="0" i="0" u="none" strike="noStrike">
                          <a:solidFill>
                            <a:srgbClr val="000000"/>
                          </a:solidFill>
                          <a:effectLst/>
                          <a:latin typeface="+mj-lt"/>
                        </a:rPr>
                        <a:t>7621816</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14,000.00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12,057,314.00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12,057,314.00</a:t>
                      </a:r>
                    </a:p>
                  </a:txBody>
                  <a:tcPr marL="9525" marR="9525" marT="9525" marB="0" anchor="b"/>
                </a:tc>
                <a:tc>
                  <a:txBody>
                    <a:bodyPr/>
                    <a:lstStyle/>
                    <a:p>
                      <a:pPr algn="l" fontAlgn="b"/>
                      <a:r>
                        <a:rPr lang="en-US" sz="1000" b="0" i="0" u="none" strike="noStrike">
                          <a:solidFill>
                            <a:srgbClr val="000000"/>
                          </a:solidFill>
                          <a:effectLst/>
                          <a:latin typeface="+mj-lt"/>
                        </a:rPr>
                        <a:t>7621815</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38,650.00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12,095,964.00</a:t>
                      </a:r>
                    </a:p>
                  </a:txBody>
                  <a:tcPr marL="9525" marR="9525" marT="9525" marB="0" anchor="b"/>
                </a:tc>
              </a:tr>
            </a:tbl>
          </a:graphicData>
        </a:graphic>
      </p:graphicFrame>
      <p:sp>
        <p:nvSpPr>
          <p:cNvPr id="14" name="Line Callout 1 13"/>
          <p:cNvSpPr/>
          <p:nvPr/>
        </p:nvSpPr>
        <p:spPr>
          <a:xfrm>
            <a:off x="-1709058" y="1263463"/>
            <a:ext cx="1368152" cy="3312368"/>
          </a:xfrm>
          <a:prstGeom prst="borderCallout1">
            <a:avLst>
              <a:gd name="adj1" fmla="val 28227"/>
              <a:gd name="adj2" fmla="val 110290"/>
              <a:gd name="adj3" fmla="val 61821"/>
              <a:gd name="adj4" fmla="val 14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Tree list – filtered based on user permissions.</a:t>
            </a:r>
          </a:p>
          <a:p>
            <a:pPr algn="ctr"/>
            <a:r>
              <a:rPr lang="en-US" sz="1600" dirty="0" smtClean="0"/>
              <a:t>When account is selected, grid populates with full history for account.</a:t>
            </a:r>
            <a:endParaRPr lang="en-US" sz="1600" dirty="0"/>
          </a:p>
        </p:txBody>
      </p:sp>
      <p:sp>
        <p:nvSpPr>
          <p:cNvPr id="15" name="TextBox 14"/>
          <p:cNvSpPr txBox="1"/>
          <p:nvPr/>
        </p:nvSpPr>
        <p:spPr>
          <a:xfrm>
            <a:off x="1763688" y="135090"/>
            <a:ext cx="2914011" cy="338554"/>
          </a:xfrm>
          <a:prstGeom prst="rect">
            <a:avLst/>
          </a:prstGeom>
          <a:noFill/>
        </p:spPr>
        <p:txBody>
          <a:bodyPr wrap="square" rtlCol="0">
            <a:spAutoFit/>
          </a:bodyPr>
          <a:lstStyle/>
          <a:p>
            <a:r>
              <a:rPr lang="en-US" sz="1600" dirty="0" smtClean="0"/>
              <a:t>Account Activity Detail for: </a:t>
            </a:r>
            <a:endParaRPr lang="en-US" sz="1600" dirty="0"/>
          </a:p>
        </p:txBody>
      </p:sp>
      <p:sp>
        <p:nvSpPr>
          <p:cNvPr id="19" name="TextBox 18"/>
          <p:cNvSpPr txBox="1"/>
          <p:nvPr/>
        </p:nvSpPr>
        <p:spPr>
          <a:xfrm>
            <a:off x="4427984" y="135090"/>
            <a:ext cx="3611306" cy="338554"/>
          </a:xfrm>
          <a:prstGeom prst="rect">
            <a:avLst/>
          </a:prstGeom>
          <a:noFill/>
          <a:ln w="3175">
            <a:solidFill>
              <a:schemeClr val="tx1"/>
            </a:solidFill>
          </a:ln>
        </p:spPr>
        <p:txBody>
          <a:bodyPr wrap="square" rtlCol="0">
            <a:spAutoFit/>
          </a:bodyPr>
          <a:lstStyle/>
          <a:p>
            <a:r>
              <a:rPr lang="en-US" sz="1600" dirty="0" smtClean="0"/>
              <a:t>Selected Account Name</a:t>
            </a:r>
            <a:endParaRPr lang="en-US" sz="1600" dirty="0"/>
          </a:p>
        </p:txBody>
      </p:sp>
      <p:sp>
        <p:nvSpPr>
          <p:cNvPr id="36" name="TextBox 35"/>
          <p:cNvSpPr txBox="1"/>
          <p:nvPr/>
        </p:nvSpPr>
        <p:spPr>
          <a:xfrm>
            <a:off x="1736391" y="554434"/>
            <a:ext cx="2914011" cy="276999"/>
          </a:xfrm>
          <a:prstGeom prst="rect">
            <a:avLst/>
          </a:prstGeom>
          <a:noFill/>
        </p:spPr>
        <p:txBody>
          <a:bodyPr wrap="square" rtlCol="0">
            <a:spAutoFit/>
          </a:bodyPr>
          <a:lstStyle/>
          <a:p>
            <a:r>
              <a:rPr lang="en-US" sz="1200" dirty="0" smtClean="0"/>
              <a:t>Filter for Date Range</a:t>
            </a:r>
            <a:endParaRPr lang="en-US" sz="1200" dirty="0"/>
          </a:p>
        </p:txBody>
      </p:sp>
      <p:sp>
        <p:nvSpPr>
          <p:cNvPr id="39" name="TextBox 38"/>
          <p:cNvSpPr txBox="1"/>
          <p:nvPr/>
        </p:nvSpPr>
        <p:spPr>
          <a:xfrm>
            <a:off x="5071124" y="554431"/>
            <a:ext cx="333948" cy="277000"/>
          </a:xfrm>
          <a:prstGeom prst="rect">
            <a:avLst/>
          </a:prstGeom>
          <a:noFill/>
        </p:spPr>
        <p:txBody>
          <a:bodyPr wrap="square" rtlCol="0">
            <a:spAutoFit/>
          </a:bodyPr>
          <a:lstStyle/>
          <a:p>
            <a:r>
              <a:rPr lang="en-US" sz="1200" dirty="0" smtClean="0"/>
              <a:t>to</a:t>
            </a:r>
            <a:endParaRPr lang="en-US" sz="1200" dirty="0"/>
          </a:p>
        </p:txBody>
      </p:sp>
      <p:sp>
        <p:nvSpPr>
          <p:cNvPr id="40" name="TextBox 39"/>
          <p:cNvSpPr txBox="1"/>
          <p:nvPr/>
        </p:nvSpPr>
        <p:spPr>
          <a:xfrm>
            <a:off x="-2148403" y="170625"/>
            <a:ext cx="3614994" cy="461665"/>
          </a:xfrm>
          <a:prstGeom prst="rect">
            <a:avLst/>
          </a:prstGeom>
          <a:noFill/>
        </p:spPr>
        <p:txBody>
          <a:bodyPr wrap="square" rtlCol="0">
            <a:spAutoFit/>
          </a:bodyPr>
          <a:lstStyle/>
          <a:p>
            <a:r>
              <a:rPr lang="en-US" dirty="0" smtClean="0"/>
              <a:t>Process Transactions</a:t>
            </a:r>
          </a:p>
        </p:txBody>
      </p:sp>
      <p:sp>
        <p:nvSpPr>
          <p:cNvPr id="43" name="Line Callout 1 42"/>
          <p:cNvSpPr/>
          <p:nvPr/>
        </p:nvSpPr>
        <p:spPr>
          <a:xfrm>
            <a:off x="9122946" y="567597"/>
            <a:ext cx="1014717" cy="695866"/>
          </a:xfrm>
          <a:prstGeom prst="borderCallout1">
            <a:avLst>
              <a:gd name="adj1" fmla="val 22612"/>
              <a:gd name="adj2" fmla="val -8383"/>
              <a:gd name="adj3" fmla="val 14407"/>
              <a:gd name="adj4" fmla="val -2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Find specific </a:t>
            </a:r>
            <a:r>
              <a:rPr lang="en-US" sz="1200" dirty="0" err="1" smtClean="0"/>
              <a:t>tx</a:t>
            </a:r>
            <a:endParaRPr lang="en-US" sz="1200" dirty="0"/>
          </a:p>
        </p:txBody>
      </p:sp>
      <p:sp>
        <p:nvSpPr>
          <p:cNvPr id="44" name="AutoShape 50"/>
          <p:cNvSpPr>
            <a:spLocks noChangeArrowheads="1"/>
          </p:cNvSpPr>
          <p:nvPr>
            <p:custDataLst>
              <p:tags r:id="rId1"/>
            </p:custDataLst>
          </p:nvPr>
        </p:nvSpPr>
        <p:spPr bwMode="auto">
          <a:xfrm>
            <a:off x="7247202" y="6453336"/>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Finish </a:t>
            </a:r>
            <a:endParaRPr lang="en-US" sz="1000" dirty="0">
              <a:latin typeface="Tahoma" pitchFamily="34" charset="0"/>
              <a:cs typeface="Tahom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01431187"/>
              </p:ext>
            </p:extLst>
          </p:nvPr>
        </p:nvGraphicFramePr>
        <p:xfrm>
          <a:off x="1780980" y="3861048"/>
          <a:ext cx="7050396" cy="1483360"/>
        </p:xfrm>
        <a:graphic>
          <a:graphicData uri="http://schemas.openxmlformats.org/drawingml/2006/table">
            <a:tbl>
              <a:tblPr firstRow="1" bandRow="1">
                <a:tableStyleId>{073A0DAA-6AF3-43AB-8588-CEC1D06C72B9}</a:tableStyleId>
              </a:tblPr>
              <a:tblGrid>
                <a:gridCol w="1175066"/>
                <a:gridCol w="1175066"/>
                <a:gridCol w="1175066"/>
                <a:gridCol w="1175066"/>
                <a:gridCol w="1175066"/>
                <a:gridCol w="1175066"/>
              </a:tblGrid>
              <a:tr h="370840">
                <a:tc gridSpan="6">
                  <a:txBody>
                    <a:bodyPr/>
                    <a:lstStyle/>
                    <a:p>
                      <a:r>
                        <a:rPr lang="en-US" sz="1200" dirty="0" smtClean="0"/>
                        <a:t>Accept cleared</a:t>
                      </a:r>
                      <a:r>
                        <a:rPr lang="en-US" sz="1200" baseline="0" dirty="0" smtClean="0"/>
                        <a:t> transactions into register</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err="1" smtClean="0"/>
                        <a:t>Num</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Debit</a:t>
                      </a:r>
                      <a:endParaRPr lang="en-US" sz="1200" dirty="0"/>
                    </a:p>
                  </a:txBody>
                  <a:tcPr/>
                </a:tc>
                <a:tc>
                  <a:txBody>
                    <a:bodyPr/>
                    <a:lstStyle/>
                    <a:p>
                      <a:r>
                        <a:rPr lang="en-US" sz="1200" dirty="0" smtClean="0"/>
                        <a:t>Credit</a:t>
                      </a:r>
                      <a:endParaRPr lang="en-US" sz="1200" dirty="0"/>
                    </a:p>
                  </a:txBody>
                  <a:tcPr/>
                </a:tc>
              </a:tr>
              <a:tr h="370840">
                <a:tc>
                  <a:txBody>
                    <a:bodyPr/>
                    <a:lstStyle/>
                    <a:p>
                      <a:r>
                        <a:rPr lang="en-US" sz="1200" dirty="0" smtClean="0"/>
                        <a:t>New</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Matched</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pic>
        <p:nvPicPr>
          <p:cNvPr id="1026" name="Picture 2" descr="C:\Users\CHRIST~1\AppData\Local\Temp\SNAGHTML1186259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5319" y="5589240"/>
            <a:ext cx="6467475" cy="266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24528" y="1534140"/>
            <a:ext cx="2448272" cy="3416320"/>
          </a:xfrm>
          <a:prstGeom prst="rect">
            <a:avLst/>
          </a:prstGeom>
          <a:noFill/>
        </p:spPr>
        <p:txBody>
          <a:bodyPr wrap="square" rtlCol="0">
            <a:spAutoFit/>
          </a:bodyPr>
          <a:lstStyle/>
          <a:p>
            <a:r>
              <a:rPr lang="en-US" sz="1200" dirty="0" smtClean="0"/>
              <a:t>Transactions that can be automatically matched have a status of matched. Transaction that are marked new, are the ones that need to be matched manually.</a:t>
            </a:r>
          </a:p>
          <a:p>
            <a:endParaRPr lang="en-US" sz="1200" dirty="0"/>
          </a:p>
          <a:p>
            <a:r>
              <a:rPr lang="en-US" sz="1200" dirty="0" smtClean="0"/>
              <a:t>The user will click on the row, and FLAG and EDIT buttons will appear beneath the amounts.</a:t>
            </a:r>
          </a:p>
          <a:p>
            <a:endParaRPr lang="en-US" sz="1200" dirty="0"/>
          </a:p>
          <a:p>
            <a:r>
              <a:rPr lang="en-US" sz="1200" dirty="0" smtClean="0"/>
              <a:t>FLAG is used for transactions that are definitely missing from the GL an require follow up.</a:t>
            </a:r>
          </a:p>
          <a:p>
            <a:endParaRPr lang="en-US" sz="1200" dirty="0" smtClean="0"/>
          </a:p>
          <a:p>
            <a:r>
              <a:rPr lang="en-US" sz="1200" dirty="0" smtClean="0"/>
              <a:t>Edit pulls up the menu bar below. Details for the menu bar are on the next slide.</a:t>
            </a:r>
            <a:endParaRPr lang="en-US" sz="1200" dirty="0"/>
          </a:p>
        </p:txBody>
      </p:sp>
      <p:pic>
        <p:nvPicPr>
          <p:cNvPr id="5" name="Picture 4"/>
          <p:cNvPicPr>
            <a:picLocks noChangeAspect="1"/>
          </p:cNvPicPr>
          <p:nvPr/>
        </p:nvPicPr>
        <p:blipFill>
          <a:blip r:embed="rId12"/>
          <a:stretch>
            <a:fillRect/>
          </a:stretch>
        </p:blipFill>
        <p:spPr>
          <a:xfrm>
            <a:off x="9324528" y="5113557"/>
            <a:ext cx="2514286" cy="1590476"/>
          </a:xfrm>
          <a:prstGeom prst="rect">
            <a:avLst/>
          </a:prstGeom>
        </p:spPr>
      </p:pic>
      <p:sp>
        <p:nvSpPr>
          <p:cNvPr id="24" name="Line Callout 1 23"/>
          <p:cNvSpPr/>
          <p:nvPr/>
        </p:nvSpPr>
        <p:spPr>
          <a:xfrm>
            <a:off x="2499386" y="6010796"/>
            <a:ext cx="3733599" cy="695866"/>
          </a:xfrm>
          <a:prstGeom prst="borderCallout1">
            <a:avLst>
              <a:gd name="adj1" fmla="val 81041"/>
              <a:gd name="adj2" fmla="val 133539"/>
              <a:gd name="adj3" fmla="val 18370"/>
              <a:gd name="adj4" fmla="val 103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If there are flagged transactions, open the process flagged transactions screen for the correct recon type, otherwise go straight to Finalize Recon </a:t>
            </a:r>
            <a:endParaRPr lang="en-US" sz="1200" dirty="0"/>
          </a:p>
        </p:txBody>
      </p:sp>
      <p:sp>
        <p:nvSpPr>
          <p:cNvPr id="20" name="Freeform 115"/>
          <p:cNvSpPr>
            <a:spLocks noEditPoints="1"/>
          </p:cNvSpPr>
          <p:nvPr>
            <p:custDataLst>
              <p:custData r:id="rId2"/>
              <p:custData r:id="rId3"/>
            </p:custDataLst>
          </p:nvPr>
        </p:nvSpPr>
        <p:spPr bwMode="black">
          <a:xfrm>
            <a:off x="8504793" y="503087"/>
            <a:ext cx="265588" cy="260651"/>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pic>
        <p:nvPicPr>
          <p:cNvPr id="21" name="Picture 20"/>
          <p:cNvPicPr preferRelativeResize="0">
            <a:picLocks/>
          </p:cNvPicPr>
          <p:nvPr>
            <p:custDataLst>
              <p:custData r:id="rId4"/>
            </p:custDataLst>
          </p:nvPr>
        </p:nvPicPr>
        <p:blipFill>
          <a:blip r:embed="rId13">
            <a:extLst>
              <a:ext uri="{28A0092B-C50C-407E-A947-70E740481C1C}">
                <a14:useLocalDpi xmlns:a14="http://schemas.microsoft.com/office/drawing/2010/main" val="0"/>
              </a:ext>
            </a:extLst>
          </a:blip>
          <a:stretch>
            <a:fillRect/>
          </a:stretch>
        </p:blipFill>
        <p:spPr>
          <a:xfrm>
            <a:off x="1557347" y="558469"/>
            <a:ext cx="260332" cy="232438"/>
          </a:xfrm>
          <a:prstGeom prst="rect">
            <a:avLst/>
          </a:prstGeom>
        </p:spPr>
      </p:pic>
      <p:grpSp>
        <p:nvGrpSpPr>
          <p:cNvPr id="22" name="DatePicker"/>
          <p:cNvGrpSpPr/>
          <p:nvPr>
            <p:custDataLst>
              <p:custData r:id="rId5"/>
            </p:custDataLst>
          </p:nvPr>
        </p:nvGrpSpPr>
        <p:grpSpPr>
          <a:xfrm>
            <a:off x="3552361" y="574675"/>
            <a:ext cx="969302" cy="228600"/>
            <a:chOff x="3790801" y="3347719"/>
            <a:chExt cx="969299" cy="228600"/>
          </a:xfrm>
        </p:grpSpPr>
        <p:sp>
          <p:nvSpPr>
            <p:cNvPr id="23"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5" name="Icon" descr="C:\Users\t-dantay\Documents\First24\calendar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DatePicker"/>
          <p:cNvGrpSpPr/>
          <p:nvPr>
            <p:custDataLst>
              <p:custData r:id="rId6"/>
            </p:custDataLst>
          </p:nvPr>
        </p:nvGrpSpPr>
        <p:grpSpPr>
          <a:xfrm>
            <a:off x="5606586" y="603250"/>
            <a:ext cx="969302" cy="228600"/>
            <a:chOff x="3790801" y="3347719"/>
            <a:chExt cx="969299" cy="228600"/>
          </a:xfrm>
        </p:grpSpPr>
        <p:sp>
          <p:nvSpPr>
            <p:cNvPr id="27"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8" name="Icon" descr="C:\Users\t-dantay\Documents\First24\calendar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ScrollbarVertical"/>
          <p:cNvGrpSpPr/>
          <p:nvPr>
            <p:custDataLst>
              <p:custData r:id="rId7"/>
            </p:custDataLst>
          </p:nvPr>
        </p:nvGrpSpPr>
        <p:grpSpPr>
          <a:xfrm>
            <a:off x="8816484" y="863629"/>
            <a:ext cx="147992" cy="2637379"/>
            <a:chOff x="4497149" y="1543109"/>
            <a:chExt cx="147502" cy="3562291"/>
          </a:xfrm>
        </p:grpSpPr>
        <p:sp>
          <p:nvSpPr>
            <p:cNvPr id="30" name="Background"/>
            <p:cNvSpPr>
              <a:spLocks/>
            </p:cNvSpPr>
            <p:nvPr/>
          </p:nvSpPr>
          <p:spPr>
            <a:xfrm>
              <a:off x="4497149" y="1543109"/>
              <a:ext cx="14750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31" name="Slider"/>
            <p:cNvSpPr>
              <a:spLocks/>
            </p:cNvSpPr>
            <p:nvPr/>
          </p:nvSpPr>
          <p:spPr>
            <a:xfrm>
              <a:off x="4497149" y="1842086"/>
              <a:ext cx="14750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32" name="UpArrow"/>
            <p:cNvSpPr>
              <a:spLocks/>
            </p:cNvSpPr>
            <p:nvPr/>
          </p:nvSpPr>
          <p:spPr>
            <a:xfrm>
              <a:off x="4539569" y="1582433"/>
              <a:ext cx="63796" cy="864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33" name="DownArrow"/>
            <p:cNvSpPr>
              <a:spLocks/>
            </p:cNvSpPr>
            <p:nvPr/>
          </p:nvSpPr>
          <p:spPr>
            <a:xfrm rot="10800000">
              <a:off x="4539569" y="4985107"/>
              <a:ext cx="63796" cy="864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34" name="ScrollbarVertical"/>
          <p:cNvGrpSpPr/>
          <p:nvPr>
            <p:custDataLst>
              <p:custData r:id="rId8"/>
            </p:custDataLst>
          </p:nvPr>
        </p:nvGrpSpPr>
        <p:grpSpPr>
          <a:xfrm>
            <a:off x="8844579" y="3875116"/>
            <a:ext cx="147992" cy="1437436"/>
            <a:chOff x="4496659" y="1543109"/>
            <a:chExt cx="147992" cy="3562291"/>
          </a:xfrm>
        </p:grpSpPr>
        <p:sp>
          <p:nvSpPr>
            <p:cNvPr id="35" name="Background"/>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41" name="Slide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45" name="UpArrow"/>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46" name="DownArrow"/>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Tree>
    <p:extLst>
      <p:ext uri="{BB962C8B-B14F-4D97-AF65-F5344CB8AC3E}">
        <p14:creationId xmlns:p14="http://schemas.microsoft.com/office/powerpoint/2010/main" val="398052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36" y="332656"/>
            <a:ext cx="8331127" cy="461665"/>
          </a:xfrm>
          <a:prstGeom prst="rect">
            <a:avLst/>
          </a:prstGeom>
          <a:noFill/>
        </p:spPr>
        <p:txBody>
          <a:bodyPr wrap="none" rtlCol="0">
            <a:spAutoFit/>
          </a:bodyPr>
          <a:lstStyle/>
          <a:p>
            <a:r>
              <a:rPr lang="en-US" dirty="0" smtClean="0"/>
              <a:t>Matching options for entries that must be matched manually</a:t>
            </a:r>
          </a:p>
        </p:txBody>
      </p:sp>
      <p:pic>
        <p:nvPicPr>
          <p:cNvPr id="3" name="Picture 2"/>
          <p:cNvPicPr>
            <a:picLocks noChangeAspect="1"/>
          </p:cNvPicPr>
          <p:nvPr/>
        </p:nvPicPr>
        <p:blipFill>
          <a:blip r:embed="rId2"/>
          <a:stretch>
            <a:fillRect/>
          </a:stretch>
        </p:blipFill>
        <p:spPr>
          <a:xfrm>
            <a:off x="755576" y="1916832"/>
            <a:ext cx="2514286" cy="1590476"/>
          </a:xfrm>
          <a:prstGeom prst="rect">
            <a:avLst/>
          </a:prstGeom>
        </p:spPr>
      </p:pic>
      <p:sp>
        <p:nvSpPr>
          <p:cNvPr id="4" name="TextBox 3"/>
          <p:cNvSpPr txBox="1"/>
          <p:nvPr/>
        </p:nvSpPr>
        <p:spPr>
          <a:xfrm>
            <a:off x="3779912" y="1591387"/>
            <a:ext cx="4680520" cy="2492990"/>
          </a:xfrm>
          <a:prstGeom prst="rect">
            <a:avLst/>
          </a:prstGeom>
          <a:noFill/>
        </p:spPr>
        <p:txBody>
          <a:bodyPr wrap="square" rtlCol="0">
            <a:spAutoFit/>
          </a:bodyPr>
          <a:lstStyle/>
          <a:p>
            <a:r>
              <a:rPr lang="en-US" sz="1200" dirty="0" smtClean="0"/>
              <a:t>Delete -Deletes the transaction altogether – would only be used in the case of a duplicate import</a:t>
            </a:r>
          </a:p>
          <a:p>
            <a:endParaRPr lang="en-US" sz="1200" dirty="0"/>
          </a:p>
          <a:p>
            <a:r>
              <a:rPr lang="en-US" sz="1200" dirty="0" smtClean="0"/>
              <a:t>Match manually- User clicks on the line item in the register that matches the bank statement transaction</a:t>
            </a:r>
          </a:p>
          <a:p>
            <a:endParaRPr lang="en-US" sz="1200" dirty="0"/>
          </a:p>
          <a:p>
            <a:r>
              <a:rPr lang="en-US" sz="1200" dirty="0" smtClean="0"/>
              <a:t>Make New/Make All new – reverts any matches – basically a giant do over</a:t>
            </a:r>
          </a:p>
          <a:p>
            <a:endParaRPr lang="en-US" sz="1200" dirty="0"/>
          </a:p>
          <a:p>
            <a:r>
              <a:rPr lang="en-US" sz="1200" dirty="0" err="1" smtClean="0"/>
              <a:t>Unmatch</a:t>
            </a:r>
            <a:r>
              <a:rPr lang="en-US" sz="1200" dirty="0" smtClean="0"/>
              <a:t> – reverts an auto match</a:t>
            </a:r>
          </a:p>
          <a:p>
            <a:endParaRPr lang="en-US" sz="1200" dirty="0"/>
          </a:p>
          <a:p>
            <a:r>
              <a:rPr lang="en-US" sz="1200" dirty="0" smtClean="0"/>
              <a:t>Show renaming rules: brings up the mapping dictionary to allow for editing</a:t>
            </a:r>
            <a:endParaRPr lang="en-US" sz="1200" dirty="0"/>
          </a:p>
        </p:txBody>
      </p:sp>
    </p:spTree>
    <p:extLst>
      <p:ext uri="{BB962C8B-B14F-4D97-AF65-F5344CB8AC3E}">
        <p14:creationId xmlns:p14="http://schemas.microsoft.com/office/powerpoint/2010/main" val="479119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9199" y="50968"/>
            <a:ext cx="6895477" cy="769441"/>
          </a:xfrm>
          <a:prstGeom prst="rect">
            <a:avLst/>
          </a:prstGeom>
          <a:noFill/>
        </p:spPr>
        <p:txBody>
          <a:bodyPr wrap="none" rtlCol="0">
            <a:spAutoFit/>
          </a:bodyPr>
          <a:lstStyle/>
          <a:p>
            <a:r>
              <a:rPr lang="en-US" dirty="0" smtClean="0"/>
              <a:t>Process Flagged Transactions: Cash Pool Recon</a:t>
            </a:r>
          </a:p>
          <a:p>
            <a:r>
              <a:rPr lang="en-US" sz="1000" dirty="0" smtClean="0"/>
              <a:t>The screen is needed to handle transactions that are in the bank statement but not in the GL.</a:t>
            </a:r>
          </a:p>
          <a:p>
            <a:r>
              <a:rPr lang="en-US" sz="1000" dirty="0" smtClean="0"/>
              <a:t>These transactions will be handled differently depending on what type of recon we are doing.</a:t>
            </a:r>
            <a:endParaRPr lang="en-US" sz="1000" dirty="0"/>
          </a:p>
        </p:txBody>
      </p:sp>
      <p:graphicFrame>
        <p:nvGraphicFramePr>
          <p:cNvPr id="3" name="Table 2"/>
          <p:cNvGraphicFramePr>
            <a:graphicFrameLocks noGrp="1"/>
          </p:cNvGraphicFramePr>
          <p:nvPr>
            <p:extLst>
              <p:ext uri="{D42A27DB-BD31-4B8C-83A1-F6EECF244321}">
                <p14:modId xmlns:p14="http://schemas.microsoft.com/office/powerpoint/2010/main" val="3061274841"/>
              </p:ext>
            </p:extLst>
          </p:nvPr>
        </p:nvGraphicFramePr>
        <p:xfrm>
          <a:off x="683568" y="1412776"/>
          <a:ext cx="7050393" cy="1450960"/>
        </p:xfrm>
        <a:graphic>
          <a:graphicData uri="http://schemas.openxmlformats.org/drawingml/2006/table">
            <a:tbl>
              <a:tblPr firstRow="1" bandRow="1">
                <a:tableStyleId>{073A0DAA-6AF3-43AB-8588-CEC1D06C72B9}</a:tableStyleId>
              </a:tblPr>
              <a:tblGrid>
                <a:gridCol w="1007199"/>
                <a:gridCol w="1007199"/>
                <a:gridCol w="649898"/>
                <a:gridCol w="864096"/>
                <a:gridCol w="1507603"/>
                <a:gridCol w="1007199"/>
                <a:gridCol w="1007199"/>
              </a:tblGrid>
              <a:tr h="370840">
                <a:tc>
                  <a:txBody>
                    <a:bodyPr/>
                    <a:lstStyle/>
                    <a:p>
                      <a:endParaRPr lang="en-US" sz="1200" dirty="0"/>
                    </a:p>
                  </a:txBody>
                  <a:tcPr/>
                </a:tc>
                <a:tc gridSpan="6">
                  <a:txBody>
                    <a:bodyPr/>
                    <a:lstStyle/>
                    <a:p>
                      <a:r>
                        <a:rPr lang="en-US" sz="1200" dirty="0" smtClean="0"/>
                        <a:t>Flagged</a:t>
                      </a:r>
                      <a:r>
                        <a:rPr lang="en-US" sz="1200" baseline="0" dirty="0" smtClean="0"/>
                        <a:t> Transactions</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Source</a:t>
                      </a:r>
                      <a:endParaRPr lang="en-US" sz="1200" dirty="0"/>
                    </a:p>
                  </a:txBody>
                  <a:tcPr/>
                </a:tc>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Ref</a:t>
                      </a:r>
                      <a:r>
                        <a:rPr lang="en-US" sz="1200" baseline="0" dirty="0" smtClean="0"/>
                        <a:t> No.</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Debit</a:t>
                      </a:r>
                      <a:endParaRPr lang="en-US" sz="1200" dirty="0"/>
                    </a:p>
                  </a:txBody>
                  <a:tcPr/>
                </a:tc>
                <a:tc>
                  <a:txBody>
                    <a:bodyPr/>
                    <a:lstStyle/>
                    <a:p>
                      <a:r>
                        <a:rPr lang="en-US" sz="1200" dirty="0" smtClean="0"/>
                        <a:t>Credit</a:t>
                      </a:r>
                      <a:endParaRPr lang="en-US" sz="1200" dirty="0"/>
                    </a:p>
                  </a:txBody>
                  <a:tcPr/>
                </a:tc>
              </a:tr>
              <a:tr h="338440">
                <a:tc>
                  <a:txBody>
                    <a:bodyPr/>
                    <a:lstStyle/>
                    <a:p>
                      <a:pPr algn="l"/>
                      <a:r>
                        <a:rPr lang="en-US" sz="800" dirty="0" smtClean="0">
                          <a:latin typeface="+mn-lt"/>
                        </a:rPr>
                        <a:t>Statement</a:t>
                      </a:r>
                      <a:endParaRPr lang="en-US" sz="800" dirty="0">
                        <a:latin typeface="+mn-lt"/>
                      </a:endParaRPr>
                    </a:p>
                  </a:txBody>
                  <a:tcPr anchor="ctr"/>
                </a:tc>
                <a:tc>
                  <a:txBody>
                    <a:bodyPr/>
                    <a:lstStyle/>
                    <a:p>
                      <a:pPr algn="l"/>
                      <a:r>
                        <a:rPr lang="en-US" sz="800" dirty="0" smtClean="0">
                          <a:latin typeface="+mn-lt"/>
                        </a:rPr>
                        <a:t>FLAG</a:t>
                      </a:r>
                      <a:endParaRPr lang="en-US" sz="800" dirty="0">
                        <a:latin typeface="+mn-lt"/>
                      </a:endParaRPr>
                    </a:p>
                  </a:txBody>
                  <a:tcPr anchor="ctr"/>
                </a:tc>
                <a:tc>
                  <a:txBody>
                    <a:bodyPr/>
                    <a:lstStyle/>
                    <a:p>
                      <a:pPr algn="l" fontAlgn="b"/>
                      <a:r>
                        <a:rPr lang="en-US" sz="800" b="0" i="0" u="none" strike="noStrike" dirty="0">
                          <a:solidFill>
                            <a:srgbClr val="000000"/>
                          </a:solidFill>
                          <a:effectLst/>
                          <a:latin typeface="+mn-lt"/>
                        </a:rPr>
                        <a:t>4/8/2014</a:t>
                      </a:r>
                    </a:p>
                  </a:txBody>
                  <a:tcPr marL="9525" marR="9525" marT="9525" marB="0" anchor="ctr"/>
                </a:tc>
                <a:tc>
                  <a:txBody>
                    <a:bodyPr/>
                    <a:lstStyle/>
                    <a:p>
                      <a:pPr algn="l"/>
                      <a:r>
                        <a:rPr lang="en-US" sz="800" dirty="0" smtClean="0">
                          <a:latin typeface="+mn-lt"/>
                        </a:rPr>
                        <a:t>3095298</a:t>
                      </a:r>
                      <a:endParaRPr lang="en-US" sz="800" dirty="0">
                        <a:latin typeface="+mn-lt"/>
                      </a:endParaRPr>
                    </a:p>
                  </a:txBody>
                  <a:tcPr anchor="ctr"/>
                </a:tc>
                <a:tc>
                  <a:txBody>
                    <a:bodyPr/>
                    <a:lstStyle/>
                    <a:p>
                      <a:pPr algn="l"/>
                      <a:r>
                        <a:rPr lang="en-US" sz="800" dirty="0" smtClean="0">
                          <a:latin typeface="+mn-lt"/>
                        </a:rPr>
                        <a:t>SENSAT DIGITAL SYSTEM</a:t>
                      </a:r>
                      <a:endParaRPr lang="en-US" sz="800" dirty="0">
                        <a:latin typeface="+mn-lt"/>
                      </a:endParaRPr>
                    </a:p>
                  </a:txBody>
                  <a:tcPr anchor="ctr"/>
                </a:tc>
                <a:tc>
                  <a:txBody>
                    <a:bodyPr/>
                    <a:lstStyle/>
                    <a:p>
                      <a:pPr algn="l"/>
                      <a:endParaRPr lang="en-US" sz="800" dirty="0">
                        <a:latin typeface="+mn-lt"/>
                      </a:endParaRPr>
                    </a:p>
                  </a:txBody>
                  <a:tcPr anchor="ctr"/>
                </a:tc>
                <a:tc>
                  <a:txBody>
                    <a:bodyPr/>
                    <a:lstStyle/>
                    <a:p>
                      <a:pPr algn="r"/>
                      <a:r>
                        <a:rPr lang="en-US" sz="800" dirty="0" smtClean="0">
                          <a:latin typeface="+mn-lt"/>
                        </a:rPr>
                        <a:t>62,000.00</a:t>
                      </a:r>
                      <a:endParaRPr lang="en-US" sz="800" dirty="0">
                        <a:latin typeface="+mn-lt"/>
                      </a:endParaRPr>
                    </a:p>
                  </a:txBody>
                  <a:tcPr anchor="ctr"/>
                </a:tc>
              </a:tr>
              <a:tr h="370840">
                <a:tc>
                  <a:txBody>
                    <a:bodyPr/>
                    <a:lstStyle/>
                    <a:p>
                      <a:pPr algn="l"/>
                      <a:r>
                        <a:rPr lang="en-US" sz="800" dirty="0" smtClean="0"/>
                        <a:t>Statement</a:t>
                      </a:r>
                      <a:endParaRPr lang="en-US" sz="800" dirty="0"/>
                    </a:p>
                  </a:txBody>
                  <a:tcPr anchor="ctr"/>
                </a:tc>
                <a:tc>
                  <a:txBody>
                    <a:bodyPr/>
                    <a:lstStyle/>
                    <a:p>
                      <a:pPr algn="l"/>
                      <a:r>
                        <a:rPr lang="en-US" sz="800" dirty="0" smtClean="0"/>
                        <a:t>FLAG</a:t>
                      </a:r>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r>
            </a:tbl>
          </a:graphicData>
        </a:graphic>
      </p:graphicFrame>
      <p:sp>
        <p:nvSpPr>
          <p:cNvPr id="6" name="TextBox 5"/>
          <p:cNvSpPr txBox="1"/>
          <p:nvPr/>
        </p:nvSpPr>
        <p:spPr>
          <a:xfrm>
            <a:off x="-1305425" y="1556792"/>
            <a:ext cx="1772969" cy="400110"/>
          </a:xfrm>
          <a:prstGeom prst="rect">
            <a:avLst/>
          </a:prstGeom>
          <a:noFill/>
        </p:spPr>
        <p:txBody>
          <a:bodyPr wrap="square" rtlCol="0">
            <a:spAutoFit/>
          </a:bodyPr>
          <a:lstStyle/>
          <a:p>
            <a:r>
              <a:rPr lang="en-US" sz="1000" dirty="0" smtClean="0"/>
              <a:t>.</a:t>
            </a:r>
          </a:p>
          <a:p>
            <a:endParaRPr lang="en-US" sz="1000" dirty="0" smtClean="0"/>
          </a:p>
        </p:txBody>
      </p:sp>
      <p:grpSp>
        <p:nvGrpSpPr>
          <p:cNvPr id="10" name="Group 9"/>
          <p:cNvGrpSpPr/>
          <p:nvPr/>
        </p:nvGrpSpPr>
        <p:grpSpPr>
          <a:xfrm>
            <a:off x="-8605464" y="3541446"/>
            <a:ext cx="8280920" cy="3821410"/>
            <a:chOff x="323528" y="3068960"/>
            <a:chExt cx="8280920" cy="3821410"/>
          </a:xfrm>
        </p:grpSpPr>
        <p:sp>
          <p:nvSpPr>
            <p:cNvPr id="4" name="Rectangle 3"/>
            <p:cNvSpPr/>
            <p:nvPr/>
          </p:nvSpPr>
          <p:spPr>
            <a:xfrm>
              <a:off x="323528" y="3581772"/>
              <a:ext cx="4536504" cy="3308598"/>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These need to be logged for follow-up. They should be reported on recon report, but should not throw the rest of the balance off.</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Deposit </a:t>
              </a:r>
              <a:r>
                <a:rPr lang="en-US" sz="1100" dirty="0">
                  <a:latin typeface="Calibri" panose="020F0502020204030204" pitchFamily="34" charset="0"/>
                  <a:ea typeface="Calibri" panose="020F0502020204030204" pitchFamily="34" charset="0"/>
                  <a:cs typeface="Times New Roman" panose="02020603050405020304" pitchFamily="18" charset="0"/>
                </a:rPr>
                <a:t>Not Notified – means that the user who deposited the funds failed to fill out a deposit notification. As a result, the E-Float team does not know to verify the deposit. Without this verification, the deposit will not get added to the general ledger.</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Deposit </a:t>
              </a:r>
              <a:r>
                <a:rPr lang="en-US" sz="1100" dirty="0">
                  <a:latin typeface="Calibri" panose="020F0502020204030204" pitchFamily="34" charset="0"/>
                  <a:ea typeface="Calibri" panose="020F0502020204030204" pitchFamily="34" charset="0"/>
                  <a:cs typeface="Times New Roman" panose="02020603050405020304" pitchFamily="18" charset="0"/>
                </a:rPr>
                <a:t>routed to incorrect account – When agents sign up they are charged a one-time fee of NGN 3000. Paga gives them a corporate account id to use to deposit this fee, then they are given their agent account number. Sometimes the agent will continue to use the corporate account number. Typically the only way the cash pool team realizes this is happening is if the Agent calls asking where his money has gone.</a:t>
              </a:r>
            </a:p>
            <a:p>
              <a:pPr marL="628650" lvl="1" indent="-171450">
                <a:spcBef>
                  <a:spcPts val="0"/>
                </a:spcBef>
                <a:spcAft>
                  <a:spcPts val="0"/>
                </a:spcAft>
                <a:buFont typeface="Arial" panose="020B060402020202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System Duplicates – could be a bank </a:t>
              </a:r>
              <a:r>
                <a:rPr lang="en-US" sz="1100" dirty="0" smtClean="0">
                  <a:latin typeface="Calibri" panose="020F0502020204030204" pitchFamily="34" charset="0"/>
                  <a:ea typeface="Calibri" panose="020F0502020204030204" pitchFamily="34" charset="0"/>
                  <a:cs typeface="Times New Roman" panose="02020603050405020304" pitchFamily="18" charset="0"/>
                </a:rPr>
                <a:t>duplication</a:t>
              </a:r>
              <a:br>
                <a:rPr lang="en-US" sz="1100" dirty="0" smtClean="0">
                  <a:latin typeface="Calibri" panose="020F0502020204030204" pitchFamily="34" charset="0"/>
                  <a:ea typeface="Calibri" panose="020F0502020204030204" pitchFamily="34" charset="0"/>
                  <a:cs typeface="Times New Roman" panose="02020603050405020304" pitchFamily="18" charset="0"/>
                </a:rPr>
              </a:br>
              <a:r>
                <a:rPr lang="en-US" sz="1100" dirty="0" smtClean="0">
                  <a:latin typeface="Calibri" panose="020F0502020204030204" pitchFamily="34" charset="0"/>
                  <a:ea typeface="Calibri" panose="020F0502020204030204" pitchFamily="34" charset="0"/>
                  <a:cs typeface="Times New Roman" panose="02020603050405020304" pitchFamily="18" charset="0"/>
                </a:rPr>
                <a:t/>
              </a:r>
              <a:br>
                <a:rPr lang="en-US" sz="1100" dirty="0" smtClean="0">
                  <a:latin typeface="Calibri" panose="020F0502020204030204" pitchFamily="34" charset="0"/>
                  <a:ea typeface="Calibri" panose="020F0502020204030204" pitchFamily="34" charset="0"/>
                  <a:cs typeface="Times New Roman" panose="02020603050405020304" pitchFamily="18" charset="0"/>
                </a:rPr>
              </a:br>
              <a:r>
                <a:rPr lang="en-US" sz="1100" dirty="0">
                  <a:latin typeface="Calibri" panose="020F0502020204030204" pitchFamily="34" charset="0"/>
                  <a:ea typeface="Calibri" panose="020F0502020204030204" pitchFamily="34" charset="0"/>
                  <a:cs typeface="Times New Roman" panose="02020603050405020304" pitchFamily="18" charset="0"/>
                </a:rPr>
                <a:t>Bank Fees – these are not recorded in the operations GL. They get moved to the SAP corporate ledger. </a:t>
              </a:r>
              <a:r>
                <a:rPr lang="en-US" sz="1100" b="1" i="1" dirty="0">
                  <a:latin typeface="Calibri" panose="020F0502020204030204" pitchFamily="34" charset="0"/>
                  <a:ea typeface="Calibri" panose="020F0502020204030204" pitchFamily="34" charset="0"/>
                  <a:cs typeface="Times New Roman" panose="02020603050405020304" pitchFamily="18" charset="0"/>
                </a:rPr>
                <a:t>These are just ignored</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marR="0" lvl="1">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67544" y="3068960"/>
              <a:ext cx="4392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Bank Side Recon Discrepancies </a:t>
              </a:r>
              <a:endParaRPr lang="en-US" sz="1200" dirty="0"/>
            </a:p>
          </p:txBody>
        </p:sp>
        <p:sp>
          <p:nvSpPr>
            <p:cNvPr id="7" name="Rectangle 6"/>
            <p:cNvSpPr/>
            <p:nvPr/>
          </p:nvSpPr>
          <p:spPr>
            <a:xfrm>
              <a:off x="4860032" y="3580631"/>
              <a:ext cx="3609173" cy="1954381"/>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These need to be corrected in the GL – and then imported to complete recon</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System </a:t>
              </a:r>
              <a:r>
                <a:rPr lang="en-US" sz="1100" dirty="0">
                  <a:latin typeface="Calibri" panose="020F0502020204030204" pitchFamily="34" charset="0"/>
                  <a:ea typeface="Calibri" panose="020F0502020204030204" pitchFamily="34" charset="0"/>
                  <a:cs typeface="Times New Roman" panose="02020603050405020304" pitchFamily="18" charset="0"/>
                </a:rPr>
                <a:t>Duplicates – could be a bank duplication or a Paga system duplication</a:t>
              </a:r>
            </a:p>
            <a:p>
              <a:pPr marL="742950" marR="0" lvl="1" indent="-285750">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Staff Duplicates – two different users validate the same deposit. They really should have a validation check to prevent this in the Paga system.</a:t>
              </a:r>
            </a:p>
            <a:p>
              <a:pPr marL="742950" marR="0" lvl="1" indent="-285750">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Uncredited Deposits – this happens if a deposit gets validated and approved even though it’s not actually in the bank.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932040" y="3068960"/>
              <a:ext cx="36724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Paga Side Recon Discrepancies </a:t>
              </a:r>
              <a:endParaRPr lang="en-US" sz="1200" dirty="0"/>
            </a:p>
          </p:txBody>
        </p:sp>
      </p:grpSp>
      <p:grpSp>
        <p:nvGrpSpPr>
          <p:cNvPr id="13" name="CheckBoxChecked"/>
          <p:cNvGrpSpPr/>
          <p:nvPr>
            <p:custDataLst>
              <p:custData r:id="rId1"/>
            </p:custDataLst>
          </p:nvPr>
        </p:nvGrpSpPr>
        <p:grpSpPr>
          <a:xfrm>
            <a:off x="676932" y="1194271"/>
            <a:ext cx="2225932" cy="230832"/>
            <a:chOff x="4317072" y="3312427"/>
            <a:chExt cx="2225932" cy="230832"/>
          </a:xfrm>
        </p:grpSpPr>
        <p:grpSp>
          <p:nvGrpSpPr>
            <p:cNvPr id="14" name="Group 13"/>
            <p:cNvGrpSpPr/>
            <p:nvPr/>
          </p:nvGrpSpPr>
          <p:grpSpPr>
            <a:xfrm>
              <a:off x="4354457" y="3312427"/>
              <a:ext cx="2188547" cy="230832"/>
              <a:chOff x="5179857" y="2087451"/>
              <a:chExt cx="2051111" cy="216403"/>
            </a:xfrm>
          </p:grpSpPr>
          <p:sp>
            <p:nvSpPr>
              <p:cNvPr id="16" name="Content"/>
              <p:cNvSpPr txBox="1">
                <a:spLocks/>
              </p:cNvSpPr>
              <p:nvPr/>
            </p:nvSpPr>
            <p:spPr>
              <a:xfrm>
                <a:off x="5179857" y="2087451"/>
                <a:ext cx="2051111"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Statement Transactions</a:t>
                </a:r>
              </a:p>
            </p:txBody>
          </p:sp>
          <p:sp>
            <p:nvSpPr>
              <p:cNvPr id="17" name="CheckBox"/>
              <p:cNvSpPr>
                <a:spLocks/>
              </p:cNvSpPr>
              <p:nvPr/>
            </p:nvSpPr>
            <p:spPr>
              <a:xfrm>
                <a:off x="5179857"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5" name="Check" descr="C:\Users\t-dantay\Documents\WPIcons\appbar.check.res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CheckBoxUnchecked"/>
          <p:cNvGrpSpPr/>
          <p:nvPr>
            <p:custDataLst>
              <p:custData r:id="rId2"/>
            </p:custDataLst>
          </p:nvPr>
        </p:nvGrpSpPr>
        <p:grpSpPr>
          <a:xfrm>
            <a:off x="3410225" y="1194271"/>
            <a:ext cx="2526530" cy="230832"/>
            <a:chOff x="5179843" y="2087449"/>
            <a:chExt cx="2367871" cy="216403"/>
          </a:xfrm>
        </p:grpSpPr>
        <p:sp>
          <p:nvSpPr>
            <p:cNvPr id="19" name="Content"/>
            <p:cNvSpPr txBox="1">
              <a:spLocks/>
            </p:cNvSpPr>
            <p:nvPr/>
          </p:nvSpPr>
          <p:spPr>
            <a:xfrm>
              <a:off x="5179848" y="2087449"/>
              <a:ext cx="2367866"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General Ledger Transactions</a:t>
              </a:r>
            </a:p>
          </p:txBody>
        </p:sp>
        <p:sp>
          <p:nvSpPr>
            <p:cNvPr id="20" name="CheckBox"/>
            <p:cNvSpPr>
              <a:spLocks/>
            </p:cNvSpPr>
            <p:nvPr/>
          </p:nvSpPr>
          <p:spPr>
            <a:xfrm>
              <a:off x="5179843" y="2146835"/>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4" name="StickyNote"/>
          <p:cNvGrpSpPr/>
          <p:nvPr>
            <p:custDataLst>
              <p:custData r:id="rId3"/>
            </p:custDataLst>
          </p:nvPr>
        </p:nvGrpSpPr>
        <p:grpSpPr>
          <a:xfrm>
            <a:off x="6866831" y="391983"/>
            <a:ext cx="1800993" cy="787920"/>
            <a:chOff x="3886200" y="2629128"/>
            <a:chExt cx="1371600" cy="1485672"/>
          </a:xfrm>
        </p:grpSpPr>
        <p:sp>
          <p:nvSpPr>
            <p:cNvPr id="25" name="Content"/>
            <p:cNvSpPr>
              <a:spLocks/>
            </p:cNvSpPr>
            <p:nvPr/>
          </p:nvSpPr>
          <p:spPr>
            <a:xfrm>
              <a:off x="3886200" y="2844219"/>
              <a:ext cx="1371600" cy="127058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fontScale="92500" lnSpcReduction="10000"/>
            </a:bodyPr>
            <a:lstStyle/>
            <a:p>
              <a:r>
                <a:rPr lang="en-US" sz="1200" dirty="0" smtClean="0">
                  <a:solidFill>
                    <a:sysClr val="windowText" lastClr="000000"/>
                  </a:solidFill>
                  <a:latin typeface="Segoe UI" pitchFamily="34" charset="0"/>
                  <a:cs typeface="Segoe UI" pitchFamily="34" charset="0"/>
                </a:rPr>
                <a:t>Let users decide if they want to see all </a:t>
              </a:r>
              <a:r>
                <a:rPr lang="en-US" sz="1200" dirty="0" err="1" smtClean="0">
                  <a:solidFill>
                    <a:sysClr val="windowText" lastClr="000000"/>
                  </a:solidFill>
                  <a:latin typeface="Segoe UI" pitchFamily="34" charset="0"/>
                  <a:cs typeface="Segoe UI" pitchFamily="34" charset="0"/>
                </a:rPr>
                <a:t>tx</a:t>
              </a:r>
              <a:r>
                <a:rPr lang="en-US" sz="1200" dirty="0" smtClean="0">
                  <a:solidFill>
                    <a:sysClr val="windowText" lastClr="000000"/>
                  </a:solidFill>
                  <a:latin typeface="Segoe UI" pitchFamily="34" charset="0"/>
                  <a:cs typeface="Segoe UI" pitchFamily="34" charset="0"/>
                </a:rPr>
                <a:t> or one source at a time.</a:t>
              </a:r>
              <a:endParaRPr lang="en-US" sz="1200" dirty="0">
                <a:solidFill>
                  <a:sysClr val="windowText" lastClr="000000"/>
                </a:solidFill>
                <a:latin typeface="Segoe UI" pitchFamily="34" charset="0"/>
                <a:cs typeface="Segoe UI" pitchFamily="34" charset="0"/>
              </a:endParaRPr>
            </a:p>
          </p:txBody>
        </p:sp>
        <p:sp>
          <p:nvSpPr>
            <p:cNvPr id="26" name="Tape"/>
            <p:cNvSpPr>
              <a:spLocks/>
            </p:cNvSpPr>
            <p:nvPr/>
          </p:nvSpPr>
          <p:spPr>
            <a:xfrm rot="401918">
              <a:off x="4357300" y="2629128"/>
              <a:ext cx="429400" cy="406233"/>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7" name="Content"/>
          <p:cNvSpPr/>
          <p:nvPr>
            <p:custDataLst>
              <p:custData r:id="rId4"/>
            </p:custDataLst>
          </p:nvPr>
        </p:nvSpPr>
        <p:spPr>
          <a:xfrm>
            <a:off x="8059883" y="1556792"/>
            <a:ext cx="1483732" cy="854912"/>
          </a:xfrm>
          <a:prstGeom prst="wedgeRoundRectCallout">
            <a:avLst>
              <a:gd name="adj1" fmla="val -59916"/>
              <a:gd name="adj2" fmla="val 2230"/>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Segoe UI"/>
              </a:rPr>
              <a:t>Grid needs sort and filter capability. Possibly grouping as well.</a:t>
            </a:r>
            <a:endParaRPr kumimoji="0" lang="en-US" sz="1200" b="0" i="0" u="none" strike="noStrike" kern="0" cap="none" spc="0" normalizeH="0" baseline="0" noProof="0" dirty="0" smtClean="0">
              <a:ln>
                <a:noFill/>
              </a:ln>
              <a:solidFill>
                <a:srgbClr val="FFFFFF"/>
              </a:solidFill>
              <a:effectLst/>
              <a:uLnTx/>
              <a:uFillTx/>
              <a:latin typeface="Segoe UI"/>
            </a:endParaRPr>
          </a:p>
        </p:txBody>
      </p:sp>
      <p:grpSp>
        <p:nvGrpSpPr>
          <p:cNvPr id="28" name="StickyNote"/>
          <p:cNvGrpSpPr/>
          <p:nvPr>
            <p:custDataLst>
              <p:custData r:id="rId5"/>
            </p:custDataLst>
          </p:nvPr>
        </p:nvGrpSpPr>
        <p:grpSpPr>
          <a:xfrm>
            <a:off x="-1575508" y="1052737"/>
            <a:ext cx="1688220" cy="2232248"/>
            <a:chOff x="3886200" y="2629127"/>
            <a:chExt cx="1371600" cy="1485673"/>
          </a:xfrm>
        </p:grpSpPr>
        <p:sp>
          <p:nvSpPr>
            <p:cNvPr id="29" name="Content"/>
            <p:cNvSpPr>
              <a:spLocks/>
            </p:cNvSpPr>
            <p:nvPr/>
          </p:nvSpPr>
          <p:spPr>
            <a:xfrm>
              <a:off x="3886200" y="2705048"/>
              <a:ext cx="1371600" cy="1409752"/>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t>I </a:t>
              </a:r>
              <a:r>
                <a:rPr lang="en-US" sz="1200" dirty="0"/>
                <a:t>think the best way to handle these transactions is to flag them as needing follow-up, and </a:t>
              </a:r>
              <a:r>
                <a:rPr lang="en-US" sz="1200" dirty="0" smtClean="0"/>
                <a:t>report </a:t>
              </a:r>
              <a:r>
                <a:rPr lang="en-US" sz="1200" dirty="0"/>
                <a:t>them as a separate line item for each discrepancy type on the recon summary </a:t>
              </a:r>
              <a:r>
                <a:rPr lang="en-US" sz="1200" dirty="0" smtClean="0"/>
                <a:t>screen.</a:t>
              </a:r>
              <a:endParaRPr lang="en-US" sz="1200" dirty="0">
                <a:solidFill>
                  <a:sysClr val="windowText" lastClr="000000"/>
                </a:solidFill>
                <a:latin typeface="Segoe UI" pitchFamily="34" charset="0"/>
                <a:cs typeface="Segoe UI" pitchFamily="34" charset="0"/>
              </a:endParaRPr>
            </a:p>
          </p:txBody>
        </p:sp>
        <p:sp>
          <p:nvSpPr>
            <p:cNvPr id="30" name="Tape"/>
            <p:cNvSpPr>
              <a:spLocks/>
            </p:cNvSpPr>
            <p:nvPr/>
          </p:nvSpPr>
          <p:spPr>
            <a:xfrm rot="401918">
              <a:off x="4342958" y="2629127"/>
              <a:ext cx="458084" cy="14338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34" name="Group"/>
          <p:cNvGrpSpPr/>
          <p:nvPr>
            <p:custDataLst>
              <p:custData r:id="rId6"/>
            </p:custDataLst>
          </p:nvPr>
        </p:nvGrpSpPr>
        <p:grpSpPr>
          <a:xfrm>
            <a:off x="676932" y="2924944"/>
            <a:ext cx="7063420" cy="3672408"/>
            <a:chOff x="3168650" y="2419758"/>
            <a:chExt cx="2616200" cy="1326742"/>
          </a:xfrm>
        </p:grpSpPr>
        <p:sp useBgFill="1">
          <p:nvSpPr>
            <p:cNvPr id="35" name="Container"/>
            <p:cNvSpPr>
              <a:spLocks/>
            </p:cNvSpPr>
            <p:nvPr/>
          </p:nvSpPr>
          <p:spPr>
            <a:xfrm>
              <a:off x="3168650" y="2472375"/>
              <a:ext cx="2616200" cy="127412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36" name="Content"/>
            <p:cNvSpPr txBox="1">
              <a:spLocks/>
            </p:cNvSpPr>
            <p:nvPr/>
          </p:nvSpPr>
          <p:spPr>
            <a:xfrm>
              <a:off x="3223332" y="2419758"/>
              <a:ext cx="570101" cy="100072"/>
            </a:xfrm>
            <a:prstGeom prst="rect">
              <a:avLst/>
            </a:prstGeom>
          </p:spPr>
          <p:txBody>
            <a:bodyPr wrap="none" rtlCol="0">
              <a:spAutoFit/>
            </a:bodyPr>
            <a:lstStyle/>
            <a:p>
              <a:r>
                <a:rPr lang="en-US" sz="1200" dirty="0"/>
                <a:t>Discrepancy Details</a:t>
              </a:r>
              <a:endParaRPr lang="en-US" sz="1050" dirty="0">
                <a:latin typeface="Segoe UI" pitchFamily="34" charset="0"/>
                <a:ea typeface="Segoe UI" pitchFamily="34" charset="0"/>
                <a:cs typeface="Segoe UI" pitchFamily="34" charset="0"/>
              </a:endParaRPr>
            </a:p>
          </p:txBody>
        </p:sp>
      </p:grpSp>
      <p:sp>
        <p:nvSpPr>
          <p:cNvPr id="37" name="Content"/>
          <p:cNvSpPr/>
          <p:nvPr>
            <p:custDataLst>
              <p:custData r:id="rId7"/>
            </p:custDataLst>
          </p:nvPr>
        </p:nvSpPr>
        <p:spPr>
          <a:xfrm>
            <a:off x="2885941" y="3400534"/>
            <a:ext cx="4588832" cy="274747"/>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t>3095298/SENSAT DIGITAL SYSTEM/0420VN </a:t>
            </a:r>
            <a:endParaRPr lang="en-US" sz="1100" dirty="0">
              <a:solidFill>
                <a:srgbClr val="000000"/>
              </a:solidFill>
              <a:latin typeface="Segoe UI" pitchFamily="34" charset="0"/>
              <a:ea typeface="Segoe UI" pitchFamily="34" charset="0"/>
              <a:cs typeface="Segoe UI" pitchFamily="34" charset="0"/>
            </a:endParaRPr>
          </a:p>
        </p:txBody>
      </p:sp>
      <p:sp>
        <p:nvSpPr>
          <p:cNvPr id="38" name="Content"/>
          <p:cNvSpPr/>
          <p:nvPr>
            <p:custDataLst>
              <p:custData r:id="rId8"/>
            </p:custDataLst>
          </p:nvPr>
        </p:nvSpPr>
        <p:spPr>
          <a:xfrm>
            <a:off x="814414" y="3400534"/>
            <a:ext cx="1941235" cy="283464"/>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Description/Account Name:</a:t>
            </a:r>
            <a:endParaRPr lang="en-US" sz="1100" dirty="0">
              <a:solidFill>
                <a:srgbClr val="000000"/>
              </a:solidFill>
              <a:latin typeface="Segoe UI" pitchFamily="34" charset="0"/>
              <a:ea typeface="Segoe UI" pitchFamily="34" charset="0"/>
              <a:cs typeface="Segoe UI" pitchFamily="34" charset="0"/>
            </a:endParaRPr>
          </a:p>
        </p:txBody>
      </p:sp>
      <p:sp>
        <p:nvSpPr>
          <p:cNvPr id="39" name="Content"/>
          <p:cNvSpPr/>
          <p:nvPr>
            <p:custDataLst>
              <p:custData r:id="rId9"/>
            </p:custDataLst>
          </p:nvPr>
        </p:nvSpPr>
        <p:spPr>
          <a:xfrm>
            <a:off x="821031" y="3829640"/>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Choose Discrepancy Reason:</a:t>
            </a:r>
            <a:endParaRPr lang="en-US" sz="1100" dirty="0">
              <a:solidFill>
                <a:srgbClr val="000000"/>
              </a:solidFill>
              <a:latin typeface="Segoe UI" pitchFamily="34" charset="0"/>
              <a:ea typeface="Segoe UI" pitchFamily="34" charset="0"/>
              <a:cs typeface="Segoe UI" pitchFamily="34" charset="0"/>
            </a:endParaRPr>
          </a:p>
        </p:txBody>
      </p:sp>
      <p:grpSp>
        <p:nvGrpSpPr>
          <p:cNvPr id="40" name="Group 39"/>
          <p:cNvGrpSpPr/>
          <p:nvPr>
            <p:custDataLst>
              <p:custData r:id="rId10"/>
              <p:custData r:id="rId11"/>
            </p:custDataLst>
          </p:nvPr>
        </p:nvGrpSpPr>
        <p:grpSpPr>
          <a:xfrm>
            <a:off x="2893153" y="3845023"/>
            <a:ext cx="3043602" cy="320481"/>
            <a:chOff x="507869" y="3729773"/>
            <a:chExt cx="1471744" cy="273112"/>
          </a:xfrm>
        </p:grpSpPr>
        <p:sp>
          <p:nvSpPr>
            <p:cNvPr id="41" name="Content"/>
            <p:cNvSpPr>
              <a:spLocks/>
            </p:cNvSpPr>
            <p:nvPr/>
          </p:nvSpPr>
          <p:spPr bwMode="auto">
            <a:xfrm>
              <a:off x="507869" y="3729773"/>
              <a:ext cx="1471744" cy="27311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List of Reasons Filtered for Recon</a:t>
              </a:r>
              <a:r>
                <a:rPr kumimoji="0" lang="en-US" sz="1100" b="0" i="0" u="none" strike="noStrike" kern="0" cap="none" spc="0" normalizeH="0" noProof="0" dirty="0" smtClean="0">
                  <a:ln>
                    <a:noFill/>
                  </a:ln>
                  <a:solidFill>
                    <a:srgbClr val="232323"/>
                  </a:solidFill>
                  <a:effectLst/>
                  <a:uLnTx/>
                  <a:uFillTx/>
                  <a:latin typeface="Segoe"/>
                  <a:ea typeface="+mn-ea"/>
                  <a:cs typeface="+mn-cs"/>
                </a:rPr>
                <a:t> Type</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42" name="DownArrow"/>
            <p:cNvSpPr>
              <a:spLocks/>
            </p:cNvSpPr>
            <p:nvPr/>
          </p:nvSpPr>
          <p:spPr bwMode="auto">
            <a:xfrm rot="5400000">
              <a:off x="1886511" y="3841805"/>
              <a:ext cx="51866" cy="3684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43" name="Content"/>
          <p:cNvSpPr/>
          <p:nvPr>
            <p:custDataLst>
              <p:custData r:id="rId12"/>
            </p:custDataLst>
          </p:nvPr>
        </p:nvSpPr>
        <p:spPr>
          <a:xfrm>
            <a:off x="814414" y="4267171"/>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Notes:</a:t>
            </a:r>
            <a:endParaRPr lang="en-US" sz="1100" dirty="0">
              <a:solidFill>
                <a:srgbClr val="000000"/>
              </a:solidFill>
              <a:latin typeface="Segoe UI" pitchFamily="34" charset="0"/>
              <a:ea typeface="Segoe UI" pitchFamily="34" charset="0"/>
              <a:cs typeface="Segoe UI" pitchFamily="34" charset="0"/>
            </a:endParaRPr>
          </a:p>
        </p:txBody>
      </p:sp>
      <p:sp>
        <p:nvSpPr>
          <p:cNvPr id="44" name="Content"/>
          <p:cNvSpPr/>
          <p:nvPr>
            <p:custDataLst>
              <p:custData r:id="rId13"/>
            </p:custDataLst>
          </p:nvPr>
        </p:nvSpPr>
        <p:spPr>
          <a:xfrm>
            <a:off x="1586383" y="4296960"/>
            <a:ext cx="5888389" cy="175922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t"/>
          <a:lstStyle/>
          <a:p>
            <a:r>
              <a:rPr lang="en-US" sz="1100" dirty="0" smtClean="0">
                <a:solidFill>
                  <a:srgbClr val="000000"/>
                </a:solidFill>
                <a:latin typeface="Segoe UI" pitchFamily="34" charset="0"/>
                <a:ea typeface="Segoe UI" pitchFamily="34" charset="0"/>
                <a:cs typeface="Segoe UI" pitchFamily="34" charset="0"/>
              </a:rPr>
              <a:t>Blah, blah, blah</a:t>
            </a:r>
            <a:endParaRPr lang="en-US" sz="1100" dirty="0">
              <a:solidFill>
                <a:srgbClr val="000000"/>
              </a:solidFill>
              <a:latin typeface="Segoe UI" pitchFamily="34" charset="0"/>
              <a:ea typeface="Segoe UI" pitchFamily="34" charset="0"/>
              <a:cs typeface="Segoe UI" pitchFamily="34" charset="0"/>
            </a:endParaRPr>
          </a:p>
        </p:txBody>
      </p:sp>
      <p:sp>
        <p:nvSpPr>
          <p:cNvPr id="46" name="Freeform 97"/>
          <p:cNvSpPr>
            <a:spLocks noEditPoints="1"/>
          </p:cNvSpPr>
          <p:nvPr>
            <p:custDataLst>
              <p:custData r:id="rId14"/>
              <p:custData r:id="rId15"/>
            </p:custDataLst>
          </p:nvPr>
        </p:nvSpPr>
        <p:spPr bwMode="black">
          <a:xfrm>
            <a:off x="7056914" y="6227140"/>
            <a:ext cx="227646" cy="22984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7" name="Line Callout 2 46"/>
          <p:cNvSpPr/>
          <p:nvPr/>
        </p:nvSpPr>
        <p:spPr>
          <a:xfrm>
            <a:off x="4860032" y="5195480"/>
            <a:ext cx="1430735" cy="1083769"/>
          </a:xfrm>
          <a:prstGeom prst="borderCallout2">
            <a:avLst>
              <a:gd name="adj1" fmla="val 40178"/>
              <a:gd name="adj2" fmla="val 113403"/>
              <a:gd name="adj3" fmla="val 38839"/>
              <a:gd name="adj4" fmla="val 150719"/>
              <a:gd name="adj5" fmla="val 88394"/>
              <a:gd name="adj6" fmla="val 160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Updates Status to discrepancy reason. Removes row from process grid.</a:t>
            </a:r>
            <a:endParaRPr lang="en-US" sz="1100" dirty="0"/>
          </a:p>
        </p:txBody>
      </p:sp>
      <p:sp>
        <p:nvSpPr>
          <p:cNvPr id="48" name="Content"/>
          <p:cNvSpPr/>
          <p:nvPr>
            <p:custDataLst>
              <p:custData r:id="rId16"/>
            </p:custDataLst>
          </p:nvPr>
        </p:nvSpPr>
        <p:spPr>
          <a:xfrm>
            <a:off x="2956189" y="4768024"/>
            <a:ext cx="1483732" cy="854912"/>
          </a:xfrm>
          <a:prstGeom prst="wedgeRoundRectCallout">
            <a:avLst>
              <a:gd name="adj1" fmla="val 74101"/>
              <a:gd name="adj2" fmla="val 61651"/>
              <a:gd name="adj3" fmla="val 16667"/>
            </a:avLst>
          </a:prstGeom>
          <a:solidFill>
            <a:srgbClr val="00B05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Segoe UI"/>
              </a:rPr>
              <a:t>This means</a:t>
            </a:r>
            <a:r>
              <a:rPr kumimoji="0" lang="en-US" sz="1200" b="0" i="0" u="none" strike="noStrike" kern="0" cap="none" spc="0" normalizeH="0" noProof="0" dirty="0" smtClean="0">
                <a:ln>
                  <a:noFill/>
                </a:ln>
                <a:solidFill>
                  <a:srgbClr val="FFFFFF"/>
                </a:solidFill>
                <a:effectLst/>
                <a:uLnTx/>
                <a:uFillTx/>
                <a:latin typeface="Segoe UI"/>
              </a:rPr>
              <a:t> we’re going to need a view/edit discrepancy list.</a:t>
            </a:r>
            <a:endParaRPr kumimoji="0" lang="en-US" sz="1200" b="0" i="0" u="none" strike="noStrike" kern="0" cap="none" spc="0" normalizeH="0" baseline="0" noProof="0" dirty="0" smtClean="0">
              <a:ln>
                <a:noFill/>
              </a:ln>
              <a:solidFill>
                <a:srgbClr val="FFFFFF"/>
              </a:solidFill>
              <a:effectLst/>
              <a:uLnTx/>
              <a:uFillTx/>
              <a:latin typeface="Segoe UI"/>
            </a:endParaRPr>
          </a:p>
        </p:txBody>
      </p:sp>
      <p:sp>
        <p:nvSpPr>
          <p:cNvPr id="49" name="Line Callout 2 48"/>
          <p:cNvSpPr/>
          <p:nvPr/>
        </p:nvSpPr>
        <p:spPr>
          <a:xfrm>
            <a:off x="6811307" y="3967674"/>
            <a:ext cx="1592511" cy="1083769"/>
          </a:xfrm>
          <a:prstGeom prst="borderCallout2">
            <a:avLst>
              <a:gd name="adj1" fmla="val 40178"/>
              <a:gd name="adj2" fmla="val 113403"/>
              <a:gd name="adj3" fmla="val -17409"/>
              <a:gd name="adj4" fmla="val 121554"/>
              <a:gd name="adj5" fmla="val -38834"/>
              <a:gd name="adj6" fmla="val 4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Original data that was parsed to produce ref no.</a:t>
            </a:r>
            <a:endParaRPr lang="en-US" sz="1100" dirty="0"/>
          </a:p>
        </p:txBody>
      </p:sp>
    </p:spTree>
    <p:extLst>
      <p:ext uri="{BB962C8B-B14F-4D97-AF65-F5344CB8AC3E}">
        <p14:creationId xmlns:p14="http://schemas.microsoft.com/office/powerpoint/2010/main" val="14417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custDataLst>
              <p:custData r:id="rId1"/>
            </p:custDataLst>
          </p:nvPr>
        </p:nvGrpSpPr>
        <p:grpSpPr>
          <a:xfrm>
            <a:off x="676932" y="2924944"/>
            <a:ext cx="7063420" cy="3672408"/>
            <a:chOff x="3168650" y="2419758"/>
            <a:chExt cx="2616200" cy="1326742"/>
          </a:xfrm>
        </p:grpSpPr>
        <p:sp useBgFill="1">
          <p:nvSpPr>
            <p:cNvPr id="40" name="Container"/>
            <p:cNvSpPr>
              <a:spLocks/>
            </p:cNvSpPr>
            <p:nvPr/>
          </p:nvSpPr>
          <p:spPr>
            <a:xfrm>
              <a:off x="3168650" y="2472375"/>
              <a:ext cx="2616200" cy="127412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41" name="Content"/>
            <p:cNvSpPr txBox="1">
              <a:spLocks/>
            </p:cNvSpPr>
            <p:nvPr/>
          </p:nvSpPr>
          <p:spPr>
            <a:xfrm>
              <a:off x="3223332" y="2419758"/>
              <a:ext cx="570101" cy="100072"/>
            </a:xfrm>
            <a:prstGeom prst="rect">
              <a:avLst/>
            </a:prstGeom>
          </p:spPr>
          <p:txBody>
            <a:bodyPr wrap="none" rtlCol="0">
              <a:spAutoFit/>
            </a:bodyPr>
            <a:lstStyle/>
            <a:p>
              <a:r>
                <a:rPr lang="en-US" sz="1200" dirty="0"/>
                <a:t>Discrepancy Details</a:t>
              </a:r>
              <a:endParaRPr lang="en-US" sz="1050" dirty="0">
                <a:latin typeface="Segoe UI" pitchFamily="34" charset="0"/>
                <a:ea typeface="Segoe UI" pitchFamily="34" charset="0"/>
                <a:cs typeface="Segoe UI" pitchFamily="34" charset="0"/>
              </a:endParaRPr>
            </a:p>
          </p:txBody>
        </p:sp>
      </p:grpSp>
      <p:sp>
        <p:nvSpPr>
          <p:cNvPr id="2" name="TextBox 1"/>
          <p:cNvSpPr txBox="1"/>
          <p:nvPr/>
        </p:nvSpPr>
        <p:spPr>
          <a:xfrm>
            <a:off x="467544" y="28122"/>
            <a:ext cx="6142066" cy="769441"/>
          </a:xfrm>
          <a:prstGeom prst="rect">
            <a:avLst/>
          </a:prstGeom>
          <a:noFill/>
        </p:spPr>
        <p:txBody>
          <a:bodyPr wrap="none" rtlCol="0">
            <a:spAutoFit/>
          </a:bodyPr>
          <a:lstStyle/>
          <a:p>
            <a:r>
              <a:rPr lang="en-US" dirty="0" smtClean="0"/>
              <a:t>Process Flagged Transactions: Card Recon</a:t>
            </a:r>
          </a:p>
          <a:p>
            <a:r>
              <a:rPr lang="en-US" sz="1000" dirty="0" smtClean="0"/>
              <a:t>The screen is needed to handle transactions that are in the bank statement but not in the GL.</a:t>
            </a:r>
          </a:p>
          <a:p>
            <a:r>
              <a:rPr lang="en-US" sz="1000" dirty="0" smtClean="0"/>
              <a:t>These transactions will be handled differently depending on what type of recon we are doing.</a:t>
            </a:r>
            <a:endParaRPr lang="en-US" sz="1000" dirty="0"/>
          </a:p>
        </p:txBody>
      </p:sp>
      <p:graphicFrame>
        <p:nvGraphicFramePr>
          <p:cNvPr id="3" name="Table 2"/>
          <p:cNvGraphicFramePr>
            <a:graphicFrameLocks noGrp="1"/>
          </p:cNvGraphicFramePr>
          <p:nvPr>
            <p:extLst>
              <p:ext uri="{D42A27DB-BD31-4B8C-83A1-F6EECF244321}">
                <p14:modId xmlns:p14="http://schemas.microsoft.com/office/powerpoint/2010/main" val="3936252695"/>
              </p:ext>
            </p:extLst>
          </p:nvPr>
        </p:nvGraphicFramePr>
        <p:xfrm>
          <a:off x="683568" y="1412776"/>
          <a:ext cx="7050396" cy="1569720"/>
        </p:xfrm>
        <a:graphic>
          <a:graphicData uri="http://schemas.openxmlformats.org/drawingml/2006/table">
            <a:tbl>
              <a:tblPr firstRow="1" bandRow="1">
                <a:tableStyleId>{073A0DAA-6AF3-43AB-8588-CEC1D06C72B9}</a:tableStyleId>
              </a:tblPr>
              <a:tblGrid>
                <a:gridCol w="1175066"/>
                <a:gridCol w="1175066"/>
                <a:gridCol w="1175066"/>
                <a:gridCol w="1175066"/>
                <a:gridCol w="1175066"/>
                <a:gridCol w="1175066"/>
              </a:tblGrid>
              <a:tr h="370840">
                <a:tc gridSpan="6">
                  <a:txBody>
                    <a:bodyPr/>
                    <a:lstStyle/>
                    <a:p>
                      <a:r>
                        <a:rPr lang="en-US" sz="1200" dirty="0" smtClean="0"/>
                        <a:t>Flagged</a:t>
                      </a:r>
                      <a:r>
                        <a:rPr lang="en-US" sz="1200" baseline="0" dirty="0" smtClean="0"/>
                        <a:t> Transactions</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Int. Ref No.</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User Name or Card Number</a:t>
                      </a:r>
                      <a:endParaRPr lang="en-US" sz="1200" dirty="0"/>
                    </a:p>
                  </a:txBody>
                  <a:tcPr/>
                </a:tc>
                <a:tc>
                  <a:txBody>
                    <a:bodyPr/>
                    <a:lstStyle/>
                    <a:p>
                      <a:r>
                        <a:rPr lang="en-US" sz="1200" dirty="0" smtClean="0"/>
                        <a:t>Settlement Amount</a:t>
                      </a:r>
                      <a:endParaRPr lang="en-US" sz="1200" dirty="0"/>
                    </a:p>
                  </a:txBody>
                  <a:tcPr/>
                </a:tc>
              </a:tr>
              <a:tr h="370840">
                <a:tc>
                  <a:txBody>
                    <a:bodyPr/>
                    <a:lstStyle/>
                    <a:p>
                      <a:r>
                        <a:rPr lang="en-US" sz="1200" dirty="0" smtClean="0"/>
                        <a:t>FLAG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FLAG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4" name="Rectangle 3"/>
          <p:cNvSpPr/>
          <p:nvPr/>
        </p:nvSpPr>
        <p:spPr>
          <a:xfrm>
            <a:off x="-4717032" y="3519707"/>
            <a:ext cx="4536504" cy="430887"/>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 deposit shows up on the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interswitch</a:t>
            </a:r>
            <a:r>
              <a:rPr lang="en-US" sz="1100" dirty="0" smtClean="0">
                <a:latin typeface="Calibri" panose="020F0502020204030204" pitchFamily="34" charset="0"/>
                <a:ea typeface="Calibri" panose="020F0502020204030204" pitchFamily="34" charset="0"/>
                <a:cs typeface="Times New Roman" panose="02020603050405020304" pitchFamily="18" charset="0"/>
              </a:rPr>
              <a:t> report but isn’t in the general ledger. The should be tagged as Refund</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573016" y="3006895"/>
            <a:ext cx="4392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Interswitch</a:t>
            </a:r>
            <a:r>
              <a:rPr lang="en-US" sz="1200" dirty="0" smtClean="0"/>
              <a:t> Side Recon Discrepancies </a:t>
            </a:r>
            <a:endParaRPr lang="en-US" sz="1200" dirty="0"/>
          </a:p>
        </p:txBody>
      </p:sp>
      <p:sp>
        <p:nvSpPr>
          <p:cNvPr id="7" name="Rectangle 6"/>
          <p:cNvSpPr/>
          <p:nvPr/>
        </p:nvSpPr>
        <p:spPr>
          <a:xfrm>
            <a:off x="-4645024" y="4719511"/>
            <a:ext cx="3609173" cy="600164"/>
          </a:xfrm>
          <a:prstGeom prst="rect">
            <a:avLst/>
          </a:prstGeom>
        </p:spPr>
        <p:txBody>
          <a:bodyPr wrap="square">
            <a:spAutoFit/>
          </a:bodyPr>
          <a:lstStyle/>
          <a:p>
            <a:pPr marR="0" lvl="1">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The item exists on both sides, but Paga side doesn’t match. These need to go to Ikenna for adjustment in the GL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573016" y="4207840"/>
            <a:ext cx="36724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Paga Side Recon Discrepancies </a:t>
            </a:r>
            <a:endParaRPr lang="en-US" sz="1200" dirty="0"/>
          </a:p>
        </p:txBody>
      </p:sp>
      <p:grpSp>
        <p:nvGrpSpPr>
          <p:cNvPr id="12" name="CheckBoxChecked"/>
          <p:cNvGrpSpPr/>
          <p:nvPr>
            <p:custDataLst>
              <p:custData r:id="rId2"/>
            </p:custDataLst>
          </p:nvPr>
        </p:nvGrpSpPr>
        <p:grpSpPr>
          <a:xfrm>
            <a:off x="676932" y="1194271"/>
            <a:ext cx="2225932" cy="230832"/>
            <a:chOff x="4317072" y="3312427"/>
            <a:chExt cx="2225932" cy="230832"/>
          </a:xfrm>
        </p:grpSpPr>
        <p:grpSp>
          <p:nvGrpSpPr>
            <p:cNvPr id="13" name="Group 12"/>
            <p:cNvGrpSpPr/>
            <p:nvPr/>
          </p:nvGrpSpPr>
          <p:grpSpPr>
            <a:xfrm>
              <a:off x="4354457" y="3312427"/>
              <a:ext cx="2188547" cy="230832"/>
              <a:chOff x="5179857" y="2087451"/>
              <a:chExt cx="2051111" cy="216403"/>
            </a:xfrm>
          </p:grpSpPr>
          <p:sp>
            <p:nvSpPr>
              <p:cNvPr id="15" name="Content"/>
              <p:cNvSpPr txBox="1">
                <a:spLocks/>
              </p:cNvSpPr>
              <p:nvPr/>
            </p:nvSpPr>
            <p:spPr>
              <a:xfrm>
                <a:off x="5179857" y="2087451"/>
                <a:ext cx="2051111"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Statement Transactions</a:t>
                </a:r>
              </a:p>
            </p:txBody>
          </p:sp>
          <p:sp>
            <p:nvSpPr>
              <p:cNvPr id="16" name="CheckBox"/>
              <p:cNvSpPr>
                <a:spLocks/>
              </p:cNvSpPr>
              <p:nvPr/>
            </p:nvSpPr>
            <p:spPr>
              <a:xfrm>
                <a:off x="5179857"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4" name="Check" descr="C:\Users\t-dantay\Documents\WPIcons\appbar.check.res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CheckBoxUnchecked"/>
          <p:cNvGrpSpPr/>
          <p:nvPr>
            <p:custDataLst>
              <p:custData r:id="rId3"/>
            </p:custDataLst>
          </p:nvPr>
        </p:nvGrpSpPr>
        <p:grpSpPr>
          <a:xfrm>
            <a:off x="3410225" y="1194271"/>
            <a:ext cx="2526530" cy="230832"/>
            <a:chOff x="5179843" y="2087449"/>
            <a:chExt cx="2367871" cy="216403"/>
          </a:xfrm>
        </p:grpSpPr>
        <p:sp>
          <p:nvSpPr>
            <p:cNvPr id="18" name="Content"/>
            <p:cNvSpPr txBox="1">
              <a:spLocks/>
            </p:cNvSpPr>
            <p:nvPr/>
          </p:nvSpPr>
          <p:spPr>
            <a:xfrm>
              <a:off x="5179848" y="2087449"/>
              <a:ext cx="2367866"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General Ledger Transactions</a:t>
              </a:r>
            </a:p>
          </p:txBody>
        </p:sp>
        <p:sp>
          <p:nvSpPr>
            <p:cNvPr id="19" name="CheckBox"/>
            <p:cNvSpPr>
              <a:spLocks/>
            </p:cNvSpPr>
            <p:nvPr/>
          </p:nvSpPr>
          <p:spPr>
            <a:xfrm>
              <a:off x="5179843" y="2146835"/>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0" name="StickyNote"/>
          <p:cNvGrpSpPr/>
          <p:nvPr>
            <p:custDataLst>
              <p:custData r:id="rId4"/>
            </p:custDataLst>
          </p:nvPr>
        </p:nvGrpSpPr>
        <p:grpSpPr>
          <a:xfrm>
            <a:off x="6866831" y="391983"/>
            <a:ext cx="1800993" cy="787920"/>
            <a:chOff x="3886200" y="2629128"/>
            <a:chExt cx="1371600" cy="1485672"/>
          </a:xfrm>
        </p:grpSpPr>
        <p:sp>
          <p:nvSpPr>
            <p:cNvPr id="21" name="Content"/>
            <p:cNvSpPr>
              <a:spLocks/>
            </p:cNvSpPr>
            <p:nvPr/>
          </p:nvSpPr>
          <p:spPr>
            <a:xfrm>
              <a:off x="3886200" y="2844219"/>
              <a:ext cx="1371600" cy="127058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fontScale="92500" lnSpcReduction="10000"/>
            </a:bodyPr>
            <a:lstStyle/>
            <a:p>
              <a:r>
                <a:rPr lang="en-US" sz="1200" dirty="0" smtClean="0">
                  <a:solidFill>
                    <a:sysClr val="windowText" lastClr="000000"/>
                  </a:solidFill>
                  <a:latin typeface="Segoe UI" pitchFamily="34" charset="0"/>
                  <a:cs typeface="Segoe UI" pitchFamily="34" charset="0"/>
                </a:rPr>
                <a:t>Let users decide if they want to see all </a:t>
              </a:r>
              <a:r>
                <a:rPr lang="en-US" sz="1200" dirty="0" err="1" smtClean="0">
                  <a:solidFill>
                    <a:sysClr val="windowText" lastClr="000000"/>
                  </a:solidFill>
                  <a:latin typeface="Segoe UI" pitchFamily="34" charset="0"/>
                  <a:cs typeface="Segoe UI" pitchFamily="34" charset="0"/>
                </a:rPr>
                <a:t>tx</a:t>
              </a:r>
              <a:r>
                <a:rPr lang="en-US" sz="1200" dirty="0" smtClean="0">
                  <a:solidFill>
                    <a:sysClr val="windowText" lastClr="000000"/>
                  </a:solidFill>
                  <a:latin typeface="Segoe UI" pitchFamily="34" charset="0"/>
                  <a:cs typeface="Segoe UI" pitchFamily="34" charset="0"/>
                </a:rPr>
                <a:t> or one source at a time.</a:t>
              </a:r>
              <a:endParaRPr lang="en-US" sz="1200" dirty="0">
                <a:solidFill>
                  <a:sysClr val="windowText" lastClr="000000"/>
                </a:solidFill>
                <a:latin typeface="Segoe UI" pitchFamily="34" charset="0"/>
                <a:cs typeface="Segoe UI" pitchFamily="34" charset="0"/>
              </a:endParaRPr>
            </a:p>
          </p:txBody>
        </p:sp>
        <p:sp>
          <p:nvSpPr>
            <p:cNvPr id="22" name="Tape"/>
            <p:cNvSpPr>
              <a:spLocks/>
            </p:cNvSpPr>
            <p:nvPr/>
          </p:nvSpPr>
          <p:spPr>
            <a:xfrm rot="401918">
              <a:off x="4357300" y="2629128"/>
              <a:ext cx="429400" cy="406233"/>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3" name="Content"/>
          <p:cNvSpPr/>
          <p:nvPr>
            <p:custDataLst>
              <p:custData r:id="rId5"/>
            </p:custDataLst>
          </p:nvPr>
        </p:nvSpPr>
        <p:spPr>
          <a:xfrm>
            <a:off x="8059883" y="1556792"/>
            <a:ext cx="1483732" cy="854912"/>
          </a:xfrm>
          <a:prstGeom prst="wedgeRoundRectCallout">
            <a:avLst>
              <a:gd name="adj1" fmla="val -59916"/>
              <a:gd name="adj2" fmla="val 2230"/>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Segoe UI"/>
              </a:rPr>
              <a:t>Grid needs sort and filter capability. Possibly grouping as well.</a:t>
            </a:r>
            <a:endParaRPr kumimoji="0" lang="en-US" sz="1200" b="0" i="0" u="none" strike="noStrike" kern="0" cap="none" spc="0" normalizeH="0" baseline="0" noProof="0" dirty="0" smtClean="0">
              <a:ln>
                <a:noFill/>
              </a:ln>
              <a:solidFill>
                <a:srgbClr val="FFFFFF"/>
              </a:solidFill>
              <a:effectLst/>
              <a:uLnTx/>
              <a:uFillTx/>
              <a:latin typeface="Segoe UI"/>
            </a:endParaRPr>
          </a:p>
        </p:txBody>
      </p:sp>
      <p:grpSp>
        <p:nvGrpSpPr>
          <p:cNvPr id="24" name="StickyNote"/>
          <p:cNvGrpSpPr/>
          <p:nvPr>
            <p:custDataLst>
              <p:custData r:id="rId6"/>
            </p:custDataLst>
          </p:nvPr>
        </p:nvGrpSpPr>
        <p:grpSpPr>
          <a:xfrm>
            <a:off x="-1682156" y="359833"/>
            <a:ext cx="1688220" cy="2232248"/>
            <a:chOff x="3886200" y="2629127"/>
            <a:chExt cx="1371600" cy="1485673"/>
          </a:xfrm>
        </p:grpSpPr>
        <p:sp>
          <p:nvSpPr>
            <p:cNvPr id="25" name="Content"/>
            <p:cNvSpPr>
              <a:spLocks/>
            </p:cNvSpPr>
            <p:nvPr/>
          </p:nvSpPr>
          <p:spPr>
            <a:xfrm>
              <a:off x="3886200" y="2705048"/>
              <a:ext cx="1371600" cy="1409752"/>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t>I </a:t>
              </a:r>
              <a:r>
                <a:rPr lang="en-US" sz="1200" dirty="0"/>
                <a:t>think the best way to handle these transactions is to flag them as needing follow-up, and </a:t>
              </a:r>
              <a:r>
                <a:rPr lang="en-US" sz="1200" dirty="0" smtClean="0"/>
                <a:t>report </a:t>
              </a:r>
              <a:r>
                <a:rPr lang="en-US" sz="1200" dirty="0"/>
                <a:t>them as a separate line item for each discrepancy type on the recon summary </a:t>
              </a:r>
              <a:r>
                <a:rPr lang="en-US" sz="1200" dirty="0" smtClean="0"/>
                <a:t>screen.</a:t>
              </a:r>
              <a:endParaRPr lang="en-US" sz="1200" dirty="0">
                <a:solidFill>
                  <a:sysClr val="windowText" lastClr="000000"/>
                </a:solidFill>
                <a:latin typeface="Segoe UI" pitchFamily="34" charset="0"/>
                <a:cs typeface="Segoe UI" pitchFamily="34" charset="0"/>
              </a:endParaRPr>
            </a:p>
          </p:txBody>
        </p:sp>
        <p:sp>
          <p:nvSpPr>
            <p:cNvPr id="26" name="Tape"/>
            <p:cNvSpPr>
              <a:spLocks/>
            </p:cNvSpPr>
            <p:nvPr/>
          </p:nvSpPr>
          <p:spPr>
            <a:xfrm rot="401918">
              <a:off x="4342958" y="2629127"/>
              <a:ext cx="458084" cy="14338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7" name="Content"/>
          <p:cNvSpPr/>
          <p:nvPr>
            <p:custDataLst>
              <p:custData r:id="rId7"/>
            </p:custDataLst>
          </p:nvPr>
        </p:nvSpPr>
        <p:spPr>
          <a:xfrm>
            <a:off x="2885941" y="3400534"/>
            <a:ext cx="4588832" cy="274747"/>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t>3095298/SENSAT DIGITAL SYSTEM/0420VN </a:t>
            </a:r>
            <a:endParaRPr lang="en-US" sz="1100" dirty="0">
              <a:solidFill>
                <a:srgbClr val="000000"/>
              </a:solidFill>
              <a:latin typeface="Segoe UI" pitchFamily="34" charset="0"/>
              <a:ea typeface="Segoe UI" pitchFamily="34" charset="0"/>
              <a:cs typeface="Segoe UI" pitchFamily="34" charset="0"/>
            </a:endParaRPr>
          </a:p>
        </p:txBody>
      </p:sp>
      <p:sp>
        <p:nvSpPr>
          <p:cNvPr id="28" name="Content"/>
          <p:cNvSpPr/>
          <p:nvPr>
            <p:custDataLst>
              <p:custData r:id="rId8"/>
            </p:custDataLst>
          </p:nvPr>
        </p:nvSpPr>
        <p:spPr>
          <a:xfrm>
            <a:off x="814414" y="3400534"/>
            <a:ext cx="1941235" cy="283464"/>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Card Number/User Name:</a:t>
            </a:r>
            <a:endParaRPr lang="en-US" sz="1100" dirty="0">
              <a:solidFill>
                <a:srgbClr val="000000"/>
              </a:solidFill>
              <a:latin typeface="Segoe UI" pitchFamily="34" charset="0"/>
              <a:ea typeface="Segoe UI" pitchFamily="34" charset="0"/>
              <a:cs typeface="Segoe UI" pitchFamily="34" charset="0"/>
            </a:endParaRPr>
          </a:p>
        </p:txBody>
      </p:sp>
      <p:sp>
        <p:nvSpPr>
          <p:cNvPr id="29" name="Content"/>
          <p:cNvSpPr/>
          <p:nvPr>
            <p:custDataLst>
              <p:custData r:id="rId9"/>
            </p:custDataLst>
          </p:nvPr>
        </p:nvSpPr>
        <p:spPr>
          <a:xfrm>
            <a:off x="821031" y="3829640"/>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Choose Discrepancy Reason:</a:t>
            </a:r>
            <a:endParaRPr lang="en-US" sz="1100" dirty="0">
              <a:solidFill>
                <a:srgbClr val="000000"/>
              </a:solidFill>
              <a:latin typeface="Segoe UI" pitchFamily="34" charset="0"/>
              <a:ea typeface="Segoe UI" pitchFamily="34" charset="0"/>
              <a:cs typeface="Segoe UI" pitchFamily="34" charset="0"/>
            </a:endParaRPr>
          </a:p>
        </p:txBody>
      </p:sp>
      <p:grpSp>
        <p:nvGrpSpPr>
          <p:cNvPr id="30" name="Group 29"/>
          <p:cNvGrpSpPr/>
          <p:nvPr>
            <p:custDataLst>
              <p:custData r:id="rId10"/>
              <p:custData r:id="rId11"/>
            </p:custDataLst>
          </p:nvPr>
        </p:nvGrpSpPr>
        <p:grpSpPr>
          <a:xfrm>
            <a:off x="2893153" y="3845023"/>
            <a:ext cx="3043602" cy="320481"/>
            <a:chOff x="507869" y="3729773"/>
            <a:chExt cx="1471744" cy="273112"/>
          </a:xfrm>
        </p:grpSpPr>
        <p:sp>
          <p:nvSpPr>
            <p:cNvPr id="31" name="Content"/>
            <p:cNvSpPr>
              <a:spLocks/>
            </p:cNvSpPr>
            <p:nvPr/>
          </p:nvSpPr>
          <p:spPr bwMode="auto">
            <a:xfrm>
              <a:off x="507869" y="3729773"/>
              <a:ext cx="1471744" cy="27311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List of Reasons Filtered for Recon</a:t>
              </a:r>
              <a:r>
                <a:rPr kumimoji="0" lang="en-US" sz="1100" b="0" i="0" u="none" strike="noStrike" kern="0" cap="none" spc="0" normalizeH="0" noProof="0" dirty="0" smtClean="0">
                  <a:ln>
                    <a:noFill/>
                  </a:ln>
                  <a:solidFill>
                    <a:srgbClr val="232323"/>
                  </a:solidFill>
                  <a:effectLst/>
                  <a:uLnTx/>
                  <a:uFillTx/>
                  <a:latin typeface="Segoe"/>
                  <a:ea typeface="+mn-ea"/>
                  <a:cs typeface="+mn-cs"/>
                </a:rPr>
                <a:t> Type</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32" name="DownArrow"/>
            <p:cNvSpPr>
              <a:spLocks/>
            </p:cNvSpPr>
            <p:nvPr/>
          </p:nvSpPr>
          <p:spPr bwMode="auto">
            <a:xfrm rot="5400000">
              <a:off x="1886511" y="3841805"/>
              <a:ext cx="51866" cy="3684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33" name="Content"/>
          <p:cNvSpPr/>
          <p:nvPr>
            <p:custDataLst>
              <p:custData r:id="rId12"/>
            </p:custDataLst>
          </p:nvPr>
        </p:nvSpPr>
        <p:spPr>
          <a:xfrm>
            <a:off x="814414" y="4267171"/>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Notes:</a:t>
            </a:r>
            <a:endParaRPr lang="en-US" sz="1100" dirty="0">
              <a:solidFill>
                <a:srgbClr val="000000"/>
              </a:solidFill>
              <a:latin typeface="Segoe UI" pitchFamily="34" charset="0"/>
              <a:ea typeface="Segoe UI" pitchFamily="34" charset="0"/>
              <a:cs typeface="Segoe UI" pitchFamily="34" charset="0"/>
            </a:endParaRPr>
          </a:p>
        </p:txBody>
      </p:sp>
      <p:sp>
        <p:nvSpPr>
          <p:cNvPr id="34" name="Content"/>
          <p:cNvSpPr/>
          <p:nvPr>
            <p:custDataLst>
              <p:custData r:id="rId13"/>
            </p:custDataLst>
          </p:nvPr>
        </p:nvSpPr>
        <p:spPr>
          <a:xfrm>
            <a:off x="1586383" y="4296960"/>
            <a:ext cx="5888389" cy="175922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t"/>
          <a:lstStyle/>
          <a:p>
            <a:r>
              <a:rPr lang="en-US" sz="1100" dirty="0" smtClean="0">
                <a:solidFill>
                  <a:srgbClr val="000000"/>
                </a:solidFill>
                <a:latin typeface="Segoe UI" pitchFamily="34" charset="0"/>
                <a:ea typeface="Segoe UI" pitchFamily="34" charset="0"/>
                <a:cs typeface="Segoe UI" pitchFamily="34" charset="0"/>
              </a:rPr>
              <a:t>Blah, blah, blah</a:t>
            </a:r>
            <a:endParaRPr lang="en-US" sz="1100" dirty="0">
              <a:solidFill>
                <a:srgbClr val="000000"/>
              </a:solidFill>
              <a:latin typeface="Segoe UI" pitchFamily="34" charset="0"/>
              <a:ea typeface="Segoe UI" pitchFamily="34" charset="0"/>
              <a:cs typeface="Segoe UI" pitchFamily="34" charset="0"/>
            </a:endParaRPr>
          </a:p>
        </p:txBody>
      </p:sp>
      <p:sp>
        <p:nvSpPr>
          <p:cNvPr id="35" name="Freeform 97"/>
          <p:cNvSpPr>
            <a:spLocks noEditPoints="1"/>
          </p:cNvSpPr>
          <p:nvPr>
            <p:custDataLst>
              <p:custData r:id="rId14"/>
              <p:custData r:id="rId15"/>
            </p:custDataLst>
          </p:nvPr>
        </p:nvSpPr>
        <p:spPr bwMode="black">
          <a:xfrm>
            <a:off x="7056914" y="6227140"/>
            <a:ext cx="227646" cy="22984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6" name="Line Callout 2 35"/>
          <p:cNvSpPr/>
          <p:nvPr/>
        </p:nvSpPr>
        <p:spPr>
          <a:xfrm>
            <a:off x="4860032" y="5195480"/>
            <a:ext cx="1430735" cy="1083769"/>
          </a:xfrm>
          <a:prstGeom prst="borderCallout2">
            <a:avLst>
              <a:gd name="adj1" fmla="val 40178"/>
              <a:gd name="adj2" fmla="val 113403"/>
              <a:gd name="adj3" fmla="val 38839"/>
              <a:gd name="adj4" fmla="val 150719"/>
              <a:gd name="adj5" fmla="val 88394"/>
              <a:gd name="adj6" fmla="val 160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Updates Status to discrepancy reason. Removes row from process grid.</a:t>
            </a:r>
            <a:endParaRPr lang="en-US" sz="1100" dirty="0"/>
          </a:p>
        </p:txBody>
      </p:sp>
      <p:sp>
        <p:nvSpPr>
          <p:cNvPr id="37" name="Content"/>
          <p:cNvSpPr/>
          <p:nvPr>
            <p:custDataLst>
              <p:custData r:id="rId16"/>
            </p:custDataLst>
          </p:nvPr>
        </p:nvSpPr>
        <p:spPr>
          <a:xfrm>
            <a:off x="2956189" y="4768024"/>
            <a:ext cx="1483732" cy="854912"/>
          </a:xfrm>
          <a:prstGeom prst="wedgeRoundRectCallout">
            <a:avLst>
              <a:gd name="adj1" fmla="val 74101"/>
              <a:gd name="adj2" fmla="val 61651"/>
              <a:gd name="adj3" fmla="val 16667"/>
            </a:avLst>
          </a:prstGeom>
          <a:solidFill>
            <a:srgbClr val="00B05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Segoe UI"/>
              </a:rPr>
              <a:t>This means</a:t>
            </a:r>
            <a:r>
              <a:rPr kumimoji="0" lang="en-US" sz="1200" b="0" i="0" u="none" strike="noStrike" kern="0" cap="none" spc="0" normalizeH="0" noProof="0" dirty="0" smtClean="0">
                <a:ln>
                  <a:noFill/>
                </a:ln>
                <a:solidFill>
                  <a:srgbClr val="FFFFFF"/>
                </a:solidFill>
                <a:effectLst/>
                <a:uLnTx/>
                <a:uFillTx/>
                <a:latin typeface="Segoe UI"/>
              </a:rPr>
              <a:t> we’re going to need a view/edit discrepancy list.</a:t>
            </a:r>
            <a:endParaRPr kumimoji="0" lang="en-US" sz="1200" b="0" i="0" u="none" strike="noStrike" kern="0" cap="none" spc="0" normalizeH="0" baseline="0" noProof="0" dirty="0" smtClean="0">
              <a:ln>
                <a:noFill/>
              </a:ln>
              <a:solidFill>
                <a:srgbClr val="FFFFFF"/>
              </a:solidFill>
              <a:effectLst/>
              <a:uLnTx/>
              <a:uFillTx/>
              <a:latin typeface="Segoe UI"/>
            </a:endParaRPr>
          </a:p>
        </p:txBody>
      </p:sp>
    </p:spTree>
    <p:extLst>
      <p:ext uri="{BB962C8B-B14F-4D97-AF65-F5344CB8AC3E}">
        <p14:creationId xmlns:p14="http://schemas.microsoft.com/office/powerpoint/2010/main" val="42177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5589240"/>
            <a:ext cx="216024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321270" y="188640"/>
            <a:ext cx="8355186" cy="461665"/>
          </a:xfrm>
          <a:prstGeom prst="rect">
            <a:avLst/>
          </a:prstGeom>
          <a:noFill/>
        </p:spPr>
        <p:txBody>
          <a:bodyPr wrap="square" rtlCol="0">
            <a:spAutoFit/>
          </a:bodyPr>
          <a:lstStyle/>
          <a:p>
            <a:r>
              <a:rPr lang="en-US" dirty="0" smtClean="0"/>
              <a:t>Finalize Reconciliation – Card Recon</a:t>
            </a:r>
          </a:p>
        </p:txBody>
      </p:sp>
      <p:graphicFrame>
        <p:nvGraphicFramePr>
          <p:cNvPr id="3" name="Table 2"/>
          <p:cNvGraphicFramePr>
            <a:graphicFrameLocks noGrp="1"/>
          </p:cNvGraphicFramePr>
          <p:nvPr>
            <p:extLst>
              <p:ext uri="{D42A27DB-BD31-4B8C-83A1-F6EECF244321}">
                <p14:modId xmlns:p14="http://schemas.microsoft.com/office/powerpoint/2010/main" val="636481746"/>
              </p:ext>
            </p:extLst>
          </p:nvPr>
        </p:nvGraphicFramePr>
        <p:xfrm>
          <a:off x="290364" y="650305"/>
          <a:ext cx="4176468" cy="2291080"/>
        </p:xfrm>
        <a:graphic>
          <a:graphicData uri="http://schemas.openxmlformats.org/drawingml/2006/table">
            <a:tbl>
              <a:tblPr firstRow="1" bandRow="1">
                <a:tableStyleId>{5C22544A-7EE6-4342-B048-85BDC9FD1C3A}</a:tableStyleId>
              </a:tblPr>
              <a:tblGrid>
                <a:gridCol w="825252"/>
                <a:gridCol w="432048"/>
                <a:gridCol w="432048"/>
                <a:gridCol w="576064"/>
                <a:gridCol w="1008112"/>
                <a:gridCol w="902944"/>
              </a:tblGrid>
              <a:tr h="370840">
                <a:tc gridSpan="6">
                  <a:txBody>
                    <a:bodyPr/>
                    <a:lstStyle/>
                    <a:p>
                      <a:pPr algn="ctr"/>
                      <a:r>
                        <a:rPr lang="en-US" sz="1050" dirty="0" smtClean="0"/>
                        <a:t>Paga Transactions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sz="1050" dirty="0" smtClean="0"/>
                        <a:t>Status</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smtClean="0"/>
                        <a:t>Transaction Amount</a:t>
                      </a:r>
                      <a:endParaRPr lang="en-US" sz="1050" dirty="0"/>
                    </a:p>
                  </a:txBody>
                  <a:tcPr/>
                </a:tc>
                <a:tc>
                  <a:txBody>
                    <a:bodyPr/>
                    <a:lstStyle/>
                    <a:p>
                      <a:r>
                        <a:rPr lang="en-US" sz="900" dirty="0" smtClean="0"/>
                        <a:t>Settlement</a:t>
                      </a:r>
                      <a:r>
                        <a:rPr lang="en-US" sz="900" baseline="0" dirty="0" smtClean="0"/>
                        <a:t> Amount</a:t>
                      </a:r>
                      <a:endParaRPr lang="en-US" sz="900" dirty="0"/>
                    </a:p>
                  </a:txBody>
                  <a:tcPr/>
                </a:tc>
              </a:tr>
              <a:tr h="370840">
                <a:tc>
                  <a:txBody>
                    <a:bodyPr/>
                    <a:lstStyle/>
                    <a:p>
                      <a:r>
                        <a:rPr lang="en-US" sz="1000" dirty="0" smtClean="0"/>
                        <a:t>Cleared</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Amount</a:t>
                      </a:r>
                      <a:r>
                        <a:rPr lang="en-US" sz="1000" baseline="0" dirty="0" smtClean="0"/>
                        <a:t/>
                      </a:r>
                      <a:br>
                        <a:rPr lang="en-US" sz="1000" baseline="0" dirty="0" smtClean="0"/>
                      </a:br>
                      <a:r>
                        <a:rPr lang="en-US" sz="1000" baseline="0" dirty="0" smtClean="0"/>
                        <a:t>Mismatch</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smtClean="0"/>
                        <a:t>Total</a:t>
                      </a:r>
                      <a:endParaRPr lang="en-US" sz="1000" dirty="0"/>
                    </a:p>
                  </a:txBody>
                  <a:tcPr/>
                </a:tc>
                <a:tc gridSpan="2">
                  <a:txBody>
                    <a:bodyPr/>
                    <a:lstStyle/>
                    <a:p>
                      <a:r>
                        <a:rPr lang="en-US" sz="1000" dirty="0" smtClean="0"/>
                        <a:t>Count</a:t>
                      </a:r>
                      <a:endParaRPr lang="en-US" sz="1000" dirty="0"/>
                    </a:p>
                  </a:txBody>
                  <a:tcPr/>
                </a:tc>
                <a:tc hMerge="1">
                  <a:txBody>
                    <a:bodyPr/>
                    <a:lstStyle/>
                    <a:p>
                      <a:endParaRPr lang="en-US" sz="1000" dirty="0"/>
                    </a:p>
                  </a:txBody>
                  <a:tcPr/>
                </a:tc>
                <a:tc>
                  <a:txBody>
                    <a:bodyPr/>
                    <a:lstStyle/>
                    <a:p>
                      <a:endParaRPr lang="en-US" sz="1000" dirty="0"/>
                    </a:p>
                  </a:txBody>
                  <a:tcPr/>
                </a:tc>
                <a:tc>
                  <a:txBody>
                    <a:bodyPr/>
                    <a:lstStyle/>
                    <a:p>
                      <a:r>
                        <a:rPr lang="en-US" sz="1000" dirty="0" smtClean="0"/>
                        <a:t>Sum</a:t>
                      </a:r>
                      <a:endParaRPr lang="en-US" sz="1000" dirty="0"/>
                    </a:p>
                  </a:txBody>
                  <a:tcPr/>
                </a:tc>
                <a:tc>
                  <a:txBody>
                    <a:bodyPr/>
                    <a:lstStyle/>
                    <a:p>
                      <a:r>
                        <a:rPr lang="en-US" sz="1000" dirty="0" smtClean="0"/>
                        <a:t>Sum</a:t>
                      </a:r>
                      <a:endParaRPr lang="en-US" sz="1000" dirty="0"/>
                    </a:p>
                  </a:txBody>
                  <a:tcPr/>
                </a:tc>
              </a:tr>
            </a:tbl>
          </a:graphicData>
        </a:graphic>
      </p:graphicFrame>
      <p:pic>
        <p:nvPicPr>
          <p:cNvPr id="6" name="Picture 5"/>
          <p:cNvPicPr>
            <a:picLocks noChangeAspect="1"/>
          </p:cNvPicPr>
          <p:nvPr/>
        </p:nvPicPr>
        <p:blipFill>
          <a:blip r:embed="rId3"/>
          <a:stretch>
            <a:fillRect/>
          </a:stretch>
        </p:blipFill>
        <p:spPr>
          <a:xfrm>
            <a:off x="755576" y="5805264"/>
            <a:ext cx="7666667" cy="333333"/>
          </a:xfrm>
          <a:prstGeom prst="rect">
            <a:avLst/>
          </a:prstGeom>
        </p:spPr>
      </p:pic>
      <p:sp>
        <p:nvSpPr>
          <p:cNvPr id="8" name="TextBox 7"/>
          <p:cNvSpPr txBox="1"/>
          <p:nvPr/>
        </p:nvSpPr>
        <p:spPr>
          <a:xfrm>
            <a:off x="323528" y="3641846"/>
            <a:ext cx="2520280" cy="1785104"/>
          </a:xfrm>
          <a:prstGeom prst="rect">
            <a:avLst/>
          </a:prstGeom>
          <a:noFill/>
        </p:spPr>
        <p:txBody>
          <a:bodyPr wrap="square" rtlCol="0">
            <a:spAutoFit/>
          </a:bodyPr>
          <a:lstStyle/>
          <a:p>
            <a:r>
              <a:rPr lang="en-US" sz="1000" dirty="0" smtClean="0"/>
              <a:t>Flag allows us to tag a GL transaction for follow-up investigation, in case we missed it in the matching stage.</a:t>
            </a:r>
          </a:p>
          <a:p>
            <a:endParaRPr lang="en-US" sz="1000" dirty="0"/>
          </a:p>
          <a:p>
            <a:r>
              <a:rPr lang="en-US" sz="1000" dirty="0" smtClean="0"/>
              <a:t>We need Delete, in case of duplicates. And that would be a fallback fo</a:t>
            </a:r>
            <a:r>
              <a:rPr lang="en-US" sz="1000" dirty="0"/>
              <a:t>r </a:t>
            </a:r>
            <a:r>
              <a:rPr lang="en-US" sz="1000" dirty="0" smtClean="0"/>
              <a:t>missing it during processing. We would need a pop up to log the reason for deleting a transaction.</a:t>
            </a:r>
          </a:p>
          <a:p>
            <a:endParaRPr lang="en-US" sz="1000" dirty="0"/>
          </a:p>
          <a:p>
            <a:endParaRPr lang="en-US" sz="1000" dirty="0"/>
          </a:p>
        </p:txBody>
      </p:sp>
      <p:cxnSp>
        <p:nvCxnSpPr>
          <p:cNvPr id="10" name="Straight Arrow Connector 9"/>
          <p:cNvCxnSpPr>
            <a:endCxn id="7" idx="0"/>
          </p:cNvCxnSpPr>
          <p:nvPr/>
        </p:nvCxnSpPr>
        <p:spPr>
          <a:xfrm>
            <a:off x="1583668" y="4779441"/>
            <a:ext cx="108012" cy="80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08104" y="6169992"/>
            <a:ext cx="3456384" cy="553998"/>
          </a:xfrm>
          <a:prstGeom prst="rect">
            <a:avLst/>
          </a:prstGeom>
          <a:noFill/>
        </p:spPr>
        <p:txBody>
          <a:bodyPr wrap="square" rtlCol="0">
            <a:spAutoFit/>
          </a:bodyPr>
          <a:lstStyle/>
          <a:p>
            <a:r>
              <a:rPr lang="en-US" sz="1000" dirty="0" smtClean="0"/>
              <a:t>If the account balances, this button will say Finish, otherwise, Finish Later gives them a way to save what they’ve marked as cleared and come back later.</a:t>
            </a:r>
            <a:endParaRPr lang="en-US" sz="1000" dirty="0"/>
          </a:p>
        </p:txBody>
      </p:sp>
      <p:sp>
        <p:nvSpPr>
          <p:cNvPr id="16" name="Rectangle 15"/>
          <p:cNvSpPr/>
          <p:nvPr/>
        </p:nvSpPr>
        <p:spPr>
          <a:xfrm>
            <a:off x="6300192" y="5805264"/>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p:cNvSpPr txBox="1"/>
          <p:nvPr/>
        </p:nvSpPr>
        <p:spPr>
          <a:xfrm>
            <a:off x="8820472" y="1124744"/>
            <a:ext cx="3456384" cy="1169551"/>
          </a:xfrm>
          <a:prstGeom prst="rect">
            <a:avLst/>
          </a:prstGeom>
          <a:noFill/>
        </p:spPr>
        <p:txBody>
          <a:bodyPr wrap="square" rtlCol="0">
            <a:spAutoFit/>
          </a:bodyPr>
          <a:lstStyle/>
          <a:p>
            <a:r>
              <a:rPr lang="en-US" sz="1000" dirty="0" smtClean="0"/>
              <a:t>Cleared items mean they match on both sides.</a:t>
            </a:r>
          </a:p>
          <a:p>
            <a:endParaRPr lang="en-US" sz="1000" dirty="0"/>
          </a:p>
          <a:p>
            <a:r>
              <a:rPr lang="en-US" sz="1000" dirty="0" smtClean="0"/>
              <a:t>Mismatched items appear on both sides, but amounts don’t agree</a:t>
            </a:r>
          </a:p>
          <a:p>
            <a:endParaRPr lang="en-US" sz="1000" dirty="0"/>
          </a:p>
          <a:p>
            <a:r>
              <a:rPr lang="en-US" sz="1000" dirty="0" smtClean="0"/>
              <a:t>To be refunded items never made to the GL.</a:t>
            </a:r>
          </a:p>
          <a:p>
            <a:r>
              <a:rPr lang="en-US" sz="1000" dirty="0" smtClean="0"/>
              <a:t> </a:t>
            </a:r>
          </a:p>
        </p:txBody>
      </p:sp>
      <p:sp>
        <p:nvSpPr>
          <p:cNvPr id="28" name="Rectangle 27"/>
          <p:cNvSpPr/>
          <p:nvPr/>
        </p:nvSpPr>
        <p:spPr>
          <a:xfrm>
            <a:off x="683568" y="5805264"/>
            <a:ext cx="1138301" cy="432048"/>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AutoShape 50"/>
          <p:cNvSpPr>
            <a:spLocks noChangeArrowheads="1"/>
          </p:cNvSpPr>
          <p:nvPr>
            <p:custDataLst>
              <p:tags r:id="rId1"/>
            </p:custDataLst>
          </p:nvPr>
        </p:nvSpPr>
        <p:spPr bwMode="auto">
          <a:xfrm>
            <a:off x="755575" y="5857046"/>
            <a:ext cx="1013953"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Flag</a:t>
            </a:r>
            <a:endParaRPr lang="en-US" sz="1000" dirty="0">
              <a:latin typeface="Tahoma" pitchFamily="34" charset="0"/>
              <a:cs typeface="Tahoma" pitchFamily="34" charset="0"/>
            </a:endParaRPr>
          </a:p>
        </p:txBody>
      </p:sp>
      <p:sp>
        <p:nvSpPr>
          <p:cNvPr id="21" name="Rectangle 20"/>
          <p:cNvSpPr/>
          <p:nvPr/>
        </p:nvSpPr>
        <p:spPr>
          <a:xfrm>
            <a:off x="4206868" y="5746257"/>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09597892"/>
              </p:ext>
            </p:extLst>
          </p:nvPr>
        </p:nvGraphicFramePr>
        <p:xfrm>
          <a:off x="3191455" y="3220874"/>
          <a:ext cx="5622684" cy="2509685"/>
        </p:xfrm>
        <a:graphic>
          <a:graphicData uri="http://schemas.openxmlformats.org/drawingml/2006/table">
            <a:tbl>
              <a:tblPr firstRow="1" bandRow="1">
                <a:tableStyleId>{5C22544A-7EE6-4342-B048-85BDC9FD1C3A}</a:tableStyleId>
              </a:tblPr>
              <a:tblGrid>
                <a:gridCol w="1681829"/>
                <a:gridCol w="1129513"/>
                <a:gridCol w="1750316"/>
                <a:gridCol w="1061026"/>
              </a:tblGrid>
              <a:tr h="335534">
                <a:tc gridSpan="2">
                  <a:txBody>
                    <a:bodyPr/>
                    <a:lstStyle/>
                    <a:p>
                      <a:r>
                        <a:rPr lang="en-US" sz="1200" dirty="0" smtClean="0"/>
                        <a:t>General Ledger</a:t>
                      </a:r>
                      <a:endParaRPr lang="en-US" sz="1200" dirty="0"/>
                    </a:p>
                  </a:txBody>
                  <a:tcPr/>
                </a:tc>
                <a:tc hMerge="1">
                  <a:txBody>
                    <a:bodyPr/>
                    <a:lstStyle/>
                    <a:p>
                      <a:endParaRPr lang="en-US" sz="1200" dirty="0"/>
                    </a:p>
                  </a:txBody>
                  <a:tcPr/>
                </a:tc>
                <a:tc gridSpan="2">
                  <a:txBody>
                    <a:bodyPr/>
                    <a:lstStyle/>
                    <a:p>
                      <a:r>
                        <a:rPr lang="en-US" sz="1200" dirty="0" err="1" smtClean="0"/>
                        <a:t>Interswitch</a:t>
                      </a:r>
                      <a:endParaRPr lang="en-US" sz="1200" dirty="0"/>
                    </a:p>
                  </a:txBody>
                  <a:tcPr/>
                </a:tc>
                <a:tc hMerge="1">
                  <a:txBody>
                    <a:bodyPr/>
                    <a:lstStyle/>
                    <a:p>
                      <a:endParaRPr lang="en-US" sz="1200" dirty="0"/>
                    </a:p>
                  </a:txBody>
                  <a:tcPr/>
                </a:tc>
              </a:tr>
              <a:tr h="413672">
                <a:tc>
                  <a:txBody>
                    <a:bodyPr/>
                    <a:lstStyle/>
                    <a:p>
                      <a:r>
                        <a:rPr lang="en-US" sz="1200" dirty="0" smtClean="0"/>
                        <a:t>Transaction Total</a:t>
                      </a:r>
                      <a:endParaRPr lang="en-US" sz="1200" dirty="0"/>
                    </a:p>
                  </a:txBody>
                  <a:tcPr/>
                </a:tc>
                <a:tc>
                  <a:txBody>
                    <a:bodyPr/>
                    <a:lstStyle/>
                    <a:p>
                      <a:pPr algn="r"/>
                      <a:r>
                        <a:rPr lang="en-US" sz="1100" dirty="0" smtClean="0"/>
                        <a:t>46,925.00</a:t>
                      </a:r>
                      <a:endParaRPr lang="en-US" sz="1100" dirty="0"/>
                    </a:p>
                  </a:txBody>
                  <a:tcPr/>
                </a:tc>
                <a:tc>
                  <a:txBody>
                    <a:bodyPr/>
                    <a:lstStyle/>
                    <a:p>
                      <a:r>
                        <a:rPr lang="en-US" sz="1200" dirty="0" smtClean="0"/>
                        <a:t>Transaction Total</a:t>
                      </a:r>
                      <a:endParaRPr lang="en-US" sz="1200" dirty="0"/>
                    </a:p>
                  </a:txBody>
                  <a:tcPr/>
                </a:tc>
                <a:tc>
                  <a:txBody>
                    <a:bodyPr/>
                    <a:lstStyle/>
                    <a:p>
                      <a:pPr algn="r"/>
                      <a:r>
                        <a:rPr lang="en-US" sz="1100" dirty="0" smtClean="0"/>
                        <a:t>48,000.00</a:t>
                      </a:r>
                      <a:endParaRPr lang="en-US" sz="1100" dirty="0"/>
                    </a:p>
                  </a:txBody>
                  <a:tcPr/>
                </a:tc>
              </a:tr>
              <a:tr h="413672">
                <a:tc>
                  <a:txBody>
                    <a:bodyPr/>
                    <a:lstStyle/>
                    <a:p>
                      <a:r>
                        <a:rPr lang="en-US" sz="1200" dirty="0" smtClean="0"/>
                        <a:t>Cleared Amount</a:t>
                      </a:r>
                      <a:endParaRPr lang="en-US" sz="1200" dirty="0"/>
                    </a:p>
                  </a:txBody>
                  <a:tcPr/>
                </a:tc>
                <a:tc>
                  <a:txBody>
                    <a:bodyPr/>
                    <a:lstStyle/>
                    <a:p>
                      <a:pPr algn="r"/>
                      <a:r>
                        <a:rPr lang="en-US" sz="1100" dirty="0" smtClean="0"/>
                        <a:t>42,000.00</a:t>
                      </a:r>
                      <a:endParaRPr lang="en-US" sz="1100" dirty="0"/>
                    </a:p>
                  </a:txBody>
                  <a:tcPr/>
                </a:tc>
                <a:tc>
                  <a:txBody>
                    <a:bodyPr/>
                    <a:lstStyle/>
                    <a:p>
                      <a:r>
                        <a:rPr lang="en-US" sz="1200" dirty="0" smtClean="0"/>
                        <a:t>Cleared</a:t>
                      </a:r>
                      <a:r>
                        <a:rPr lang="en-US" sz="1200" baseline="0" dirty="0" smtClean="0"/>
                        <a:t> Amount</a:t>
                      </a:r>
                      <a:endParaRPr lang="en-US" sz="1200" dirty="0"/>
                    </a:p>
                  </a:txBody>
                  <a:tcPr/>
                </a:tc>
                <a:tc>
                  <a:txBody>
                    <a:bodyPr/>
                    <a:lstStyle/>
                    <a:p>
                      <a:pPr algn="r"/>
                      <a:r>
                        <a:rPr lang="en-US" sz="1100" dirty="0" smtClean="0"/>
                        <a:t>42,000.00</a:t>
                      </a:r>
                      <a:endParaRPr lang="en-US" sz="1100" dirty="0"/>
                    </a:p>
                  </a:txBody>
                  <a:tcPr/>
                </a:tc>
              </a:tr>
              <a:tr h="340205">
                <a:tc>
                  <a:txBody>
                    <a:bodyPr/>
                    <a:lstStyle/>
                    <a:p>
                      <a:r>
                        <a:rPr lang="en-US" sz="1200" dirty="0" smtClean="0"/>
                        <a:t>Discrepancies</a:t>
                      </a:r>
                      <a:endParaRPr lang="en-US" sz="1200" dirty="0"/>
                    </a:p>
                  </a:txBody>
                  <a:tcPr/>
                </a:tc>
                <a:tc>
                  <a:txBody>
                    <a:bodyPr/>
                    <a:lstStyle/>
                    <a:p>
                      <a:pPr algn="r"/>
                      <a:endParaRPr lang="en-US" sz="1100" dirty="0"/>
                    </a:p>
                  </a:txBody>
                  <a:tcPr/>
                </a:tc>
                <a:tc>
                  <a:txBody>
                    <a:bodyPr/>
                    <a:lstStyle/>
                    <a:p>
                      <a:r>
                        <a:rPr lang="en-US" sz="1200" dirty="0" smtClean="0"/>
                        <a:t>Discrepancies</a:t>
                      </a:r>
                      <a:endParaRPr lang="en-US" sz="1200" dirty="0"/>
                    </a:p>
                  </a:txBody>
                  <a:tcPr/>
                </a:tc>
                <a:tc>
                  <a:txBody>
                    <a:bodyPr/>
                    <a:lstStyle/>
                    <a:p>
                      <a:pPr algn="r"/>
                      <a:endParaRPr lang="en-US" sz="1100" dirty="0"/>
                    </a:p>
                  </a:txBody>
                  <a:tcPr/>
                </a:tc>
              </a:tr>
              <a:tr h="335534">
                <a:tc>
                  <a:txBody>
                    <a:bodyPr/>
                    <a:lstStyle/>
                    <a:p>
                      <a:pPr algn="r"/>
                      <a:r>
                        <a:rPr lang="en-US" sz="1100" dirty="0" smtClean="0"/>
                        <a:t>Amount Mismatch</a:t>
                      </a:r>
                      <a:endParaRPr lang="en-US" sz="1100" dirty="0"/>
                    </a:p>
                  </a:txBody>
                  <a:tcPr/>
                </a:tc>
                <a:tc>
                  <a:txBody>
                    <a:bodyPr/>
                    <a:lstStyle/>
                    <a:p>
                      <a:pPr algn="r"/>
                      <a:r>
                        <a:rPr lang="en-US" sz="1100" dirty="0" smtClean="0"/>
                        <a:t>4,925.00</a:t>
                      </a:r>
                      <a:endParaRPr lang="en-US" sz="11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Amount Mismatch</a:t>
                      </a:r>
                    </a:p>
                  </a:txBody>
                  <a:tcPr/>
                </a:tc>
                <a:tc>
                  <a:txBody>
                    <a:bodyPr/>
                    <a:lstStyle/>
                    <a:p>
                      <a:pPr algn="r"/>
                      <a:r>
                        <a:rPr lang="en-US" sz="1100" dirty="0" smtClean="0"/>
                        <a:t>5,000.00</a:t>
                      </a:r>
                      <a:endParaRPr lang="en-US" sz="1100" dirty="0"/>
                    </a:p>
                  </a:txBody>
                  <a:tcPr/>
                </a:tc>
              </a:tr>
              <a:tr h="335534">
                <a:tc>
                  <a:txBody>
                    <a:bodyPr/>
                    <a:lstStyle/>
                    <a:p>
                      <a:pPr algn="r"/>
                      <a:endParaRPr lang="en-US" sz="1100" dirty="0"/>
                    </a:p>
                  </a:txBody>
                  <a:tcPr/>
                </a:tc>
                <a:tc>
                  <a:txBody>
                    <a:bodyPr/>
                    <a:lstStyle/>
                    <a:p>
                      <a:pPr algn="r"/>
                      <a:endParaRPr lang="en-US" sz="1100" dirty="0"/>
                    </a:p>
                  </a:txBody>
                  <a:tcPr/>
                </a:tc>
                <a:tc>
                  <a:txBody>
                    <a:bodyPr/>
                    <a:lstStyle/>
                    <a:p>
                      <a:pPr algn="r"/>
                      <a:r>
                        <a:rPr lang="en-US" sz="1100" dirty="0" smtClean="0"/>
                        <a:t>Due</a:t>
                      </a:r>
                      <a:r>
                        <a:rPr lang="en-US" sz="1100" baseline="0" dirty="0" smtClean="0"/>
                        <a:t> For </a:t>
                      </a:r>
                      <a:r>
                        <a:rPr lang="en-US" sz="1100" baseline="0" dirty="0" err="1" smtClean="0"/>
                        <a:t>Refun</a:t>
                      </a:r>
                      <a:endParaRPr lang="en-US" sz="1100" dirty="0"/>
                    </a:p>
                  </a:txBody>
                  <a:tcPr/>
                </a:tc>
                <a:tc>
                  <a:txBody>
                    <a:bodyPr/>
                    <a:lstStyle/>
                    <a:p>
                      <a:pPr algn="r"/>
                      <a:r>
                        <a:rPr lang="en-US" sz="1100" dirty="0" smtClean="0"/>
                        <a:t>1,000.00</a:t>
                      </a:r>
                      <a:endParaRPr lang="en-US" sz="1100" dirty="0"/>
                    </a:p>
                  </a:txBody>
                  <a:tcPr/>
                </a:tc>
              </a:tr>
              <a:tr h="335534">
                <a:tc>
                  <a:txBody>
                    <a:bodyPr/>
                    <a:lstStyle/>
                    <a:p>
                      <a:pPr algn="l"/>
                      <a:r>
                        <a:rPr lang="en-US" sz="1200" dirty="0" smtClean="0"/>
                        <a:t>Difference</a:t>
                      </a:r>
                      <a:endParaRPr lang="en-US" sz="1200" dirty="0"/>
                    </a:p>
                  </a:txBody>
                  <a:tcPr/>
                </a:tc>
                <a:tc>
                  <a:txBody>
                    <a:bodyPr/>
                    <a:lstStyle/>
                    <a:p>
                      <a:pPr algn="r"/>
                      <a:r>
                        <a:rPr lang="en-US" sz="1100" dirty="0" smtClean="0"/>
                        <a:t>0</a:t>
                      </a:r>
                      <a:endParaRPr lang="en-US" sz="1100" dirty="0"/>
                    </a:p>
                  </a:txBody>
                  <a:tcPr/>
                </a:tc>
                <a:tc>
                  <a:txBody>
                    <a:bodyPr/>
                    <a:lstStyle/>
                    <a:p>
                      <a:r>
                        <a:rPr lang="en-US" sz="1200" dirty="0" smtClean="0"/>
                        <a:t>Difference</a:t>
                      </a:r>
                      <a:endParaRPr lang="en-US" sz="1200" dirty="0"/>
                    </a:p>
                  </a:txBody>
                  <a:tcPr/>
                </a:tc>
                <a:tc>
                  <a:txBody>
                    <a:bodyPr/>
                    <a:lstStyle/>
                    <a:p>
                      <a:pPr algn="r"/>
                      <a:r>
                        <a:rPr lang="en-US" sz="1100" dirty="0" smtClean="0"/>
                        <a:t>0</a:t>
                      </a:r>
                      <a:endParaRPr lang="en-US" sz="11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135039116"/>
              </p:ext>
            </p:extLst>
          </p:nvPr>
        </p:nvGraphicFramePr>
        <p:xfrm>
          <a:off x="4556355" y="642360"/>
          <a:ext cx="4176468" cy="2316480"/>
        </p:xfrm>
        <a:graphic>
          <a:graphicData uri="http://schemas.openxmlformats.org/drawingml/2006/table">
            <a:tbl>
              <a:tblPr firstRow="1" bandRow="1">
                <a:tableStyleId>{5C22544A-7EE6-4342-B048-85BDC9FD1C3A}</a:tableStyleId>
              </a:tblPr>
              <a:tblGrid>
                <a:gridCol w="825252"/>
                <a:gridCol w="432048"/>
                <a:gridCol w="432048"/>
                <a:gridCol w="576064"/>
                <a:gridCol w="1008112"/>
                <a:gridCol w="902944"/>
              </a:tblGrid>
              <a:tr h="370840">
                <a:tc gridSpan="6">
                  <a:txBody>
                    <a:bodyPr/>
                    <a:lstStyle/>
                    <a:p>
                      <a:pPr algn="ctr"/>
                      <a:r>
                        <a:rPr lang="en-US" sz="1050" dirty="0" err="1" smtClean="0"/>
                        <a:t>Interswitch</a:t>
                      </a:r>
                      <a:r>
                        <a:rPr lang="en-US" sz="1050" dirty="0" smtClean="0"/>
                        <a:t> Transactions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sz="1050" dirty="0" smtClean="0"/>
                        <a:t>Status</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smtClean="0"/>
                        <a:t>Transaction Amount</a:t>
                      </a:r>
                      <a:endParaRPr lang="en-US" sz="1050" dirty="0"/>
                    </a:p>
                  </a:txBody>
                  <a:tcPr/>
                </a:tc>
                <a:tc>
                  <a:txBody>
                    <a:bodyPr/>
                    <a:lstStyle/>
                    <a:p>
                      <a:r>
                        <a:rPr lang="en-US" sz="900" dirty="0" smtClean="0"/>
                        <a:t>Settlement</a:t>
                      </a:r>
                      <a:r>
                        <a:rPr lang="en-US" sz="900" baseline="0" dirty="0" smtClean="0"/>
                        <a:t> Amount</a:t>
                      </a:r>
                      <a:endParaRPr lang="en-US" sz="900" dirty="0"/>
                    </a:p>
                  </a:txBody>
                  <a:tcPr/>
                </a:tc>
              </a:tr>
              <a:tr h="370840">
                <a:tc>
                  <a:txBody>
                    <a:bodyPr/>
                    <a:lstStyle/>
                    <a:p>
                      <a:r>
                        <a:rPr lang="en-US" sz="1000" dirty="0" smtClean="0"/>
                        <a:t>Cleared</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Amount</a:t>
                      </a:r>
                      <a:r>
                        <a:rPr lang="en-US" sz="1000" baseline="0" dirty="0" smtClean="0"/>
                        <a:t/>
                      </a:r>
                      <a:br>
                        <a:rPr lang="en-US" sz="1000" baseline="0" dirty="0" smtClean="0"/>
                      </a:br>
                      <a:r>
                        <a:rPr lang="en-US" sz="1000" baseline="0" dirty="0" smtClean="0"/>
                        <a:t>Mismatch</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 Be Refunded</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smtClean="0"/>
                        <a:t>Total</a:t>
                      </a:r>
                      <a:endParaRPr lang="en-US" sz="1000" dirty="0"/>
                    </a:p>
                  </a:txBody>
                  <a:tcPr/>
                </a:tc>
                <a:tc gridSpan="2">
                  <a:txBody>
                    <a:bodyPr/>
                    <a:lstStyle/>
                    <a:p>
                      <a:r>
                        <a:rPr lang="en-US" sz="1000" dirty="0" smtClean="0"/>
                        <a:t>Count</a:t>
                      </a:r>
                      <a:endParaRPr lang="en-US" sz="1000" dirty="0"/>
                    </a:p>
                  </a:txBody>
                  <a:tcPr/>
                </a:tc>
                <a:tc hMerge="1">
                  <a:txBody>
                    <a:bodyPr/>
                    <a:lstStyle/>
                    <a:p>
                      <a:endParaRPr lang="en-US" sz="1000" dirty="0"/>
                    </a:p>
                  </a:txBody>
                  <a:tcPr/>
                </a:tc>
                <a:tc>
                  <a:txBody>
                    <a:bodyPr/>
                    <a:lstStyle/>
                    <a:p>
                      <a:endParaRPr lang="en-US" sz="1000" dirty="0"/>
                    </a:p>
                  </a:txBody>
                  <a:tcPr/>
                </a:tc>
                <a:tc>
                  <a:txBody>
                    <a:bodyPr/>
                    <a:lstStyle/>
                    <a:p>
                      <a:r>
                        <a:rPr lang="en-US" sz="1000" dirty="0" smtClean="0"/>
                        <a:t>Sum</a:t>
                      </a:r>
                      <a:endParaRPr lang="en-US" sz="1000" dirty="0"/>
                    </a:p>
                  </a:txBody>
                  <a:tcPr/>
                </a:tc>
                <a:tc>
                  <a:txBody>
                    <a:bodyPr/>
                    <a:lstStyle/>
                    <a:p>
                      <a:r>
                        <a:rPr lang="en-US" sz="1000" dirty="0" smtClean="0"/>
                        <a:t>Sum</a:t>
                      </a:r>
                      <a:endParaRPr lang="en-US" sz="1000" dirty="0"/>
                    </a:p>
                  </a:txBody>
                  <a:tcPr/>
                </a:tc>
              </a:tr>
            </a:tbl>
          </a:graphicData>
        </a:graphic>
      </p:graphicFrame>
    </p:spTree>
    <p:extLst>
      <p:ext uri="{BB962C8B-B14F-4D97-AF65-F5344CB8AC3E}">
        <p14:creationId xmlns:p14="http://schemas.microsoft.com/office/powerpoint/2010/main" val="639328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5589240"/>
            <a:ext cx="216024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321270" y="188640"/>
            <a:ext cx="8355186" cy="461665"/>
          </a:xfrm>
          <a:prstGeom prst="rect">
            <a:avLst/>
          </a:prstGeom>
          <a:noFill/>
        </p:spPr>
        <p:txBody>
          <a:bodyPr wrap="square" rtlCol="0">
            <a:spAutoFit/>
          </a:bodyPr>
          <a:lstStyle/>
          <a:p>
            <a:r>
              <a:rPr lang="en-US" dirty="0" smtClean="0"/>
              <a:t>Finalize Reconciliation – Cash Pool</a:t>
            </a:r>
          </a:p>
        </p:txBody>
      </p:sp>
      <p:graphicFrame>
        <p:nvGraphicFramePr>
          <p:cNvPr id="3" name="Table 2"/>
          <p:cNvGraphicFramePr>
            <a:graphicFrameLocks noGrp="1"/>
          </p:cNvGraphicFramePr>
          <p:nvPr>
            <p:extLst>
              <p:ext uri="{D42A27DB-BD31-4B8C-83A1-F6EECF244321}">
                <p14:modId xmlns:p14="http://schemas.microsoft.com/office/powerpoint/2010/main" val="352212682"/>
              </p:ext>
            </p:extLst>
          </p:nvPr>
        </p:nvGraphicFramePr>
        <p:xfrm>
          <a:off x="290364" y="650305"/>
          <a:ext cx="4176465" cy="1879600"/>
        </p:xfrm>
        <a:graphic>
          <a:graphicData uri="http://schemas.openxmlformats.org/drawingml/2006/table">
            <a:tbl>
              <a:tblPr firstRow="1" bandRow="1">
                <a:tableStyleId>{5C22544A-7EE6-4342-B048-85BDC9FD1C3A}</a:tableStyleId>
              </a:tblPr>
              <a:tblGrid>
                <a:gridCol w="835293"/>
                <a:gridCol w="835293"/>
                <a:gridCol w="835293"/>
                <a:gridCol w="835293"/>
                <a:gridCol w="835293"/>
              </a:tblGrid>
              <a:tr h="370840">
                <a:tc gridSpan="5">
                  <a:txBody>
                    <a:bodyPr/>
                    <a:lstStyle/>
                    <a:p>
                      <a:pPr algn="ctr"/>
                      <a:r>
                        <a:rPr lang="en-US" sz="1050" dirty="0" smtClean="0"/>
                        <a:t>Debits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050" dirty="0" smtClean="0"/>
                        <a:t>CLR</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err="1" smtClean="0"/>
                        <a:t>Amt</a:t>
                      </a:r>
                      <a:endParaRPr lang="en-US" sz="1050"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Total</a:t>
                      </a:r>
                      <a:r>
                        <a:rPr lang="en-US" sz="1000" baseline="0" dirty="0" smtClean="0"/>
                        <a:t> Debits</a:t>
                      </a:r>
                      <a:endParaRPr lang="en-US" sz="1000" dirty="0"/>
                    </a:p>
                  </a:txBody>
                  <a:tcPr/>
                </a:tc>
                <a:tc>
                  <a:txBody>
                    <a:bodyPr/>
                    <a:lstStyle/>
                    <a:p>
                      <a:r>
                        <a:rPr lang="en-US" sz="1000" dirty="0" smtClean="0"/>
                        <a:t>Count</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Amount</a:t>
                      </a:r>
                      <a:endParaRPr lang="en-US" sz="10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9756433"/>
              </p:ext>
            </p:extLst>
          </p:nvPr>
        </p:nvGraphicFramePr>
        <p:xfrm>
          <a:off x="4538836" y="650305"/>
          <a:ext cx="4176465" cy="1879600"/>
        </p:xfrm>
        <a:graphic>
          <a:graphicData uri="http://schemas.openxmlformats.org/drawingml/2006/table">
            <a:tbl>
              <a:tblPr firstRow="1" bandRow="1">
                <a:tableStyleId>{5C22544A-7EE6-4342-B048-85BDC9FD1C3A}</a:tableStyleId>
              </a:tblPr>
              <a:tblGrid>
                <a:gridCol w="835293"/>
                <a:gridCol w="835293"/>
                <a:gridCol w="835293"/>
                <a:gridCol w="835293"/>
                <a:gridCol w="835293"/>
              </a:tblGrid>
              <a:tr h="370840">
                <a:tc gridSpan="5">
                  <a:txBody>
                    <a:bodyPr/>
                    <a:lstStyle/>
                    <a:p>
                      <a:pPr algn="ctr"/>
                      <a:r>
                        <a:rPr lang="en-US" sz="1050" dirty="0" smtClean="0"/>
                        <a:t>Credits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050" dirty="0" smtClean="0"/>
                        <a:t>CLR</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err="1" smtClean="0"/>
                        <a:t>Amt</a:t>
                      </a:r>
                      <a:endParaRPr lang="en-US" sz="1050"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Total Credits</a:t>
                      </a:r>
                      <a:endParaRPr lang="en-US" sz="1000" dirty="0"/>
                    </a:p>
                  </a:txBody>
                  <a:tcPr/>
                </a:tc>
                <a:tc>
                  <a:txBody>
                    <a:bodyPr/>
                    <a:lstStyle/>
                    <a:p>
                      <a:r>
                        <a:rPr lang="en-US" sz="1000" dirty="0" smtClean="0"/>
                        <a:t>Count</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Amount</a:t>
                      </a:r>
                      <a:endParaRPr lang="en-US" sz="1000" dirty="0"/>
                    </a:p>
                  </a:txBody>
                  <a:tcPr/>
                </a:tc>
              </a:tr>
            </a:tbl>
          </a:graphicData>
        </a:graphic>
      </p:graphicFrame>
      <p:pic>
        <p:nvPicPr>
          <p:cNvPr id="6" name="Picture 5"/>
          <p:cNvPicPr>
            <a:picLocks noChangeAspect="1"/>
          </p:cNvPicPr>
          <p:nvPr/>
        </p:nvPicPr>
        <p:blipFill>
          <a:blip r:embed="rId3"/>
          <a:stretch>
            <a:fillRect/>
          </a:stretch>
        </p:blipFill>
        <p:spPr>
          <a:xfrm>
            <a:off x="755576" y="5805264"/>
            <a:ext cx="7666667" cy="333333"/>
          </a:xfrm>
          <a:prstGeom prst="rect">
            <a:avLst/>
          </a:prstGeom>
        </p:spPr>
      </p:pic>
      <p:sp>
        <p:nvSpPr>
          <p:cNvPr id="8" name="TextBox 7"/>
          <p:cNvSpPr txBox="1"/>
          <p:nvPr/>
        </p:nvSpPr>
        <p:spPr>
          <a:xfrm>
            <a:off x="323528" y="3641846"/>
            <a:ext cx="2520280" cy="1785104"/>
          </a:xfrm>
          <a:prstGeom prst="rect">
            <a:avLst/>
          </a:prstGeom>
          <a:noFill/>
        </p:spPr>
        <p:txBody>
          <a:bodyPr wrap="square" rtlCol="0">
            <a:spAutoFit/>
          </a:bodyPr>
          <a:lstStyle/>
          <a:p>
            <a:r>
              <a:rPr lang="en-US" sz="1000" dirty="0" smtClean="0"/>
              <a:t>Flag allows us to tag a GL transaction for follow-up investigation, in case we missed it in the matching stage.</a:t>
            </a:r>
          </a:p>
          <a:p>
            <a:endParaRPr lang="en-US" sz="1000" dirty="0"/>
          </a:p>
          <a:p>
            <a:r>
              <a:rPr lang="en-US" sz="1000" dirty="0" smtClean="0"/>
              <a:t>We need Delete, in case of duplicates. And that would be a fallback fo</a:t>
            </a:r>
            <a:r>
              <a:rPr lang="en-US" sz="1000" dirty="0"/>
              <a:t>r </a:t>
            </a:r>
            <a:r>
              <a:rPr lang="en-US" sz="1000" dirty="0" smtClean="0"/>
              <a:t>missing it during processing. We would need a pop up to log the reason for deleting a transaction.</a:t>
            </a:r>
          </a:p>
          <a:p>
            <a:endParaRPr lang="en-US" sz="1000" dirty="0"/>
          </a:p>
          <a:p>
            <a:endParaRPr lang="en-US" sz="1000" dirty="0"/>
          </a:p>
        </p:txBody>
      </p:sp>
      <p:cxnSp>
        <p:nvCxnSpPr>
          <p:cNvPr id="10" name="Straight Arrow Connector 9"/>
          <p:cNvCxnSpPr>
            <a:endCxn id="7" idx="0"/>
          </p:cNvCxnSpPr>
          <p:nvPr/>
        </p:nvCxnSpPr>
        <p:spPr>
          <a:xfrm>
            <a:off x="1583668" y="4779441"/>
            <a:ext cx="108012" cy="80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58061" y="6131390"/>
            <a:ext cx="3456384" cy="553998"/>
          </a:xfrm>
          <a:prstGeom prst="rect">
            <a:avLst/>
          </a:prstGeom>
          <a:noFill/>
        </p:spPr>
        <p:txBody>
          <a:bodyPr wrap="square" rtlCol="0">
            <a:spAutoFit/>
          </a:bodyPr>
          <a:lstStyle/>
          <a:p>
            <a:r>
              <a:rPr lang="en-US" sz="1000" dirty="0" smtClean="0"/>
              <a:t>If the account balances, this button will say Finish, otherwise, Finish Later gives them a way to save what they’ve marked as cleared and come back later.</a:t>
            </a:r>
            <a:endParaRPr lang="en-US" sz="1000" dirty="0"/>
          </a:p>
        </p:txBody>
      </p:sp>
      <p:sp>
        <p:nvSpPr>
          <p:cNvPr id="16" name="Rectangle 15"/>
          <p:cNvSpPr/>
          <p:nvPr/>
        </p:nvSpPr>
        <p:spPr>
          <a:xfrm>
            <a:off x="6300192" y="5805264"/>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p:cNvSpPr txBox="1"/>
          <p:nvPr/>
        </p:nvSpPr>
        <p:spPr>
          <a:xfrm>
            <a:off x="8820472" y="1772816"/>
            <a:ext cx="3456384" cy="1631216"/>
          </a:xfrm>
          <a:prstGeom prst="rect">
            <a:avLst/>
          </a:prstGeom>
          <a:noFill/>
        </p:spPr>
        <p:txBody>
          <a:bodyPr wrap="square" rtlCol="0">
            <a:spAutoFit/>
          </a:bodyPr>
          <a:lstStyle/>
          <a:p>
            <a:r>
              <a:rPr lang="en-US" sz="1000" dirty="0" smtClean="0"/>
              <a:t>Only cleared line items get tallied for the cleared balance.</a:t>
            </a:r>
          </a:p>
          <a:p>
            <a:r>
              <a:rPr lang="en-US" sz="1000" dirty="0" smtClean="0"/>
              <a:t>Cleared items are bold. </a:t>
            </a:r>
            <a:r>
              <a:rPr lang="en-US" sz="1000" dirty="0" err="1" smtClean="0"/>
              <a:t>Uncleared</a:t>
            </a:r>
            <a:r>
              <a:rPr lang="en-US" sz="1000" dirty="0" smtClean="0"/>
              <a:t> items are normal font.</a:t>
            </a:r>
          </a:p>
          <a:p>
            <a:endParaRPr lang="en-US" sz="1000" dirty="0"/>
          </a:p>
          <a:p>
            <a:r>
              <a:rPr lang="en-US" sz="1000" dirty="0" smtClean="0"/>
              <a:t>Ideally, everything is cleared and the difference = 0.</a:t>
            </a:r>
          </a:p>
          <a:p>
            <a:endParaRPr lang="en-US" sz="1000" dirty="0"/>
          </a:p>
          <a:p>
            <a:r>
              <a:rPr lang="en-US" sz="1000" dirty="0" smtClean="0"/>
              <a:t>If not, then the adjusted balances should tally if they’ve processed all the flagged transactions correctly.</a:t>
            </a:r>
          </a:p>
          <a:p>
            <a:endParaRPr lang="en-US" sz="1000" dirty="0"/>
          </a:p>
          <a:p>
            <a:r>
              <a:rPr lang="en-US" sz="1000" dirty="0" smtClean="0"/>
              <a:t>If they’re still off then they must go back and figure out what’s missing.</a:t>
            </a:r>
          </a:p>
        </p:txBody>
      </p:sp>
      <p:sp>
        <p:nvSpPr>
          <p:cNvPr id="28" name="Rectangle 27"/>
          <p:cNvSpPr/>
          <p:nvPr/>
        </p:nvSpPr>
        <p:spPr>
          <a:xfrm>
            <a:off x="683568" y="5805264"/>
            <a:ext cx="1138301" cy="432048"/>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AutoShape 50"/>
          <p:cNvSpPr>
            <a:spLocks noChangeArrowheads="1"/>
          </p:cNvSpPr>
          <p:nvPr>
            <p:custDataLst>
              <p:tags r:id="rId1"/>
            </p:custDataLst>
          </p:nvPr>
        </p:nvSpPr>
        <p:spPr bwMode="auto">
          <a:xfrm>
            <a:off x="755575" y="5857046"/>
            <a:ext cx="1013953"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Flag</a:t>
            </a:r>
            <a:endParaRPr lang="en-US" sz="1000" dirty="0">
              <a:latin typeface="Tahoma" pitchFamily="34" charset="0"/>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06390998"/>
              </p:ext>
            </p:extLst>
          </p:nvPr>
        </p:nvGraphicFramePr>
        <p:xfrm>
          <a:off x="3106686" y="2699629"/>
          <a:ext cx="5622684" cy="2096013"/>
        </p:xfrm>
        <a:graphic>
          <a:graphicData uri="http://schemas.openxmlformats.org/drawingml/2006/table">
            <a:tbl>
              <a:tblPr firstRow="1" bandRow="1">
                <a:tableStyleId>{5C22544A-7EE6-4342-B048-85BDC9FD1C3A}</a:tableStyleId>
              </a:tblPr>
              <a:tblGrid>
                <a:gridCol w="1969370"/>
                <a:gridCol w="841972"/>
                <a:gridCol w="1750316"/>
                <a:gridCol w="1061026"/>
              </a:tblGrid>
              <a:tr h="335534">
                <a:tc gridSpan="2">
                  <a:txBody>
                    <a:bodyPr/>
                    <a:lstStyle/>
                    <a:p>
                      <a:r>
                        <a:rPr lang="en-US" sz="1200" dirty="0" smtClean="0"/>
                        <a:t>Paga</a:t>
                      </a:r>
                      <a:r>
                        <a:rPr lang="en-US" sz="1200" baseline="0" dirty="0" smtClean="0"/>
                        <a:t> Side</a:t>
                      </a:r>
                      <a:endParaRPr lang="en-US" sz="1200" dirty="0"/>
                    </a:p>
                  </a:txBody>
                  <a:tcPr/>
                </a:tc>
                <a:tc hMerge="1">
                  <a:txBody>
                    <a:bodyPr/>
                    <a:lstStyle/>
                    <a:p>
                      <a:endParaRPr lang="en-US" sz="1200" dirty="0"/>
                    </a:p>
                  </a:txBody>
                  <a:tcPr/>
                </a:tc>
                <a:tc gridSpan="2">
                  <a:txBody>
                    <a:bodyPr/>
                    <a:lstStyle/>
                    <a:p>
                      <a:r>
                        <a:rPr lang="en-US" sz="1200" dirty="0" smtClean="0"/>
                        <a:t>Bank Side</a:t>
                      </a:r>
                      <a:endParaRPr lang="en-US" sz="1200" dirty="0"/>
                    </a:p>
                  </a:txBody>
                  <a:tcPr/>
                </a:tc>
                <a:tc hMerge="1">
                  <a:txBody>
                    <a:bodyPr/>
                    <a:lstStyle/>
                    <a:p>
                      <a:endParaRPr lang="en-US" sz="1200" dirty="0"/>
                    </a:p>
                  </a:txBody>
                  <a:tcPr/>
                </a:tc>
              </a:tr>
              <a:tr h="413672">
                <a:tc>
                  <a:txBody>
                    <a:bodyPr/>
                    <a:lstStyle/>
                    <a:p>
                      <a:r>
                        <a:rPr lang="en-US" sz="1200" dirty="0" smtClean="0"/>
                        <a:t>Cleared Balance</a:t>
                      </a:r>
                      <a:endParaRPr lang="en-US" sz="1200" dirty="0"/>
                    </a:p>
                  </a:txBody>
                  <a:tcPr/>
                </a:tc>
                <a:tc>
                  <a:txBody>
                    <a:bodyPr/>
                    <a:lstStyle/>
                    <a:p>
                      <a:r>
                        <a:rPr lang="en-US" sz="1200" dirty="0" err="1" smtClean="0"/>
                        <a:t>xxxx</a:t>
                      </a:r>
                      <a:endParaRPr lang="en-US" sz="1200" dirty="0"/>
                    </a:p>
                  </a:txBody>
                  <a:tcPr/>
                </a:tc>
                <a:tc>
                  <a:txBody>
                    <a:bodyPr/>
                    <a:lstStyle/>
                    <a:p>
                      <a:r>
                        <a:rPr lang="en-US" sz="1200" dirty="0" smtClean="0"/>
                        <a:t>Statement Balance</a:t>
                      </a:r>
                      <a:endParaRPr lang="en-US" sz="1200" dirty="0"/>
                    </a:p>
                  </a:txBody>
                  <a:tcPr/>
                </a:tc>
                <a:tc>
                  <a:txBody>
                    <a:bodyPr/>
                    <a:lstStyle/>
                    <a:p>
                      <a:r>
                        <a:rPr lang="en-US" sz="1200" dirty="0" err="1" smtClean="0"/>
                        <a:t>xxxx</a:t>
                      </a:r>
                      <a:endParaRPr lang="en-US" sz="1200" dirty="0"/>
                    </a:p>
                  </a:txBody>
                  <a:tcPr/>
                </a:tc>
              </a:tr>
              <a:tr h="340205">
                <a:tc>
                  <a:txBody>
                    <a:bodyPr/>
                    <a:lstStyle/>
                    <a:p>
                      <a:r>
                        <a:rPr lang="en-US" sz="1200" dirty="0" smtClean="0"/>
                        <a:t>Discrepancies</a:t>
                      </a:r>
                      <a:endParaRPr lang="en-US" sz="1200" dirty="0"/>
                    </a:p>
                  </a:txBody>
                  <a:tcPr/>
                </a:tc>
                <a:tc>
                  <a:txBody>
                    <a:bodyPr/>
                    <a:lstStyle/>
                    <a:p>
                      <a:endParaRPr lang="en-US" sz="1200" dirty="0"/>
                    </a:p>
                  </a:txBody>
                  <a:tcPr/>
                </a:tc>
                <a:tc>
                  <a:txBody>
                    <a:bodyPr/>
                    <a:lstStyle/>
                    <a:p>
                      <a:r>
                        <a:rPr lang="en-US" sz="1200" dirty="0" smtClean="0"/>
                        <a:t>Discrepancies</a:t>
                      </a:r>
                      <a:endParaRPr lang="en-US" sz="1200" dirty="0"/>
                    </a:p>
                  </a:txBody>
                  <a:tcPr/>
                </a:tc>
                <a:tc>
                  <a:txBody>
                    <a:bodyPr/>
                    <a:lstStyle/>
                    <a:p>
                      <a:endParaRPr lang="en-US" sz="1200" dirty="0"/>
                    </a:p>
                  </a:txBody>
                  <a:tcPr/>
                </a:tc>
              </a:tr>
              <a:tr h="335534">
                <a:tc>
                  <a:txBody>
                    <a:bodyPr/>
                    <a:lstStyle/>
                    <a:p>
                      <a:pPr algn="r"/>
                      <a:r>
                        <a:rPr lang="en-US" sz="1000" dirty="0" smtClean="0"/>
                        <a:t>Validation/Approval</a:t>
                      </a:r>
                      <a:r>
                        <a:rPr lang="en-US" sz="1000" baseline="0" dirty="0" smtClean="0"/>
                        <a:t> Error</a:t>
                      </a:r>
                      <a:endParaRPr lang="en-US" sz="1000" dirty="0"/>
                    </a:p>
                  </a:txBody>
                  <a:tcPr/>
                </a:tc>
                <a:tc>
                  <a:txBody>
                    <a:bodyPr/>
                    <a:lstStyle/>
                    <a:p>
                      <a:endParaRPr lang="en-US" sz="10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t>Deposit Not Notified</a:t>
                      </a:r>
                    </a:p>
                  </a:txBody>
                  <a:tcPr/>
                </a:tc>
                <a:tc>
                  <a:txBody>
                    <a:bodyPr/>
                    <a:lstStyle/>
                    <a:p>
                      <a:endParaRPr lang="en-US" sz="1200" dirty="0"/>
                    </a:p>
                  </a:txBody>
                  <a:tcPr/>
                </a:tc>
              </a:tr>
              <a:tr h="335534">
                <a:tc>
                  <a:txBody>
                    <a:bodyPr/>
                    <a:lstStyle/>
                    <a:p>
                      <a:pPr algn="r"/>
                      <a:r>
                        <a:rPr lang="en-US" sz="1000" dirty="0" smtClean="0"/>
                        <a:t>Staff Duplicate</a:t>
                      </a:r>
                      <a:endParaRPr lang="en-US" sz="1000" dirty="0"/>
                    </a:p>
                  </a:txBody>
                  <a:tcPr/>
                </a:tc>
                <a:tc>
                  <a:txBody>
                    <a:bodyPr/>
                    <a:lstStyle/>
                    <a:p>
                      <a:endParaRPr lang="en-US" sz="1000" dirty="0"/>
                    </a:p>
                  </a:txBody>
                  <a:tcPr/>
                </a:tc>
                <a:tc>
                  <a:txBody>
                    <a:bodyPr/>
                    <a:lstStyle/>
                    <a:p>
                      <a:pPr algn="r"/>
                      <a:r>
                        <a:rPr lang="en-US" sz="1000" dirty="0" smtClean="0"/>
                        <a:t>Bank Fee</a:t>
                      </a:r>
                      <a:endParaRPr lang="en-US" sz="1000" dirty="0"/>
                    </a:p>
                  </a:txBody>
                  <a:tcPr/>
                </a:tc>
                <a:tc>
                  <a:txBody>
                    <a:bodyPr/>
                    <a:lstStyle/>
                    <a:p>
                      <a:endParaRPr lang="en-US" sz="1200" dirty="0"/>
                    </a:p>
                  </a:txBody>
                  <a:tcPr/>
                </a:tc>
              </a:tr>
              <a:tr h="335534">
                <a:tc>
                  <a:txBody>
                    <a:bodyPr/>
                    <a:lstStyle/>
                    <a:p>
                      <a:pPr algn="r"/>
                      <a:r>
                        <a:rPr lang="en-US" sz="1200" dirty="0" smtClean="0"/>
                        <a:t>Adjusted Balance</a:t>
                      </a:r>
                      <a:endParaRPr lang="en-US" sz="1200" dirty="0"/>
                    </a:p>
                  </a:txBody>
                  <a:tcPr/>
                </a:tc>
                <a:tc>
                  <a:txBody>
                    <a:bodyPr/>
                    <a:lstStyle/>
                    <a:p>
                      <a:endParaRPr lang="en-US" sz="1200" dirty="0"/>
                    </a:p>
                  </a:txBody>
                  <a:tcPr/>
                </a:tc>
                <a:tc>
                  <a:txBody>
                    <a:bodyPr/>
                    <a:lstStyle/>
                    <a:p>
                      <a:r>
                        <a:rPr lang="en-US" sz="1200" dirty="0" smtClean="0"/>
                        <a:t>Adjusted</a:t>
                      </a:r>
                      <a:r>
                        <a:rPr lang="en-US" sz="1200" baseline="0" dirty="0" smtClean="0"/>
                        <a:t> Balance</a:t>
                      </a:r>
                      <a:endParaRPr lang="en-US" sz="1200" dirty="0"/>
                    </a:p>
                  </a:txBody>
                  <a:tcPr/>
                </a:tc>
                <a:tc>
                  <a:txBody>
                    <a:bodyPr/>
                    <a:lstStyle/>
                    <a:p>
                      <a:endParaRPr lang="en-US" sz="1200" dirty="0"/>
                    </a:p>
                  </a:txBody>
                  <a:tcPr/>
                </a:tc>
              </a:tr>
            </a:tbl>
          </a:graphicData>
        </a:graphic>
      </p:graphicFrame>
      <p:sp>
        <p:nvSpPr>
          <p:cNvPr id="21" name="Rectangle 20"/>
          <p:cNvSpPr/>
          <p:nvPr/>
        </p:nvSpPr>
        <p:spPr>
          <a:xfrm>
            <a:off x="4206868" y="5746257"/>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7" name="TextBox 16"/>
          <p:cNvSpPr txBox="1"/>
          <p:nvPr/>
        </p:nvSpPr>
        <p:spPr>
          <a:xfrm>
            <a:off x="3635896" y="5530155"/>
            <a:ext cx="2100688"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000" dirty="0" smtClean="0"/>
              <a:t>I’m not sure how we deal with calculating opening balances for each side. Need to think about this.</a:t>
            </a:r>
            <a:endParaRPr lang="en-US" sz="1000" dirty="0"/>
          </a:p>
        </p:txBody>
      </p:sp>
    </p:spTree>
    <p:extLst>
      <p:ext uri="{BB962C8B-B14F-4D97-AF65-F5344CB8AC3E}">
        <p14:creationId xmlns:p14="http://schemas.microsoft.com/office/powerpoint/2010/main" val="3391562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414991" cy="461665"/>
          </a:xfrm>
          <a:prstGeom prst="rect">
            <a:avLst/>
          </a:prstGeom>
          <a:noFill/>
        </p:spPr>
        <p:txBody>
          <a:bodyPr wrap="none" rtlCol="0">
            <a:spAutoFit/>
          </a:bodyPr>
          <a:lstStyle/>
          <a:p>
            <a:r>
              <a:rPr lang="en-US" dirty="0" smtClean="0"/>
              <a:t>Manage Card Deposit Refunds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0536979"/>
              </p:ext>
            </p:extLst>
          </p:nvPr>
        </p:nvGraphicFramePr>
        <p:xfrm>
          <a:off x="407470" y="1412776"/>
          <a:ext cx="7776864" cy="2108200"/>
        </p:xfrm>
        <a:graphic>
          <a:graphicData uri="http://schemas.openxmlformats.org/drawingml/2006/table">
            <a:tbl>
              <a:tblPr firstRow="1" bandRow="1">
                <a:tableStyleId>{073A0DAA-6AF3-43AB-8588-CEC1D06C72B9}</a:tableStyleId>
              </a:tblPr>
              <a:tblGrid>
                <a:gridCol w="972108"/>
                <a:gridCol w="972108"/>
                <a:gridCol w="972108"/>
                <a:gridCol w="972108"/>
                <a:gridCol w="972108"/>
                <a:gridCol w="972108"/>
                <a:gridCol w="972108"/>
                <a:gridCol w="972108"/>
              </a:tblGrid>
              <a:tr h="370840">
                <a:tc gridSpan="6">
                  <a:txBody>
                    <a:bodyPr/>
                    <a:lstStyle/>
                    <a:p>
                      <a:r>
                        <a:rPr lang="en-US" sz="1200" dirty="0" smtClean="0"/>
                        <a:t>Card Deposit Refund Tracking</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Date Flagged</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Int. Ref No.</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Card Number</a:t>
                      </a:r>
                      <a:endParaRPr lang="en-US" sz="1200" dirty="0"/>
                    </a:p>
                  </a:txBody>
                  <a:tcPr/>
                </a:tc>
                <a:tc>
                  <a:txBody>
                    <a:bodyPr/>
                    <a:lstStyle/>
                    <a:p>
                      <a:r>
                        <a:rPr lang="en-US" sz="1200" dirty="0" smtClean="0"/>
                        <a:t>Settlement Amount</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Status</a:t>
                      </a:r>
                      <a:r>
                        <a:rPr lang="en-US" sz="1200" baseline="0" dirty="0" smtClean="0"/>
                        <a:t> Updated</a:t>
                      </a:r>
                    </a:p>
                    <a:p>
                      <a:r>
                        <a:rPr lang="en-US" sz="1200" baseline="0" dirty="0" smtClean="0"/>
                        <a:t>Date</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Bank Notified</a:t>
                      </a:r>
                      <a:endParaRPr lang="en-US" sz="1200" dirty="0"/>
                    </a:p>
                  </a:txBody>
                  <a:tcPr/>
                </a:tc>
                <a:tc>
                  <a:txBody>
                    <a:bodyPr/>
                    <a:lstStyle/>
                    <a:p>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Paga Account</a:t>
                      </a:r>
                      <a:r>
                        <a:rPr lang="en-US" sz="1200" baseline="0" dirty="0" smtClean="0"/>
                        <a:t> Credited</a:t>
                      </a:r>
                      <a:endParaRPr lang="en-US" sz="1200" dirty="0"/>
                    </a:p>
                  </a:txBody>
                  <a:tcPr/>
                </a:tc>
                <a:tc>
                  <a:txBody>
                    <a:bodyPr/>
                    <a:lstStyle/>
                    <a:p>
                      <a:endParaRPr lang="en-US" sz="1200" dirty="0"/>
                    </a:p>
                  </a:txBody>
                  <a:tcPr/>
                </a:tc>
              </a:tr>
            </a:tbl>
          </a:graphicData>
        </a:graphic>
      </p:graphicFrame>
      <p:sp>
        <p:nvSpPr>
          <p:cNvPr id="4" name="TextBox 3"/>
          <p:cNvSpPr txBox="1"/>
          <p:nvPr/>
        </p:nvSpPr>
        <p:spPr>
          <a:xfrm>
            <a:off x="755576" y="4509120"/>
            <a:ext cx="7128792" cy="1200329"/>
          </a:xfrm>
          <a:prstGeom prst="rect">
            <a:avLst/>
          </a:prstGeom>
          <a:noFill/>
        </p:spPr>
        <p:txBody>
          <a:bodyPr wrap="square" rtlCol="0">
            <a:spAutoFit/>
          </a:bodyPr>
          <a:lstStyle/>
          <a:p>
            <a:pPr marL="342900" indent="-342900">
              <a:buFont typeface="Arial" panose="020B0604020202020204" pitchFamily="34" charset="0"/>
              <a:buChar char="•"/>
            </a:pPr>
            <a:r>
              <a:rPr lang="en-US" sz="1200" dirty="0" smtClean="0"/>
              <a:t>This screen will display all the card deposits marked for refund. </a:t>
            </a:r>
          </a:p>
          <a:p>
            <a:pPr marL="342900" indent="-342900">
              <a:buFont typeface="Arial" panose="020B0604020202020204" pitchFamily="34" charset="0"/>
              <a:buChar char="•"/>
            </a:pPr>
            <a:r>
              <a:rPr lang="en-US" sz="1200" dirty="0" smtClean="0"/>
              <a:t>The user can update the status by double selecting from a drop-down in the status column.</a:t>
            </a:r>
          </a:p>
          <a:p>
            <a:pPr marL="342900" indent="-342900">
              <a:buFont typeface="Arial" panose="020B0604020202020204" pitchFamily="34" charset="0"/>
              <a:buChar char="•"/>
            </a:pPr>
            <a:r>
              <a:rPr lang="en-US" sz="1200" dirty="0" smtClean="0"/>
              <a:t>We should be able to filter by Date Range</a:t>
            </a:r>
          </a:p>
          <a:p>
            <a:pPr marL="342900" indent="-342900">
              <a:buFont typeface="Arial" panose="020B0604020202020204" pitchFamily="34" charset="0"/>
              <a:buChar char="•"/>
            </a:pPr>
            <a:r>
              <a:rPr lang="en-US" sz="1200" dirty="0" smtClean="0"/>
              <a:t>We should be able to search for specific transactions</a:t>
            </a:r>
          </a:p>
          <a:p>
            <a:pPr marL="342900" indent="-342900">
              <a:buFont typeface="Arial" panose="020B0604020202020204" pitchFamily="34" charset="0"/>
              <a:buChar char="•"/>
            </a:pPr>
            <a:r>
              <a:rPr lang="en-US" sz="1200" dirty="0" smtClean="0"/>
              <a:t>We really ought to be able to see who the Paga Account Owner is</a:t>
            </a:r>
          </a:p>
          <a:p>
            <a:pPr marL="342900" indent="-342900">
              <a:buFont typeface="Arial" panose="020B0604020202020204" pitchFamily="34" charset="0"/>
              <a:buChar char="•"/>
            </a:pPr>
            <a:r>
              <a:rPr lang="en-US" sz="1200" dirty="0" smtClean="0"/>
              <a:t>There should be a way to export the data for reporting to the bank.</a:t>
            </a:r>
            <a:endParaRPr lang="en-US" sz="1200" dirty="0"/>
          </a:p>
        </p:txBody>
      </p:sp>
    </p:spTree>
    <p:extLst>
      <p:ext uri="{BB962C8B-B14F-4D97-AF65-F5344CB8AC3E}">
        <p14:creationId xmlns:p14="http://schemas.microsoft.com/office/powerpoint/2010/main" val="31025827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0.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1.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2.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3.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2.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3.xml><?xml version="1.0" encoding="utf-8"?>
<p:tagLst xmlns:a="http://schemas.openxmlformats.org/drawingml/2006/main" xmlns:r="http://schemas.openxmlformats.org/officeDocument/2006/relationships" xmlns:p="http://schemas.openxmlformats.org/presentationml/2006/main">
  <p:tag name="DVSHAPEID" val="DzViVkaeEntMwfMqTk9RlF"/>
</p:tagLst>
</file>

<file path=ppt/tags/tag4.xml><?xml version="1.0" encoding="utf-8"?>
<p:tagLst xmlns:a="http://schemas.openxmlformats.org/drawingml/2006/main" xmlns:r="http://schemas.openxmlformats.org/officeDocument/2006/relationships" xmlns:p="http://schemas.openxmlformats.org/presentationml/2006/main">
  <p:tag name="DVSHAPEID" val="YwfAmM3JAzQEji30wpeqUN"/>
</p:tagLst>
</file>

<file path=ppt/tags/tag5.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6.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7.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8.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9.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AppIcons.Filter" Revision="1" Stencil="System.Storyboarding.WindowsAppIcons" StencilVersion="0.1"/>
</Control>
</file>

<file path=customXml/item10.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11.xml><?xml version="1.0" encoding="utf-8"?>
<Control xmlns="http://schemas.microsoft.com/VisualStudio/2011/storyboarding/control">
  <Id Name="System.Storyboarding.WindowsApps.WindowsAppsEditBox" Revision="1" Stencil="System.Storyboarding.WindowsApps" StencilVersion="0.1"/>
</Control>
</file>

<file path=customXml/item12.xml><?xml version="1.0" encoding="utf-8"?>
<Control xmlns="http://schemas.microsoft.com/VisualStudio/2011/storyboarding/control">
  <Id Name="System.Storyboarding.WindowsAppIcons.Search" Revision="1" Stencil="System.Storyboarding.WindowsAppIcons" StencilVersion="0.1"/>
</Control>
</file>

<file path=customXml/item13.xml><?xml version="1.0" encoding="utf-8"?>
<Control xmlns="http://schemas.microsoft.com/VisualStudio/2011/storyboarding/control">
  <Id Name="System.Storyboarding.Common.DatePicker" Revision="1" Stencil="System.Storyboarding.Common" StencilVersion="0.1"/>
</Control>
</file>

<file path=customXml/item14.xml><?xml version="1.0" encoding="utf-8"?>
<Control xmlns="http://schemas.microsoft.com/VisualStudio/2011/storyboarding/control">
  <Id Name="System.Storyboarding.Common.CheckBoxUnchecked" Revision="1" Stencil="System.Storyboarding.Common" StencilVersion="0.1"/>
</Control>
</file>

<file path=customXml/item15.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16.xml><?xml version="1.0" encoding="utf-8"?>
<Control xmlns="http://schemas.microsoft.com/VisualStudio/2011/storyboarding/control">
  <Id Name="System.Storyboarding.WindowsAppIcons.Save" Revision="1" Stencil="System.Storyboarding.WindowsAppIcons" StencilVersion="0.1"/>
</Control>
</file>

<file path=customXml/item17.xml><?xml version="1.0" encoding="utf-8"?>
<Control xmlns="http://schemas.microsoft.com/VisualStudio/2011/storyboarding/control">
  <Id Name="System.Storyboarding.Common.CheckBoxUnchecked" Revision="1" Stencil="System.Storyboarding.Common" StencilVersion="0.1"/>
</Control>
</file>

<file path=customXml/item18.xml><?xml version="1.0" encoding="utf-8"?>
<Control xmlns="http://schemas.microsoft.com/VisualStudio/2011/storyboarding/control">
  <Id Name="System.Storyboarding.WindowsApps.WindowsAppsEditBox" Revision="1" Stencil="System.Storyboarding.WindowsApps" StencilVersion="0.1"/>
</Control>
</file>

<file path=customXml/item19.xml><?xml version="1.0" encoding="utf-8"?>
<Control xmlns="http://schemas.microsoft.com/VisualStudio/2011/storyboarding/control">
  <Id Name="System.Storyboarding.Annotation.AnimatedRectangleCallout" Revision="1" Stencil="System.Storyboarding.Annotation" StencilVersion="0.1"/>
</Control>
</file>

<file path=customXml/item2.xml><?xml version="1.0" encoding="utf-8"?>
<Control xmlns="http://schemas.microsoft.com/VisualStudio/2011/storyboarding/control">
  <Id Name="System.Storyboarding.Common.DatePicker" Revision="1" Stencil="System.Storyboarding.Common" StencilVersion="0.1"/>
</Control>
</file>

<file path=customXml/item20.xml><?xml version="1.0" encoding="utf-8"?>
<Control xmlns="http://schemas.microsoft.com/VisualStudio/2011/storyboarding/control">
  <Id Name="System.Storyboarding.Common.DatePicker" Revision="1" Stencil="System.Storyboarding.Common" StencilVersion="0.1"/>
</Control>
</file>

<file path=customXml/item2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22.xml><?xml version="1.0" encoding="utf-8"?>
<Control xmlns="http://schemas.microsoft.com/VisualStudio/2011/storyboarding/control">
  <Id Name="System.Storyboarding.Annotation.StickyNote" Revision="1" Stencil="System.Storyboarding.Annotation" StencilVersion="0.1"/>
</Control>
</file>

<file path=customXml/item23.xml><?xml version="1.0" encoding="utf-8"?>
<Control xmlns="http://schemas.microsoft.com/VisualStudio/2011/storyboarding/control">
  <Id Name="System.Storyboarding.Annotation.StickyNote" Revision="1" Stencil="System.Storyboarding.Annotation" StencilVersion="0.1"/>
</Control>
</file>

<file path=customXml/item24.xml><?xml version="1.0" encoding="utf-8"?>
<Control xmlns="http://schemas.microsoft.com/VisualStudio/2011/storyboarding/control">
  <Id Name="System.Storyboarding.WindowsApps.WindowsAppsEditBox" Revision="1" Stencil="System.Storyboarding.WindowsApps" StencilVersion="0.1"/>
</Control>
</file>

<file path=customXml/item25.xml><?xml version="1.0" encoding="utf-8"?>
<Control xmlns="http://schemas.microsoft.com/VisualStudio/2011/storyboarding/control">
  <Id Name="System.Storyboarding.Annotation.StickyNote" Revision="1" Stencil="System.Storyboarding.Annotation" StencilVersion="0.1"/>
</Control>
</file>

<file path=customXml/item26.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27.xml><?xml version="1.0" encoding="utf-8"?>
<Control xmlns="http://schemas.microsoft.com/VisualStudio/2011/storyboarding/control">
  <Id Name="System.Storyboarding.WindowsApps.WindowsAppsEditBox" Revision="1" Stencil="System.Storyboarding.WindowsApps" StencilVersion="0.1"/>
</Control>
</file>

<file path=customXml/item28.xml><?xml version="1.0" encoding="utf-8"?>
<Control xmlns="http://schemas.microsoft.com/VisualStudio/2011/storyboarding/control">
  <Id Name="System.Storyboarding.WindowsAppIcons.Save" Revision="1" Stencil="System.Storyboarding.WindowsAppIcons" StencilVersion="0.1"/>
</Control>
</file>

<file path=customXml/item29.xml><?xml version="1.0" encoding="utf-8"?>
<Control xmlns="http://schemas.microsoft.com/VisualStudio/2011/storyboarding/control">
  <Id Name="System.Storyboarding.Common.DatePicker" Revision="1" Stencil="System.Storyboarding.Common" StencilVersion="0.1"/>
</Control>
</file>

<file path=customXml/item3.xml><?xml version="1.0" encoding="utf-8"?>
<Control xmlns="http://schemas.microsoft.com/VisualStudio/2011/storyboarding/control">
  <Id Name="System.Storyboarding.Annotation.AnimatedRectangleCallout" Revision="1" Stencil="System.Storyboarding.Annotation" StencilVersion="0.1"/>
</Control>
</file>

<file path=customXml/item30.xml><?xml version="1.0" encoding="utf-8"?>
<Control xmlns="http://schemas.microsoft.com/VisualStudio/2011/storyboarding/control">
  <Id Name="System.Storyboarding.WindowsAppIcons.Search" Revision="1" Stencil="System.Storyboarding.WindowsAppIcons" StencilVersion="0.1"/>
</Control>
</file>

<file path=customXml/item31.xml><?xml version="1.0" encoding="utf-8"?>
<Control xmlns="http://schemas.microsoft.com/VisualStudio/2011/storyboarding/control">
  <Id Name="System.Storyboarding.Annotation.StickyNote" Revision="1" Stencil="System.Storyboarding.Annotation" StencilVersion="0.1"/>
</Control>
</file>

<file path=customXml/item32.xml><?xml version="1.0" encoding="utf-8"?>
<Control xmlns="http://schemas.microsoft.com/VisualStudio/2011/storyboarding/control">
  <Id Name="System.Storyboarding.WindowsApps.WindowsAppsComboBox" Revision="1" Stencil="System.Storyboarding.WindowsApps" StencilVersion="0.1"/>
</Control>
</file>

<file path=customXml/item33.xml><?xml version="1.0" encoding="utf-8"?>
<Control xmlns="http://schemas.microsoft.com/VisualStudio/2011/storyboarding/control">
  <Id Name="System.Storyboarding.Annotation.AnimatedRectangleCallout" Revision="1" Stencil="System.Storyboarding.Annotation" StencilVersion="0.1"/>
</Control>
</file>

<file path=customXml/item34.xml><?xml version="1.0" encoding="utf-8"?>
<Control xmlns="http://schemas.microsoft.com/VisualStudio/2011/storyboarding/control">
  <Id Name="System.Storyboarding.WindowsApps.WindowsAppsEditBox" Revision="1" Stencil="System.Storyboarding.WindowsApps" StencilVersion="0.1"/>
</Control>
</file>

<file path=customXml/item35.xml><?xml version="1.0" encoding="utf-8"?>
<Control xmlns="http://schemas.microsoft.com/VisualStudio/2011/storyboarding/control">
  <Id Name="System.Storyboarding.Common.ScrollbarVertical" Revision="1" Stencil="System.Storyboarding.Common" StencilVersion="0.1"/>
</Control>
</file>

<file path=customXml/item36.xml><?xml version="1.0" encoding="utf-8"?>
<Control xmlns="http://schemas.microsoft.com/VisualStudio/2011/storyboarding/control">
  <Id Name="System.Storyboarding.Annotation.StickyNote" Revision="1" Stencil="System.Storyboarding.Annotation" StencilVersion="0.1"/>
</Control>
</file>

<file path=customXml/item37.xml><?xml version="1.0" encoding="utf-8"?>
<Control xmlns="http://schemas.microsoft.com/VisualStudio/2011/storyboarding/control">
  <Id Name="System.Storyboarding.WindowsDesktop.Group" Revision="1" Stencil="System.Storyboarding.WindowsDesktop" StencilVersion="0.1"/>
</Control>
</file>

<file path=customXml/item38.xml><?xml version="1.0" encoding="utf-8"?>
<Control xmlns="http://schemas.microsoft.com/VisualStudio/2011/storyboarding/control">
  <Id Name="System.Storyboarding.Common.CheckBoxChecked" Revision="1" Stencil="System.Storyboarding.Common" StencilVersion="0.1"/>
</Control>
</file>

<file path=customXml/item39.xml><?xml version="1.0" encoding="utf-8"?>
<Control xmlns="http://schemas.microsoft.com/VisualStudio/2011/storyboarding/control">
  <Id Name="System.Storyboarding.WindowsDesktop.Group" Revision="1" Stencil="System.Storyboarding.WindowsDesktop" StencilVersion="0.1"/>
</Control>
</file>

<file path=customXml/item4.xml><?xml version="1.0" encoding="utf-8"?>
<Control xmlns="http://schemas.microsoft.com/VisualStudio/2011/storyboarding/control">
  <Id Name="System.Storyboarding.Common.CheckBoxChecked" Revision="1" Stencil="System.Storyboarding.Common" StencilVersion="0.1"/>
</Control>
</file>

<file path=customXml/item40.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41.xml><?xml version="1.0" encoding="utf-8"?>
<Control xmlns="http://schemas.microsoft.com/VisualStudio/2011/storyboarding/control">
  <Id Name="System.Storyboarding.WindowsApps.WindowsAppsEditBox" Revision="1" Stencil="System.Storyboarding.WindowsApps" StencilVersion="0.1"/>
</Control>
</file>

<file path=customXml/item42.xml><?xml version="1.0" encoding="utf-8"?>
<Control xmlns="http://schemas.microsoft.com/VisualStudio/2011/storyboarding/control">
  <Id Name="System.Storyboarding.WindowsApps.WindowsAppsEditBox" Revision="1" Stencil="System.Storyboarding.WindowsApps" StencilVersion="0.1"/>
</Control>
</file>

<file path=customXml/item43.xml><?xml version="1.0" encoding="utf-8"?>
<Control xmlns="http://schemas.microsoft.com/VisualStudio/2011/storyboarding/control">
  <Id Name="System.Storyboarding.WindowsApps.WindowsAppsEditBox" Revision="1" Stencil="System.Storyboarding.WindowsApps" StencilVersion="0.1"/>
</Control>
</file>

<file path=customXml/item44.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5.xml><?xml version="1.0" encoding="utf-8"?>
<Control xmlns="http://schemas.microsoft.com/VisualStudio/2011/storyboarding/control">
  <Id Name="System.Storyboarding.Common.ScrollbarVertical" Revision="1" Stencil="System.Storyboarding.Common" StencilVersion="0.1"/>
</Control>
</file>

<file path=customXml/item6.xml><?xml version="1.0" encoding="utf-8"?>
<Control xmlns="http://schemas.microsoft.com/VisualStudio/2011/storyboarding/control">
  <Id Name="System.Storyboarding.WindowsApps.WindowsAppsEditBox" Revision="1" Stencil="System.Storyboarding.WindowsApps" StencilVersion="0.1"/>
</Control>
</file>

<file path=customXml/item7.xml><?xml version="1.0" encoding="utf-8"?>
<Control xmlns="http://schemas.microsoft.com/VisualStudio/2011/storyboarding/control">
  <Id Name="System.Storyboarding.Annotation.AnimatedRectangleCallout" Revision="1" Stencil="System.Storyboarding.Annotation" StencilVersion="0.1"/>
</Control>
</file>

<file path=customXml/item8.xml><?xml version="1.0" encoding="utf-8"?>
<Control xmlns="http://schemas.microsoft.com/VisualStudio/2011/storyboarding/control">
  <Id Name="System.Storyboarding.WindowsApps.WindowsAppsComboBox" Revision="1" Stencil="System.Storyboarding.WindowsApps" StencilVersion="0.1"/>
</Control>
</file>

<file path=customXml/item9.xml><?xml version="1.0" encoding="utf-8"?>
<Control xmlns="http://schemas.microsoft.com/VisualStudio/2011/storyboarding/control">
  <Id Name="System.Storyboarding.WindowsApps.WindowsAppsEditBox" Revision="1" Stencil="System.Storyboarding.WindowsApps" StencilVersion="0.1"/>
</Control>
</file>

<file path=customXml/itemProps1.xml><?xml version="1.0" encoding="utf-8"?>
<ds:datastoreItem xmlns:ds="http://schemas.openxmlformats.org/officeDocument/2006/customXml" ds:itemID="{B0273885-341F-462A-A3D2-EB18E7C12B15}">
  <ds:schemaRefs>
    <ds:schemaRef ds:uri="http://schemas.microsoft.com/VisualStudio/2011/storyboarding/control"/>
  </ds:schemaRefs>
</ds:datastoreItem>
</file>

<file path=customXml/itemProps10.xml><?xml version="1.0" encoding="utf-8"?>
<ds:datastoreItem xmlns:ds="http://schemas.openxmlformats.org/officeDocument/2006/customXml" ds:itemID="{6090C64C-C352-4038-A71D-A3C89F9ECB15}">
  <ds:schemaRefs>
    <ds:schemaRef ds:uri="http://schemas.microsoft.com/VisualStudio/2011/storyboarding/control"/>
  </ds:schemaRefs>
</ds:datastoreItem>
</file>

<file path=customXml/itemProps11.xml><?xml version="1.0" encoding="utf-8"?>
<ds:datastoreItem xmlns:ds="http://schemas.openxmlformats.org/officeDocument/2006/customXml" ds:itemID="{15CD1028-5137-452F-BAD5-3BB93B44D55D}">
  <ds:schemaRefs>
    <ds:schemaRef ds:uri="http://schemas.microsoft.com/VisualStudio/2011/storyboarding/control"/>
  </ds:schemaRefs>
</ds:datastoreItem>
</file>

<file path=customXml/itemProps12.xml><?xml version="1.0" encoding="utf-8"?>
<ds:datastoreItem xmlns:ds="http://schemas.openxmlformats.org/officeDocument/2006/customXml" ds:itemID="{E600EE04-8BD9-4784-99F5-2819D436EF6F}">
  <ds:schemaRefs>
    <ds:schemaRef ds:uri="http://schemas.microsoft.com/VisualStudio/2011/storyboarding/control"/>
  </ds:schemaRefs>
</ds:datastoreItem>
</file>

<file path=customXml/itemProps13.xml><?xml version="1.0" encoding="utf-8"?>
<ds:datastoreItem xmlns:ds="http://schemas.openxmlformats.org/officeDocument/2006/customXml" ds:itemID="{B6264D59-F002-44C9-8E3B-BCC427475F6C}">
  <ds:schemaRefs>
    <ds:schemaRef ds:uri="http://schemas.microsoft.com/VisualStudio/2011/storyboarding/control"/>
  </ds:schemaRefs>
</ds:datastoreItem>
</file>

<file path=customXml/itemProps14.xml><?xml version="1.0" encoding="utf-8"?>
<ds:datastoreItem xmlns:ds="http://schemas.openxmlformats.org/officeDocument/2006/customXml" ds:itemID="{1CBBF95F-83D3-48D6-AB39-EDEBFCC77156}">
  <ds:schemaRefs>
    <ds:schemaRef ds:uri="http://schemas.microsoft.com/VisualStudio/2011/storyboarding/control"/>
  </ds:schemaRefs>
</ds:datastoreItem>
</file>

<file path=customXml/itemProps15.xml><?xml version="1.0" encoding="utf-8"?>
<ds:datastoreItem xmlns:ds="http://schemas.openxmlformats.org/officeDocument/2006/customXml" ds:itemID="{D5217FB4-7C36-404C-B8C0-89B1C48778AE}">
  <ds:schemaRefs>
    <ds:schemaRef ds:uri="http://schemas.microsoft.com/VisualStudio/2011/storyboarding/control"/>
  </ds:schemaRefs>
</ds:datastoreItem>
</file>

<file path=customXml/itemProps16.xml><?xml version="1.0" encoding="utf-8"?>
<ds:datastoreItem xmlns:ds="http://schemas.openxmlformats.org/officeDocument/2006/customXml" ds:itemID="{1A85E73C-9BE8-4062-997F-4CAE0C255006}">
  <ds:schemaRefs>
    <ds:schemaRef ds:uri="http://schemas.microsoft.com/VisualStudio/2011/storyboarding/control"/>
  </ds:schemaRefs>
</ds:datastoreItem>
</file>

<file path=customXml/itemProps17.xml><?xml version="1.0" encoding="utf-8"?>
<ds:datastoreItem xmlns:ds="http://schemas.openxmlformats.org/officeDocument/2006/customXml" ds:itemID="{D71D3424-4636-469B-A8BA-E9AB6145E82C}">
  <ds:schemaRefs>
    <ds:schemaRef ds:uri="http://schemas.microsoft.com/VisualStudio/2011/storyboarding/control"/>
  </ds:schemaRefs>
</ds:datastoreItem>
</file>

<file path=customXml/itemProps18.xml><?xml version="1.0" encoding="utf-8"?>
<ds:datastoreItem xmlns:ds="http://schemas.openxmlformats.org/officeDocument/2006/customXml" ds:itemID="{A5488CF7-C05E-41FE-86C4-195AC108C9BA}">
  <ds:schemaRefs>
    <ds:schemaRef ds:uri="http://schemas.microsoft.com/VisualStudio/2011/storyboarding/control"/>
  </ds:schemaRefs>
</ds:datastoreItem>
</file>

<file path=customXml/itemProps19.xml><?xml version="1.0" encoding="utf-8"?>
<ds:datastoreItem xmlns:ds="http://schemas.openxmlformats.org/officeDocument/2006/customXml" ds:itemID="{11C33365-CEEA-4B7B-9395-9553AD6320F7}">
  <ds:schemaRefs>
    <ds:schemaRef ds:uri="http://schemas.microsoft.com/VisualStudio/2011/storyboarding/control"/>
  </ds:schemaRefs>
</ds:datastoreItem>
</file>

<file path=customXml/itemProps2.xml><?xml version="1.0" encoding="utf-8"?>
<ds:datastoreItem xmlns:ds="http://schemas.openxmlformats.org/officeDocument/2006/customXml" ds:itemID="{17E6CAC1-4150-48A4-9FD4-195F8EF1A23A}">
  <ds:schemaRefs>
    <ds:schemaRef ds:uri="http://schemas.microsoft.com/VisualStudio/2011/storyboarding/control"/>
  </ds:schemaRefs>
</ds:datastoreItem>
</file>

<file path=customXml/itemProps20.xml><?xml version="1.0" encoding="utf-8"?>
<ds:datastoreItem xmlns:ds="http://schemas.openxmlformats.org/officeDocument/2006/customXml" ds:itemID="{075698AD-C9E8-493A-B6B1-D397B0A80F13}">
  <ds:schemaRefs>
    <ds:schemaRef ds:uri="http://schemas.microsoft.com/VisualStudio/2011/storyboarding/control"/>
  </ds:schemaRefs>
</ds:datastoreItem>
</file>

<file path=customXml/itemProps21.xml><?xml version="1.0" encoding="utf-8"?>
<ds:datastoreItem xmlns:ds="http://schemas.openxmlformats.org/officeDocument/2006/customXml" ds:itemID="{EB713E7C-7146-48D2-BEA2-BBB31A5A0441}">
  <ds:schemaRefs>
    <ds:schemaRef ds:uri="http://schemas.microsoft.com/VisualStudio/2011/storyboarding/control"/>
  </ds:schemaRefs>
</ds:datastoreItem>
</file>

<file path=customXml/itemProps22.xml><?xml version="1.0" encoding="utf-8"?>
<ds:datastoreItem xmlns:ds="http://schemas.openxmlformats.org/officeDocument/2006/customXml" ds:itemID="{7416464E-8551-42D6-B6EB-33E82126C8C1}">
  <ds:schemaRefs>
    <ds:schemaRef ds:uri="http://schemas.microsoft.com/VisualStudio/2011/storyboarding/control"/>
  </ds:schemaRefs>
</ds:datastoreItem>
</file>

<file path=customXml/itemProps23.xml><?xml version="1.0" encoding="utf-8"?>
<ds:datastoreItem xmlns:ds="http://schemas.openxmlformats.org/officeDocument/2006/customXml" ds:itemID="{8B371429-EF57-48DB-88FB-1618CBF6AA32}">
  <ds:schemaRefs>
    <ds:schemaRef ds:uri="http://schemas.microsoft.com/VisualStudio/2011/storyboarding/control"/>
  </ds:schemaRefs>
</ds:datastoreItem>
</file>

<file path=customXml/itemProps24.xml><?xml version="1.0" encoding="utf-8"?>
<ds:datastoreItem xmlns:ds="http://schemas.openxmlformats.org/officeDocument/2006/customXml" ds:itemID="{1C1B10A8-4A1C-4B72-8E86-6F825E2955B1}">
  <ds:schemaRefs>
    <ds:schemaRef ds:uri="http://schemas.microsoft.com/VisualStudio/2011/storyboarding/control"/>
  </ds:schemaRefs>
</ds:datastoreItem>
</file>

<file path=customXml/itemProps25.xml><?xml version="1.0" encoding="utf-8"?>
<ds:datastoreItem xmlns:ds="http://schemas.openxmlformats.org/officeDocument/2006/customXml" ds:itemID="{18316B09-4A43-4F44-9599-C21C29C8D0F9}">
  <ds:schemaRefs>
    <ds:schemaRef ds:uri="http://schemas.microsoft.com/VisualStudio/2011/storyboarding/control"/>
  </ds:schemaRefs>
</ds:datastoreItem>
</file>

<file path=customXml/itemProps26.xml><?xml version="1.0" encoding="utf-8"?>
<ds:datastoreItem xmlns:ds="http://schemas.openxmlformats.org/officeDocument/2006/customXml" ds:itemID="{1FF35713-C734-4162-A7A2-5AA54D882D4D}">
  <ds:schemaRefs>
    <ds:schemaRef ds:uri="http://schemas.microsoft.com/VisualStudio/2011/storyboarding/control"/>
  </ds:schemaRefs>
</ds:datastoreItem>
</file>

<file path=customXml/itemProps27.xml><?xml version="1.0" encoding="utf-8"?>
<ds:datastoreItem xmlns:ds="http://schemas.openxmlformats.org/officeDocument/2006/customXml" ds:itemID="{0909C5DE-EB0D-464A-8C30-AC8168945B16}">
  <ds:schemaRefs>
    <ds:schemaRef ds:uri="http://schemas.microsoft.com/VisualStudio/2011/storyboarding/control"/>
  </ds:schemaRefs>
</ds:datastoreItem>
</file>

<file path=customXml/itemProps28.xml><?xml version="1.0" encoding="utf-8"?>
<ds:datastoreItem xmlns:ds="http://schemas.openxmlformats.org/officeDocument/2006/customXml" ds:itemID="{D47B9877-8121-4A5C-8672-EBAD68E41FC8}">
  <ds:schemaRefs>
    <ds:schemaRef ds:uri="http://schemas.microsoft.com/VisualStudio/2011/storyboarding/control"/>
  </ds:schemaRefs>
</ds:datastoreItem>
</file>

<file path=customXml/itemProps29.xml><?xml version="1.0" encoding="utf-8"?>
<ds:datastoreItem xmlns:ds="http://schemas.openxmlformats.org/officeDocument/2006/customXml" ds:itemID="{5A4D65C3-0019-4CD6-A56C-AB596FC47CB6}">
  <ds:schemaRefs>
    <ds:schemaRef ds:uri="http://schemas.microsoft.com/VisualStudio/2011/storyboarding/control"/>
  </ds:schemaRefs>
</ds:datastoreItem>
</file>

<file path=customXml/itemProps3.xml><?xml version="1.0" encoding="utf-8"?>
<ds:datastoreItem xmlns:ds="http://schemas.openxmlformats.org/officeDocument/2006/customXml" ds:itemID="{D041A205-8782-453A-9DA5-BCD6307F604C}">
  <ds:schemaRefs>
    <ds:schemaRef ds:uri="http://schemas.microsoft.com/VisualStudio/2011/storyboarding/control"/>
  </ds:schemaRefs>
</ds:datastoreItem>
</file>

<file path=customXml/itemProps30.xml><?xml version="1.0" encoding="utf-8"?>
<ds:datastoreItem xmlns:ds="http://schemas.openxmlformats.org/officeDocument/2006/customXml" ds:itemID="{F4ED7C87-B6C1-4398-921C-6C1FDFBC2F12}">
  <ds:schemaRefs>
    <ds:schemaRef ds:uri="http://schemas.microsoft.com/VisualStudio/2011/storyboarding/control"/>
  </ds:schemaRefs>
</ds:datastoreItem>
</file>

<file path=customXml/itemProps31.xml><?xml version="1.0" encoding="utf-8"?>
<ds:datastoreItem xmlns:ds="http://schemas.openxmlformats.org/officeDocument/2006/customXml" ds:itemID="{126EFAD7-375C-454A-8434-49558D790875}">
  <ds:schemaRefs>
    <ds:schemaRef ds:uri="http://schemas.microsoft.com/VisualStudio/2011/storyboarding/control"/>
  </ds:schemaRefs>
</ds:datastoreItem>
</file>

<file path=customXml/itemProps32.xml><?xml version="1.0" encoding="utf-8"?>
<ds:datastoreItem xmlns:ds="http://schemas.openxmlformats.org/officeDocument/2006/customXml" ds:itemID="{D5E218A4-BD81-4546-A030-4D062A9D32A0}">
  <ds:schemaRefs>
    <ds:schemaRef ds:uri="http://schemas.microsoft.com/VisualStudio/2011/storyboarding/control"/>
  </ds:schemaRefs>
</ds:datastoreItem>
</file>

<file path=customXml/itemProps33.xml><?xml version="1.0" encoding="utf-8"?>
<ds:datastoreItem xmlns:ds="http://schemas.openxmlformats.org/officeDocument/2006/customXml" ds:itemID="{D77F9BE1-E5DE-43BF-B0C5-DD18A05CBE05}">
  <ds:schemaRefs>
    <ds:schemaRef ds:uri="http://schemas.microsoft.com/VisualStudio/2011/storyboarding/control"/>
  </ds:schemaRefs>
</ds:datastoreItem>
</file>

<file path=customXml/itemProps34.xml><?xml version="1.0" encoding="utf-8"?>
<ds:datastoreItem xmlns:ds="http://schemas.openxmlformats.org/officeDocument/2006/customXml" ds:itemID="{C440B9D1-59F5-4E93-99BA-31F612705752}">
  <ds:schemaRefs>
    <ds:schemaRef ds:uri="http://schemas.microsoft.com/VisualStudio/2011/storyboarding/control"/>
  </ds:schemaRefs>
</ds:datastoreItem>
</file>

<file path=customXml/itemProps35.xml><?xml version="1.0" encoding="utf-8"?>
<ds:datastoreItem xmlns:ds="http://schemas.openxmlformats.org/officeDocument/2006/customXml" ds:itemID="{914D39F0-13C3-468F-9078-CF1ED7F441C1}">
  <ds:schemaRefs>
    <ds:schemaRef ds:uri="http://schemas.microsoft.com/VisualStudio/2011/storyboarding/control"/>
  </ds:schemaRefs>
</ds:datastoreItem>
</file>

<file path=customXml/itemProps36.xml><?xml version="1.0" encoding="utf-8"?>
<ds:datastoreItem xmlns:ds="http://schemas.openxmlformats.org/officeDocument/2006/customXml" ds:itemID="{A241BFA6-927C-4EF6-8003-57E10DB61ABD}">
  <ds:schemaRefs>
    <ds:schemaRef ds:uri="http://schemas.microsoft.com/VisualStudio/2011/storyboarding/control"/>
  </ds:schemaRefs>
</ds:datastoreItem>
</file>

<file path=customXml/itemProps37.xml><?xml version="1.0" encoding="utf-8"?>
<ds:datastoreItem xmlns:ds="http://schemas.openxmlformats.org/officeDocument/2006/customXml" ds:itemID="{B0904329-59C2-44A5-AFEA-401E295AF044}">
  <ds:schemaRefs>
    <ds:schemaRef ds:uri="http://schemas.microsoft.com/VisualStudio/2011/storyboarding/control"/>
  </ds:schemaRefs>
</ds:datastoreItem>
</file>

<file path=customXml/itemProps38.xml><?xml version="1.0" encoding="utf-8"?>
<ds:datastoreItem xmlns:ds="http://schemas.openxmlformats.org/officeDocument/2006/customXml" ds:itemID="{2C03665D-061C-437D-A364-6607BBD4CECC}">
  <ds:schemaRefs>
    <ds:schemaRef ds:uri="http://schemas.microsoft.com/VisualStudio/2011/storyboarding/control"/>
  </ds:schemaRefs>
</ds:datastoreItem>
</file>

<file path=customXml/itemProps39.xml><?xml version="1.0" encoding="utf-8"?>
<ds:datastoreItem xmlns:ds="http://schemas.openxmlformats.org/officeDocument/2006/customXml" ds:itemID="{26C4A927-1BBC-493C-B118-8C5F5B4EE2FD}">
  <ds:schemaRefs>
    <ds:schemaRef ds:uri="http://schemas.microsoft.com/VisualStudio/2011/storyboarding/control"/>
  </ds:schemaRefs>
</ds:datastoreItem>
</file>

<file path=customXml/itemProps4.xml><?xml version="1.0" encoding="utf-8"?>
<ds:datastoreItem xmlns:ds="http://schemas.openxmlformats.org/officeDocument/2006/customXml" ds:itemID="{F7B2038E-CD36-4E5C-9495-7CB99E8BEC09}">
  <ds:schemaRefs>
    <ds:schemaRef ds:uri="http://schemas.microsoft.com/VisualStudio/2011/storyboarding/control"/>
  </ds:schemaRefs>
</ds:datastoreItem>
</file>

<file path=customXml/itemProps40.xml><?xml version="1.0" encoding="utf-8"?>
<ds:datastoreItem xmlns:ds="http://schemas.openxmlformats.org/officeDocument/2006/customXml" ds:itemID="{73CF1057-C731-45E3-ABF5-D83CE428C19D}">
  <ds:schemaRefs>
    <ds:schemaRef ds:uri="http://schemas.microsoft.com/VisualStudio/2011/storyboarding/control"/>
  </ds:schemaRefs>
</ds:datastoreItem>
</file>

<file path=customXml/itemProps41.xml><?xml version="1.0" encoding="utf-8"?>
<ds:datastoreItem xmlns:ds="http://schemas.openxmlformats.org/officeDocument/2006/customXml" ds:itemID="{FBB57F93-A30D-4334-B6B4-BA4B6C0CB304}">
  <ds:schemaRefs>
    <ds:schemaRef ds:uri="http://schemas.microsoft.com/VisualStudio/2011/storyboarding/control"/>
  </ds:schemaRefs>
</ds:datastoreItem>
</file>

<file path=customXml/itemProps42.xml><?xml version="1.0" encoding="utf-8"?>
<ds:datastoreItem xmlns:ds="http://schemas.openxmlformats.org/officeDocument/2006/customXml" ds:itemID="{959A000C-E585-439F-B645-BFCCB3A28948}">
  <ds:schemaRefs>
    <ds:schemaRef ds:uri="http://schemas.microsoft.com/VisualStudio/2011/storyboarding/control"/>
  </ds:schemaRefs>
</ds:datastoreItem>
</file>

<file path=customXml/itemProps43.xml><?xml version="1.0" encoding="utf-8"?>
<ds:datastoreItem xmlns:ds="http://schemas.openxmlformats.org/officeDocument/2006/customXml" ds:itemID="{A3650C13-256B-4C2A-890A-A31C00DF7823}">
  <ds:schemaRefs>
    <ds:schemaRef ds:uri="http://schemas.microsoft.com/VisualStudio/2011/storyboarding/control"/>
  </ds:schemaRefs>
</ds:datastoreItem>
</file>

<file path=customXml/itemProps44.xml><?xml version="1.0" encoding="utf-8"?>
<ds:datastoreItem xmlns:ds="http://schemas.openxmlformats.org/officeDocument/2006/customXml" ds:itemID="{EB310673-AE6D-457F-B065-E26CB97B2FBC}">
  <ds:schemaRefs>
    <ds:schemaRef ds:uri="http://schemas.microsoft.com/VisualStudio/2011/storyboarding/control"/>
  </ds:schemaRefs>
</ds:datastoreItem>
</file>

<file path=customXml/itemProps5.xml><?xml version="1.0" encoding="utf-8"?>
<ds:datastoreItem xmlns:ds="http://schemas.openxmlformats.org/officeDocument/2006/customXml" ds:itemID="{F89AE9EA-6036-4D28-9121-37D44922D0F5}">
  <ds:schemaRefs>
    <ds:schemaRef ds:uri="http://schemas.microsoft.com/VisualStudio/2011/storyboarding/control"/>
  </ds:schemaRefs>
</ds:datastoreItem>
</file>

<file path=customXml/itemProps6.xml><?xml version="1.0" encoding="utf-8"?>
<ds:datastoreItem xmlns:ds="http://schemas.openxmlformats.org/officeDocument/2006/customXml" ds:itemID="{84D473BB-BA7F-4027-9C4E-A00D65AC41B0}">
  <ds:schemaRefs>
    <ds:schemaRef ds:uri="http://schemas.microsoft.com/VisualStudio/2011/storyboarding/control"/>
  </ds:schemaRefs>
</ds:datastoreItem>
</file>

<file path=customXml/itemProps7.xml><?xml version="1.0" encoding="utf-8"?>
<ds:datastoreItem xmlns:ds="http://schemas.openxmlformats.org/officeDocument/2006/customXml" ds:itemID="{73258906-5B90-4F9D-843C-5ADD1287EE53}">
  <ds:schemaRefs>
    <ds:schemaRef ds:uri="http://schemas.microsoft.com/VisualStudio/2011/storyboarding/control"/>
  </ds:schemaRefs>
</ds:datastoreItem>
</file>

<file path=customXml/itemProps8.xml><?xml version="1.0" encoding="utf-8"?>
<ds:datastoreItem xmlns:ds="http://schemas.openxmlformats.org/officeDocument/2006/customXml" ds:itemID="{671B2219-7BB9-410E-8E61-FAF513D1D6E4}">
  <ds:schemaRefs>
    <ds:schemaRef ds:uri="http://schemas.microsoft.com/VisualStudio/2011/storyboarding/control"/>
  </ds:schemaRefs>
</ds:datastoreItem>
</file>

<file path=customXml/itemProps9.xml><?xml version="1.0" encoding="utf-8"?>
<ds:datastoreItem xmlns:ds="http://schemas.openxmlformats.org/officeDocument/2006/customXml" ds:itemID="{B8D388F9-F664-4C87-974C-7A1E6B9CD7C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826</TotalTime>
  <Words>1964</Words>
  <Application>Microsoft Office PowerPoint</Application>
  <PresentationFormat>On-screen Show (4:3)</PresentationFormat>
  <Paragraphs>428</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ＭＳ Ｐゴシック</vt:lpstr>
      <vt:lpstr>Arial</vt:lpstr>
      <vt:lpstr>Calibri</vt:lpstr>
      <vt:lpstr>Courier New</vt:lpstr>
      <vt:lpstr>Segoe</vt:lpstr>
      <vt:lpstr>Segoe UI</vt:lpstr>
      <vt:lpstr>Tahoma</vt:lpstr>
      <vt:lpstr>Times New Roman</vt:lpstr>
      <vt:lpstr>Wingdings 3</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Hibbitts Design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Wireframe Widgets for PowerPoint 2007</dc:title>
  <dc:creator>Paul Hibbitts</dc:creator>
  <dc:description>http://www.paulhibbitts.com</dc:description>
  <cp:lastModifiedBy>Christina Leo</cp:lastModifiedBy>
  <cp:revision>253</cp:revision>
  <cp:lastPrinted>2010-05-06T14:22:39Z</cp:lastPrinted>
  <dcterms:created xsi:type="dcterms:W3CDTF">2010-10-08T23:54:22Z</dcterms:created>
  <dcterms:modified xsi:type="dcterms:W3CDTF">2014-08-23T11:29:07Z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DVZ67iObkwYkCed5ygnkXm</vt:lpwstr>
  </property>
  <property fmtid="{D5CDD505-2E9C-101B-9397-08002B2CF9AE}" pid="4" name="DV.VersionId">
    <vt:lpwstr>AigLAj6Q2tU2qznP4KhCsu</vt:lpwstr>
  </property>
  <property fmtid="{D5CDD505-2E9C-101B-9397-08002B2CF9AE}" pid="5" name="Tfs.IsStoryboard">
    <vt:bool>true</vt:bool>
  </property>
</Properties>
</file>