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"/>
  </p:sldMasterIdLst>
  <p:sldIdLst>
    <p:sldId id="25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3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3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FB76-092E-4B00-9B7C-A591D1E80FAD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CEA3-28A7-4403-9A8E-7A7CB2232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image" Target="../media/image1.emf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8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12.xml"/><Relationship Id="rId5" Type="http://schemas.openxmlformats.org/officeDocument/2006/relationships/customXml" Target="../../customXml/item6.xml"/><Relationship Id="rId10" Type="http://schemas.openxmlformats.org/officeDocument/2006/relationships/customXml" Target="../../customXml/item11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10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5989" y="827279"/>
            <a:ext cx="1648496" cy="965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Download FCMB </a:t>
            </a:r>
            <a:r>
              <a:rPr lang="en-US" sz="1200" dirty="0" err="1" smtClean="0">
                <a:solidFill>
                  <a:schemeClr val="tx1"/>
                </a:solidFill>
              </a:rPr>
              <a:t>CashBook</a:t>
            </a:r>
            <a:r>
              <a:rPr lang="en-US" sz="1200" dirty="0" smtClean="0">
                <a:solidFill>
                  <a:schemeClr val="tx1"/>
                </a:solidFill>
              </a:rPr>
              <a:t>, Zenith </a:t>
            </a:r>
            <a:r>
              <a:rPr lang="en-US" sz="1200" dirty="0" err="1" smtClean="0">
                <a:solidFill>
                  <a:schemeClr val="tx1"/>
                </a:solidFill>
              </a:rPr>
              <a:t>Cashbook,Merchant</a:t>
            </a:r>
            <a:r>
              <a:rPr lang="en-US" sz="1200" dirty="0" smtClean="0">
                <a:solidFill>
                  <a:schemeClr val="tx1"/>
                </a:solidFill>
              </a:rPr>
              <a:t> POS Deposits reports from Admin portal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245" y="2020863"/>
            <a:ext cx="2021984" cy="965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 each dealer in the Merchant POS report, copy the day’s transactions and deposits to master report.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989" y="4675582"/>
            <a:ext cx="1648496" cy="965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Compare the dealer’s </a:t>
            </a:r>
            <a:r>
              <a:rPr lang="en-US" sz="1200" dirty="0" err="1" smtClean="0">
                <a:solidFill>
                  <a:schemeClr val="tx1"/>
                </a:solidFill>
              </a:rPr>
              <a:t>tx</a:t>
            </a:r>
            <a:r>
              <a:rPr lang="en-US" sz="1200" dirty="0" smtClean="0">
                <a:solidFill>
                  <a:schemeClr val="tx1"/>
                </a:solidFill>
              </a:rPr>
              <a:t> in GL to </a:t>
            </a:r>
            <a:r>
              <a:rPr lang="en-US" sz="1200" dirty="0" err="1" smtClean="0">
                <a:solidFill>
                  <a:schemeClr val="tx1"/>
                </a:solidFill>
              </a:rPr>
              <a:t>tx</a:t>
            </a:r>
            <a:r>
              <a:rPr lang="en-US" sz="1200" dirty="0" smtClean="0">
                <a:solidFill>
                  <a:schemeClr val="tx1"/>
                </a:solidFill>
              </a:rPr>
              <a:t> in </a:t>
            </a:r>
            <a:r>
              <a:rPr lang="en-US" sz="1200" dirty="0" err="1" smtClean="0">
                <a:solidFill>
                  <a:schemeClr val="tx1"/>
                </a:solidFill>
              </a:rPr>
              <a:t>Cashpool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989" y="3322465"/>
            <a:ext cx="1648496" cy="1017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Record “Deposits not notified” from recon report provided by Recon team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95878" y="3313875"/>
            <a:ext cx="1648496" cy="102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Reverse the deposit and send create and approve a corrected notification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77306" y="3211128"/>
            <a:ext cx="1648496" cy="1250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Find misallocated funds, usually the dealer deposited using the merchant or </a:t>
            </a:r>
            <a:r>
              <a:rPr lang="en-US" sz="1200" dirty="0" err="1" smtClean="0">
                <a:solidFill>
                  <a:schemeClr val="tx1"/>
                </a:solidFill>
              </a:rPr>
              <a:t>AgentID</a:t>
            </a:r>
            <a:r>
              <a:rPr lang="en-US" sz="1200" dirty="0" smtClean="0">
                <a:solidFill>
                  <a:schemeClr val="tx1"/>
                </a:solidFill>
              </a:rPr>
              <a:t> instead of </a:t>
            </a:r>
            <a:r>
              <a:rPr lang="en-US" sz="1200" dirty="0" err="1" smtClean="0">
                <a:solidFill>
                  <a:schemeClr val="tx1"/>
                </a:solidFill>
              </a:rPr>
              <a:t>DealerID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6527" y="5350232"/>
            <a:ext cx="1648496" cy="102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All dealer activity is consolidated with formulas at the bottom of the spreadsheet.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732" y="285347"/>
            <a:ext cx="880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Merchant Account Reconciliation (Generat</a:t>
            </a:r>
            <a:r>
              <a:rPr lang="en-US" dirty="0"/>
              <a:t>ion </a:t>
            </a:r>
            <a:r>
              <a:rPr lang="en-US" dirty="0" smtClean="0"/>
              <a:t>of DSTV_POS Statement.xlsx) - Toke</a:t>
            </a:r>
            <a:endParaRPr lang="en-US" dirty="0"/>
          </a:p>
        </p:txBody>
      </p:sp>
      <p:sp>
        <p:nvSpPr>
          <p:cNvPr id="3" name="Line Callout 2 (Accent Bar) 2"/>
          <p:cNvSpPr/>
          <p:nvPr/>
        </p:nvSpPr>
        <p:spPr>
          <a:xfrm>
            <a:off x="3114541" y="1467586"/>
            <a:ext cx="1944710" cy="708338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DSTV_POS Statement hereby referred to as master report.</a:t>
            </a:r>
            <a:endParaRPr lang="en-US" sz="1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3898005" y="5380284"/>
            <a:ext cx="1468191" cy="9659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Amounts match?</a:t>
            </a:r>
            <a:endParaRPr lang="en-US" sz="1000" dirty="0"/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2575774" y="4075083"/>
            <a:ext cx="1511122" cy="720149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GL contains only dealer </a:t>
            </a:r>
            <a:r>
              <a:rPr lang="en-US" sz="1000" dirty="0" err="1" smtClean="0"/>
              <a:t>tx</a:t>
            </a:r>
            <a:r>
              <a:rPr lang="en-US" sz="1000" dirty="0" smtClean="0"/>
              <a:t>, where </a:t>
            </a:r>
            <a:r>
              <a:rPr lang="en-US" sz="1000" dirty="0" err="1" smtClean="0"/>
              <a:t>cashpool</a:t>
            </a:r>
            <a:r>
              <a:rPr lang="en-US" sz="1000" dirty="0" smtClean="0"/>
              <a:t> contains dealer, agent  &amp; merchant </a:t>
            </a:r>
            <a:r>
              <a:rPr lang="en-US" sz="1000" dirty="0" err="1" smtClean="0"/>
              <a:t>tx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1410237" y="1793195"/>
            <a:ext cx="0" cy="22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1410237" y="2986779"/>
            <a:ext cx="0" cy="33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6" idx="0"/>
          </p:cNvCxnSpPr>
          <p:nvPr/>
        </p:nvCxnSpPr>
        <p:spPr>
          <a:xfrm>
            <a:off x="1410237" y="4339896"/>
            <a:ext cx="0" cy="33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2"/>
            <a:endCxn id="12" idx="1"/>
          </p:cNvCxnSpPr>
          <p:nvPr/>
        </p:nvCxnSpPr>
        <p:spPr>
          <a:xfrm rot="16200000" flipH="1">
            <a:off x="2543249" y="4508486"/>
            <a:ext cx="221744" cy="2487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0"/>
            <a:endCxn id="10" idx="1"/>
          </p:cNvCxnSpPr>
          <p:nvPr/>
        </p:nvCxnSpPr>
        <p:spPr>
          <a:xfrm rot="5400000" flipH="1" flipV="1">
            <a:off x="4132860" y="4335839"/>
            <a:ext cx="1543686" cy="5452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32100" y="34147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0" idx="3"/>
            <a:endCxn id="9" idx="1"/>
          </p:cNvCxnSpPr>
          <p:nvPr/>
        </p:nvCxnSpPr>
        <p:spPr>
          <a:xfrm flipV="1">
            <a:off x="6825802" y="3826886"/>
            <a:ext cx="470076" cy="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66196" y="5863242"/>
            <a:ext cx="620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040702" y="5365861"/>
            <a:ext cx="1648496" cy="102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spreadsheet is then provided to </a:t>
            </a:r>
            <a:r>
              <a:rPr lang="en-US" sz="1200" dirty="0" err="1" smtClean="0">
                <a:solidFill>
                  <a:schemeClr val="tx1"/>
                </a:solidFill>
              </a:rPr>
              <a:t>Tega</a:t>
            </a:r>
            <a:r>
              <a:rPr lang="en-US" sz="1200" dirty="0" smtClean="0">
                <a:solidFill>
                  <a:schemeClr val="tx1"/>
                </a:solidFill>
              </a:rPr>
              <a:t> who pays the merchant based on the data provided.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635023" y="5863242"/>
            <a:ext cx="40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094877" y="5365861"/>
            <a:ext cx="1648496" cy="1026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Tega</a:t>
            </a:r>
            <a:r>
              <a:rPr lang="en-US" sz="1200" dirty="0" smtClean="0">
                <a:solidFill>
                  <a:schemeClr val="tx1"/>
                </a:solidFill>
              </a:rPr>
              <a:t> provides the consolidated report to the merchant</a:t>
            </a:r>
          </a:p>
        </p:txBody>
      </p:sp>
      <p:cxnSp>
        <p:nvCxnSpPr>
          <p:cNvPr id="49" name="Straight Arrow Connector 48"/>
          <p:cNvCxnSpPr>
            <a:stCxn id="44" idx="3"/>
            <a:endCxn id="47" idx="1"/>
          </p:cNvCxnSpPr>
          <p:nvPr/>
        </p:nvCxnSpPr>
        <p:spPr>
          <a:xfrm>
            <a:off x="9689198" y="5878872"/>
            <a:ext cx="40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28114" y="603368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3" name="Elbow Connector 52"/>
          <p:cNvCxnSpPr>
            <a:stCxn id="9" idx="2"/>
            <a:endCxn id="11" idx="0"/>
          </p:cNvCxnSpPr>
          <p:nvPr/>
        </p:nvCxnSpPr>
        <p:spPr>
          <a:xfrm rot="5400000">
            <a:off x="6960283" y="4190389"/>
            <a:ext cx="1010336" cy="1309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StickyNote"/>
          <p:cNvGrpSpPr/>
          <p:nvPr>
            <p:custDataLst>
              <p:custData r:id="rId1"/>
            </p:custDataLst>
          </p:nvPr>
        </p:nvGrpSpPr>
        <p:grpSpPr>
          <a:xfrm>
            <a:off x="8534399" y="628765"/>
            <a:ext cx="3208973" cy="2358013"/>
            <a:chOff x="3886200" y="2629128"/>
            <a:chExt cx="1371600" cy="1485673"/>
          </a:xfrm>
        </p:grpSpPr>
        <p:sp>
          <p:nvSpPr>
            <p:cNvPr id="30" name="Content"/>
            <p:cNvSpPr>
              <a:spLocks/>
            </p:cNvSpPr>
            <p:nvPr/>
          </p:nvSpPr>
          <p:spPr>
            <a:xfrm>
              <a:off x="3886200" y="2701000"/>
              <a:ext cx="1371600" cy="14138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Merchant Recon serves two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pursposes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Ensure that the verified bank deposits are credited to the correct dealer account</a:t>
              </a:r>
            </a:p>
            <a:p>
              <a:pPr marL="228600" indent="-228600">
                <a:buAutoNum type="arabicPeriod"/>
              </a:pP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Track Dealer collections against deposits to provide accurate account balances for merchant.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ape"/>
            <p:cNvSpPr>
              <a:spLocks/>
            </p:cNvSpPr>
            <p:nvPr/>
          </p:nvSpPr>
          <p:spPr>
            <a:xfrm rot="401918">
              <a:off x="4451503" y="2629128"/>
              <a:ext cx="240995" cy="135741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5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7720" y="731520"/>
            <a:ext cx="284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Dealer Deposit Activity</a:t>
            </a:r>
            <a:endParaRPr lang="en-US" dirty="0"/>
          </a:p>
        </p:txBody>
      </p:sp>
      <p:pic>
        <p:nvPicPr>
          <p:cNvPr id="8" name="Picture 7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49" y="1243610"/>
            <a:ext cx="260332" cy="232438"/>
          </a:xfrm>
          <a:prstGeom prst="rect">
            <a:avLst/>
          </a:prstGeom>
        </p:spPr>
      </p:pic>
      <p:grpSp>
        <p:nvGrpSpPr>
          <p:cNvPr id="9" name="DatePicker"/>
          <p:cNvGrpSpPr/>
          <p:nvPr>
            <p:custDataLst>
              <p:custData r:id="rId2"/>
            </p:custDataLst>
          </p:nvPr>
        </p:nvGrpSpPr>
        <p:grpSpPr>
          <a:xfrm>
            <a:off x="2251313" y="1222987"/>
            <a:ext cx="969302" cy="228600"/>
            <a:chOff x="3790801" y="3347719"/>
            <a:chExt cx="969299" cy="228600"/>
          </a:xfrm>
        </p:grpSpPr>
        <p:sp>
          <p:nvSpPr>
            <p:cNvPr id="10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DatePicker"/>
          <p:cNvGrpSpPr/>
          <p:nvPr>
            <p:custDataLst>
              <p:custData r:id="rId3"/>
            </p:custDataLst>
          </p:nvPr>
        </p:nvGrpSpPr>
        <p:grpSpPr>
          <a:xfrm>
            <a:off x="3625468" y="1222987"/>
            <a:ext cx="969302" cy="228600"/>
            <a:chOff x="3790801" y="3347719"/>
            <a:chExt cx="969299" cy="228600"/>
          </a:xfrm>
        </p:grpSpPr>
        <p:sp>
          <p:nvSpPr>
            <p:cNvPr id="13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Content"/>
          <p:cNvSpPr txBox="1"/>
          <p:nvPr>
            <p:custDataLst>
              <p:custData r:id="rId4"/>
            </p:custDataLst>
          </p:nvPr>
        </p:nvSpPr>
        <p:spPr>
          <a:xfrm>
            <a:off x="770636" y="1222987"/>
            <a:ext cx="13434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 Date: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 txBox="1"/>
          <p:nvPr>
            <p:custDataLst>
              <p:custData r:id="rId5"/>
            </p:custDataLst>
          </p:nvPr>
        </p:nvSpPr>
        <p:spPr>
          <a:xfrm>
            <a:off x="3266176" y="1253149"/>
            <a:ext cx="3261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>
            <p:custDataLst>
              <p:custData r:id="rId6"/>
            </p:custDataLst>
          </p:nvPr>
        </p:nvSpPr>
        <p:spPr>
          <a:xfrm>
            <a:off x="4744386" y="1253149"/>
            <a:ext cx="8622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Merchant: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7"/>
            </p:custDataLst>
          </p:nvPr>
        </p:nvSpPr>
        <p:spPr>
          <a:xfrm>
            <a:off x="5825707" y="1253149"/>
            <a:ext cx="6605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Dealer: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 txBox="1"/>
          <p:nvPr>
            <p:custDataLst>
              <p:custData r:id="rId8"/>
            </p:custDataLst>
          </p:nvPr>
        </p:nvSpPr>
        <p:spPr>
          <a:xfrm>
            <a:off x="6642833" y="1258850"/>
            <a:ext cx="9530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Dealer Rep: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StickyNote"/>
          <p:cNvGrpSpPr/>
          <p:nvPr>
            <p:custDataLst>
              <p:custData r:id="rId9"/>
            </p:custDataLst>
          </p:nvPr>
        </p:nvGrpSpPr>
        <p:grpSpPr>
          <a:xfrm>
            <a:off x="9250363" y="323964"/>
            <a:ext cx="1371600" cy="1485673"/>
            <a:chOff x="3886200" y="2629127"/>
            <a:chExt cx="1371600" cy="1485673"/>
          </a:xfrm>
        </p:grpSpPr>
        <p:sp>
          <p:nvSpPr>
            <p:cNvPr id="21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user should be able to filter down to the specific dealer rep (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UserID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), and also by date range.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3" name="Content"/>
          <p:cNvSpPr txBox="1"/>
          <p:nvPr>
            <p:custDataLst>
              <p:custData r:id="rId10"/>
            </p:custDataLst>
          </p:nvPr>
        </p:nvSpPr>
        <p:spPr>
          <a:xfrm>
            <a:off x="64987" y="2406818"/>
            <a:ext cx="1152144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TxDate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Merchant | Dealer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Dealer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Account | Dealer Rep |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Tx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Count |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Rev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Tx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Count |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Tx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| Rev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Tx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Net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Tx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Notified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Approved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Rej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Net Notification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Cash Pool Deposits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Approved </a:t>
            </a:r>
            <a:r>
              <a:rPr lang="en-US" sz="1200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Amt</a:t>
            </a:r>
            <a:r>
              <a:rPr lang="en-US" sz="12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Cash Pool Amount</a:t>
            </a:r>
            <a:endParaRPr lang="en-US" sz="1200" dirty="0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StickyNote"/>
          <p:cNvGrpSpPr/>
          <p:nvPr>
            <p:custDataLst>
              <p:custData r:id="rId11"/>
            </p:custDataLst>
          </p:nvPr>
        </p:nvGrpSpPr>
        <p:grpSpPr>
          <a:xfrm>
            <a:off x="1102413" y="3492213"/>
            <a:ext cx="4327525" cy="2847625"/>
            <a:chOff x="3905938" y="2606538"/>
            <a:chExt cx="4327525" cy="1405521"/>
          </a:xfrm>
        </p:grpSpPr>
        <p:sp>
          <p:nvSpPr>
            <p:cNvPr id="25" name="Content"/>
            <p:cNvSpPr>
              <a:spLocks/>
            </p:cNvSpPr>
            <p:nvPr/>
          </p:nvSpPr>
          <p:spPr>
            <a:xfrm>
              <a:off x="3905938" y="2662841"/>
              <a:ext cx="4327525" cy="1349218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Cash Pool Deposits are only at the Dealer Level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records where approved [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amt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– cash pool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amt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] &gt; 0 are the ones that need to be investigated.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Filtering on that [app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amt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– cash pool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amt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] = 0 will show the records that need to be focused on.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ape"/>
            <p:cNvSpPr>
              <a:spLocks/>
            </p:cNvSpPr>
            <p:nvPr/>
          </p:nvSpPr>
          <p:spPr>
            <a:xfrm rot="401918">
              <a:off x="5787786" y="2606538"/>
              <a:ext cx="563828" cy="106338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7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8160"/>
            <a:ext cx="542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Compare </a:t>
            </a:r>
            <a:r>
              <a:rPr lang="en-US" smtClean="0"/>
              <a:t>Dealer POS </a:t>
            </a:r>
            <a:r>
              <a:rPr lang="en-US" dirty="0" smtClean="0"/>
              <a:t>details to GL </a:t>
            </a:r>
            <a:r>
              <a:rPr lang="en-US" smtClean="0"/>
              <a:t>and Cash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WindowsAppIcons.Filter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D30740F9-AA95-46D7-B2A5-0FC72B49C45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0AA225A-CEB0-41AE-A754-773358E065E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CCE8E0A-7C5E-4E5A-89FC-07B399D8F5A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DF84383-2328-4959-84B5-FE7F4186DE8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572F07E-F012-4440-AF1B-454152BDD02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F951171-CABF-4D7D-BB44-59476407C0A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35DBB22-20AA-49FF-8261-7FF95FB8A8D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8078D76-67D8-4D1C-BFA5-59684A8FC37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11630AF-E4CF-4908-BE0A-7B791808571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4A31E1B-F0DA-4F8A-BB41-065D17411B6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40CAEE6-1A3B-4416-BA84-A83D681C637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7BC1B20-D569-4911-9485-2692B64DB67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307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E. Leo</dc:creator>
  <cp:lastModifiedBy>Christina E. Leo</cp:lastModifiedBy>
  <cp:revision>25</cp:revision>
  <dcterms:created xsi:type="dcterms:W3CDTF">2014-08-08T09:30:34Z</dcterms:created>
  <dcterms:modified xsi:type="dcterms:W3CDTF">2014-08-21T12:12:25Z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