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61" r:id="rId4"/>
    <p:sldId id="268" r:id="rId5"/>
    <p:sldId id="262" r:id="rId6"/>
    <p:sldId id="266" r:id="rId7"/>
    <p:sldId id="269" r:id="rId8"/>
    <p:sldId id="276" r:id="rId9"/>
    <p:sldId id="281" r:id="rId10"/>
    <p:sldId id="270" r:id="rId11"/>
    <p:sldId id="277" r:id="rId12"/>
    <p:sldId id="278" r:id="rId13"/>
    <p:sldId id="285" r:id="rId14"/>
    <p:sldId id="264" r:id="rId15"/>
    <p:sldId id="263" r:id="rId16"/>
    <p:sldId id="265" r:id="rId17"/>
    <p:sldId id="275" r:id="rId18"/>
    <p:sldId id="279" r:id="rId19"/>
    <p:sldId id="271" r:id="rId20"/>
    <p:sldId id="273" r:id="rId21"/>
    <p:sldId id="272" r:id="rId22"/>
    <p:sldId id="274" r:id="rId23"/>
    <p:sldId id="286" r:id="rId24"/>
    <p:sldId id="287" r:id="rId25"/>
    <p:sldId id="282" r:id="rId26"/>
    <p:sldId id="284" r:id="rId27"/>
    <p:sldId id="283" r:id="rId28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gray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977" autoAdjust="0"/>
    <p:restoredTop sz="90929"/>
  </p:normalViewPr>
  <p:slideViewPr>
    <p:cSldViewPr>
      <p:cViewPr varScale="1">
        <p:scale>
          <a:sx n="72" d="100"/>
          <a:sy n="72" d="100"/>
        </p:scale>
        <p:origin x="533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462"/>
    </p:cViewPr>
  </p:sorterViewPr>
  <p:notesViewPr>
    <p:cSldViewPr>
      <p:cViewPr varScale="1">
        <p:scale>
          <a:sx n="56" d="100"/>
          <a:sy n="56" d="100"/>
        </p:scale>
        <p:origin x="2179" y="24"/>
      </p:cViewPr>
      <p:guideLst>
        <p:guide orient="horz" pos="292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972560" y="0"/>
            <a:ext cx="3037840" cy="46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5" tIns="46584" rIns="93165" bIns="46584" numCol="1" anchor="t" anchorCtr="0" compatLnSpc="1">
            <a:prstTxWarp prst="textNoShape">
              <a:avLst/>
            </a:prstTxWarp>
          </a:bodyPr>
          <a:lstStyle>
            <a:lvl1pPr algn="r" defTabSz="931708">
              <a:defRPr sz="1200"/>
            </a:lvl1pPr>
          </a:lstStyle>
          <a:p>
            <a:pPr>
              <a:defRPr/>
            </a:pPr>
            <a:r>
              <a:rPr lang="en-US" sz="1100" dirty="0">
                <a:latin typeface="+mn-lt"/>
              </a:rPr>
              <a:t>Lexical Analysis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560" y="8831823"/>
            <a:ext cx="3037840" cy="46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5" tIns="46584" rIns="93165" bIns="46584" numCol="1" anchor="b" anchorCtr="0" compatLnSpc="1">
            <a:prstTxWarp prst="textNoShape">
              <a:avLst/>
            </a:prstTxWarp>
          </a:bodyPr>
          <a:lstStyle>
            <a:lvl1pPr algn="r" defTabSz="931708">
              <a:defRPr sz="1200"/>
            </a:lvl1pPr>
          </a:lstStyle>
          <a:p>
            <a:pPr>
              <a:defRPr/>
            </a:pPr>
            <a:r>
              <a:rPr lang="en-US" sz="1100">
                <a:latin typeface="+mn-lt"/>
              </a:rPr>
              <a:t>5-</a:t>
            </a:r>
            <a:fld id="{DCACF098-5A80-4312-876C-D73E621E1E63}" type="slidenum">
              <a:rPr lang="en-US" sz="1100">
                <a:latin typeface="+mn-lt"/>
              </a:rPr>
              <a:pPr>
                <a:defRPr/>
              </a:pPr>
              <a:t>‹#›</a:t>
            </a:fld>
            <a:endParaRPr lang="en-US" sz="11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145366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5" tIns="46584" rIns="93165" bIns="46584" numCol="1" anchor="t" anchorCtr="0" compatLnSpc="1">
            <a:prstTxWarp prst="textNoShape">
              <a:avLst/>
            </a:prstTxWarp>
          </a:bodyPr>
          <a:lstStyle>
            <a:lvl1pPr algn="l" defTabSz="931708">
              <a:defRPr sz="1200"/>
            </a:lvl1pPr>
          </a:lstStyle>
          <a:p>
            <a:pPr>
              <a:defRPr/>
            </a:pPr>
            <a:r>
              <a:rPr lang="en-US"/>
              <a:t>Scanning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5" tIns="46584" rIns="93165" bIns="46584" numCol="1" anchor="t" anchorCtr="0" compatLnSpc="1">
            <a:prstTxWarp prst="textNoShape">
              <a:avLst/>
            </a:prstTxWarp>
          </a:bodyPr>
          <a:lstStyle>
            <a:lvl1pPr algn="r" defTabSz="93170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9788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911"/>
            <a:ext cx="5140960" cy="418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5" tIns="46584" rIns="93165" bIns="465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823"/>
            <a:ext cx="3037840" cy="46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5" tIns="46584" rIns="93165" bIns="46584" numCol="1" anchor="b" anchorCtr="0" compatLnSpc="1">
            <a:prstTxWarp prst="textNoShape">
              <a:avLst/>
            </a:prstTxWarp>
          </a:bodyPr>
          <a:lstStyle>
            <a:lvl1pPr algn="l" defTabSz="93170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823"/>
            <a:ext cx="3037840" cy="46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5" tIns="46584" rIns="93165" bIns="46584" numCol="1" anchor="b" anchorCtr="0" compatLnSpc="1">
            <a:prstTxWarp prst="textNoShape">
              <a:avLst/>
            </a:prstTxWarp>
          </a:bodyPr>
          <a:lstStyle>
            <a:lvl1pPr algn="r" defTabSz="931708">
              <a:defRPr sz="1200"/>
            </a:lvl1pPr>
          </a:lstStyle>
          <a:p>
            <a:pPr>
              <a:defRPr/>
            </a:pPr>
            <a:fld id="{F3843D4D-8BB7-4938-A446-00ECBEA887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6425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355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24B482-A27D-4855-A302-895DBB519E4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3556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7" name="Rectangle 205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50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379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379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5B4D8F-0626-4FD9-A251-8AE57495EED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908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482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482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9004EA-C74B-44D9-BB38-6BE4B249079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166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584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584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758255-96C0-409F-A5A2-FAE10D8D916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325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970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970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AF7180-393F-43A0-978F-386C59E3746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078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686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C848CE-8D68-46C1-94DF-B6DF3FF95FF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870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072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072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C7EF5-5BAF-4257-970F-389CBB5E194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344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789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4BA105-AEC0-4BDB-BC83-8797F72A793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948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789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4BA105-AEC0-4BDB-BC83-8797F72A793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505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891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891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6D725A-01D5-42AB-BC03-5D937D7E84D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408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994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BEC7B7-3051-46DE-B65F-14559F37F69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89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45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444B11-FC6C-45F2-9B8E-5E818C90EA6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435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096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4096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20C54-0A49-47EA-8799-98EC9054161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4702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198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419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30DEA8-E5D5-4CB5-8183-8CBBD7DAFE8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207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76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59B8F-AD7F-49BB-BECA-757C7F2D9C2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991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76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59B8F-AD7F-49BB-BECA-757C7F2D9C2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451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867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4928A7-63AE-4B5F-8711-1AFED162C30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12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56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F4600C-41A2-44DF-A9EB-6151CC31F9A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52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66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662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D7FB5F-D990-4087-B2E4-7421CB3ABDA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121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76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59B8F-AD7F-49BB-BECA-757C7F2D9C2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253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867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4928A7-63AE-4B5F-8711-1AFED162C30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34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174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27B32E-DB87-40E3-94D8-BC3C7A7B717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67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27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7985C4-4878-4C54-AAD7-4F1EF4088E5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21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27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7985C4-4878-4C54-AAD7-4F1EF4088E5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51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29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1922" name="Rectangle 1026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1600200"/>
            <a:ext cx="7772400" cy="1371600"/>
          </a:xfrm>
          <a:ln w="25400">
            <a:solidFill>
              <a:srgbClr val="800000"/>
            </a:solidFill>
            <a:headEnd type="none" w="sm" len="sm"/>
            <a:tailEnd type="none" w="sm" len="sm"/>
          </a:ln>
        </p:spPr>
        <p:txBody>
          <a:bodyPr wrap="none" lIns="91440" tIns="45720" rIns="91440" bIns="45720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1923" name="Rectangle 10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7388" y="3276600"/>
            <a:ext cx="7772400" cy="28194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38E676B1-CD50-40D4-9714-99979262EE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10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Rectangle 410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363663"/>
            <a:ext cx="4037012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3663"/>
            <a:ext cx="4037013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10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410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14F29CB2-81EB-4FF6-8434-40F9E01C29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10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8" name="Rectangle 410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86BA5709-E90A-4811-9B2C-C6D6FC3090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10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4" name="Rectangle 410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10CCEA7D-F72C-4CE4-BD5F-87C7038E52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10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3" name="Rectangle 410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33CED999-52EF-4D62-9E6A-ED6BBFC7E0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098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38113"/>
            <a:ext cx="7315200" cy="1004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409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363663"/>
            <a:ext cx="8226425" cy="493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0900" name="Rectangle 410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77000"/>
            <a:ext cx="2741613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80901" name="Rectangle 410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78600" y="6477000"/>
            <a:ext cx="18288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Slide </a:t>
            </a:r>
            <a:fld id="{29F16DD5-ADB0-44FD-B5CF-83BD6C7571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0902" name="Line 4102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0903" name="Line 4103"/>
          <p:cNvSpPr>
            <a:spLocks noChangeShapeType="1"/>
          </p:cNvSpPr>
          <p:nvPr/>
        </p:nvSpPr>
        <p:spPr bwMode="auto">
          <a:xfrm>
            <a:off x="914400" y="1209675"/>
            <a:ext cx="7313613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6" r:id="rId2"/>
    <p:sldLayoutId id="2147483678" r:id="rId3"/>
    <p:sldLayoutId id="2147483679" r:id="rId4"/>
    <p:sldLayoutId id="2147483680" r:id="rId5"/>
    <p:sldLayoutId id="2147483681" r:id="rId6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SzPct val="125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8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075" name="Rectangle 1030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F8E85DE8-C46C-440B-A514-446833F3290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Lexical Analysis</a:t>
            </a:r>
            <a:br>
              <a:rPr lang="en-US" dirty="0"/>
            </a:br>
            <a:r>
              <a:rPr lang="en-US" sz="3000" dirty="0"/>
              <a:t>(a.k.a. Scanning)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B7A88D5-9A1A-4221-97DF-9E8B876D4B0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term </a:t>
            </a:r>
            <a:r>
              <a:rPr lang="en-US" b="1" dirty="0"/>
              <a:t>token</a:t>
            </a:r>
            <a:r>
              <a:rPr lang="en-US" dirty="0"/>
              <a:t> will be used to refer to a symbol together with additional information including</a:t>
            </a:r>
          </a:p>
          <a:p>
            <a:pPr lvl="1"/>
            <a:r>
              <a:rPr lang="en-US" dirty="0"/>
              <a:t>the position (line number and character number) of the symbol in the source file</a:t>
            </a:r>
          </a:p>
          <a:p>
            <a:pPr lvl="1"/>
            <a:r>
              <a:rPr lang="en-US" dirty="0"/>
              <a:t>the text associated with the symbol</a:t>
            </a:r>
          </a:p>
          <a:p>
            <a:r>
              <a:rPr lang="en-US" dirty="0"/>
              <a:t>The additional information provided by a token is used for error reporting, constraint analysis, and code generation, but not to determine if the program is syntactically correct.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8E86C77E-FD4B-49A1-8E3F-F44CE94B334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Text Associated with Symbols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>
                <a:latin typeface="Consolas" panose="020B0609020204030204" pitchFamily="49" charset="0"/>
              </a:rPr>
              <a:t>average</a:t>
            </a:r>
            <a:r>
              <a:rPr lang="en-US" dirty="0"/>
              <a:t>” for an identifier</a:t>
            </a:r>
          </a:p>
          <a:p>
            <a:r>
              <a:rPr lang="en-US" dirty="0"/>
              <a:t>“</a:t>
            </a:r>
            <a:r>
              <a:rPr lang="en-US" dirty="0">
                <a:latin typeface="Consolas" panose="020B0609020204030204" pitchFamily="49" charset="0"/>
              </a:rPr>
              <a:t>100</a:t>
            </a:r>
            <a:r>
              <a:rPr lang="en-US" dirty="0"/>
              <a:t>” for an integer literal</a:t>
            </a:r>
          </a:p>
          <a:p>
            <a:r>
              <a:rPr lang="en-US" dirty="0"/>
              <a:t>“</a:t>
            </a:r>
            <a:r>
              <a:rPr lang="en-US" dirty="0">
                <a:latin typeface="Consolas" panose="020B0609020204030204" pitchFamily="49" charset="0"/>
              </a:rPr>
              <a:t>Hello, world.</a:t>
            </a:r>
            <a:r>
              <a:rPr lang="en-US" dirty="0"/>
              <a:t>” for a string literal</a:t>
            </a:r>
          </a:p>
          <a:p>
            <a:r>
              <a:rPr lang="en-US" dirty="0"/>
              <a:t>“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” for  the reserved word “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”</a:t>
            </a:r>
          </a:p>
          <a:p>
            <a:r>
              <a:rPr lang="en-US" dirty="0"/>
              <a:t>“</a:t>
            </a:r>
            <a:r>
              <a:rPr lang="en-US" dirty="0">
                <a:latin typeface="Consolas" panose="020B0609020204030204" pitchFamily="49" charset="0"/>
              </a:rPr>
              <a:t>&lt;=</a:t>
            </a:r>
            <a:r>
              <a:rPr lang="en-US" dirty="0"/>
              <a:t>” for the operator “</a:t>
            </a:r>
            <a:r>
              <a:rPr lang="en-US" dirty="0">
                <a:latin typeface="Consolas" panose="020B0609020204030204" pitchFamily="49" charset="0"/>
              </a:rPr>
              <a:t>&lt;=</a:t>
            </a:r>
            <a:r>
              <a:rPr lang="en-US" dirty="0"/>
              <a:t>”</a:t>
            </a:r>
          </a:p>
        </p:txBody>
      </p:sp>
      <p:sp>
        <p:nvSpPr>
          <p:cNvPr id="14342" name="Rectangle 4"/>
          <p:cNvSpPr>
            <a:spLocks noChangeArrowheads="1"/>
          </p:cNvSpPr>
          <p:nvPr/>
        </p:nvSpPr>
        <p:spPr bwMode="auto">
          <a:xfrm>
            <a:off x="1328738" y="4267200"/>
            <a:ext cx="6484937" cy="156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 algn="l"/>
            <a:r>
              <a:rPr lang="en-US" dirty="0"/>
              <a:t>The text associated with user-defined symbols</a:t>
            </a:r>
          </a:p>
          <a:p>
            <a:pPr algn="l"/>
            <a:r>
              <a:rPr lang="en-US" dirty="0"/>
              <a:t>such as identifiers or literals is more significant</a:t>
            </a:r>
          </a:p>
          <a:p>
            <a:pPr algn="l"/>
            <a:r>
              <a:rPr lang="en-US" dirty="0"/>
              <a:t>than the text associated with language-defined</a:t>
            </a:r>
          </a:p>
          <a:p>
            <a:pPr algn="l"/>
            <a:r>
              <a:rPr lang="en-US" dirty="0"/>
              <a:t>symbols such as reserved words or operators.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A13AC9A-550A-47E1-8DE7-5E476B6289F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Token</a:t>
            </a:r>
            <a:r>
              <a:rPr lang="en-US" dirty="0"/>
              <a:t>: Key Methods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182880" tIns="91440"/>
          <a:lstStyle/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token's symbol.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Symbol </a:t>
            </a:r>
            <a:r>
              <a:rPr lang="en-US" sz="1800" dirty="0" err="1">
                <a:latin typeface="Consolas" pitchFamily="49" charset="0"/>
              </a:rPr>
              <a:t>getSymbol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token's position within the source file.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Position </a:t>
            </a:r>
            <a:r>
              <a:rPr lang="en-US" sz="1800" dirty="0" err="1">
                <a:latin typeface="Consolas" pitchFamily="49" charset="0"/>
              </a:rPr>
              <a:t>getPosition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string representation for the token.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String </a:t>
            </a:r>
            <a:r>
              <a:rPr lang="en-US" sz="1800" dirty="0" err="1">
                <a:latin typeface="Consolas" pitchFamily="49" charset="0"/>
              </a:rPr>
              <a:t>getText</a:t>
            </a:r>
            <a:r>
              <a:rPr lang="en-US" sz="1800" dirty="0">
                <a:latin typeface="Consolas" pitchFamily="49" charset="0"/>
              </a:rPr>
              <a:t>()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Class </a:t>
            </a:r>
            <a:r>
              <a:rPr lang="en-US" dirty="0">
                <a:latin typeface="Consolas" panose="020B0609020204030204" pitchFamily="49" charset="0"/>
              </a:rPr>
              <a:t>Token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Token</a:t>
            </a:r>
            <a:r>
              <a:rPr lang="en-US" dirty="0"/>
              <a:t> is implemented in two separate classes:</a:t>
            </a:r>
          </a:p>
          <a:p>
            <a:r>
              <a:rPr lang="en-US" dirty="0"/>
              <a:t>An abstract, generic class that can be instantiated with any </a:t>
            </a:r>
            <a:r>
              <a:rPr lang="en-US" dirty="0">
                <a:latin typeface="Consolas" panose="020B0609020204030204" pitchFamily="49" charset="0"/>
              </a:rPr>
              <a:t>Symbol</a:t>
            </a:r>
            <a:r>
              <a:rPr lang="en-US" dirty="0"/>
              <a:t> </a:t>
            </a:r>
            <a:r>
              <a:rPr lang="en-US" dirty="0" err="1"/>
              <a:t>enum</a:t>
            </a:r>
            <a:r>
              <a:rPr lang="en-US" dirty="0"/>
              <a:t> class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public abstract class AbstractToken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&lt;Symbol extends Enum&lt;Symbol&gt;&gt;</a:t>
            </a:r>
          </a:p>
          <a:p>
            <a:r>
              <a:rPr lang="en-US" dirty="0"/>
              <a:t>A concrete class that instantiates the generic class using the </a:t>
            </a:r>
            <a:r>
              <a:rPr lang="en-US" dirty="0">
                <a:latin typeface="Consolas" panose="020B0609020204030204" pitchFamily="49" charset="0"/>
              </a:rPr>
              <a:t>Symbol</a:t>
            </a:r>
            <a:r>
              <a:rPr lang="en-US" dirty="0"/>
              <a:t> enum class for CPRL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public class Token extends </a:t>
            </a:r>
            <a:r>
              <a:rPr lang="en-US" sz="1800" dirty="0" err="1">
                <a:latin typeface="Consolas" panose="020B0609020204030204" pitchFamily="49" charset="0"/>
              </a:rPr>
              <a:t>AbstractToken</a:t>
            </a:r>
            <a:r>
              <a:rPr lang="en-US" sz="1800" dirty="0">
                <a:latin typeface="Consolas" panose="020B0609020204030204" pitchFamily="49" charset="0"/>
              </a:rPr>
              <a:t>&lt;Symbol&gt;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20149" y="4953000"/>
            <a:ext cx="650370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Class </a:t>
            </a:r>
            <a:r>
              <a:rPr lang="en-US" dirty="0" err="1">
                <a:latin typeface="Consolas" panose="020B0609020204030204" pitchFamily="49" charset="0"/>
              </a:rPr>
              <a:t>AbstractToken</a:t>
            </a:r>
            <a:r>
              <a:rPr lang="en-US" dirty="0"/>
              <a:t> is reusable on compiler</a:t>
            </a:r>
          </a:p>
          <a:p>
            <a:pPr algn="l"/>
            <a:r>
              <a:rPr lang="en-US" dirty="0"/>
              <a:t>projects other than a compiler for CPRL.</a:t>
            </a:r>
          </a:p>
        </p:txBody>
      </p:sp>
    </p:spTree>
    <p:extLst>
      <p:ext uri="{BB962C8B-B14F-4D97-AF65-F5344CB8AC3E}">
        <p14:creationId xmlns:p14="http://schemas.microsoft.com/office/powerpoint/2010/main" val="2544755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</a:t>
            </a:r>
            <a:br>
              <a:rPr lang="en-US" dirty="0"/>
            </a:br>
            <a:r>
              <a:rPr lang="en-US" sz="2400" dirty="0"/>
              <a:t>(Lexical Analyzer)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Scanner</a:t>
            </a:r>
            <a:r>
              <a:rPr lang="en-US" dirty="0"/>
              <a:t> is essentially an iterator that steps through the tokens in a source file one token at a time.  At any point during the iteration you can examine the current token, its text, and its position within the source file before advancing to the next token.</a:t>
            </a:r>
          </a:p>
          <a:p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Scanner</a:t>
            </a:r>
          </a:p>
          <a:p>
            <a:pPr lvl="1"/>
            <a:r>
              <a:rPr lang="en-US" dirty="0"/>
              <a:t>Consumes characters from the source code file as it constructs the tokens</a:t>
            </a:r>
          </a:p>
          <a:p>
            <a:pPr lvl="1"/>
            <a:r>
              <a:rPr lang="en-US" dirty="0"/>
              <a:t>Removes extraneous white space and comments</a:t>
            </a:r>
          </a:p>
          <a:p>
            <a:pPr lvl="1"/>
            <a:r>
              <a:rPr lang="en-US" dirty="0"/>
              <a:t>Reports any errors</a:t>
            </a:r>
          </a:p>
          <a:p>
            <a:pPr lvl="1"/>
            <a:r>
              <a:rPr lang="en-US" dirty="0"/>
              <a:t>Input: Individual characters (from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Source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Output: Tokens (to be consumed by the parser)</a:t>
            </a:r>
          </a:p>
        </p:txBody>
      </p:sp>
      <p:sp>
        <p:nvSpPr>
          <p:cNvPr id="922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10B8BEB-5AFE-4A87-A7C7-1B304232969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C4A3415-EC00-4856-B5D0-6DDBFF7E714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Scanner</a:t>
            </a:r>
            <a:r>
              <a:rPr lang="en-US" dirty="0"/>
              <a:t>: Key Methods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363663"/>
            <a:ext cx="8321040" cy="4935537"/>
          </a:xfrm>
        </p:spPr>
        <p:txBody>
          <a:bodyPr lIns="182880" tIns="91440"/>
          <a:lstStyle/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a copy of the current token in the source file.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Token </a:t>
            </a:r>
            <a:r>
              <a:rPr lang="en-US" sz="1800" dirty="0" err="1">
                <a:latin typeface="Consolas" pitchFamily="49" charset="0"/>
              </a:rPr>
              <a:t>getToken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marL="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a reference to the current symbol in the source file.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Symbol </a:t>
            </a:r>
            <a:r>
              <a:rPr lang="en-US" sz="1800" dirty="0" err="1">
                <a:latin typeface="Consolas" pitchFamily="49" charset="0"/>
              </a:rPr>
              <a:t>getSymbol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marL="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Advance to the next token in the source file.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void advance() throws </a:t>
            </a:r>
            <a:r>
              <a:rPr lang="en-US" sz="1800" dirty="0" err="1">
                <a:latin typeface="Consolas" pitchFamily="49" charset="0"/>
              </a:rPr>
              <a:t>IOException</a:t>
            </a:r>
            <a:endParaRPr lang="en-US" sz="18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024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4765E4B-6754-4330-80FA-608A8D8C15E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Source</a:t>
            </a:r>
            <a:r>
              <a:rPr lang="en-US" dirty="0"/>
              <a:t> and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Scanner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3658064" y="4692641"/>
            <a:ext cx="1828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r>
              <a:rPr lang="en-US" sz="1800" dirty="0"/>
              <a:t>Scanner</a:t>
            </a:r>
          </a:p>
        </p:txBody>
      </p:sp>
      <p:cxnSp>
        <p:nvCxnSpPr>
          <p:cNvPr id="10246" name="AutoShape 5"/>
          <p:cNvCxnSpPr>
            <a:cxnSpLocks noChangeShapeType="1"/>
            <a:stCxn id="10247" idx="2"/>
            <a:endCxn id="10245" idx="0"/>
          </p:cNvCxnSpPr>
          <p:nvPr/>
        </p:nvCxnSpPr>
        <p:spPr bwMode="auto">
          <a:xfrm>
            <a:off x="4571673" y="4268865"/>
            <a:ext cx="791" cy="42377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0247" name="Text Box 6"/>
          <p:cNvSpPr txBox="1">
            <a:spLocks noChangeArrowheads="1"/>
          </p:cNvSpPr>
          <p:nvPr/>
        </p:nvSpPr>
        <p:spPr bwMode="auto">
          <a:xfrm>
            <a:off x="109714" y="3898891"/>
            <a:ext cx="8923918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800" dirty="0">
                <a:latin typeface="Consolas" pitchFamily="49" charset="0"/>
              </a:rPr>
              <a:t>'y'   ' '   ':'   '='   ' '   'x'   ' '   '+'   ' '   '1'   '0'   '0'</a:t>
            </a:r>
          </a:p>
        </p:txBody>
      </p:sp>
      <p:cxnSp>
        <p:nvCxnSpPr>
          <p:cNvPr id="10248" name="AutoShape 7"/>
          <p:cNvCxnSpPr>
            <a:cxnSpLocks noChangeShapeType="1"/>
            <a:stCxn id="10245" idx="2"/>
            <a:endCxn id="10259" idx="0"/>
          </p:cNvCxnSpPr>
          <p:nvPr/>
        </p:nvCxnSpPr>
        <p:spPr bwMode="auto">
          <a:xfrm flipH="1">
            <a:off x="4572000" y="5149841"/>
            <a:ext cx="464" cy="5000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7" name="Group 6"/>
          <p:cNvGrpSpPr/>
          <p:nvPr/>
        </p:nvGrpSpPr>
        <p:grpSpPr>
          <a:xfrm>
            <a:off x="196941" y="5649912"/>
            <a:ext cx="8750118" cy="369974"/>
            <a:chOff x="228600" y="5649912"/>
            <a:chExt cx="8750118" cy="369974"/>
          </a:xfrm>
        </p:grpSpPr>
        <p:sp>
          <p:nvSpPr>
            <p:cNvPr id="10254" name="Text Box 9"/>
            <p:cNvSpPr txBox="1">
              <a:spLocks noChangeArrowheads="1"/>
            </p:cNvSpPr>
            <p:nvPr/>
          </p:nvSpPr>
          <p:spPr bwMode="auto">
            <a:xfrm>
              <a:off x="228600" y="5649912"/>
              <a:ext cx="2197718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identifier [“</a:t>
              </a:r>
              <a:r>
                <a:rPr lang="en-US" sz="1800" dirty="0">
                  <a:latin typeface="Consolas" pitchFamily="49" charset="0"/>
                </a:rPr>
                <a:t>y</a:t>
              </a:r>
              <a:r>
                <a:rPr lang="en-US" sz="1800" dirty="0"/>
                <a:t>”, (1, 1)]</a:t>
              </a:r>
            </a:p>
          </p:txBody>
        </p:sp>
        <p:sp>
          <p:nvSpPr>
            <p:cNvPr id="10255" name="Text Box 10"/>
            <p:cNvSpPr txBox="1">
              <a:spLocks noChangeArrowheads="1"/>
            </p:cNvSpPr>
            <p:nvPr/>
          </p:nvSpPr>
          <p:spPr bwMode="auto">
            <a:xfrm>
              <a:off x="2470892" y="5649955"/>
              <a:ext cx="1169988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>
                  <a:latin typeface="Consolas" pitchFamily="49" charset="0"/>
                </a:rPr>
                <a:t>:=</a:t>
              </a:r>
              <a:r>
                <a:rPr lang="en-US" sz="1800" dirty="0"/>
                <a:t> [(1, 3)]</a:t>
              </a:r>
            </a:p>
          </p:txBody>
        </p:sp>
        <p:sp>
          <p:nvSpPr>
            <p:cNvPr id="10256" name="Text Box 11"/>
            <p:cNvSpPr txBox="1">
              <a:spLocks noChangeArrowheads="1"/>
            </p:cNvSpPr>
            <p:nvPr/>
          </p:nvSpPr>
          <p:spPr bwMode="auto">
            <a:xfrm>
              <a:off x="3685454" y="5649955"/>
              <a:ext cx="1504951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id [“</a:t>
              </a:r>
              <a:r>
                <a:rPr lang="en-US" sz="1800" dirty="0">
                  <a:latin typeface="Consolas" pitchFamily="49" charset="0"/>
                </a:rPr>
                <a:t>x</a:t>
              </a:r>
              <a:r>
                <a:rPr lang="en-US" sz="1800" dirty="0"/>
                <a:t>”, (1, 6)]</a:t>
              </a:r>
            </a:p>
          </p:txBody>
        </p:sp>
        <p:sp>
          <p:nvSpPr>
            <p:cNvPr id="10257" name="Text Box 12"/>
            <p:cNvSpPr txBox="1">
              <a:spLocks noChangeArrowheads="1"/>
            </p:cNvSpPr>
            <p:nvPr/>
          </p:nvSpPr>
          <p:spPr bwMode="auto">
            <a:xfrm>
              <a:off x="5234979" y="5649955"/>
              <a:ext cx="1042988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>
                  <a:latin typeface="Consolas" pitchFamily="49" charset="0"/>
                </a:rPr>
                <a:t>+</a:t>
              </a:r>
              <a:r>
                <a:rPr lang="en-US" sz="1800" dirty="0"/>
                <a:t> [(1, 8)]</a:t>
              </a:r>
            </a:p>
          </p:txBody>
        </p:sp>
        <p:sp>
          <p:nvSpPr>
            <p:cNvPr id="10258" name="Text Box 13"/>
            <p:cNvSpPr txBox="1">
              <a:spLocks noChangeArrowheads="1"/>
            </p:cNvSpPr>
            <p:nvPr/>
          </p:nvSpPr>
          <p:spPr bwMode="auto">
            <a:xfrm>
              <a:off x="6322542" y="5649912"/>
              <a:ext cx="265617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intLiteral [(“</a:t>
              </a:r>
              <a:r>
                <a:rPr lang="en-US" sz="1800" dirty="0">
                  <a:latin typeface="Consolas" pitchFamily="49" charset="0"/>
                </a:rPr>
                <a:t>100</a:t>
              </a:r>
              <a:r>
                <a:rPr lang="en-US" sz="1800" dirty="0"/>
                <a:t>”, (1, 10)]</a:t>
              </a:r>
            </a:p>
          </p:txBody>
        </p:sp>
      </p:grpSp>
      <p:sp>
        <p:nvSpPr>
          <p:cNvPr id="10259" name="AutoShape 14"/>
          <p:cNvSpPr>
            <a:spLocks noChangeArrowheads="1"/>
          </p:cNvSpPr>
          <p:nvPr/>
        </p:nvSpPr>
        <p:spPr bwMode="auto">
          <a:xfrm>
            <a:off x="4480560" y="5649912"/>
            <a:ext cx="182880" cy="182880"/>
          </a:xfrm>
          <a:prstGeom prst="diamond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 sz="1800"/>
          </a:p>
        </p:txBody>
      </p:sp>
      <p:sp>
        <p:nvSpPr>
          <p:cNvPr id="10250" name="Rectangle 16"/>
          <p:cNvSpPr>
            <a:spLocks noChangeArrowheads="1"/>
          </p:cNvSpPr>
          <p:nvPr/>
        </p:nvSpPr>
        <p:spPr bwMode="auto">
          <a:xfrm>
            <a:off x="3658064" y="2984491"/>
            <a:ext cx="1828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r>
              <a:rPr lang="en-US" sz="1800" dirty="0"/>
              <a:t>Source</a:t>
            </a:r>
          </a:p>
        </p:txBody>
      </p:sp>
      <p:sp>
        <p:nvSpPr>
          <p:cNvPr id="10251" name="AutoShape 17"/>
          <p:cNvSpPr>
            <a:spLocks noChangeArrowheads="1"/>
          </p:cNvSpPr>
          <p:nvPr/>
        </p:nvSpPr>
        <p:spPr bwMode="auto">
          <a:xfrm>
            <a:off x="3719668" y="1476564"/>
            <a:ext cx="1705596" cy="1147369"/>
          </a:xfrm>
          <a:prstGeom prst="flowChartDocumen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r>
              <a:rPr lang="en-US" sz="1800" dirty="0"/>
              <a:t>source</a:t>
            </a:r>
          </a:p>
          <a:p>
            <a:r>
              <a:rPr lang="en-US" sz="1800" dirty="0"/>
              <a:t>code file</a:t>
            </a:r>
          </a:p>
          <a:p>
            <a:r>
              <a:rPr lang="en-US" sz="1800" dirty="0">
                <a:latin typeface="Consolas" pitchFamily="49" charset="0"/>
              </a:rPr>
              <a:t>y := x + 100</a:t>
            </a:r>
          </a:p>
        </p:txBody>
      </p:sp>
      <p:cxnSp>
        <p:nvCxnSpPr>
          <p:cNvPr id="10252" name="AutoShape 18"/>
          <p:cNvCxnSpPr>
            <a:cxnSpLocks noChangeShapeType="1"/>
            <a:stCxn id="10251" idx="2"/>
            <a:endCxn id="10250" idx="0"/>
          </p:cNvCxnSpPr>
          <p:nvPr/>
        </p:nvCxnSpPr>
        <p:spPr bwMode="auto">
          <a:xfrm flipH="1">
            <a:off x="4572464" y="2548079"/>
            <a:ext cx="2" cy="4364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0253" name="AutoShape 19"/>
          <p:cNvCxnSpPr>
            <a:cxnSpLocks noChangeShapeType="1"/>
            <a:stCxn id="10250" idx="2"/>
            <a:endCxn id="10247" idx="0"/>
          </p:cNvCxnSpPr>
          <p:nvPr/>
        </p:nvCxnSpPr>
        <p:spPr bwMode="auto">
          <a:xfrm flipH="1">
            <a:off x="4571673" y="3441691"/>
            <a:ext cx="791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EAAE956-4ACA-4AAC-8644-244119BE8D7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>
                <a:latin typeface="Consolas" pitchFamily="49" charset="0"/>
              </a:rPr>
              <a:t>advance()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 lIns="182880" tIns="91440"/>
          <a:lstStyle/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...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try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skipWhiteSpace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currently at starting character of next token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currentToken.setPosition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source.getCharPosition</a:t>
            </a:r>
            <a:r>
              <a:rPr lang="en-US" sz="1800" dirty="0">
                <a:latin typeface="Consolas" pitchFamily="49" charset="0"/>
              </a:rPr>
              <a:t>());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currentToken.setText</a:t>
            </a:r>
            <a:r>
              <a:rPr lang="en-US" sz="1800" dirty="0">
                <a:latin typeface="Consolas" pitchFamily="49" charset="0"/>
              </a:rPr>
              <a:t>(null);</a:t>
            </a:r>
          </a:p>
          <a:p>
            <a:pPr marL="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if (</a:t>
            </a:r>
            <a:r>
              <a:rPr lang="en-US" sz="1800" dirty="0" err="1">
                <a:latin typeface="Consolas" pitchFamily="49" charset="0"/>
              </a:rPr>
              <a:t>source.getChar</a:t>
            </a:r>
            <a:r>
              <a:rPr lang="en-US" sz="1800" dirty="0">
                <a:latin typeface="Consolas" pitchFamily="49" charset="0"/>
              </a:rPr>
              <a:t>() == </a:t>
            </a:r>
            <a:r>
              <a:rPr lang="en-US" sz="1800" dirty="0" err="1">
                <a:latin typeface="Consolas" pitchFamily="49" charset="0"/>
              </a:rPr>
              <a:t>Source.EOF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{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// set symbol but don't advance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currentToken.setSymbol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Symbol.EOF</a:t>
            </a:r>
            <a:r>
              <a:rPr lang="en-US" sz="1800" dirty="0">
                <a:latin typeface="Consolas" pitchFamily="49" charset="0"/>
              </a:rPr>
              <a:t>);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57817" y="5899090"/>
            <a:ext cx="3018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(continued on next page)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EAAE956-4ACA-4AAC-8644-244119BE8D7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>
                <a:latin typeface="Consolas" pitchFamily="49" charset="0"/>
              </a:rPr>
              <a:t>advance()</a:t>
            </a:r>
            <a:br>
              <a:rPr lang="en-US" dirty="0">
                <a:latin typeface="Consolas" pitchFamily="49" charset="0"/>
              </a:rPr>
            </a:br>
            <a:r>
              <a:rPr lang="en-US" sz="2400" dirty="0"/>
              <a:t>(continued)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440" tIns="182880"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else if (</a:t>
            </a:r>
            <a:r>
              <a:rPr lang="en-US" sz="1800" dirty="0" err="1">
                <a:latin typeface="Consolas" pitchFamily="49" charset="0"/>
              </a:rPr>
              <a:t>Character.isLetter</a:t>
            </a:r>
            <a:r>
              <a:rPr lang="en-US" sz="1800" dirty="0">
                <a:latin typeface="Consolas" pitchFamily="49" charset="0"/>
              </a:rPr>
              <a:t>((char) </a:t>
            </a:r>
            <a:r>
              <a:rPr lang="en-US" sz="1800" dirty="0" err="1">
                <a:latin typeface="Consolas" pitchFamily="49" charset="0"/>
              </a:rPr>
              <a:t>source.getChar</a:t>
            </a:r>
            <a:r>
              <a:rPr lang="en-US" sz="1800" dirty="0">
                <a:latin typeface="Consolas" pitchFamily="49" charset="0"/>
              </a:rPr>
              <a:t>()))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String </a:t>
            </a:r>
            <a:r>
              <a:rPr lang="en-US" sz="1800" dirty="0" err="1">
                <a:latin typeface="Consolas" pitchFamily="49" charset="0"/>
              </a:rPr>
              <a:t>idString</a:t>
            </a:r>
            <a:r>
              <a:rPr lang="en-US" sz="1800" dirty="0">
                <a:latin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</a:rPr>
              <a:t>scanIdentifier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Symbol </a:t>
            </a:r>
            <a:r>
              <a:rPr lang="en-US" sz="1800" dirty="0" err="1">
                <a:latin typeface="Consolas" pitchFamily="49" charset="0"/>
              </a:rPr>
              <a:t>scannedSymbol</a:t>
            </a:r>
            <a:r>
              <a:rPr lang="en-US" sz="1800" dirty="0">
                <a:latin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</a:rPr>
              <a:t>getIdentifierSymbol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idString</a:t>
            </a:r>
            <a:r>
              <a:rPr lang="en-US" sz="1800" dirty="0">
                <a:latin typeface="Consolas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currentToken.setSymbol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scannedSymbol</a:t>
            </a:r>
            <a:r>
              <a:rPr lang="en-US" sz="1800" dirty="0">
                <a:latin typeface="Consolas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if (</a:t>
            </a:r>
            <a:r>
              <a:rPr lang="en-US" sz="1800" dirty="0" err="1">
                <a:latin typeface="Consolas" pitchFamily="49" charset="0"/>
              </a:rPr>
              <a:t>scannedSymbol</a:t>
            </a:r>
            <a:r>
              <a:rPr lang="en-US" sz="1800" dirty="0">
                <a:latin typeface="Consolas" pitchFamily="49" charset="0"/>
              </a:rPr>
              <a:t> == </a:t>
            </a:r>
            <a:r>
              <a:rPr lang="en-US" sz="1800" dirty="0" err="1">
                <a:latin typeface="Consolas" pitchFamily="49" charset="0"/>
              </a:rPr>
              <a:t>Symbol.identifier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</a:t>
            </a:r>
            <a:r>
              <a:rPr lang="en-US" sz="1800" dirty="0" err="1">
                <a:latin typeface="Consolas" pitchFamily="49" charset="0"/>
              </a:rPr>
              <a:t>currentToken.setText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idString</a:t>
            </a:r>
            <a:r>
              <a:rPr lang="en-US" sz="1800" dirty="0">
                <a:latin typeface="Consolas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else if (</a:t>
            </a:r>
            <a:r>
              <a:rPr lang="en-US" sz="1800" dirty="0" err="1">
                <a:latin typeface="Consolas" pitchFamily="49" charset="0"/>
              </a:rPr>
              <a:t>Character.isDigit</a:t>
            </a:r>
            <a:r>
              <a:rPr lang="en-US" sz="1800" dirty="0">
                <a:latin typeface="Consolas" pitchFamily="49" charset="0"/>
              </a:rPr>
              <a:t>((char) </a:t>
            </a:r>
            <a:r>
              <a:rPr lang="en-US" sz="1800" dirty="0" err="1">
                <a:latin typeface="Consolas" pitchFamily="49" charset="0"/>
              </a:rPr>
              <a:t>source.getChar</a:t>
            </a:r>
            <a:r>
              <a:rPr lang="en-US" sz="1800" dirty="0">
                <a:latin typeface="Consolas" pitchFamily="49" charset="0"/>
              </a:rPr>
              <a:t>()))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currentToken.setText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scanIntegerLiteral</a:t>
            </a:r>
            <a:r>
              <a:rPr lang="en-US" sz="1800" dirty="0">
                <a:latin typeface="Consolas" pitchFamily="49" charset="0"/>
              </a:rPr>
              <a:t>());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currentToken.setSymbol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Symbol.intLiteral</a:t>
            </a:r>
            <a:r>
              <a:rPr lang="en-US" sz="1800" dirty="0">
                <a:latin typeface="Consolas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57817" y="5899090"/>
            <a:ext cx="3018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(continued on next page)</a:t>
            </a:r>
          </a:p>
        </p:txBody>
      </p:sp>
    </p:spTree>
    <p:extLst>
      <p:ext uri="{BB962C8B-B14F-4D97-AF65-F5344CB8AC3E}">
        <p14:creationId xmlns:p14="http://schemas.microsoft.com/office/powerpoint/2010/main" val="2998659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F574C79-5C2A-477B-9E6C-CDFA628FBC9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>
                <a:latin typeface="Consolas" panose="020B0609020204030204" pitchFamily="49" charset="0"/>
              </a:rPr>
              <a:t>advance()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sz="2400" dirty="0"/>
              <a:t>(continued – scanning “</a:t>
            </a:r>
            <a:r>
              <a:rPr lang="en-US" sz="2400" dirty="0">
                <a:latin typeface="Consolas" panose="020B0609020204030204" pitchFamily="49" charset="0"/>
              </a:rPr>
              <a:t>+</a:t>
            </a:r>
            <a:r>
              <a:rPr lang="en-US" sz="2400" dirty="0"/>
              <a:t>” and “</a:t>
            </a:r>
            <a:r>
              <a:rPr lang="en-US" sz="2400" dirty="0">
                <a:latin typeface="Consolas" panose="020B0609020204030204" pitchFamily="49" charset="0"/>
              </a:rPr>
              <a:t>-</a:t>
            </a:r>
            <a:r>
              <a:rPr lang="en-US" sz="2400" dirty="0"/>
              <a:t>” symbols)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440" tIns="182880"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else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{ 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switch((char) </a:t>
            </a:r>
            <a:r>
              <a:rPr lang="en-US" sz="1800" dirty="0" err="1">
                <a:latin typeface="Consolas" pitchFamily="49" charset="0"/>
              </a:rPr>
              <a:t>source.getChar</a:t>
            </a:r>
            <a:r>
              <a:rPr lang="en-US" sz="1800" dirty="0">
                <a:latin typeface="Consolas" pitchFamily="49" charset="0"/>
              </a:rPr>
              <a:t>())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{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case '+':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    </a:t>
            </a:r>
            <a:r>
              <a:rPr lang="en-US" sz="1800" dirty="0" err="1">
                <a:latin typeface="Consolas" pitchFamily="49" charset="0"/>
              </a:rPr>
              <a:t>currentToken.setSymbol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Symbol.plus</a:t>
            </a:r>
            <a:r>
              <a:rPr lang="en-US" sz="1800" dirty="0">
                <a:latin typeface="Consolas" pitchFamily="49" charset="0"/>
              </a:rPr>
              <a:t>);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    </a:t>
            </a:r>
            <a:r>
              <a:rPr lang="en-US" sz="1800" dirty="0" err="1">
                <a:latin typeface="Consolas" pitchFamily="49" charset="0"/>
              </a:rPr>
              <a:t>source.advance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    break;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case '-':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    </a:t>
            </a:r>
            <a:r>
              <a:rPr lang="en-US" sz="1800" dirty="0" err="1">
                <a:latin typeface="Consolas" pitchFamily="49" charset="0"/>
              </a:rPr>
              <a:t>currentToken.setSymbol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Symbol.minus</a:t>
            </a:r>
            <a:r>
              <a:rPr lang="en-US" sz="1800" dirty="0">
                <a:latin typeface="Consolas" pitchFamily="49" charset="0"/>
              </a:rPr>
              <a:t>);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    </a:t>
            </a:r>
            <a:r>
              <a:rPr lang="en-US" sz="1800" dirty="0" err="1">
                <a:latin typeface="Consolas" pitchFamily="49" charset="0"/>
              </a:rPr>
              <a:t>source.advance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    break;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...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57817" y="5899090"/>
            <a:ext cx="3018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(continued on next page)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3303385-51F6-4264-8F7A-C6543F3FF07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Position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Position</a:t>
            </a:r>
            <a:r>
              <a:rPr lang="en-US" dirty="0"/>
              <a:t> encapsulates the concept of a position in a source file.</a:t>
            </a:r>
          </a:p>
          <a:p>
            <a:pPr lvl="1"/>
            <a:r>
              <a:rPr lang="en-US" dirty="0"/>
              <a:t>used primarily for error reporting</a:t>
            </a:r>
          </a:p>
          <a:p>
            <a:r>
              <a:rPr lang="en-US" dirty="0"/>
              <a:t>The position is characterized by an ordered pair of integers</a:t>
            </a:r>
          </a:p>
          <a:p>
            <a:pPr lvl="1"/>
            <a:r>
              <a:rPr lang="en-US" dirty="0"/>
              <a:t>line number relative to the source file</a:t>
            </a:r>
          </a:p>
          <a:p>
            <a:pPr lvl="1"/>
            <a:r>
              <a:rPr lang="en-US" dirty="0"/>
              <a:t>character number relative to that line</a:t>
            </a:r>
          </a:p>
          <a:p>
            <a:r>
              <a:rPr lang="en-US" dirty="0"/>
              <a:t>Note: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Position</a:t>
            </a:r>
            <a:r>
              <a:rPr lang="en-US" dirty="0"/>
              <a:t> objects are immutable – once created they can’t be modified.</a:t>
            </a:r>
          </a:p>
          <a:p>
            <a:r>
              <a:rPr lang="en-US" dirty="0"/>
              <a:t>Key methods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public </a:t>
            </a:r>
            <a:r>
              <a:rPr lang="en-US" sz="1800" dirty="0" err="1">
                <a:latin typeface="Consolas" pitchFamily="49" charset="0"/>
              </a:rPr>
              <a:t>int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getLineNumber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lvl="1">
              <a:spcBef>
                <a:spcPts val="3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</a:t>
            </a:r>
            <a:r>
              <a:rPr lang="en-US" sz="1800" dirty="0" err="1">
                <a:latin typeface="Consolas" pitchFamily="49" charset="0"/>
              </a:rPr>
              <a:t>int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getCharNumber</a:t>
            </a:r>
            <a:r>
              <a:rPr lang="en-US" sz="1800" dirty="0">
                <a:latin typeface="Consolas" pitchFamily="49" charset="0"/>
              </a:rPr>
              <a:t>()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461C639-9A6F-4427-B69F-116F47A18B76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>
                <a:latin typeface="Consolas" panose="020B0609020204030204" pitchFamily="49" charset="0"/>
              </a:rPr>
              <a:t>advance()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sz="2400" dirty="0"/>
              <a:t>(continued – scanning “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400" dirty="0"/>
              <a:t>” and “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&gt;=</a:t>
            </a:r>
            <a:r>
              <a:rPr lang="en-US" sz="2400" dirty="0"/>
              <a:t> ” symbols)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440" tIns="182880"/>
          <a:lstStyle/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case '&gt;':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</a:t>
            </a:r>
            <a:r>
              <a:rPr lang="en-US" sz="1800" dirty="0" err="1">
                <a:latin typeface="Consolas" pitchFamily="49" charset="0"/>
              </a:rPr>
              <a:t>source.advance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if ((char) </a:t>
            </a:r>
            <a:r>
              <a:rPr lang="en-US" sz="1800" dirty="0" err="1">
                <a:latin typeface="Consolas" pitchFamily="49" charset="0"/>
              </a:rPr>
              <a:t>source.getChar</a:t>
            </a:r>
            <a:r>
              <a:rPr lang="en-US" sz="1800" dirty="0">
                <a:latin typeface="Consolas" pitchFamily="49" charset="0"/>
              </a:rPr>
              <a:t>() == '=')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  {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    </a:t>
            </a:r>
            <a:r>
              <a:rPr lang="en-US" sz="1800" dirty="0" err="1">
                <a:latin typeface="Consolas" pitchFamily="49" charset="0"/>
              </a:rPr>
              <a:t>currentToken.setSymbol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Symbol.greaterOrEqual</a:t>
            </a:r>
            <a:r>
              <a:rPr lang="en-US" sz="1800" dirty="0">
                <a:latin typeface="Consolas" pitchFamily="49" charset="0"/>
              </a:rPr>
              <a:t>);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    </a:t>
            </a:r>
            <a:r>
              <a:rPr lang="en-US" sz="1800" dirty="0" err="1">
                <a:latin typeface="Consolas" pitchFamily="49" charset="0"/>
              </a:rPr>
              <a:t>source.advance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  }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else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    </a:t>
            </a:r>
            <a:r>
              <a:rPr lang="en-US" sz="1800" dirty="0" err="1">
                <a:latin typeface="Consolas" pitchFamily="49" charset="0"/>
              </a:rPr>
              <a:t>currentToken.setSymbol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Symbol.greaterThan</a:t>
            </a:r>
            <a:r>
              <a:rPr lang="en-US" sz="1800" dirty="0">
                <a:latin typeface="Consolas" pitchFamily="49" charset="0"/>
              </a:rPr>
              <a:t>);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break;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...</a:t>
            </a:r>
          </a:p>
          <a:p>
            <a:pPr marL="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1F2014D-88CC-428A-9931-0B53D727479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048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Scanning an Integer Literal</a:t>
            </a:r>
          </a:p>
        </p:txBody>
      </p:sp>
      <p:sp>
        <p:nvSpPr>
          <p:cNvPr id="20485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182880" tIns="91440"/>
          <a:lstStyle/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protected String </a:t>
            </a:r>
            <a:r>
              <a:rPr lang="en-US" sz="1800" dirty="0" err="1">
                <a:latin typeface="Consolas" pitchFamily="49" charset="0"/>
              </a:rPr>
              <a:t>scanIntegerLiteral</a:t>
            </a:r>
            <a:r>
              <a:rPr lang="en-US" sz="1800" dirty="0">
                <a:latin typeface="Consolas" pitchFamily="49" charset="0"/>
              </a:rPr>
              <a:t>() throws </a:t>
            </a:r>
            <a:r>
              <a:rPr lang="en-US" sz="1800" dirty="0" err="1">
                <a:latin typeface="Consolas" pitchFamily="49" charset="0"/>
              </a:rPr>
              <a:t>IOException</a:t>
            </a: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assumes that source.getChar() is the first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digit of the integer literal</a:t>
            </a:r>
          </a:p>
          <a:p>
            <a:pPr marL="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clearScanBuffer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do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{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scanBuffer.append</a:t>
            </a:r>
            <a:r>
              <a:rPr lang="en-US" sz="1800" dirty="0">
                <a:latin typeface="Consolas" pitchFamily="49" charset="0"/>
              </a:rPr>
              <a:t>((char) </a:t>
            </a:r>
            <a:r>
              <a:rPr lang="en-US" sz="1800" dirty="0" err="1">
                <a:latin typeface="Consolas" pitchFamily="49" charset="0"/>
              </a:rPr>
              <a:t>source.getChar</a:t>
            </a:r>
            <a:r>
              <a:rPr lang="en-US" sz="1800" dirty="0">
                <a:latin typeface="Consolas" pitchFamily="49" charset="0"/>
              </a:rPr>
              <a:t>());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source.advance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}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while (</a:t>
            </a:r>
            <a:r>
              <a:rPr lang="en-US" sz="1800" dirty="0" err="1">
                <a:latin typeface="Consolas" pitchFamily="49" charset="0"/>
              </a:rPr>
              <a:t>Character.isDigit</a:t>
            </a:r>
            <a:r>
              <a:rPr lang="en-US" sz="1800" dirty="0">
                <a:latin typeface="Consolas" pitchFamily="49" charset="0"/>
              </a:rPr>
              <a:t>((char) </a:t>
            </a:r>
            <a:r>
              <a:rPr lang="en-US" sz="1800" dirty="0" err="1">
                <a:latin typeface="Consolas" pitchFamily="49" charset="0"/>
              </a:rPr>
              <a:t>source.getChar</a:t>
            </a:r>
            <a:r>
              <a:rPr lang="en-US" sz="1800" dirty="0">
                <a:latin typeface="Consolas" pitchFamily="49" charset="0"/>
              </a:rPr>
              <a:t>()));</a:t>
            </a:r>
          </a:p>
          <a:p>
            <a:pPr marL="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return </a:t>
            </a:r>
            <a:r>
              <a:rPr lang="en-US" sz="1800" dirty="0" err="1">
                <a:latin typeface="Consolas" pitchFamily="49" charset="0"/>
              </a:rPr>
              <a:t>scanBuffer.toString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416606E-6EE6-4140-A8B2-3FFF78DBF55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Tips on Scanning an Identifier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363663"/>
            <a:ext cx="8503920" cy="4935537"/>
          </a:xfrm>
        </p:spPr>
        <p:txBody>
          <a:bodyPr/>
          <a:lstStyle/>
          <a:p>
            <a:r>
              <a:rPr lang="en-US" dirty="0"/>
              <a:t>Use a single method to scan all identifiers, including reserved words.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Scans characters in the source file for a valid identifier.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protected String </a:t>
            </a:r>
            <a:r>
              <a:rPr lang="en-US" sz="1800" dirty="0" err="1">
                <a:latin typeface="Consolas" pitchFamily="49" charset="0"/>
              </a:rPr>
              <a:t>scanIdentifier</a:t>
            </a:r>
            <a:r>
              <a:rPr lang="en-US" sz="1800" dirty="0">
                <a:latin typeface="Consolas" pitchFamily="49" charset="0"/>
              </a:rPr>
              <a:t>() throws </a:t>
            </a:r>
            <a:r>
              <a:rPr lang="en-US" sz="1800" dirty="0" err="1">
                <a:latin typeface="Consolas" pitchFamily="49" charset="0"/>
              </a:rPr>
              <a:t>IOException</a:t>
            </a:r>
            <a:endParaRPr lang="en-US" sz="1800" dirty="0">
              <a:latin typeface="Consolas" pitchFamily="49" charset="0"/>
            </a:endParaRPr>
          </a:p>
          <a:p>
            <a:r>
              <a:rPr lang="en-US" dirty="0"/>
              <a:t>Use an “efficient” search routine to determine if the identifier is a user-defined identifier or a reserved word.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symbol associated with an identifier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(</a:t>
            </a:r>
            <a:r>
              <a:rPr lang="en-US" sz="1800" dirty="0" err="1">
                <a:latin typeface="Consolas" pitchFamily="49" charset="0"/>
              </a:rPr>
              <a:t>Symbol.arrayRW</a:t>
            </a:r>
            <a:r>
              <a:rPr lang="en-US" sz="1800" dirty="0">
                <a:latin typeface="Consolas" pitchFamily="49" charset="0"/>
              </a:rPr>
              <a:t>, </a:t>
            </a:r>
            <a:r>
              <a:rPr lang="en-US" sz="1800" dirty="0" err="1">
                <a:latin typeface="Consolas" pitchFamily="49" charset="0"/>
              </a:rPr>
              <a:t>Symbol.ifRW</a:t>
            </a:r>
            <a:r>
              <a:rPr lang="en-US" sz="1800" dirty="0">
                <a:latin typeface="Consolas" pitchFamily="49" charset="0"/>
              </a:rPr>
              <a:t>, </a:t>
            </a:r>
            <a:r>
              <a:rPr lang="en-US" sz="1800" dirty="0" err="1">
                <a:latin typeface="Consolas" pitchFamily="49" charset="0"/>
              </a:rPr>
              <a:t>Symbol.identifier</a:t>
            </a:r>
            <a:r>
              <a:rPr lang="en-US" sz="1800" dirty="0">
                <a:latin typeface="Consolas" pitchFamily="49" charset="0"/>
              </a:rPr>
              <a:t>, etc.)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protected Symbol </a:t>
            </a:r>
            <a:r>
              <a:rPr lang="en-US" sz="1800" dirty="0" err="1">
                <a:latin typeface="Consolas" pitchFamily="49" charset="0"/>
              </a:rPr>
              <a:t>getIdentifierSymbol</a:t>
            </a:r>
            <a:r>
              <a:rPr lang="en-US" sz="1800" dirty="0">
                <a:latin typeface="Consolas" pitchFamily="49" charset="0"/>
              </a:rPr>
              <a:t>(String </a:t>
            </a:r>
            <a:r>
              <a:rPr lang="en-US" sz="1800" dirty="0" err="1">
                <a:latin typeface="Consolas" pitchFamily="49" charset="0"/>
              </a:rPr>
              <a:t>idString</a:t>
            </a:r>
            <a:r>
              <a:rPr lang="en-US" sz="1800" dirty="0">
                <a:latin typeface="Consolas" pitchFamily="49" charset="0"/>
              </a:rPr>
              <a:t>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Lexical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several kinds of errors that can be detected by the scanner when processing a source file.  Examples include</a:t>
            </a:r>
          </a:p>
          <a:p>
            <a:pPr lvl="1"/>
            <a:r>
              <a:rPr lang="en-US" dirty="0"/>
              <a:t>failure to properly close a character or string literal</a:t>
            </a:r>
            <a:br>
              <a:rPr lang="en-US" dirty="0"/>
            </a:br>
            <a:r>
              <a:rPr lang="en-US" dirty="0"/>
              <a:t>(e.g., encountering an end-of-line before a closing quote)</a:t>
            </a:r>
          </a:p>
          <a:p>
            <a:pPr lvl="1"/>
            <a:r>
              <a:rPr lang="en-US" dirty="0"/>
              <a:t>encountering a character that does not start a valid symbol</a:t>
            </a:r>
            <a:br>
              <a:rPr lang="en-US" dirty="0"/>
            </a:br>
            <a:r>
              <a:rPr lang="en-US" dirty="0"/>
              <a:t>(e.g., ‘</a:t>
            </a:r>
            <a:r>
              <a:rPr lang="en-US" dirty="0">
                <a:latin typeface="Consolas" panose="020B0609020204030204" pitchFamily="49" charset="0"/>
              </a:rPr>
              <a:t>#</a:t>
            </a:r>
            <a:r>
              <a:rPr lang="en-US" dirty="0"/>
              <a:t>’ or ‘</a:t>
            </a:r>
            <a:r>
              <a:rPr lang="en-US" dirty="0">
                <a:latin typeface="Consolas" panose="020B0609020204030204" pitchFamily="49" charset="0"/>
              </a:rPr>
              <a:t>@</a:t>
            </a:r>
            <a:r>
              <a:rPr lang="en-US" dirty="0"/>
              <a:t>’), etc.</a:t>
            </a:r>
          </a:p>
          <a:p>
            <a:r>
              <a:rPr lang="en-US" dirty="0"/>
              <a:t>Scanner method </a:t>
            </a:r>
            <a:r>
              <a:rPr lang="en-US" dirty="0">
                <a:latin typeface="Consolas" panose="020B0609020204030204" pitchFamily="49" charset="0"/>
              </a:rPr>
              <a:t>error()</a:t>
            </a:r>
          </a:p>
          <a:p>
            <a:pPr marL="40005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private ScannerException error(String </a:t>
            </a:r>
            <a:r>
              <a:rPr lang="en-US" sz="1800" dirty="0" err="1">
                <a:latin typeface="Consolas" panose="020B0609020204030204" pitchFamily="49" charset="0"/>
              </a:rPr>
              <a:t>errorMsg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40005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40005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return new ScannerException(getPosition(), </a:t>
            </a:r>
            <a:r>
              <a:rPr lang="en-US" sz="1800">
                <a:latin typeface="Consolas" panose="020B0609020204030204" pitchFamily="49" charset="0"/>
              </a:rPr>
              <a:t>errorMsg);</a:t>
            </a:r>
            <a:endParaRPr lang="en-US" sz="1800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271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Lexical Errors in Method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advance()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tIns="91440"/>
          <a:lstStyle/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catch (</a:t>
            </a:r>
            <a:r>
              <a:rPr lang="en-US" sz="1800" dirty="0" err="1">
                <a:latin typeface="Consolas" panose="020B0609020204030204" pitchFamily="49" charset="0"/>
              </a:rPr>
              <a:t>ScannerException</a:t>
            </a:r>
            <a:r>
              <a:rPr lang="en-US" sz="1800" dirty="0">
                <a:latin typeface="Consolas" panose="020B0609020204030204" pitchFamily="49" charset="0"/>
              </a:rPr>
              <a:t> e)</a:t>
            </a:r>
          </a:p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ErrorHandler.getInstance().reportError(e);</a:t>
            </a:r>
          </a:p>
          <a:p>
            <a:pPr marL="274320" indent="0">
              <a:spcBef>
                <a:spcPts val="2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// set token to either EOF or unknown</a:t>
            </a:r>
          </a:p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if (source.getChar() == Source.EOF)</a:t>
            </a:r>
          </a:p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{</a:t>
            </a:r>
          </a:p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if (getSymbol() != </a:t>
            </a:r>
            <a:r>
              <a:rPr lang="en-US" sz="1800" dirty="0" err="1">
                <a:latin typeface="Consolas" panose="020B0609020204030204" pitchFamily="49" charset="0"/>
              </a:rPr>
              <a:t>Symbol.EOF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latin typeface="Consolas" panose="020B0609020204030204" pitchFamily="49" charset="0"/>
              </a:rPr>
              <a:t>currentToken.setSymbol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Symbol.EOF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}</a:t>
            </a:r>
          </a:p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else</a:t>
            </a:r>
          </a:p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currentToken.setSymbol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Symbol.unknown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  <a:p>
            <a:pPr marL="274320" indent="0">
              <a:spcBef>
                <a:spcPts val="2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4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FECCE5B-0D52-47BA-AE0E-FEED71F51430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Scanner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440" tIns="91440"/>
          <a:lstStyle/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String </a:t>
            </a:r>
            <a:r>
              <a:rPr lang="en-US" sz="1800" dirty="0" err="1">
                <a:latin typeface="Consolas" pitchFamily="49" charset="0"/>
              </a:rPr>
              <a:t>fileName</a:t>
            </a:r>
            <a:r>
              <a:rPr lang="en-US" sz="1800" dirty="0">
                <a:latin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</a:rPr>
              <a:t>args</a:t>
            </a:r>
            <a:r>
              <a:rPr lang="en-US" sz="1800" dirty="0">
                <a:latin typeface="Consolas" pitchFamily="49" charset="0"/>
              </a:rPr>
              <a:t>[0];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FileReader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fileReader</a:t>
            </a:r>
            <a:r>
              <a:rPr lang="en-US" sz="1800" dirty="0">
                <a:latin typeface="Consolas" pitchFamily="49" charset="0"/>
              </a:rPr>
              <a:t> = new </a:t>
            </a:r>
            <a:r>
              <a:rPr lang="en-US" sz="1800" dirty="0" err="1">
                <a:latin typeface="Consolas" pitchFamily="49" charset="0"/>
              </a:rPr>
              <a:t>FileReader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fileName</a:t>
            </a:r>
            <a:r>
              <a:rPr lang="en-US" sz="1800" dirty="0">
                <a:latin typeface="Consolas" pitchFamily="49" charset="0"/>
              </a:rPr>
              <a:t>);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Source  </a:t>
            </a:r>
            <a:r>
              <a:rPr lang="en-US" sz="1800" dirty="0" err="1">
                <a:latin typeface="Consolas" pitchFamily="49" charset="0"/>
              </a:rPr>
              <a:t>source</a:t>
            </a:r>
            <a:r>
              <a:rPr lang="en-US" sz="1800" dirty="0">
                <a:latin typeface="Consolas" pitchFamily="49" charset="0"/>
              </a:rPr>
              <a:t>  = new Source(</a:t>
            </a:r>
            <a:r>
              <a:rPr lang="en-US" sz="1800" dirty="0" err="1">
                <a:latin typeface="Consolas" pitchFamily="49" charset="0"/>
              </a:rPr>
              <a:t>fileReader</a:t>
            </a:r>
            <a:r>
              <a:rPr lang="en-US" sz="1800" dirty="0">
                <a:latin typeface="Consolas" pitchFamily="49" charset="0"/>
              </a:rPr>
              <a:t>);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Scanner </a:t>
            </a:r>
            <a:r>
              <a:rPr lang="en-US" sz="1800" dirty="0" err="1">
                <a:latin typeface="Consolas" pitchFamily="49" charset="0"/>
              </a:rPr>
              <a:t>scanner</a:t>
            </a:r>
            <a:r>
              <a:rPr lang="en-US" sz="1800" dirty="0">
                <a:latin typeface="Consolas" pitchFamily="49" charset="0"/>
              </a:rPr>
              <a:t> = new Scanner(source);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Token   </a:t>
            </a:r>
            <a:r>
              <a:rPr lang="en-US" sz="1800" dirty="0" err="1">
                <a:latin typeface="Consolas" pitchFamily="49" charset="0"/>
              </a:rPr>
              <a:t>token</a:t>
            </a:r>
            <a:r>
              <a:rPr lang="en-US" sz="1800" dirty="0">
                <a:latin typeface="Consolas" pitchFamily="49" charset="0"/>
              </a:rPr>
              <a:t>;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do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token = </a:t>
            </a:r>
            <a:r>
              <a:rPr lang="en-US" sz="1800" dirty="0" err="1">
                <a:latin typeface="Consolas" pitchFamily="49" charset="0"/>
              </a:rPr>
              <a:t>scanner.getToken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printToken</a:t>
            </a:r>
            <a:r>
              <a:rPr lang="en-US" sz="1800" dirty="0">
                <a:latin typeface="Consolas" pitchFamily="49" charset="0"/>
              </a:rPr>
              <a:t>(token);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scanner.advance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while (</a:t>
            </a:r>
            <a:r>
              <a:rPr lang="en-US" sz="1800" dirty="0" err="1">
                <a:latin typeface="Consolas" pitchFamily="49" charset="0"/>
              </a:rPr>
              <a:t>token.getSymbol</a:t>
            </a:r>
            <a:r>
              <a:rPr lang="en-US" sz="1800" dirty="0">
                <a:latin typeface="Consolas" pitchFamily="49" charset="0"/>
              </a:rPr>
              <a:t>() != </a:t>
            </a:r>
            <a:r>
              <a:rPr lang="en-US" sz="1800" dirty="0" err="1">
                <a:latin typeface="Consolas" pitchFamily="49" charset="0"/>
              </a:rPr>
              <a:t>Symbol.EOF</a:t>
            </a:r>
            <a:r>
              <a:rPr lang="en-US" sz="1800" dirty="0">
                <a:latin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647473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FECCE5B-0D52-47BA-AE0E-FEED71F51430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Scanner</a:t>
            </a:r>
            <a:br>
              <a:rPr lang="en-US" dirty="0">
                <a:cs typeface="Consolas" pitchFamily="49" charset="0"/>
              </a:rPr>
            </a:br>
            <a:r>
              <a:rPr lang="en-US" sz="2400" dirty="0">
                <a:cs typeface="Consolas" pitchFamily="49" charset="0"/>
              </a:rPr>
              <a:t>(continued)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321040" cy="4935537"/>
          </a:xfrm>
        </p:spPr>
        <p:txBody>
          <a:bodyPr lIns="91440" tIns="91440"/>
          <a:lstStyle/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static void </a:t>
            </a:r>
            <a:r>
              <a:rPr lang="en-US" sz="1800" dirty="0" err="1">
                <a:latin typeface="Consolas" pitchFamily="49" charset="0"/>
              </a:rPr>
              <a:t>printToken</a:t>
            </a:r>
            <a:r>
              <a:rPr lang="en-US" sz="1800" dirty="0">
                <a:latin typeface="Consolas" pitchFamily="49" charset="0"/>
              </a:rPr>
              <a:t>(Token token)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System.out.printf</a:t>
            </a:r>
            <a:r>
              <a:rPr lang="en-US" sz="1800" dirty="0">
                <a:latin typeface="Consolas" pitchFamily="49" charset="0"/>
              </a:rPr>
              <a:t>("line: %2d   char: %2d   token: ", 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token.getPosition</a:t>
            </a:r>
            <a:r>
              <a:rPr lang="en-US" sz="1800" dirty="0">
                <a:latin typeface="Consolas" pitchFamily="49" charset="0"/>
              </a:rPr>
              <a:t>().</a:t>
            </a:r>
            <a:r>
              <a:rPr lang="en-US" sz="1800" dirty="0" err="1">
                <a:latin typeface="Consolas" pitchFamily="49" charset="0"/>
              </a:rPr>
              <a:t>getLineNumber</a:t>
            </a:r>
            <a:r>
              <a:rPr lang="en-US" sz="1800" dirty="0">
                <a:latin typeface="Consolas" pitchFamily="49" charset="0"/>
              </a:rPr>
              <a:t>(),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token.getPosition</a:t>
            </a:r>
            <a:r>
              <a:rPr lang="en-US" sz="1800" dirty="0">
                <a:latin typeface="Consolas" pitchFamily="49" charset="0"/>
              </a:rPr>
              <a:t>().</a:t>
            </a:r>
            <a:r>
              <a:rPr lang="en-US" sz="1800" dirty="0" err="1">
                <a:latin typeface="Consolas" pitchFamily="49" charset="0"/>
              </a:rPr>
              <a:t>getCharNumber</a:t>
            </a:r>
            <a:r>
              <a:rPr lang="en-US" sz="1800" dirty="0">
                <a:latin typeface="Consolas" pitchFamily="49" charset="0"/>
              </a:rPr>
              <a:t>());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if (   </a:t>
            </a:r>
            <a:r>
              <a:rPr lang="en-US" sz="1800" dirty="0" err="1">
                <a:latin typeface="Consolas" pitchFamily="49" charset="0"/>
              </a:rPr>
              <a:t>token.getSymbol</a:t>
            </a:r>
            <a:r>
              <a:rPr lang="en-US" sz="1800" dirty="0">
                <a:latin typeface="Consolas" pitchFamily="49" charset="0"/>
              </a:rPr>
              <a:t>() == </a:t>
            </a:r>
            <a:r>
              <a:rPr lang="en-US" sz="1800" dirty="0" err="1">
                <a:latin typeface="Consolas" pitchFamily="49" charset="0"/>
              </a:rPr>
              <a:t>Symbol.identifier</a:t>
            </a: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|| </a:t>
            </a:r>
            <a:r>
              <a:rPr lang="en-US" sz="1800" dirty="0" err="1">
                <a:latin typeface="Consolas" pitchFamily="49" charset="0"/>
              </a:rPr>
              <a:t>token.getSymbol</a:t>
            </a:r>
            <a:r>
              <a:rPr lang="en-US" sz="1800" dirty="0">
                <a:latin typeface="Consolas" pitchFamily="49" charset="0"/>
              </a:rPr>
              <a:t>() == </a:t>
            </a:r>
            <a:r>
              <a:rPr lang="en-US" sz="1800" dirty="0" err="1">
                <a:latin typeface="Consolas" pitchFamily="49" charset="0"/>
              </a:rPr>
              <a:t>Symbol.intLiteral</a:t>
            </a: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|| </a:t>
            </a:r>
            <a:r>
              <a:rPr lang="en-US" sz="1800" dirty="0" err="1">
                <a:latin typeface="Consolas" pitchFamily="49" charset="0"/>
              </a:rPr>
              <a:t>token.getSymbol</a:t>
            </a:r>
            <a:r>
              <a:rPr lang="en-US" sz="1800" dirty="0">
                <a:latin typeface="Consolas" pitchFamily="49" charset="0"/>
              </a:rPr>
              <a:t>() == </a:t>
            </a:r>
            <a:r>
              <a:rPr lang="en-US" sz="1800" dirty="0" err="1">
                <a:latin typeface="Consolas" pitchFamily="49" charset="0"/>
              </a:rPr>
              <a:t>Symbol.stringLiteral</a:t>
            </a: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|| </a:t>
            </a:r>
            <a:r>
              <a:rPr lang="en-US" sz="1800" dirty="0" err="1">
                <a:latin typeface="Consolas" pitchFamily="49" charset="0"/>
              </a:rPr>
              <a:t>token.getSymbol</a:t>
            </a:r>
            <a:r>
              <a:rPr lang="en-US" sz="1800" dirty="0">
                <a:latin typeface="Consolas" pitchFamily="49" charset="0"/>
              </a:rPr>
              <a:t>() == </a:t>
            </a:r>
            <a:r>
              <a:rPr lang="en-US" sz="1800" dirty="0" err="1">
                <a:latin typeface="Consolas" pitchFamily="49" charset="0"/>
              </a:rPr>
              <a:t>Symbol.charLiteral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System.out.print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token.getSymbol</a:t>
            </a:r>
            <a:r>
              <a:rPr lang="en-US" sz="1800" dirty="0">
                <a:latin typeface="Consolas" pitchFamily="49" charset="0"/>
              </a:rPr>
              <a:t>().</a:t>
            </a:r>
            <a:r>
              <a:rPr lang="en-US" sz="1800" dirty="0" err="1">
                <a:latin typeface="Consolas" pitchFamily="49" charset="0"/>
              </a:rPr>
              <a:t>toString</a:t>
            </a:r>
            <a:r>
              <a:rPr lang="en-US" sz="1800" dirty="0">
                <a:latin typeface="Consolas" pitchFamily="49" charset="0"/>
              </a:rPr>
              <a:t>() + " -&gt; ");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System.out.println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token.getText</a:t>
            </a:r>
            <a:r>
              <a:rPr lang="en-US" sz="1800" dirty="0">
                <a:latin typeface="Consolas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1168450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DBA1588-8BEC-4F2E-9585-7723F3E72A9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Testing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Scanner</a:t>
            </a:r>
            <a:br>
              <a:rPr lang="en-US" dirty="0"/>
            </a:br>
            <a:r>
              <a:rPr lang="en-US" sz="2400" dirty="0"/>
              <a:t>(Input File is </a:t>
            </a:r>
            <a:r>
              <a:rPr lang="en-US" sz="2400" dirty="0">
                <a:latin typeface="Consolas" pitchFamily="49" charset="0"/>
              </a:rPr>
              <a:t>Correct_01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.cprl</a:t>
            </a:r>
            <a:r>
              <a:rPr lang="en-US" sz="2400" dirty="0"/>
              <a:t>)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2   char:  1   token: Reserved word: and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2   char: 11   token: Reserved word: array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2   char: 21   token: Reserved word: begin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2   char: 31   token: Reserved word: Boolean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...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9   char: 31   token: Reserved word: while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9   char: 41   token: Reserved word: write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10   char:  1   token: Reserved word: </a:t>
            </a:r>
            <a:r>
              <a:rPr lang="en-US" sz="1800" dirty="0" err="1">
                <a:latin typeface="Consolas" pitchFamily="49" charset="0"/>
              </a:rPr>
              <a:t>writeln</a:t>
            </a:r>
            <a:endParaRPr lang="en-US" sz="1800" dirty="0">
              <a:latin typeface="Consolas" pitchFamily="49" charset="0"/>
            </a:endParaRP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13   char:  1   token: +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13   char:  6   token: -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13   char: 11   token: *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13   char: 16   token: /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16   char:  1   token: =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16   char:  5   token: !=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16   char: 10   token: &lt;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16   char: 14   token: &lt;=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133925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EB50381-AE14-4ED2-87C6-90E09AB3D48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Source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Source</a:t>
            </a:r>
            <a:r>
              <a:rPr lang="en-US" dirty="0"/>
              <a:t> is essentially an iterator that steps through the characters in a source file one character at a time.  At any point during the iteration you can examine the current character and its position within the source file before advancing to the next character.</a:t>
            </a:r>
          </a:p>
          <a:p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Source</a:t>
            </a:r>
          </a:p>
          <a:p>
            <a:pPr lvl="1"/>
            <a:r>
              <a:rPr lang="en-US" dirty="0"/>
              <a:t>Encapsulates the source file reader</a:t>
            </a:r>
          </a:p>
          <a:p>
            <a:pPr lvl="1"/>
            <a:r>
              <a:rPr lang="en-US" dirty="0"/>
              <a:t>Maintains the position of each character in the source file</a:t>
            </a:r>
          </a:p>
          <a:p>
            <a:pPr lvl="1"/>
            <a:r>
              <a:rPr lang="en-US" dirty="0"/>
              <a:t>Input: a </a:t>
            </a:r>
            <a:r>
              <a:rPr lang="en-US" dirty="0">
                <a:latin typeface="Consolas" panose="020B0609020204030204" pitchFamily="49" charset="0"/>
              </a:rPr>
              <a:t>Reader</a:t>
            </a:r>
            <a:r>
              <a:rPr lang="en-US" dirty="0"/>
              <a:t> (usually a </a:t>
            </a:r>
            <a:r>
              <a:rPr lang="en-US" dirty="0" err="1">
                <a:latin typeface="Consolas" panose="020B0609020204030204" pitchFamily="49" charset="0"/>
              </a:rPr>
              <a:t>FileReader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Output: individual characters and their position within the file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B81080D8-87AF-4D84-9EFE-38CD5993419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Source</a:t>
            </a:r>
            <a:r>
              <a:rPr lang="en-US" dirty="0"/>
              <a:t>: Key Methods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363663"/>
            <a:ext cx="8229600" cy="4935537"/>
          </a:xfrm>
        </p:spPr>
        <p:txBody>
          <a:bodyPr lIns="182880" tIns="91440"/>
          <a:lstStyle/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current character (as an </a:t>
            </a:r>
            <a:r>
              <a:rPr lang="en-US" sz="1800" dirty="0" err="1">
                <a:latin typeface="Consolas" pitchFamily="49" charset="0"/>
              </a:rPr>
              <a:t>int</a:t>
            </a:r>
            <a:r>
              <a:rPr lang="en-US" sz="1800" dirty="0">
                <a:latin typeface="Consolas" pitchFamily="49" charset="0"/>
              </a:rPr>
              <a:t>) in the source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file.  Returns EOF if the end of file has been reached.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</a:t>
            </a:r>
            <a:r>
              <a:rPr lang="en-US" sz="1800" dirty="0" err="1">
                <a:latin typeface="Consolas" pitchFamily="49" charset="0"/>
              </a:rPr>
              <a:t>int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getChar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position (line number, char number) of the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current character in the source file.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Position </a:t>
            </a:r>
            <a:r>
              <a:rPr lang="en-US" sz="1800" dirty="0" err="1">
                <a:latin typeface="Consolas" pitchFamily="49" charset="0"/>
              </a:rPr>
              <a:t>getCharPosition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Advance to the next character in the source file.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void advance() throws </a:t>
            </a:r>
            <a:r>
              <a:rPr lang="en-US" sz="1800" dirty="0" err="1">
                <a:latin typeface="Consolas" pitchFamily="49" charset="0"/>
              </a:rPr>
              <a:t>IOException</a:t>
            </a:r>
            <a:endParaRPr lang="en-US" sz="18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FECCE5B-0D52-47BA-AE0E-FEED71F5143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Source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182880" tIns="45720" rIns="91440"/>
          <a:lstStyle/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String </a:t>
            </a:r>
            <a:r>
              <a:rPr lang="en-US" sz="1800" dirty="0" err="1">
                <a:latin typeface="Consolas" pitchFamily="49" charset="0"/>
              </a:rPr>
              <a:t>fileName</a:t>
            </a:r>
            <a:r>
              <a:rPr lang="en-US" sz="1800" dirty="0">
                <a:latin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</a:rPr>
              <a:t>args</a:t>
            </a:r>
            <a:r>
              <a:rPr lang="en-US" sz="1800" dirty="0">
                <a:latin typeface="Consolas" pitchFamily="49" charset="0"/>
              </a:rPr>
              <a:t>[0];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FileReader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fileReader</a:t>
            </a:r>
            <a:r>
              <a:rPr lang="en-US" sz="1800" dirty="0">
                <a:latin typeface="Consolas" pitchFamily="49" charset="0"/>
              </a:rPr>
              <a:t> = new </a:t>
            </a:r>
            <a:r>
              <a:rPr lang="en-US" sz="1800" dirty="0" err="1">
                <a:latin typeface="Consolas" pitchFamily="49" charset="0"/>
              </a:rPr>
              <a:t>FileReader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fileName</a:t>
            </a:r>
            <a:r>
              <a:rPr lang="en-US" sz="1800" dirty="0">
                <a:latin typeface="Consolas" pitchFamily="49" charset="0"/>
              </a:rPr>
              <a:t>);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Source </a:t>
            </a:r>
            <a:r>
              <a:rPr lang="en-US" sz="1800" dirty="0" err="1">
                <a:latin typeface="Consolas" pitchFamily="49" charset="0"/>
              </a:rPr>
              <a:t>source</a:t>
            </a:r>
            <a:r>
              <a:rPr lang="en-US" sz="1800" dirty="0">
                <a:latin typeface="Consolas" pitchFamily="49" charset="0"/>
              </a:rPr>
              <a:t> = new Source(</a:t>
            </a:r>
            <a:r>
              <a:rPr lang="en-US" sz="1800" dirty="0" err="1">
                <a:latin typeface="Consolas" pitchFamily="49" charset="0"/>
              </a:rPr>
              <a:t>fileReader</a:t>
            </a:r>
            <a:r>
              <a:rPr lang="en-US" sz="1800" dirty="0">
                <a:latin typeface="Consolas" pitchFamily="49" charset="0"/>
              </a:rPr>
              <a:t>);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while (</a:t>
            </a:r>
            <a:r>
              <a:rPr lang="en-US" sz="1800" dirty="0" err="1">
                <a:latin typeface="Consolas" pitchFamily="49" charset="0"/>
              </a:rPr>
              <a:t>source.getChar</a:t>
            </a:r>
            <a:r>
              <a:rPr lang="en-US" sz="1800" dirty="0">
                <a:latin typeface="Consolas" pitchFamily="49" charset="0"/>
              </a:rPr>
              <a:t>() != Source.EOF)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int</a:t>
            </a:r>
            <a:r>
              <a:rPr lang="en-US" sz="1800" dirty="0">
                <a:latin typeface="Consolas" pitchFamily="49" charset="0"/>
              </a:rPr>
              <a:t> c = </a:t>
            </a:r>
            <a:r>
              <a:rPr lang="en-US" sz="1800" dirty="0" err="1">
                <a:latin typeface="Consolas" pitchFamily="49" charset="0"/>
              </a:rPr>
              <a:t>source.getChar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if (c == '\n')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System.out.print</a:t>
            </a:r>
            <a:r>
              <a:rPr lang="en-US" sz="1800" dirty="0">
                <a:latin typeface="Consolas" pitchFamily="49" charset="0"/>
              </a:rPr>
              <a:t>("\\n");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else if (c != '\r')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System.out.print</a:t>
            </a:r>
            <a:r>
              <a:rPr lang="en-US" sz="1800" dirty="0">
                <a:latin typeface="Consolas" pitchFamily="49" charset="0"/>
              </a:rPr>
              <a:t>((char) c);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System.out.println</a:t>
            </a:r>
            <a:r>
              <a:rPr lang="en-US" sz="1800" dirty="0">
                <a:latin typeface="Consolas" pitchFamily="49" charset="0"/>
              </a:rPr>
              <a:t>("\t" + </a:t>
            </a:r>
            <a:r>
              <a:rPr lang="en-US" sz="1800" dirty="0" err="1">
                <a:latin typeface="Consolas" pitchFamily="49" charset="0"/>
              </a:rPr>
              <a:t>source.getCharPosition</a:t>
            </a:r>
            <a:r>
              <a:rPr lang="en-US" sz="1800" dirty="0">
                <a:latin typeface="Consolas" pitchFamily="49" charset="0"/>
              </a:rPr>
              <a:t>());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source.advance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DBA1588-8BEC-4F2E-9585-7723F3E72A9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Testing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Source</a:t>
            </a:r>
            <a:br>
              <a:rPr lang="en-US" dirty="0"/>
            </a:br>
            <a:r>
              <a:rPr lang="en-US" sz="2400" dirty="0"/>
              <a:t>(Input File is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Source.java</a:t>
            </a:r>
            <a:r>
              <a:rPr lang="en-US" sz="2400" dirty="0"/>
              <a:t>)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   line 1, character 1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a   line 1, character 2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c   line 1, character 3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k   line 1, character 4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a   line 1, character 5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g   line 1, character 6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e   line 1, character 7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line 1, character 8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e   line 1, character 9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d   line 1, character 10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u   line 1, character 11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.   line 1, character 12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c   line 1, character 13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i</a:t>
            </a:r>
            <a:r>
              <a:rPr lang="en-US" sz="1800" dirty="0">
                <a:latin typeface="Consolas" pitchFamily="49" charset="0"/>
              </a:rPr>
              <a:t>   line 1, character 14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t   line 1, character 15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a   line 1, character 16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...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©</a:t>
            </a:r>
            <a:r>
              <a:rPr lang="en-US" dirty="0" err="1"/>
              <a:t>SoftMoore</a:t>
            </a:r>
            <a:r>
              <a:rPr lang="en-US" dirty="0"/>
              <a:t> Consulting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DCBA3F9D-DCDD-4644-B721-AFCF89D2589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</a:t>
            </a:r>
            <a:br>
              <a:rPr lang="en-US" dirty="0"/>
            </a:br>
            <a:r>
              <a:rPr lang="en-US" sz="2400" dirty="0"/>
              <a:t>(a.k.a. Token Type)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term </a:t>
            </a:r>
            <a:r>
              <a:rPr lang="en-US" b="1" dirty="0"/>
              <a:t>symbol</a:t>
            </a:r>
            <a:r>
              <a:rPr lang="en-US" dirty="0"/>
              <a:t> will be used to refer to the basic lexical units returned by the scanner.  From the perspective of the parser, these are the terminal symbols.</a:t>
            </a:r>
          </a:p>
          <a:p>
            <a:r>
              <a:rPr lang="en-US" dirty="0"/>
              <a:t>Symbols include</a:t>
            </a:r>
          </a:p>
          <a:p>
            <a:pPr lvl="1"/>
            <a:r>
              <a:rPr lang="en-US" dirty="0"/>
              <a:t>reserved words (“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”, “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”, …)</a:t>
            </a:r>
          </a:p>
          <a:p>
            <a:pPr lvl="1"/>
            <a:r>
              <a:rPr lang="en-US" dirty="0"/>
              <a:t>operators and punctuation (“</a:t>
            </a:r>
            <a:r>
              <a:rPr lang="en-US" dirty="0">
                <a:latin typeface="Consolas" panose="020B0609020204030204" pitchFamily="49" charset="0"/>
              </a:rPr>
              <a:t>:=</a:t>
            </a:r>
            <a:r>
              <a:rPr lang="en-US" dirty="0"/>
              <a:t>”, “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”, “</a:t>
            </a:r>
            <a:r>
              <a:rPr lang="en-US" dirty="0">
                <a:latin typeface="Consolas" panose="020B0609020204030204" pitchFamily="49" charset="0"/>
              </a:rPr>
              <a:t>;</a:t>
            </a:r>
            <a:r>
              <a:rPr lang="en-US" dirty="0"/>
              <a:t>”, …), </a:t>
            </a:r>
          </a:p>
          <a:p>
            <a:pPr lvl="1"/>
            <a:r>
              <a:rPr lang="en-US" dirty="0"/>
              <a:t>identifier</a:t>
            </a:r>
          </a:p>
          <a:p>
            <a:pPr lvl="1"/>
            <a:r>
              <a:rPr lang="en-US" dirty="0" err="1"/>
              <a:t>intLiteral</a:t>
            </a:r>
            <a:endParaRPr lang="en-US" dirty="0"/>
          </a:p>
          <a:p>
            <a:pPr lvl="1"/>
            <a:r>
              <a:rPr lang="en-US" dirty="0"/>
              <a:t>special symbols (EOF, unknown)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4CF7CFEA-5ECC-4F38-BB82-67344E0A874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Symbol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 lIns="182880" tIns="91440"/>
          <a:lstStyle/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</a:t>
            </a:r>
            <a:r>
              <a:rPr lang="en-US" sz="1800" dirty="0" err="1">
                <a:latin typeface="Consolas" pitchFamily="49" charset="0"/>
              </a:rPr>
              <a:t>enum</a:t>
            </a:r>
            <a:r>
              <a:rPr lang="en-US" sz="1800" dirty="0">
                <a:latin typeface="Consolas" pitchFamily="49" charset="0"/>
              </a:rPr>
              <a:t> Symbol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reserved words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BooleanRW("Boolean"),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IntegerRW("Integer"),</a:t>
            </a:r>
          </a:p>
          <a:p>
            <a:pPr marL="91440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...</a:t>
            </a:r>
          </a:p>
          <a:p>
            <a:pPr marL="91440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whileRW("while"),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writeRW("write"),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writelnRW("writeln"),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arithmetic operator symbols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plus("+"),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minus("-"),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times("*"),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divide("/"),</a:t>
            </a:r>
          </a:p>
        </p:txBody>
      </p:sp>
      <p:sp>
        <p:nvSpPr>
          <p:cNvPr id="12294" name="Rectangle 4"/>
          <p:cNvSpPr>
            <a:spLocks noChangeArrowheads="1"/>
          </p:cNvSpPr>
          <p:nvPr/>
        </p:nvSpPr>
        <p:spPr bwMode="auto">
          <a:xfrm>
            <a:off x="3082811" y="5898448"/>
            <a:ext cx="2978379" cy="4007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r>
              <a:rPr lang="en-US" sz="2000" dirty="0"/>
              <a:t>(continued on next slide)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4CF7CFEA-5ECC-4F38-BB82-67344E0A874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Symbol</a:t>
            </a:r>
            <a:br>
              <a:rPr lang="en-US" dirty="0">
                <a:cs typeface="Consolas" pitchFamily="49" charset="0"/>
              </a:rPr>
            </a:br>
            <a:r>
              <a:rPr lang="en-US" sz="2400" dirty="0">
                <a:cs typeface="Consolas" pitchFamily="49" charset="0"/>
              </a:rPr>
              <a:t>(continued)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 lIns="182880" tIns="91440"/>
          <a:lstStyle/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...</a:t>
            </a:r>
          </a:p>
          <a:p>
            <a:pPr marL="91440" indent="0">
              <a:spcBef>
                <a:spcPts val="12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literal values and identifier symbols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intLiteral</a:t>
            </a:r>
            <a:r>
              <a:rPr lang="en-US" sz="1800" dirty="0">
                <a:latin typeface="Consolas" pitchFamily="49" charset="0"/>
              </a:rPr>
              <a:t>("Integer Literal"),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charLiteral</a:t>
            </a:r>
            <a:r>
              <a:rPr lang="en-US" sz="1800" dirty="0">
                <a:latin typeface="Consolas" pitchFamily="49" charset="0"/>
              </a:rPr>
              <a:t>("Character Literal"),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stringLiteral</a:t>
            </a:r>
            <a:r>
              <a:rPr lang="en-US" sz="1800" dirty="0">
                <a:latin typeface="Consolas" pitchFamily="49" charset="0"/>
              </a:rPr>
              <a:t>("String Literal"),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identifier("Identifier"),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special scanning symbols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EOF("End-of-File"),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unknown("Unknown");</a:t>
            </a:r>
          </a:p>
          <a:p>
            <a:pPr marL="91440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...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</p:txBody>
      </p:sp>
      <p:sp>
        <p:nvSpPr>
          <p:cNvPr id="12294" name="Rectangle 4"/>
          <p:cNvSpPr>
            <a:spLocks noChangeArrowheads="1"/>
          </p:cNvSpPr>
          <p:nvPr/>
        </p:nvSpPr>
        <p:spPr bwMode="auto">
          <a:xfrm>
            <a:off x="2854382" y="5207271"/>
            <a:ext cx="3435236" cy="4315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r>
              <a:rPr lang="en-US" sz="2200"/>
              <a:t>See source file for details.</a:t>
            </a:r>
          </a:p>
        </p:txBody>
      </p:sp>
    </p:spTree>
    <p:extLst>
      <p:ext uri="{BB962C8B-B14F-4D97-AF65-F5344CB8AC3E}">
        <p14:creationId xmlns:p14="http://schemas.microsoft.com/office/powerpoint/2010/main" val="1405181146"/>
      </p:ext>
    </p:extLst>
  </p:cSld>
  <p:clrMapOvr>
    <a:masterClrMapping/>
  </p:clrMapOvr>
</p:sld>
</file>

<file path=ppt/theme/theme1.xml><?xml version="1.0" encoding="utf-8"?>
<a:theme xmlns:a="http://schemas.openxmlformats.org/drawingml/2006/main" name="SoftMoore2">
  <a:themeElements>
    <a:clrScheme name="">
      <a:dk1>
        <a:srgbClr val="000099"/>
      </a:dk1>
      <a:lt1>
        <a:srgbClr val="FFFFFF"/>
      </a:lt1>
      <a:dk2>
        <a:srgbClr val="CBCBCB"/>
      </a:dk2>
      <a:lt2>
        <a:srgbClr val="000000"/>
      </a:lt2>
      <a:accent1>
        <a:srgbClr val="009999"/>
      </a:accent1>
      <a:accent2>
        <a:srgbClr val="FF9933"/>
      </a:accent2>
      <a:accent3>
        <a:srgbClr val="FFFFFF"/>
      </a:accent3>
      <a:accent4>
        <a:srgbClr val="000082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SoftMoor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ftMoore2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oore2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ftMoore2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C:\JMoore\Training\SoftMoore2.pot</Template>
  <TotalTime>3603</TotalTime>
  <Words>2249</Words>
  <Application>Microsoft Office PowerPoint</Application>
  <PresentationFormat>On-screen Show (4:3)</PresentationFormat>
  <Paragraphs>443</Paragraphs>
  <Slides>27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Consolas</vt:lpstr>
      <vt:lpstr>Times New Roman</vt:lpstr>
      <vt:lpstr>SoftMoore2</vt:lpstr>
      <vt:lpstr>Lexical Analysis (a.k.a. Scanning)</vt:lpstr>
      <vt:lpstr>Class Position</vt:lpstr>
      <vt:lpstr>Class Source</vt:lpstr>
      <vt:lpstr>Class Source: Key Methods</vt:lpstr>
      <vt:lpstr>Testing Class Source</vt:lpstr>
      <vt:lpstr>Results of Testing Class Source (Input File is Source.java)</vt:lpstr>
      <vt:lpstr>Symbol (a.k.a. Token Type)</vt:lpstr>
      <vt:lpstr>Enum Symbol</vt:lpstr>
      <vt:lpstr>Enum Symbol (continued)</vt:lpstr>
      <vt:lpstr>Token</vt:lpstr>
      <vt:lpstr>Examples: Text Associated with Symbols</vt:lpstr>
      <vt:lpstr>Class Token: Key Methods</vt:lpstr>
      <vt:lpstr>Implementing Class Token</vt:lpstr>
      <vt:lpstr>Scanner (Lexical Analyzer)</vt:lpstr>
      <vt:lpstr>Class Scanner: Key Methods</vt:lpstr>
      <vt:lpstr>Classes Source and Scanner</vt:lpstr>
      <vt:lpstr>Method advance()</vt:lpstr>
      <vt:lpstr>Method advance() (continued)</vt:lpstr>
      <vt:lpstr>Method advance() (continued – scanning “+” and “-” symbols)</vt:lpstr>
      <vt:lpstr>Method advance() (continued – scanning “&gt;” and “&gt;= ” symbols)</vt:lpstr>
      <vt:lpstr>Example: Scanning an Integer Literal</vt:lpstr>
      <vt:lpstr>Tips on Scanning an Identifier</vt:lpstr>
      <vt:lpstr>Lexical Errors</vt:lpstr>
      <vt:lpstr>Handling Lexical Errors in Method advance()</vt:lpstr>
      <vt:lpstr>Testing Class Scanner</vt:lpstr>
      <vt:lpstr>Testing Class Scanner (continued)</vt:lpstr>
      <vt:lpstr>Results of Testing Class Scanner (Input File is Correct_01.cprl)</vt:lpstr>
    </vt:vector>
  </TitlesOfParts>
  <Company>SoftMoore Consulting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Lexical Analysis</dc:title>
  <dc:creator>John I. Moore, Jr.</dc:creator>
  <cp:lastModifiedBy>John I. Moore, Jr.</cp:lastModifiedBy>
  <cp:revision>110</cp:revision>
  <cp:lastPrinted>2016-01-27T12:51:06Z</cp:lastPrinted>
  <dcterms:created xsi:type="dcterms:W3CDTF">2005-01-15T15:50:49Z</dcterms:created>
  <dcterms:modified xsi:type="dcterms:W3CDTF">2019-12-27T18:03:06Z</dcterms:modified>
</cp:coreProperties>
</file>