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7" r:id="rId1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0" autoAdjust="0"/>
    <p:restoredTop sz="97055" autoAdjust="0"/>
  </p:normalViewPr>
  <p:slideViewPr>
    <p:cSldViewPr>
      <p:cViewPr varScale="1">
        <p:scale>
          <a:sx n="94" d="100"/>
          <a:sy n="94" d="100"/>
        </p:scale>
        <p:origin x="10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Teaching Compiler Design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sz="1100" dirty="0">
                <a:latin typeface="+mn-lt"/>
              </a:rPr>
              <a:t>0-</a:t>
            </a:r>
            <a:fld id="{45FCC4B9-5925-44CA-B20D-BBBBADEE7E00}" type="slidenum">
              <a:rPr lang="en-US" sz="11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027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EEEE0D75-FBDF-41F0-A73B-0C4FD4712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04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E0D75-FBDF-41F0-A73B-0C4FD4712B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57DC600-EA59-4077-B187-A5473409B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BB80151-2449-435E-BE2D-33BFC1CA3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6027C13-E790-47A4-9815-BBDD3EF5C6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82D2506-DAF0-49A9-BEC4-065BD4406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2A81F97-054C-4215-A68A-477C4F021A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2E2657E7-27EA-431C-ADEF-4FC3A63884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B42EB46F-6F16-44B1-9F98-6E16CD751D7A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ln>
            <a:headEnd/>
            <a:tailEnd/>
          </a:ln>
        </p:spPr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(for ambitious undergraduates or graduate students)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one or more new features to the language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records/structures (or classes)</a:t>
            </a:r>
          </a:p>
          <a:p>
            <a:pPr lvl="1"/>
            <a:r>
              <a:rPr lang="en-US" dirty="0"/>
              <a:t>references/pointers and dynamic memory allocation (heap)</a:t>
            </a:r>
          </a:p>
          <a:p>
            <a:pPr lvl="1"/>
            <a:r>
              <a:rPr lang="en-US" dirty="0"/>
              <a:t>predefined environment with </a:t>
            </a:r>
            <a:r>
              <a:rPr lang="en-US" dirty="0" err="1"/>
              <a:t>builtin</a:t>
            </a:r>
            <a:r>
              <a:rPr lang="en-US" dirty="0"/>
              <a:t> procedures/functions</a:t>
            </a:r>
            <a:br>
              <a:rPr lang="en-US" dirty="0"/>
            </a:br>
            <a:r>
              <a:rPr lang="en-US" dirty="0"/>
              <a:t>(make Boolean a predefined </a:t>
            </a:r>
            <a:r>
              <a:rPr lang="en-US" dirty="0" err="1"/>
              <a:t>enum</a:t>
            </a:r>
            <a:r>
              <a:rPr lang="en-US" dirty="0"/>
              <a:t> type)</a:t>
            </a:r>
          </a:p>
          <a:p>
            <a:r>
              <a:rPr lang="en-US" dirty="0"/>
              <a:t>Modify target language/machine</a:t>
            </a:r>
          </a:p>
          <a:p>
            <a:pPr lvl="1"/>
            <a:r>
              <a:rPr lang="en-US" dirty="0"/>
              <a:t>real machine, or assembly language for a real machine</a:t>
            </a:r>
            <a:br>
              <a:rPr lang="en-US" dirty="0"/>
            </a:br>
            <a:r>
              <a:rPr lang="en-US" dirty="0"/>
              <a:t>(e.g., Intel x86)</a:t>
            </a:r>
          </a:p>
          <a:p>
            <a:pPr lvl="1"/>
            <a:r>
              <a:rPr lang="en-US" dirty="0"/>
              <a:t>JVM or assembly language for JVM</a:t>
            </a:r>
          </a:p>
          <a:p>
            <a:pPr lvl="1"/>
            <a:r>
              <a:rPr lang="en-US" dirty="0"/>
              <a:t>Common Language Runtime (part of Microsoft’s .NET Framework)</a:t>
            </a:r>
          </a:p>
          <a:p>
            <a:pPr lvl="1"/>
            <a:r>
              <a:rPr lang="en-US" dirty="0"/>
              <a:t>C programming language (e.g., first C++ “compilers”)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project in a language other than Java (e.g., Python, </a:t>
            </a:r>
            <a:r>
              <a:rPr lang="en-US" dirty="0" err="1"/>
              <a:t>Kotlin</a:t>
            </a:r>
            <a:r>
              <a:rPr lang="en-US" dirty="0"/>
              <a:t>, or C#)</a:t>
            </a:r>
          </a:p>
          <a:p>
            <a:r>
              <a:rPr lang="en-US" dirty="0"/>
              <a:t>Implement constraint analysis and code generation using the visitor design pattern</a:t>
            </a:r>
          </a:p>
          <a:p>
            <a:r>
              <a:rPr lang="en-US" dirty="0"/>
              <a:t>Redesign code generation to allow for multiple targets</a:t>
            </a:r>
          </a:p>
          <a:p>
            <a:pPr lvl="1"/>
            <a:r>
              <a:rPr lang="en-US" dirty="0"/>
              <a:t>use a universal, machine-independent back end (e.g., LLVM)</a:t>
            </a:r>
          </a:p>
          <a:p>
            <a:pPr lvl="1"/>
            <a:r>
              <a:rPr lang="en-US" dirty="0"/>
              <a:t>use design patterns to create a code-generation factory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C4B2-C087-47C2-8E3C-891DA3E4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Implementation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4545-BDB0-4314-A770-CAD8A0CD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source code for</a:t>
            </a:r>
          </a:p>
          <a:p>
            <a:pPr lvl="1"/>
            <a:r>
              <a:rPr lang="en-US" dirty="0"/>
              <a:t>CVM (virtual machine target for compiler</a:t>
            </a:r>
          </a:p>
          <a:p>
            <a:pPr lvl="1"/>
            <a:r>
              <a:rPr lang="en-US" dirty="0"/>
              <a:t>Assembler for CVM</a:t>
            </a:r>
          </a:p>
          <a:p>
            <a:pPr lvl="1"/>
            <a:r>
              <a:rPr lang="en-US" dirty="0"/>
              <a:t>Disassembler </a:t>
            </a:r>
            <a:r>
              <a:rPr lang="en-US"/>
              <a:t>for CVM </a:t>
            </a:r>
            <a:r>
              <a:rPr lang="en-US" dirty="0"/>
              <a:t>machine code</a:t>
            </a:r>
          </a:p>
          <a:p>
            <a:r>
              <a:rPr lang="en-US" dirty="0"/>
              <a:t>Java source code or skeletal source code for various parts of the compiler</a:t>
            </a:r>
          </a:p>
          <a:p>
            <a:r>
              <a:rPr lang="en-US" dirty="0"/>
              <a:t>Javadoc files for the full CPRL compiler</a:t>
            </a:r>
          </a:p>
          <a:p>
            <a:r>
              <a:rPr lang="en-US" dirty="0"/>
              <a:t>Correct and incorrect CPRL programs for testing your compiler</a:t>
            </a:r>
          </a:p>
          <a:p>
            <a:r>
              <a:rPr lang="en-US" dirty="0"/>
              <a:t>Sample Windows batch files and Bash shell scripts for running and testing various stages of your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6547D-F7AC-46ED-B80B-21BB212E8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FD42B-86CA-4624-990F-148925816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Course for Undergraduates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study of compilers could easily fill several graduate-level courses.</a:t>
            </a:r>
          </a:p>
          <a:p>
            <a:r>
              <a:rPr lang="en-US" dirty="0"/>
              <a:t>Simplifications and compromises are necessary for a</a:t>
            </a:r>
            <a:br>
              <a:rPr lang="en-US" dirty="0"/>
            </a:br>
            <a:r>
              <a:rPr lang="en-US" dirty="0"/>
              <a:t>one-semester course that is accessible to undergraduate students.</a:t>
            </a:r>
          </a:p>
          <a:p>
            <a:pPr lvl="1"/>
            <a:r>
              <a:rPr lang="en-US" dirty="0"/>
              <a:t>Narrow focus</a:t>
            </a:r>
          </a:p>
          <a:p>
            <a:pPr lvl="2"/>
            <a:r>
              <a:rPr lang="en-US" dirty="0"/>
              <a:t>a project-oriented course (the “fun” part of studying compilers)</a:t>
            </a:r>
          </a:p>
          <a:p>
            <a:pPr lvl="1"/>
            <a:r>
              <a:rPr lang="en-US" dirty="0"/>
              <a:t>Relatively simple source language</a:t>
            </a:r>
          </a:p>
          <a:p>
            <a:pPr lvl="2"/>
            <a:r>
              <a:rPr lang="en-US" dirty="0"/>
              <a:t>but powerful enough to be interesting and challenging</a:t>
            </a:r>
          </a:p>
          <a:p>
            <a:pPr lvl="1"/>
            <a:r>
              <a:rPr lang="en-US" dirty="0"/>
              <a:t>Target language is assembly language for a virtual machine with stack-based architecture</a:t>
            </a:r>
          </a:p>
          <a:p>
            <a:pPr lvl="2"/>
            <a:r>
              <a:rPr lang="en-US" dirty="0"/>
              <a:t>simplifies code generation</a:t>
            </a:r>
          </a:p>
          <a:p>
            <a:pPr lvl="2"/>
            <a:r>
              <a:rPr lang="en-US" dirty="0"/>
              <a:t>eliminates having to deal with general-purpose registers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B655D9-F92C-4D79-9FFA-1FADF912C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Audience?</a:t>
            </a:r>
          </a:p>
          <a:p>
            <a:pPr lvl="1"/>
            <a:r>
              <a:rPr lang="en-US" dirty="0"/>
              <a:t>undergraduate students?</a:t>
            </a:r>
          </a:p>
          <a:p>
            <a:pPr lvl="1"/>
            <a:r>
              <a:rPr lang="en-US" dirty="0"/>
              <a:t>graduate students?</a:t>
            </a:r>
          </a:p>
          <a:p>
            <a:pPr lvl="1"/>
            <a:r>
              <a:rPr lang="en-US" dirty="0"/>
              <a:t>compiler professionals?</a:t>
            </a:r>
          </a:p>
          <a:p>
            <a:pPr marL="457200" lvl="1" indent="0">
              <a:buNone/>
            </a:pPr>
            <a:r>
              <a:rPr lang="en-US" b="1" dirty="0"/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undergraduate students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useful as basic introduction to graduate students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Prerequisite?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experience in both high-level and low-level languages (e.g., Java and assembly language)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knowledge of algorithms and data structures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(recursion, lists, stacks, maps,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 of Theory?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comprehensive versus minimal?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(but must be able to understand and analyze context-free grammars)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scanner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tools other than compiler and IDE (e.g., Java and Eclipse)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 to parsing (checking program for valid syntax)?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down versus bottom up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 versus table driven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lookahead tokens?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descent (top down) with one token lookahead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Representation(s)?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high-level versus low level (or both)?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syntax trees (high-level, target machine independent)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programming language (e.g., C++, Java, Python, etc.)?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subset of real programming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CPRL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ompiler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anguage)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Language (language used to write the compiler)?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flexible, but Java is recommended.  Slides, handouts, and skeletal code all use Java.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machine versus virtual machine (e.g., JVM)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code versus assembly language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(simplifies code generation)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machine (similar to JVM but simpler)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Quote on LL(1)</a:t>
            </a:r>
            <a:br>
              <a:rPr lang="en-US" dirty="0"/>
            </a:br>
            <a:r>
              <a:rPr lang="en-US" dirty="0"/>
              <a:t>Recursive Descent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tIns="182880" rIns="274320"/>
          <a:lstStyle/>
          <a:p>
            <a:pPr marL="0" indent="0">
              <a:buNone/>
            </a:pPr>
            <a:r>
              <a:rPr lang="en-US" dirty="0"/>
              <a:t>“This pattern shows how to implement parsing decisions that use a single token of </a:t>
            </a:r>
            <a:r>
              <a:rPr lang="en-US" dirty="0" err="1"/>
              <a:t>lookahead</a:t>
            </a:r>
            <a:r>
              <a:rPr lang="en-US" dirty="0"/>
              <a:t>.  It’s the weakest form of recursive-descent parser, but the easiest to understand and implement.  If you can conveniently implement your language with this LL(1) pattern you should do so.”     – Terence Parr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of a compiler for a small programming language</a:t>
            </a:r>
          </a:p>
          <a:p>
            <a:r>
              <a:rPr lang="en-US" dirty="0"/>
              <a:t>Simple source language (CPRL)</a:t>
            </a:r>
          </a:p>
          <a:p>
            <a:r>
              <a:rPr lang="en-US" dirty="0"/>
              <a:t>Simple target language (assembly language for CVM, a simple stack-based virtual machine)</a:t>
            </a:r>
          </a:p>
          <a:p>
            <a:r>
              <a:rPr lang="en-US" dirty="0"/>
              <a:t>Build a compiler </a:t>
            </a:r>
            <a:r>
              <a:rPr lang="en-US" b="1" dirty="0"/>
              <a:t>one step at a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series of 8 smaller subprojects</a:t>
            </a:r>
          </a:p>
          <a:p>
            <a:r>
              <a:rPr lang="en-US" dirty="0"/>
              <a:t>Lots of template Java code to guide you through the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6885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1249</TotalTime>
  <Words>721</Words>
  <Application>Microsoft Office PowerPoint</Application>
  <PresentationFormat>On-screen Show (4:3)</PresentationFormat>
  <Paragraphs>125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SoftMoore2</vt:lpstr>
      <vt:lpstr>Teaching Compiler Design</vt:lpstr>
      <vt:lpstr>Compiler Course for Undergraduates</vt:lpstr>
      <vt:lpstr>Decisions, Decisions, Decisions</vt:lpstr>
      <vt:lpstr>Decisions, Decisions, Decisions (continued)</vt:lpstr>
      <vt:lpstr>Decisions, Decisions, Decisions (continued)</vt:lpstr>
      <vt:lpstr>Decisions, Decisions, Decisions (continued)</vt:lpstr>
      <vt:lpstr>Decisions, Decisions, Decisions (continued)</vt:lpstr>
      <vt:lpstr>A Quote on LL(1) Recursive Descent Parsers</vt:lpstr>
      <vt:lpstr>Course Project</vt:lpstr>
      <vt:lpstr>Challenging Project Variations (for ambitious undergraduates or graduate students)</vt:lpstr>
      <vt:lpstr>Challenging Project Variations (continued)</vt:lpstr>
      <vt:lpstr>Compiler Implementation Resources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Compiler Design</dc:title>
  <dc:creator>John I. Moore, Jr.</dc:creator>
  <cp:lastModifiedBy>John I. Moore, Jr.</cp:lastModifiedBy>
  <cp:revision>64</cp:revision>
  <cp:lastPrinted>2018-01-24T15:30:13Z</cp:lastPrinted>
  <dcterms:created xsi:type="dcterms:W3CDTF">2005-01-12T21:47:45Z</dcterms:created>
  <dcterms:modified xsi:type="dcterms:W3CDTF">2020-01-16T11:35:47Z</dcterms:modified>
</cp:coreProperties>
</file>