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handoutMasterIdLst>
    <p:handoutMasterId r:id="rId43"/>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3" r:id="rId32"/>
    <p:sldId id="305" r:id="rId33"/>
    <p:sldId id="304" r:id="rId34"/>
    <p:sldId id="280" r:id="rId35"/>
    <p:sldId id="283" r:id="rId36"/>
    <p:sldId id="281" r:id="rId37"/>
    <p:sldId id="279" r:id="rId38"/>
    <p:sldId id="314" r:id="rId39"/>
    <p:sldId id="299" r:id="rId40"/>
    <p:sldId id="286" r:id="rId41"/>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94" d="100"/>
          <a:sy n="94" d="100"/>
        </p:scale>
        <p:origin x="888"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Overview of Compilers</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1-</a:t>
            </a:r>
            <a:fld id="{CF1715FB-A982-4256-96DA-A09F3747366A}"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Overview</a:t>
            </a:r>
          </a:p>
        </p:txBody>
      </p:sp>
      <p:sp>
        <p:nvSpPr>
          <p:cNvPr id="64515" name="Rectangle 1027"/>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1031"/>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p>
        </p:txBody>
      </p:sp>
      <p:sp>
        <p:nvSpPr>
          <p:cNvPr id="70660" name="Header Placeholder 3"/>
          <p:cNvSpPr>
            <a:spLocks noGrp="1"/>
          </p:cNvSpPr>
          <p:nvPr>
            <p:ph type="hdr" sz="quarter"/>
          </p:nvPr>
        </p:nvSpPr>
        <p:spPr>
          <a:noFill/>
        </p:spPr>
        <p:txBody>
          <a:bodyPr/>
          <a:lstStyle/>
          <a:p>
            <a:r>
              <a:rPr lang="en-US"/>
              <a:t>Overview</a:t>
            </a:r>
          </a:p>
        </p:txBody>
      </p:sp>
      <p:sp>
        <p:nvSpPr>
          <p:cNvPr id="70661" name="Slide Number Placeholder 4"/>
          <p:cNvSpPr>
            <a:spLocks noGrp="1"/>
          </p:cNvSpPr>
          <p:nvPr>
            <p:ph type="sldNum" sz="quarter" idx="5"/>
          </p:nvPr>
        </p:nvSpPr>
        <p:spPr>
          <a:noFill/>
        </p:spPr>
        <p:txBody>
          <a:bodyPr/>
          <a:lstStyle/>
          <a:p>
            <a:fld id="{C18841B5-4CBF-465F-9059-0FA29D3D7607}" type="slidenum">
              <a:rPr lang="en-US" smtClean="0"/>
              <a:pPr/>
              <a:t>31</a:t>
            </a:fld>
            <a:endParaRPr lang="en-US"/>
          </a:p>
        </p:txBody>
      </p:sp>
    </p:spTree>
    <p:extLst>
      <p:ext uri="{BB962C8B-B14F-4D97-AF65-F5344CB8AC3E}">
        <p14:creationId xmlns:p14="http://schemas.microsoft.com/office/powerpoint/2010/main" val="2894514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32</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33</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34</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35</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36</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38</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39</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40</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12AD52E1-D5AA-46F0-8084-63A2D1158803}" type="slidenum">
              <a:rPr lang="en-US" smtClean="0"/>
              <a:pPr/>
              <a:t>10</a:t>
            </a:fld>
            <a:endParaRPr lang="en-US"/>
          </a:p>
        </p:txBody>
      </p:sp>
      <p:sp>
        <p:nvSpPr>
          <p:cNvPr id="12292" name="Rectangle 2"/>
          <p:cNvSpPr>
            <a:spLocks noGrp="1" noChangeArrowheads="1"/>
          </p:cNvSpPr>
          <p:nvPr>
            <p:ph type="title"/>
          </p:nvPr>
        </p:nvSpPr>
        <p:spPr/>
        <p:txBody>
          <a:bodyPr/>
          <a:lstStyle/>
          <a:p>
            <a:r>
              <a:rPr lang="en-US"/>
              <a:t>Diagnostic Tools</a:t>
            </a:r>
          </a:p>
        </p:txBody>
      </p:sp>
      <p:sp>
        <p:nvSpPr>
          <p:cNvPr id="12293" name="Rectangle 3"/>
          <p:cNvSpPr>
            <a:spLocks noGrp="1" noChangeArrowheads="1"/>
          </p:cNvSpPr>
          <p:nvPr>
            <p:ph type="body" idx="1"/>
          </p:nvPr>
        </p:nvSpPr>
        <p:spPr/>
        <p:txBody>
          <a:bodyPr/>
          <a:lstStyle/>
          <a:p>
            <a:r>
              <a:rPr lang="en-US" dirty="0"/>
              <a:t>Error reports</a:t>
            </a:r>
          </a:p>
          <a:p>
            <a:r>
              <a:rPr lang="en-US" dirty="0"/>
              <a:t>Cross reference maps</a:t>
            </a:r>
          </a:p>
          <a:p>
            <a:r>
              <a:rPr lang="en-US" dirty="0"/>
              <a:t>Run time profilers</a:t>
            </a:r>
          </a:p>
          <a:p>
            <a:r>
              <a:rPr lang="en-US" dirty="0"/>
              <a:t>Source level debuggers</a:t>
            </a:r>
          </a:p>
          <a:p>
            <a:r>
              <a:rPr lang="en-US" dirty="0"/>
              <a:t>Disassemblers</a:t>
            </a:r>
          </a:p>
          <a:p>
            <a:r>
              <a:rPr lang="en-US" dirty="0" err="1"/>
              <a:t>Decompilers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err="1"/>
              <a:t>JShell</a:t>
            </a:r>
            <a:r>
              <a:rPr lang="en-US" sz="1950" dirty="0"/>
              <a:t> for Java 9</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err="1"/>
              <a:t>e.g</a:t>
            </a:r>
            <a:r>
              <a:rPr lang="en-US" dirty="0"/>
              <a:t>, C++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578" y="3479"/>
                <a:ext cx="495" cy="204"/>
              </a:xfrm>
              <a:prstGeom prst="rect">
                <a:avLst/>
              </a:prstGeom>
              <a:noFill/>
              <a:ln w="9525">
                <a:noFill/>
                <a:miter lim="800000"/>
                <a:headEnd/>
                <a:tailEnd/>
              </a:ln>
            </p:spPr>
            <p:txBody>
              <a:bodyPr wrap="none" lIns="92075" tIns="46038" rIns="92075" bIns="46038">
                <a:spAutoFit/>
              </a:bodyPr>
              <a:lstStyle/>
              <a:p>
                <a:r>
                  <a:rPr lang="en-US" sz="1500" dirty="0"/>
                  <a:t>Python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grpSp>
        <p:nvGrpSpPr>
          <p:cNvPr id="3" name="Group 2"/>
          <p:cNvGrpSpPr/>
          <p:nvPr/>
        </p:nvGrpSpPr>
        <p:grpSpPr>
          <a:xfrm>
            <a:off x="1557338" y="2286000"/>
            <a:ext cx="6032500" cy="2610552"/>
            <a:chOff x="1557338" y="2286000"/>
            <a:chExt cx="6032500" cy="2610552"/>
          </a:xfrm>
        </p:grpSpPr>
        <p:sp>
          <p:nvSpPr>
            <p:cNvPr id="27653" name="Text Box 38"/>
            <p:cNvSpPr txBox="1">
              <a:spLocks noChangeArrowheads="1"/>
            </p:cNvSpPr>
            <p:nvPr/>
          </p:nvSpPr>
          <p:spPr bwMode="auto">
            <a:xfrm>
              <a:off x="1729075" y="4495800"/>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27655" name="Group 52"/>
            <p:cNvGrpSpPr>
              <a:grpSpLocks/>
            </p:cNvGrpSpPr>
            <p:nvPr/>
          </p:nvGrpSpPr>
          <p:grpSpPr bwMode="auto">
            <a:xfrm>
              <a:off x="2654300" y="2652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7338" y="2286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2238" y="2286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30788" y="2654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8725" y="2287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2" name="Left Brace 1"/>
            <p:cNvSpPr/>
            <p:nvPr/>
          </p:nvSpPr>
          <p:spPr bwMode="auto">
            <a:xfrm rot="16200000">
              <a:off x="4389120" y="2484120"/>
              <a:ext cx="365760" cy="3657600"/>
            </a:xfrm>
            <a:prstGeom prst="lef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0" name="Flowchart: Off-page Connector 79"/>
            <p:cNvSpPr/>
            <p:nvPr/>
          </p:nvSpPr>
          <p:spPr bwMode="auto">
            <a:xfrm>
              <a:off x="2929890" y="3383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5780" y="3383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474209" y="32004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another compiler for C#/</a:t>
            </a:r>
            <a:r>
              <a:rPr lang="en-US" dirty="0">
                <a:latin typeface="Consolas" panose="020B0609020204030204" pitchFamily="49" charset="0"/>
              </a:rPr>
              <a:t>0</a:t>
            </a:r>
            <a:r>
              <a:rPr lang="en-US" dirty="0"/>
              <a:t> in the language C#/</a:t>
            </a:r>
            <a:r>
              <a:rPr lang="en-US" dirty="0">
                <a:latin typeface="Consolas" panose="020B0609020204030204" pitchFamily="49" charset="0"/>
              </a:rPr>
              <a:t>0</a:t>
            </a:r>
            <a:r>
              <a:rPr lang="en-US" dirty="0"/>
              <a:t>.</a:t>
            </a:r>
          </a:p>
          <a:p>
            <a:r>
              <a:rPr lang="en-US" dirty="0"/>
              <a:t>Compile it using the compiler obtained from step 1.</a:t>
            </a:r>
            <a:br>
              <a:rPr lang="en-US" dirty="0"/>
            </a:br>
            <a:r>
              <a:rPr lang="en-US" dirty="0"/>
              <a:t>(At this point we no longer need the C compiler.)</a:t>
            </a:r>
          </a:p>
        </p:txBody>
      </p:sp>
      <p:grpSp>
        <p:nvGrpSpPr>
          <p:cNvPr id="2" name="Group 1"/>
          <p:cNvGrpSpPr/>
          <p:nvPr/>
        </p:nvGrpSpPr>
        <p:grpSpPr>
          <a:xfrm>
            <a:off x="1474209" y="306705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t>©SoftMoore Consulting</a:t>
            </a:r>
          </a:p>
        </p:txBody>
      </p:sp>
      <p:sp>
        <p:nvSpPr>
          <p:cNvPr id="31747" name="Slide Number Placeholder 4"/>
          <p:cNvSpPr>
            <a:spLocks noGrp="1"/>
          </p:cNvSpPr>
          <p:nvPr>
            <p:ph type="sldNum" sz="quarter" idx="11"/>
          </p:nvPr>
        </p:nvSpPr>
        <p:spPr>
          <a:noFill/>
        </p:spPr>
        <p:txBody>
          <a:bodyPr/>
          <a:lstStyle/>
          <a:p>
            <a:r>
              <a:rPr lang="en-US"/>
              <a:t>Slide </a:t>
            </a:r>
            <a:fld id="{682BC4F9-C1FD-4BB9-9A3B-8B2B231F18EC}" type="slidenum">
              <a:rPr lang="en-US" smtClean="0"/>
              <a:pPr/>
              <a:t>31</a:t>
            </a:fld>
            <a:endParaRPr lang="en-US"/>
          </a:p>
        </p:txBody>
      </p:sp>
      <p:sp>
        <p:nvSpPr>
          <p:cNvPr id="31748" name="Rectangle 2"/>
          <p:cNvSpPr>
            <a:spLocks noGrp="1" noChangeArrowheads="1"/>
          </p:cNvSpPr>
          <p:nvPr>
            <p:ph type="title"/>
          </p:nvPr>
        </p:nvSpPr>
        <p:spPr/>
        <p:txBody>
          <a:bodyPr/>
          <a:lstStyle/>
          <a:p>
            <a:r>
              <a:rPr lang="en-US" dirty="0"/>
              <a:t>Bootstrapping a Compiler: Step 3</a:t>
            </a:r>
          </a:p>
        </p:txBody>
      </p:sp>
      <p:sp>
        <p:nvSpPr>
          <p:cNvPr id="31749"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2.</a:t>
            </a:r>
          </a:p>
        </p:txBody>
      </p:sp>
      <p:grpSp>
        <p:nvGrpSpPr>
          <p:cNvPr id="4" name="Group 3">
            <a:extLst>
              <a:ext uri="{FF2B5EF4-FFF2-40B4-BE49-F238E27FC236}">
                <a16:creationId xmlns:a16="http://schemas.microsoft.com/office/drawing/2014/main" id="{FC27BC0C-657B-4E67-9E54-AC081B981532}"/>
              </a:ext>
            </a:extLst>
          </p:cNvPr>
          <p:cNvGrpSpPr/>
          <p:nvPr/>
        </p:nvGrpSpPr>
        <p:grpSpPr>
          <a:xfrm>
            <a:off x="1584621" y="2743200"/>
            <a:ext cx="5974758" cy="2616505"/>
            <a:chOff x="1474209" y="2971800"/>
            <a:chExt cx="5974758" cy="2616505"/>
          </a:xfrm>
        </p:grpSpPr>
        <p:grpSp>
          <p:nvGrpSpPr>
            <p:cNvPr id="31750" name="Group 4"/>
            <p:cNvGrpSpPr>
              <a:grpSpLocks/>
            </p:cNvGrpSpPr>
            <p:nvPr/>
          </p:nvGrpSpPr>
          <p:grpSpPr bwMode="auto">
            <a:xfrm>
              <a:off x="2667000" y="2971800"/>
              <a:ext cx="1462088" cy="730250"/>
              <a:chOff x="624" y="2544"/>
              <a:chExt cx="921" cy="460"/>
            </a:xfrm>
          </p:grpSpPr>
          <p:grpSp>
            <p:nvGrpSpPr>
              <p:cNvPr id="31784" name="Group 5"/>
              <p:cNvGrpSpPr>
                <a:grpSpLocks/>
              </p:cNvGrpSpPr>
              <p:nvPr/>
            </p:nvGrpSpPr>
            <p:grpSpPr bwMode="auto">
              <a:xfrm>
                <a:off x="624" y="2544"/>
                <a:ext cx="921" cy="460"/>
                <a:chOff x="624" y="2544"/>
                <a:chExt cx="921" cy="460"/>
              </a:xfrm>
            </p:grpSpPr>
            <p:sp>
              <p:nvSpPr>
                <p:cNvPr id="31787"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8"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9"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0"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1"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2"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3"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94"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1785" name="Text Box 14"/>
              <p:cNvSpPr txBox="1">
                <a:spLocks noChangeArrowheads="1"/>
              </p:cNvSpPr>
              <p:nvPr/>
            </p:nvSpPr>
            <p:spPr bwMode="auto">
              <a:xfrm>
                <a:off x="899" y="2784"/>
                <a:ext cx="374"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1786"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1751" name="Group 16"/>
            <p:cNvGrpSpPr>
              <a:grpSpLocks/>
            </p:cNvGrpSpPr>
            <p:nvPr/>
          </p:nvGrpSpPr>
          <p:grpSpPr bwMode="auto">
            <a:xfrm>
              <a:off x="3854450" y="3336925"/>
              <a:ext cx="1462088" cy="730250"/>
              <a:chOff x="624" y="2544"/>
              <a:chExt cx="921" cy="460"/>
            </a:xfrm>
          </p:grpSpPr>
          <p:grpSp>
            <p:nvGrpSpPr>
              <p:cNvPr id="31773" name="Group 17"/>
              <p:cNvGrpSpPr>
                <a:grpSpLocks/>
              </p:cNvGrpSpPr>
              <p:nvPr/>
            </p:nvGrpSpPr>
            <p:grpSpPr bwMode="auto">
              <a:xfrm>
                <a:off x="624" y="2544"/>
                <a:ext cx="921" cy="460"/>
                <a:chOff x="624" y="2544"/>
                <a:chExt cx="921" cy="460"/>
              </a:xfrm>
            </p:grpSpPr>
            <p:sp>
              <p:nvSpPr>
                <p:cNvPr id="31776"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7"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8"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9"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0"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1"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2"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83"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1774"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1775"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1752" name="Group 28"/>
            <p:cNvGrpSpPr>
              <a:grpSpLocks/>
            </p:cNvGrpSpPr>
            <p:nvPr/>
          </p:nvGrpSpPr>
          <p:grpSpPr bwMode="auto">
            <a:xfrm>
              <a:off x="5041900" y="2971800"/>
              <a:ext cx="1462088" cy="730250"/>
              <a:chOff x="624" y="2544"/>
              <a:chExt cx="921" cy="460"/>
            </a:xfrm>
          </p:grpSpPr>
          <p:grpSp>
            <p:nvGrpSpPr>
              <p:cNvPr id="31762" name="Group 29"/>
              <p:cNvGrpSpPr>
                <a:grpSpLocks/>
              </p:cNvGrpSpPr>
              <p:nvPr/>
            </p:nvGrpSpPr>
            <p:grpSpPr bwMode="auto">
              <a:xfrm>
                <a:off x="624" y="2544"/>
                <a:ext cx="921" cy="460"/>
                <a:chOff x="624" y="2544"/>
                <a:chExt cx="921" cy="460"/>
              </a:xfrm>
            </p:grpSpPr>
            <p:sp>
              <p:nvSpPr>
                <p:cNvPr id="31765"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6"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7"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8"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69"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0"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1"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772"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1763"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1764" name="Text Box 39"/>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1753" name="Text Box 40"/>
            <p:cNvSpPr txBox="1">
              <a:spLocks noChangeArrowheads="1"/>
            </p:cNvSpPr>
            <p:nvPr/>
          </p:nvSpPr>
          <p:spPr bwMode="auto">
            <a:xfrm>
              <a:off x="1474209" y="38862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1755" name="Text Box 42"/>
            <p:cNvSpPr txBox="1">
              <a:spLocks noChangeArrowheads="1"/>
            </p:cNvSpPr>
            <p:nvPr/>
          </p:nvSpPr>
          <p:spPr bwMode="auto">
            <a:xfrm>
              <a:off x="6095583" y="396240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1756" name="AutoShape 43"/>
            <p:cNvSpPr>
              <a:spLocks noChangeArrowheads="1"/>
            </p:cNvSpPr>
            <p:nvPr/>
          </p:nvSpPr>
          <p:spPr bwMode="auto">
            <a:xfrm>
              <a:off x="4538663" y="39703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1757" name="AutoShape 44"/>
            <p:cNvSpPr>
              <a:spLocks noChangeArrowheads="1"/>
            </p:cNvSpPr>
            <p:nvPr/>
          </p:nvSpPr>
          <p:spPr bwMode="auto">
            <a:xfrm>
              <a:off x="3352800" y="3613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1758" name="AutoShape 45"/>
            <p:cNvSpPr>
              <a:spLocks noChangeArrowheads="1"/>
            </p:cNvSpPr>
            <p:nvPr/>
          </p:nvSpPr>
          <p:spPr bwMode="auto">
            <a:xfrm>
              <a:off x="5715000" y="3613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1759" name="AutoShape 46"/>
            <p:cNvCxnSpPr>
              <a:cxnSpLocks noChangeShapeType="1"/>
              <a:stCxn id="31753" idx="3"/>
              <a:endCxn id="31757" idx="2"/>
            </p:cNvCxnSpPr>
            <p:nvPr/>
          </p:nvCxnSpPr>
          <p:spPr bwMode="auto">
            <a:xfrm flipV="1">
              <a:off x="2723141" y="3705225"/>
              <a:ext cx="675697" cy="381351"/>
            </a:xfrm>
            <a:prstGeom prst="bentConnector2">
              <a:avLst/>
            </a:prstGeom>
            <a:noFill/>
            <a:ln w="9525">
              <a:solidFill>
                <a:schemeClr val="tx1"/>
              </a:solidFill>
              <a:miter lim="800000"/>
              <a:headEnd/>
              <a:tailEnd type="triangle" w="med" len="med"/>
            </a:ln>
          </p:spPr>
        </p:cxnSp>
        <p:cxnSp>
          <p:nvCxnSpPr>
            <p:cNvPr id="31760" name="AutoShape 47"/>
            <p:cNvCxnSpPr>
              <a:cxnSpLocks noChangeShapeType="1"/>
              <a:stCxn id="53" idx="3"/>
              <a:endCxn id="60" idx="2"/>
            </p:cNvCxnSpPr>
            <p:nvPr/>
          </p:nvCxnSpPr>
          <p:spPr bwMode="auto">
            <a:xfrm flipV="1">
              <a:off x="3961642" y="4800543"/>
              <a:ext cx="624899" cy="279610"/>
            </a:xfrm>
            <a:prstGeom prst="bentConnector2">
              <a:avLst/>
            </a:prstGeom>
            <a:noFill/>
            <a:ln w="9525">
              <a:solidFill>
                <a:schemeClr val="tx1"/>
              </a:solidFill>
              <a:miter lim="800000"/>
              <a:headEnd/>
              <a:tailEnd type="triangle" w="med" len="med"/>
            </a:ln>
          </p:spPr>
        </p:cxnSp>
        <p:cxnSp>
          <p:nvCxnSpPr>
            <p:cNvPr id="31761" name="AutoShape 48"/>
            <p:cNvCxnSpPr>
              <a:cxnSpLocks noChangeShapeType="1"/>
              <a:stCxn id="31755" idx="1"/>
              <a:endCxn id="31758" idx="2"/>
            </p:cNvCxnSpPr>
            <p:nvPr/>
          </p:nvCxnSpPr>
          <p:spPr bwMode="auto">
            <a:xfrm rot="10800000">
              <a:off x="5761039" y="37052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1" y="406902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53" name="Text Box 41">
              <a:extLst>
                <a:ext uri="{FF2B5EF4-FFF2-40B4-BE49-F238E27FC236}">
                  <a16:creationId xmlns:a16="http://schemas.microsoft.com/office/drawing/2014/main" id="{85FA7B70-01B0-4108-ACC7-CD355810AAE8}"/>
                </a:ext>
              </a:extLst>
            </p:cNvPr>
            <p:cNvSpPr txBox="1">
              <a:spLocks noChangeArrowheads="1"/>
            </p:cNvSpPr>
            <p:nvPr/>
          </p:nvSpPr>
          <p:spPr bwMode="auto">
            <a:xfrm>
              <a:off x="2148646" y="457200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2</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32</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33</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34</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35</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4800"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4596"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36</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38</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90863" y="2338705"/>
              <a:ext cx="587375" cy="320675"/>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87"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39</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40</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(since I wrote it in Java).  You can use the CVM interpreter to execute programs compiled using your compiler and assembled using the CVM assembler.</a:t>
            </a:r>
          </a:p>
        </p:txBody>
      </p:sp>
      <p:grpSp>
        <p:nvGrpSpPr>
          <p:cNvPr id="2" name="Group 1"/>
          <p:cNvGrpSpPr/>
          <p:nvPr/>
        </p:nvGrpSpPr>
        <p:grpSpPr>
          <a:xfrm>
            <a:off x="3886200" y="3022767"/>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7109F165-252E-40CA-B102-7EB147AE6585}" type="slidenum">
              <a:rPr lang="en-US" smtClean="0"/>
              <a:pPr/>
              <a:t>9</a:t>
            </a:fld>
            <a:endParaRPr lang="en-US"/>
          </a:p>
        </p:txBody>
      </p:sp>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sz="2300" dirty="0"/>
              <a:t>Assembler</a:t>
            </a:r>
          </a:p>
          <a:p>
            <a:pPr lvl="1"/>
            <a:r>
              <a:rPr lang="en-US" dirty="0"/>
              <a:t>translates symbolic assembly language to machine code</a:t>
            </a:r>
          </a:p>
          <a:p>
            <a:r>
              <a:rPr lang="en-US" sz="2300" dirty="0"/>
              <a:t>High-level language translator (a.k.a., transpiler)</a:t>
            </a:r>
          </a:p>
          <a:p>
            <a:pPr lvl="1"/>
            <a:r>
              <a:rPr lang="en-US" dirty="0"/>
              <a:t>e.g., C++ to C or TypeScript to JavaScript</a:t>
            </a:r>
          </a:p>
          <a:p>
            <a:r>
              <a:rPr lang="en-US" sz="2300" dirty="0"/>
              <a:t>Interpreter (more on this topic in subsequent slides)</a:t>
            </a:r>
          </a:p>
          <a:p>
            <a:r>
              <a:rPr lang="en-US" sz="2300" dirty="0"/>
              <a:t>Syntax-directed editors</a:t>
            </a:r>
          </a:p>
          <a:p>
            <a:r>
              <a:rPr lang="en-US" sz="2300" dirty="0"/>
              <a:t>Source code formatters/pretty printers</a:t>
            </a:r>
          </a:p>
          <a:p>
            <a:r>
              <a:rPr lang="en-US" sz="2300" dirty="0"/>
              <a:t>Testing/Re-engineering tools</a:t>
            </a:r>
          </a:p>
          <a:p>
            <a:r>
              <a:rPr lang="en-US" sz="2300" dirty="0"/>
              <a:t>Macro preprocessors</a:t>
            </a:r>
          </a:p>
          <a:p>
            <a:r>
              <a:rPr lang="en-US" sz="2300" dirty="0"/>
              <a:t>Linker/Loader</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3223</TotalTime>
  <Words>2096</Words>
  <Application>Microsoft Office PowerPoint</Application>
  <PresentationFormat>On-screen Show (4:3)</PresentationFormat>
  <Paragraphs>587</Paragraphs>
  <Slides>40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Diagnostic Tools</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Bootstrapping a Compiler: Step 3</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I. Moore, Jr.</cp:lastModifiedBy>
  <cp:revision>167</cp:revision>
  <cp:lastPrinted>2020-01-16T11:44:34Z</cp:lastPrinted>
  <dcterms:created xsi:type="dcterms:W3CDTF">2005-01-12T21:47:45Z</dcterms:created>
  <dcterms:modified xsi:type="dcterms:W3CDTF">2020-01-16T11:44:40Z</dcterms:modified>
</cp:coreProperties>
</file>