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handoutMasterIdLst>
    <p:handoutMasterId r:id="rId25"/>
  </p:handoutMasterIdLst>
  <p:sldIdLst>
    <p:sldId id="256" r:id="rId2"/>
    <p:sldId id="277" r:id="rId3"/>
    <p:sldId id="278" r:id="rId4"/>
    <p:sldId id="298" r:id="rId5"/>
    <p:sldId id="299" r:id="rId6"/>
    <p:sldId id="281" r:id="rId7"/>
    <p:sldId id="282" r:id="rId8"/>
    <p:sldId id="283" r:id="rId9"/>
    <p:sldId id="279" r:id="rId10"/>
    <p:sldId id="295" r:id="rId11"/>
    <p:sldId id="280" r:id="rId12"/>
    <p:sldId id="284" r:id="rId13"/>
    <p:sldId id="296" r:id="rId14"/>
    <p:sldId id="288" r:id="rId15"/>
    <p:sldId id="289" r:id="rId16"/>
    <p:sldId id="293" r:id="rId17"/>
    <p:sldId id="297" r:id="rId18"/>
    <p:sldId id="294" r:id="rId19"/>
    <p:sldId id="285" r:id="rId20"/>
    <p:sldId id="290" r:id="rId21"/>
    <p:sldId id="292" r:id="rId22"/>
    <p:sldId id="291" r:id="rId2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9" autoAdjust="0"/>
    <p:restoredTop sz="97055" autoAdjust="0"/>
  </p:normalViewPr>
  <p:slideViewPr>
    <p:cSldViewPr>
      <p:cViewPr varScale="1">
        <p:scale>
          <a:sx n="94" d="100"/>
          <a:sy n="94" d="100"/>
        </p:scale>
        <p:origin x="8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p>
        </p:txBody>
      </p:sp>
      <p:sp>
        <p:nvSpPr>
          <p:cNvPr id="23556" name="Header Placeholder 3"/>
          <p:cNvSpPr>
            <a:spLocks noGrp="1"/>
          </p:cNvSpPr>
          <p:nvPr>
            <p:ph type="hdr" sz="quarter"/>
          </p:nvPr>
        </p:nvSpPr>
        <p:spPr>
          <a:noFill/>
        </p:spPr>
        <p:txBody>
          <a:bodyPr/>
          <a:lstStyle/>
          <a:p>
            <a:r>
              <a:rPr lang="en-US"/>
              <a:t>Error Handling/Recovery</a:t>
            </a:r>
          </a:p>
        </p:txBody>
      </p:sp>
      <p:sp>
        <p:nvSpPr>
          <p:cNvPr id="23557" name="Slide Number Placeholder 4"/>
          <p:cNvSpPr>
            <a:spLocks noGrp="1"/>
          </p:cNvSpPr>
          <p:nvPr>
            <p:ph type="sldNum" sz="quarter" idx="5"/>
          </p:nvPr>
        </p:nvSpPr>
        <p:spPr>
          <a:noFill/>
        </p:spPr>
        <p:txBody>
          <a:bodyPr/>
          <a:lstStyle/>
          <a:p>
            <a:fld id="{DD5F7B2E-BE8B-4C02-B2DA-5429C5731E64}" type="slidenum">
              <a:rPr lang="en-US" smtClean="0"/>
              <a:pPr/>
              <a:t>11</a:t>
            </a:fld>
            <a:endParaRPr lang="en-US"/>
          </a:p>
        </p:txBody>
      </p:sp>
    </p:spTree>
    <p:extLst>
      <p:ext uri="{BB962C8B-B14F-4D97-AF65-F5344CB8AC3E}">
        <p14:creationId xmlns:p14="http://schemas.microsoft.com/office/powerpoint/2010/main" val="335771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12</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415068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15</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17</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18</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19</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20</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21</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22</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a:t>
            </a:r>
          </a:p>
          <a:p>
            <a:pPr marL="0" indent="0">
              <a:spcBef>
                <a:spcPts val="100"/>
              </a:spcBef>
              <a:buNone/>
            </a:pPr>
            <a:r>
              <a:rPr lang="en-US" sz="1800" dirty="0">
                <a:latin typeface="Consolas" pitchFamily="49" charset="0"/>
                <a:cs typeface="Consolas" pitchFamily="49" charset="0"/>
              </a:rPr>
              <a:t> * the symbols in the specified array of follows.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recover(Symbol[]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dirty="0"/>
              <a:t>Example: Error Handling/Recovery</a:t>
            </a:r>
          </a:p>
        </p:txBody>
      </p:sp>
      <p:sp>
        <p:nvSpPr>
          <p:cNvPr id="10243" name="Rectangle 5"/>
          <p:cNvSpPr>
            <a:spLocks noGrp="1" noChangeArrowheads="1"/>
          </p:cNvSpPr>
          <p:nvPr>
            <p:ph idx="1"/>
          </p:nvPr>
        </p:nvSpPr>
        <p:spPr/>
        <p:txBody>
          <a:bodyPr/>
          <a:lstStyle/>
          <a:p>
            <a:r>
              <a:rPr lang="en-US" dirty="0"/>
              <a:t>Consider the rule for a </a:t>
            </a:r>
            <a:r>
              <a:rPr lang="en-US" dirty="0" err="1">
                <a:latin typeface="Consolas" pitchFamily="49" charset="0"/>
                <a:cs typeface="Consolas" pitchFamily="49" charset="0"/>
              </a:rPr>
              <a:t>varDecl</a:t>
            </a:r>
            <a:r>
              <a:rPr lang="en-US" dirty="0"/>
              <a:t>:</a:t>
            </a:r>
            <a:br>
              <a:rPr lang="en-US" dirty="0"/>
            </a:br>
            <a:r>
              <a:rPr lang="en-US" sz="1800" dirty="0">
                <a:latin typeface="Consolas" pitchFamily="49" charset="0"/>
                <a:cs typeface="Consolas" pitchFamily="49" charset="0"/>
              </a:rPr>
              <a:t>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r>
              <a:rPr lang="en-US" dirty="0"/>
              <a:t>In CPRL, the follow set for a </a:t>
            </a:r>
            <a:r>
              <a:rPr lang="en-US" dirty="0" err="1">
                <a:latin typeface="Consolas" pitchFamily="49" charset="0"/>
                <a:cs typeface="Consolas" pitchFamily="49" charset="0"/>
              </a:rPr>
              <a:t>varDecl</a:t>
            </a:r>
            <a:r>
              <a:rPr lang="en-US" dirty="0"/>
              <a:t> is</a:t>
            </a:r>
            <a:br>
              <a:rPr lang="en-US" dirty="0"/>
            </a:br>
            <a:r>
              <a:rPr lang="en-US" dirty="0"/>
              <a:t>   { “const”, “var”, “type”, “procedure”, “function”, “begin” }</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05E88DD3-EFDA-483E-8CCA-BA9C235D670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parseVarDecl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match(Symbol.varRW);</a:t>
            </a:r>
          </a:p>
          <a:p>
            <a:pPr marL="182880" indent="0">
              <a:spcBef>
                <a:spcPts val="200"/>
              </a:spcBef>
              <a:buFontTx/>
              <a:buNone/>
            </a:pPr>
            <a:r>
              <a:rPr lang="en-US" sz="1800" dirty="0">
                <a:latin typeface="Consolas" pitchFamily="49" charset="0"/>
              </a:rPr>
              <a:t>        List&lt;Token&gt; identifiers = parseIdentifiers();</a:t>
            </a:r>
          </a:p>
          <a:p>
            <a:pPr marL="182880" indent="0">
              <a:spcBef>
                <a:spcPts val="200"/>
              </a:spcBef>
              <a:buFontTx/>
              <a:buNone/>
            </a:pPr>
            <a:r>
              <a:rPr lang="en-US" sz="1800" dirty="0">
                <a:latin typeface="Consolas" pitchFamily="49" charset="0"/>
              </a:rPr>
              <a:t>        match(Symbol.colon);</a:t>
            </a:r>
          </a:p>
          <a:p>
            <a:pPr marL="182880" indent="0">
              <a:spcBef>
                <a:spcPts val="200"/>
              </a:spcBef>
              <a:buFontTx/>
              <a:buNone/>
            </a:pPr>
            <a:r>
              <a:rPr lang="en-US" sz="1800" dirty="0">
                <a:latin typeface="Consolas" pitchFamily="49" charset="0"/>
              </a:rPr>
              <a:t>        parseTypeName();</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for (Token identifier: identifiers)</a:t>
            </a:r>
          </a:p>
          <a:p>
            <a:pPr marL="182880" indent="0">
              <a:spcBef>
                <a:spcPts val="200"/>
              </a:spcBef>
              <a:buFontTx/>
              <a:buNone/>
            </a:pPr>
            <a:r>
              <a:rPr lang="en-US" sz="1800" dirty="0">
                <a:latin typeface="Consolas" pitchFamily="49" charset="0"/>
              </a:rPr>
              <a:t>            idTable.add(identifier, IdType.variableId);</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a:p>
            <a:pPr marL="182880" indent="0">
              <a:spcBef>
                <a:spcPts val="2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12</a:t>
            </a:fld>
            <a:endParaRPr lang="en-US"/>
          </a:p>
        </p:txBody>
      </p:sp>
      <p:sp>
        <p:nvSpPr>
          <p:cNvPr id="6" name="TextBox 5"/>
          <p:cNvSpPr txBox="1"/>
          <p:nvPr/>
        </p:nvSpPr>
        <p:spPr>
          <a:xfrm>
            <a:off x="3083452"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778240" cy="4935537"/>
          </a:xfrm>
        </p:spPr>
        <p:txBody>
          <a:bodyPr lIns="91440" tIns="91440"/>
          <a:lstStyle/>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200"/>
              </a:spcBef>
              <a:buFontTx/>
              <a:buNone/>
            </a:pPr>
            <a:r>
              <a:rPr lang="en-US" sz="1800" dirty="0">
                <a:latin typeface="Consolas" pitchFamily="49" charset="0"/>
              </a:rPr>
              <a:t>        Symbol[] followers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Symbol.constRW</a:t>
            </a:r>
            <a:r>
              <a:rPr lang="en-US" sz="1800" dirty="0">
                <a:latin typeface="Consolas" pitchFamily="49" charset="0"/>
              </a:rPr>
              <a:t>,    </a:t>
            </a:r>
            <a:r>
              <a:rPr lang="en-US" sz="1800" dirty="0" err="1">
                <a:latin typeface="Consolas" pitchFamily="49" charset="0"/>
              </a:rPr>
              <a:t>Symbol.varRW</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dirty="0" err="1">
                <a:latin typeface="Consolas" pitchFamily="49" charset="0"/>
              </a:rPr>
              <a:t>Symbol.typeRW</a:t>
            </a:r>
            <a:r>
              <a:rPr lang="en-US" sz="1800" dirty="0">
                <a:latin typeface="Consolas" pitchFamily="49" charset="0"/>
              </a:rPr>
              <a:t>,     </a:t>
            </a:r>
            <a:r>
              <a:rPr lang="en-US" sz="1800" dirty="0" err="1">
                <a:latin typeface="Consolas" pitchFamily="49" charset="0"/>
              </a:rPr>
              <a:t>Symbol.procedureRW</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dirty="0" err="1">
                <a:latin typeface="Consolas" pitchFamily="49" charset="0"/>
              </a:rPr>
              <a:t>Symbol.functionRW</a:t>
            </a:r>
            <a:r>
              <a:rPr lang="en-US" sz="1800" dirty="0">
                <a:latin typeface="Consolas" pitchFamily="49" charset="0"/>
              </a:rPr>
              <a:t>, </a:t>
            </a:r>
            <a:r>
              <a:rPr lang="en-US" sz="1800" dirty="0" err="1">
                <a:latin typeface="Consolas" pitchFamily="49" charset="0"/>
              </a:rPr>
              <a:t>Symbol.beginRW</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recover(followers);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array of “followers” once as</a:t>
            </a:r>
            <a:br>
              <a:rPr lang="en-US" dirty="0"/>
            </a:br>
            <a:r>
              <a:rPr lang="en-US" dirty="0"/>
              <a:t>a static field and then reference it as needed.</a:t>
            </a:r>
          </a:p>
          <a:p>
            <a:r>
              <a:rPr lang="en-US" dirty="0"/>
              <a:t>CPRL Example: </a:t>
            </a:r>
          </a:p>
          <a:p>
            <a:pPr lvl="1">
              <a:buNone/>
            </a:pPr>
            <a:r>
              <a:rPr lang="en-US" sz="1800" dirty="0">
                <a:latin typeface="Consolas" pitchFamily="49" charset="0"/>
                <a:cs typeface="Consolas" pitchFamily="49" charset="0"/>
              </a:rPr>
              <a:t>/** Symbols that can follow an initial declaration. */</a:t>
            </a:r>
          </a:p>
          <a:p>
            <a:pPr lvl="1">
              <a:spcBef>
                <a:spcPts val="100"/>
              </a:spcBef>
              <a:buNone/>
            </a:pPr>
            <a:r>
              <a:rPr lang="en-US" sz="1800" dirty="0">
                <a:latin typeface="Consolas" pitchFamily="49" charset="0"/>
                <a:cs typeface="Consolas" pitchFamily="49" charset="0"/>
              </a:rPr>
              <a:t>private static final Symbol[] </a:t>
            </a:r>
            <a:r>
              <a:rPr lang="en-US" sz="1800" dirty="0" err="1">
                <a:latin typeface="Consolas" pitchFamily="49" charset="0"/>
                <a:cs typeface="Consolas" pitchFamily="49" charset="0"/>
              </a:rPr>
              <a:t>initialDeclFollowers</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Symbol.constRW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Symbol.varRW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Symbol.typeRW</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Symbol.procedureRW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Symbol.functionRW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Symbol.beginRW</a:t>
            </a:r>
            <a:endParaRPr lang="en-US" sz="1800" dirty="0">
              <a:latin typeface="Consolas" pitchFamily="49" charset="0"/>
              <a:cs typeface="Consolas" pitchFamily="49" charset="0"/>
            </a:endParaRPr>
          </a:p>
          <a:p>
            <a:pPr lvl="1">
              <a:spcBef>
                <a:spcPts val="100"/>
              </a:spcBef>
              <a:buNone/>
            </a:pPr>
            <a:r>
              <a:rPr lang="en-US" sz="1800" dirty="0">
                <a:latin typeface="Consolas" pitchFamily="49" charset="0"/>
                <a:cs typeface="Consolas" pitchFamily="49" charset="0"/>
              </a:rPr>
              <a:t>  };</a:t>
            </a:r>
          </a:p>
          <a:p>
            <a:r>
              <a:rPr lang="en-US" dirty="0"/>
              <a:t>The array </a:t>
            </a:r>
            <a:r>
              <a:rPr lang="en-US" dirty="0" err="1">
                <a:latin typeface="Consolas" pitchFamily="49" charset="0"/>
                <a:cs typeface="Consolas" pitchFamily="49" charset="0"/>
              </a:rPr>
              <a:t>initialDeclFollowers</a:t>
            </a:r>
            <a:r>
              <a:rPr lang="en-US" dirty="0"/>
              <a:t> can be used for error recovery when parsing a </a:t>
            </a:r>
            <a:r>
              <a:rPr lang="en-US" dirty="0" err="1">
                <a:latin typeface="Consolas" pitchFamily="49" charset="0"/>
                <a:cs typeface="Consolas" pitchFamily="49" charset="0"/>
              </a:rPr>
              <a:t>constDecl</a:t>
            </a:r>
            <a:r>
              <a:rPr lang="en-US" dirty="0"/>
              <a:t>, a </a:t>
            </a:r>
            <a:r>
              <a:rPr lang="en-US" dirty="0" err="1">
                <a:latin typeface="Consolas" pitchFamily="49" charset="0"/>
                <a:cs typeface="Consolas" pitchFamily="49" charset="0"/>
              </a:rPr>
              <a:t>varDecl</a:t>
            </a:r>
            <a:r>
              <a:rPr lang="en-US" dirty="0"/>
              <a:t>, or an </a:t>
            </a:r>
            <a:r>
              <a:rPr lang="en-US" dirty="0" err="1">
                <a:latin typeface="Consolas" pitchFamily="49" charset="0"/>
                <a:cs typeface="Consolas" pitchFamily="49" charset="0"/>
              </a:rPr>
              <a:t>arrayTypeDecl</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parseVarDecl</a:t>
            </a:r>
            <a:r>
              <a:rPr lang="en-US" dirty="0">
                <a:latin typeface="Consolas" pitchFamily="49" charset="0"/>
                <a:cs typeface="Consolas" pitchFamily="49" charset="0"/>
              </a:rPr>
              <a:t>()</a:t>
            </a:r>
            <a:br>
              <a:rPr lang="en-US" dirty="0"/>
            </a:br>
            <a:r>
              <a:rPr lang="en-US" sz="2400" dirty="0"/>
              <a:t>(</a:t>
            </a:r>
            <a:r>
              <a:rPr lang="en-US" sz="2400" dirty="0" err="1"/>
              <a:t>reimplemented</a:t>
            </a:r>
            <a:r>
              <a:rPr lang="en-US" sz="2400" dirty="0"/>
              <a:t>)</a:t>
            </a:r>
          </a:p>
        </p:txBody>
      </p:sp>
      <p:sp>
        <p:nvSpPr>
          <p:cNvPr id="11267" name="Rectangle 3"/>
          <p:cNvSpPr>
            <a:spLocks noGrp="1" noChangeArrowheads="1"/>
          </p:cNvSpPr>
          <p:nvPr>
            <p:ph idx="1"/>
          </p:nvPr>
        </p:nvSpPr>
        <p:spPr/>
        <p:txBody>
          <a:bodyPr lIns="182880" tIns="91440"/>
          <a:lstStyle/>
          <a:p>
            <a:pPr marL="9144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91440" indent="0">
              <a:spcBef>
                <a:spcPts val="200"/>
              </a:spcBef>
              <a:buFontTx/>
              <a:buNone/>
            </a:pPr>
            <a:r>
              <a:rPr lang="en-US" sz="1800" dirty="0">
                <a:latin typeface="Consolas" pitchFamily="49" charset="0"/>
              </a:rPr>
              <a:t>public void </a:t>
            </a:r>
            <a:r>
              <a:rPr lang="en-US" sz="1800" dirty="0" err="1">
                <a:latin typeface="Consolas" pitchFamily="49" charset="0"/>
              </a:rPr>
              <a:t>parseVarDecl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try</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match(Symbol.varRW);</a:t>
            </a:r>
          </a:p>
          <a:p>
            <a:pPr marL="91440" indent="0">
              <a:spcBef>
                <a:spcPts val="200"/>
              </a:spcBef>
              <a:buFontTx/>
              <a:buNone/>
            </a:pPr>
            <a:r>
              <a:rPr lang="en-US" sz="1800" dirty="0">
                <a:latin typeface="Consolas" pitchFamily="49" charset="0"/>
              </a:rPr>
              <a:t>        List&lt;Token&gt; identifiers = parseIdentifiers();</a:t>
            </a:r>
          </a:p>
          <a:p>
            <a:pPr marL="91440" indent="0">
              <a:spcBef>
                <a:spcPts val="200"/>
              </a:spcBef>
              <a:buFontTx/>
              <a:buNone/>
            </a:pPr>
            <a:r>
              <a:rPr lang="en-US" sz="1800" dirty="0">
                <a:latin typeface="Consolas" pitchFamily="49" charset="0"/>
              </a:rPr>
              <a:t>        match(Symbol.colon);</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9144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15</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586740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545323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5636113"/>
            <a:ext cx="418653" cy="43134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assignmentStmt | ifStmt | loopStmt | exitStmt</a:t>
            </a:r>
            <a:br>
              <a:rPr lang="en-US" sz="1800" dirty="0">
                <a:latin typeface="Consolas" panose="020B0609020204030204" pitchFamily="49" charset="0"/>
              </a:rPr>
            </a:br>
            <a:r>
              <a:rPr lang="en-US" sz="1800" dirty="0">
                <a:latin typeface="Consolas" panose="020B0609020204030204" pitchFamily="49" charset="0"/>
              </a:rPr>
              <a:t>          | readStmt | writeStmt | writelnStmt</a:t>
            </a:r>
          </a:p>
          <a:p>
            <a:pPr marL="457200" lvl="1" indent="0">
              <a:buNone/>
            </a:pP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35610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ErrorHandler.getInstance().reportError(e);</a:t>
            </a:r>
            <a:br>
              <a:rPr lang="en-US" sz="1800" dirty="0">
                <a:latin typeface="Consolas" panose="020B0609020204030204" pitchFamily="49" charset="0"/>
              </a:rPr>
            </a:br>
            <a:r>
              <a:rPr lang="en-US" sz="1800" dirty="0">
                <a:latin typeface="Consolas" panose="020B0609020204030204" pitchFamily="49" charset="0"/>
              </a:rPr>
              <a:t>    scanner.advanceTo(Symbol.semicolon);</a:t>
            </a:r>
          </a:p>
          <a:p>
            <a:pPr marL="274320"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stmtFollowers</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Method </a:t>
            </a:r>
            <a:r>
              <a:rPr lang="en-US" dirty="0">
                <a:latin typeface="Consolas" panose="020B0609020204030204" pitchFamily="49" charset="0"/>
              </a:rPr>
              <a:t>match()</a:t>
            </a:r>
            <a:r>
              <a:rPr lang="en-US" dirty="0"/>
              <a:t> throws a </a:t>
            </a:r>
            <a:r>
              <a:rPr lang="en-US" dirty="0">
                <a:latin typeface="Consolas" panose="020B0609020204030204" pitchFamily="49" charset="0"/>
              </a:rPr>
              <a:t>ParserException</a:t>
            </a:r>
            <a:r>
              <a:rPr lang="en-US" dirty="0"/>
              <a:t> when an error is detected – does not implement error recovery.</a:t>
            </a:r>
          </a:p>
          <a:p>
            <a:r>
              <a:rPr lang="en-US" dirty="0"/>
              <a:t>Any parsing method that calls </a:t>
            </a:r>
            <a:r>
              <a:rPr lang="en-US" dirty="0">
                <a:latin typeface="Consolas" panose="020B0609020204030204" pitchFamily="49" charset="0"/>
              </a:rPr>
              <a:t>match()</a:t>
            </a:r>
            <a:r>
              <a:rPr lang="en-US" dirty="0"/>
              <a:t> will need a </a:t>
            </a:r>
            <a:r>
              <a:rPr lang="en-US" dirty="0">
                <a:latin typeface="Consolas" panose="020B0609020204030204" pitchFamily="49" charset="0"/>
              </a:rPr>
              <a:t>try/catch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ErrorHandler.getInstance</a:t>
            </a:r>
            <a:r>
              <a:rPr lang="en-US" sz="1750" dirty="0">
                <a:latin typeface="Consolas" pitchFamily="49" charset="0"/>
                <a:cs typeface="Consolas" pitchFamily="49" charset="0"/>
              </a:rPr>
              <a:t>().</a:t>
            </a:r>
            <a:r>
              <a:rPr lang="en-US" sz="1750" dirty="0" err="1">
                <a:latin typeface="Consolas" pitchFamily="49" charset="0"/>
                <a:cs typeface="Consolas" pitchFamily="49" charset="0"/>
              </a:rPr>
              <a:t>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matchCurrentSymbol</a:t>
            </a:r>
            <a:r>
              <a:rPr lang="en-US" sz="1750" dirty="0">
                <a:latin typeface="Consolas" pitchFamily="49" charset="0"/>
                <a:cs typeface="Consolas" pitchFamily="49" charset="0"/>
              </a:rPr>
              <a:t>();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22</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Syntax errors – based on the grammar; e.g., invalid or missing tokens such as missing semicolons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105400"/>
            <a:ext cx="7909538" cy="707886"/>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 </a:t>
            </a:r>
            <a:r>
              <a:rPr lang="en-US" sz="2000" dirty="0">
                <a:latin typeface="Consolas" panose="020B0609020204030204" pitchFamily="49" charset="0"/>
              </a:rPr>
              <a:t>InternalCompilerException</a:t>
            </a:r>
            <a:r>
              <a:rPr lang="en-US" sz="2000" dirty="0"/>
              <a:t> is an unchecked exception.</a:t>
            </a:r>
          </a:p>
        </p:txBody>
      </p:sp>
      <p:grpSp>
        <p:nvGrpSpPr>
          <p:cNvPr id="29" name="Group 28">
            <a:extLst>
              <a:ext uri="{FF2B5EF4-FFF2-40B4-BE49-F238E27FC236}">
                <a16:creationId xmlns:a16="http://schemas.microsoft.com/office/drawing/2014/main" id="{FE717A27-7773-4E0B-98DE-29502D5C2850}"/>
              </a:ext>
            </a:extLst>
          </p:cNvPr>
          <p:cNvGrpSpPr/>
          <p:nvPr/>
        </p:nvGrpSpPr>
        <p:grpSpPr>
          <a:xfrm>
            <a:off x="156871" y="1759179"/>
            <a:ext cx="8830259" cy="2812821"/>
            <a:chOff x="152400" y="1676400"/>
            <a:chExt cx="8830259" cy="2812821"/>
          </a:xfrm>
        </p:grpSpPr>
        <p:sp>
          <p:nvSpPr>
            <p:cNvPr id="8" name="Text Box 1028">
              <a:extLst>
                <a:ext uri="{FF2B5EF4-FFF2-40B4-BE49-F238E27FC236}">
                  <a16:creationId xmlns:a16="http://schemas.microsoft.com/office/drawing/2014/main" id="{E0F262A8-EA68-4E12-BE53-687997D151C3}"/>
                </a:ext>
              </a:extLst>
            </p:cNvPr>
            <p:cNvSpPr txBox="1">
              <a:spLocks noChangeArrowheads="1"/>
            </p:cNvSpPr>
            <p:nvPr/>
          </p:nvSpPr>
          <p:spPr bwMode="auto">
            <a:xfrm>
              <a:off x="4112740" y="167640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9" name="Text Box 1029">
              <a:extLst>
                <a:ext uri="{FF2B5EF4-FFF2-40B4-BE49-F238E27FC236}">
                  <a16:creationId xmlns:a16="http://schemas.microsoft.com/office/drawing/2014/main" id="{D9B5ED91-4C03-4473-B119-C4D02F701475}"/>
                </a:ext>
              </a:extLst>
            </p:cNvPr>
            <p:cNvSpPr txBox="1">
              <a:spLocks noChangeArrowheads="1"/>
            </p:cNvSpPr>
            <p:nvPr/>
          </p:nvSpPr>
          <p:spPr bwMode="auto">
            <a:xfrm>
              <a:off x="2444697" y="293889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12" name="Text Box 1029">
              <a:extLst>
                <a:ext uri="{FF2B5EF4-FFF2-40B4-BE49-F238E27FC236}">
                  <a16:creationId xmlns:a16="http://schemas.microsoft.com/office/drawing/2014/main" id="{4CAB700A-A8FF-4555-A18C-8D128ECEEC59}"/>
                </a:ext>
              </a:extLst>
            </p:cNvPr>
            <p:cNvSpPr txBox="1">
              <a:spLocks noChangeArrowheads="1"/>
            </p:cNvSpPr>
            <p:nvPr/>
          </p:nvSpPr>
          <p:spPr bwMode="auto">
            <a:xfrm>
              <a:off x="152400" y="41961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13" name="Text Box 1029">
              <a:extLst>
                <a:ext uri="{FF2B5EF4-FFF2-40B4-BE49-F238E27FC236}">
                  <a16:creationId xmlns:a16="http://schemas.microsoft.com/office/drawing/2014/main" id="{AF57FAA4-84C2-479E-B4B4-B68E3416E468}"/>
                </a:ext>
              </a:extLst>
            </p:cNvPr>
            <p:cNvSpPr txBox="1">
              <a:spLocks noChangeArrowheads="1"/>
            </p:cNvSpPr>
            <p:nvPr/>
          </p:nvSpPr>
          <p:spPr bwMode="auto">
            <a:xfrm>
              <a:off x="1798111" y="419619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14" name="Text Box 1029">
              <a:extLst>
                <a:ext uri="{FF2B5EF4-FFF2-40B4-BE49-F238E27FC236}">
                  <a16:creationId xmlns:a16="http://schemas.microsoft.com/office/drawing/2014/main" id="{9C2C55D9-7EA8-478A-9610-77C6F6CF4395}"/>
                </a:ext>
              </a:extLst>
            </p:cNvPr>
            <p:cNvSpPr txBox="1">
              <a:spLocks noChangeArrowheads="1"/>
            </p:cNvSpPr>
            <p:nvPr/>
          </p:nvSpPr>
          <p:spPr bwMode="auto">
            <a:xfrm>
              <a:off x="3313980" y="419619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15" name="Text Box 1029">
              <a:extLst>
                <a:ext uri="{FF2B5EF4-FFF2-40B4-BE49-F238E27FC236}">
                  <a16:creationId xmlns:a16="http://schemas.microsoft.com/office/drawing/2014/main" id="{CC3E9E8E-1932-4762-AD91-C36C52071451}"/>
                </a:ext>
              </a:extLst>
            </p:cNvPr>
            <p:cNvSpPr txBox="1">
              <a:spLocks noChangeArrowheads="1"/>
            </p:cNvSpPr>
            <p:nvPr/>
          </p:nvSpPr>
          <p:spPr bwMode="auto">
            <a:xfrm>
              <a:off x="5099153" y="419619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16" name="Isosceles Triangle 15">
              <a:extLst>
                <a:ext uri="{FF2B5EF4-FFF2-40B4-BE49-F238E27FC236}">
                  <a16:creationId xmlns:a16="http://schemas.microsoft.com/office/drawing/2014/main" id="{CEBB300D-058E-4BB0-8120-A73B8B8397DD}"/>
                </a:ext>
              </a:extLst>
            </p:cNvPr>
            <p:cNvSpPr/>
            <p:nvPr/>
          </p:nvSpPr>
          <p:spPr bwMode="auto">
            <a:xfrm>
              <a:off x="4489704" y="198120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F7001743-AABF-4234-81CA-D12108661A46}"/>
                </a:ext>
              </a:extLst>
            </p:cNvPr>
            <p:cNvSpPr/>
            <p:nvPr/>
          </p:nvSpPr>
          <p:spPr bwMode="auto">
            <a:xfrm>
              <a:off x="3155887"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9" name="Connector: Elbow 18">
              <a:extLst>
                <a:ext uri="{FF2B5EF4-FFF2-40B4-BE49-F238E27FC236}">
                  <a16:creationId xmlns:a16="http://schemas.microsoft.com/office/drawing/2014/main" id="{C62C873F-3FD8-4391-BABF-74285CD47AB0}"/>
                </a:ext>
              </a:extLst>
            </p:cNvPr>
            <p:cNvCxnSpPr>
              <a:cxnSpLocks/>
              <a:stCxn id="16" idx="3"/>
              <a:endCxn id="9" idx="0"/>
            </p:cNvCxnSpPr>
            <p:nvPr/>
          </p:nvCxnSpPr>
          <p:spPr>
            <a:xfrm rot="5400000">
              <a:off x="3508543" y="1875433"/>
              <a:ext cx="793099" cy="13338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8A11373-A88B-491D-9183-8CF9B20C5F53}"/>
                </a:ext>
              </a:extLst>
            </p:cNvPr>
            <p:cNvCxnSpPr>
              <a:stCxn id="17" idx="3"/>
              <a:endCxn id="12" idx="0"/>
            </p:cNvCxnSpPr>
            <p:nvPr/>
          </p:nvCxnSpPr>
          <p:spPr>
            <a:xfrm rot="5400000">
              <a:off x="1683238" y="2641246"/>
              <a:ext cx="794350" cy="23155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69DFFCD-6FDE-4211-811B-377E2346FFF0}"/>
                </a:ext>
              </a:extLst>
            </p:cNvPr>
            <p:cNvCxnSpPr>
              <a:stCxn id="17" idx="3"/>
              <a:endCxn id="13" idx="0"/>
            </p:cNvCxnSpPr>
            <p:nvPr/>
          </p:nvCxnSpPr>
          <p:spPr>
            <a:xfrm rot="5400000">
              <a:off x="2473633" y="3431641"/>
              <a:ext cx="794350" cy="73475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5D32525-5807-4FF6-83FB-7EECB78D54A9}"/>
                </a:ext>
              </a:extLst>
            </p:cNvPr>
            <p:cNvCxnSpPr>
              <a:stCxn id="17" idx="3"/>
              <a:endCxn id="14" idx="0"/>
            </p:cNvCxnSpPr>
            <p:nvPr/>
          </p:nvCxnSpPr>
          <p:spPr>
            <a:xfrm rot="16200000" flipH="1">
              <a:off x="3298893" y="3341130"/>
              <a:ext cx="794350" cy="91577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16E6135-814B-489E-AB56-6D350A4F226C}"/>
                </a:ext>
              </a:extLst>
            </p:cNvPr>
            <p:cNvCxnSpPr>
              <a:stCxn id="17" idx="3"/>
              <a:endCxn id="15" idx="0"/>
            </p:cNvCxnSpPr>
            <p:nvPr/>
          </p:nvCxnSpPr>
          <p:spPr>
            <a:xfrm rot="16200000" flipH="1">
              <a:off x="4179858" y="2460166"/>
              <a:ext cx="794350" cy="26777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Box 1029">
              <a:extLst>
                <a:ext uri="{FF2B5EF4-FFF2-40B4-BE49-F238E27FC236}">
                  <a16:creationId xmlns:a16="http://schemas.microsoft.com/office/drawing/2014/main" id="{C115988D-D068-4CEC-B18F-7CE1813C805E}"/>
                </a:ext>
              </a:extLst>
            </p:cNvPr>
            <p:cNvSpPr txBox="1">
              <a:spLocks noChangeArrowheads="1"/>
            </p:cNvSpPr>
            <p:nvPr/>
          </p:nvSpPr>
          <p:spPr bwMode="auto">
            <a:xfrm>
              <a:off x="7140008" y="29388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25" name="Text Box 1029">
              <a:extLst>
                <a:ext uri="{FF2B5EF4-FFF2-40B4-BE49-F238E27FC236}">
                  <a16:creationId xmlns:a16="http://schemas.microsoft.com/office/drawing/2014/main" id="{A222A21D-2E48-4612-8B03-68F9985B6B83}"/>
                </a:ext>
              </a:extLst>
            </p:cNvPr>
            <p:cNvSpPr txBox="1">
              <a:spLocks noChangeArrowheads="1"/>
            </p:cNvSpPr>
            <p:nvPr/>
          </p:nvSpPr>
          <p:spPr bwMode="auto">
            <a:xfrm>
              <a:off x="6837841" y="419619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26" name="Isosceles Triangle 25">
              <a:extLst>
                <a:ext uri="{FF2B5EF4-FFF2-40B4-BE49-F238E27FC236}">
                  <a16:creationId xmlns:a16="http://schemas.microsoft.com/office/drawing/2014/main" id="{C7E171E9-8672-442B-A140-D605BA7AB468}"/>
                </a:ext>
              </a:extLst>
            </p:cNvPr>
            <p:cNvSpPr/>
            <p:nvPr/>
          </p:nvSpPr>
          <p:spPr bwMode="auto">
            <a:xfrm>
              <a:off x="7827954"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8" name="Connector: Elbow 17">
              <a:extLst>
                <a:ext uri="{FF2B5EF4-FFF2-40B4-BE49-F238E27FC236}">
                  <a16:creationId xmlns:a16="http://schemas.microsoft.com/office/drawing/2014/main" id="{1C4CE6BA-0959-40B2-B990-7983DE61E6C1}"/>
                </a:ext>
              </a:extLst>
            </p:cNvPr>
            <p:cNvCxnSpPr>
              <a:stCxn id="16" idx="3"/>
              <a:endCxn id="20" idx="0"/>
            </p:cNvCxnSpPr>
            <p:nvPr/>
          </p:nvCxnSpPr>
          <p:spPr bwMode="auto">
            <a:xfrm rot="16200000" flipH="1">
              <a:off x="5844576" y="87321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7F27AE3E-FD15-4BAE-9D75-D7CD92F98B07}"/>
                </a:ext>
              </a:extLst>
            </p:cNvPr>
            <p:cNvCxnSpPr>
              <a:stCxn id="26" idx="3"/>
              <a:endCxn id="25" idx="0"/>
            </p:cNvCxnSpPr>
            <p:nvPr/>
          </p:nvCxnSpPr>
          <p:spPr bwMode="auto">
            <a:xfrm>
              <a:off x="7910250" y="3401841"/>
              <a:ext cx="0" cy="794350"/>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err="1">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a:p>
            <a:r>
              <a:rPr lang="en-US" dirty="0"/>
              <a:t>Implements the singleton pattern; i.e., there is only one </a:t>
            </a:r>
            <a:r>
              <a:rPr lang="en-US" dirty="0" err="1">
                <a:latin typeface="Consolas" pitchFamily="49" charset="0"/>
              </a:rPr>
              <a:t>ErrorHandler</a:t>
            </a:r>
            <a:r>
              <a:rPr lang="en-US" dirty="0"/>
              <a:t> object, and it is accessed solely through the static </a:t>
            </a:r>
            <a:r>
              <a:rPr lang="en-US" dirty="0" err="1">
                <a:latin typeface="Consolas" pitchFamily="49" charset="0"/>
              </a:rPr>
              <a:t>getInstance</a:t>
            </a:r>
            <a:r>
              <a:rPr lang="en-US" dirty="0">
                <a:latin typeface="Consolas" pitchFamily="49" charset="0"/>
              </a:rPr>
              <a:t>()</a:t>
            </a:r>
            <a:r>
              <a:rPr lang="en-US" dirty="0"/>
              <a:t> method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ErrorHandler</a:t>
            </a:r>
            <a:r>
              <a:rPr lang="en-US" dirty="0"/>
              <a:t>: Key Methods</a:t>
            </a:r>
          </a:p>
        </p:txBody>
      </p:sp>
      <p:sp>
        <p:nvSpPr>
          <p:cNvPr id="8195" name="Rectangle 3"/>
          <p:cNvSpPr>
            <a:spLocks noGrp="1" noChangeArrowheads="1"/>
          </p:cNvSpPr>
          <p:nvPr>
            <p:ph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true if errors have been reported.</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Reports the error.  Exits compilation if more than</a:t>
            </a:r>
          </a:p>
          <a:p>
            <a:pPr marL="0" indent="0">
              <a:spcBef>
                <a:spcPts val="100"/>
              </a:spcBef>
              <a:buFontTx/>
              <a:buNone/>
            </a:pPr>
            <a:r>
              <a:rPr lang="en-US" sz="1800" dirty="0">
                <a:latin typeface="Consolas" pitchFamily="49" charset="0"/>
              </a:rPr>
              <a:t> * a fixed number of errors have been reported.</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a:t>
            </a:r>
            <a:r>
              <a:rPr lang="en-US" sz="1800" dirty="0" err="1">
                <a:latin typeface="Consolas" pitchFamily="49" charset="0"/>
              </a:rPr>
              <a:t>CompilerException</a:t>
            </a:r>
            <a:r>
              <a:rPr lang="en-US" sz="1800" dirty="0">
                <a:latin typeface="Consolas" pitchFamily="49" charset="0"/>
              </a:rPr>
              <a:t> e)</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Reports the error and exits compilation.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reportFatalError</a:t>
            </a:r>
            <a:r>
              <a:rPr lang="en-US" sz="1800" dirty="0">
                <a:latin typeface="Consolas" pitchFamily="49" charset="0"/>
              </a:rPr>
              <a:t>(Exception e)</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3048</TotalTime>
  <Words>1545</Words>
  <Application>Microsoft Office PowerPoint</Application>
  <PresentationFormat>On-screen Show (4:3)</PresentationFormat>
  <Paragraphs>275</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Class ErrorHandler: Key Methods</vt:lpstr>
      <vt:lpstr>General Approach to Error Handling</vt:lpstr>
      <vt:lpstr>Method recover()</vt:lpstr>
      <vt:lpstr>Example: Error Handling/Recovery</vt:lpstr>
      <vt:lpstr>Example: Error Handling/Recovery (continued)</vt:lpstr>
      <vt:lpstr>Example: Error Handling/Recovery (continued)</vt:lpstr>
      <vt:lpstr>Shared Follow Sets</vt:lpstr>
      <vt:lpstr>Method parseVarDecl() (reimplemented)</vt:lpstr>
      <vt:lpstr>Error Recovery for parseStatement()</vt:lpstr>
      <vt:lpstr>Error Recovery for parseStatement() (continued)</vt:lpstr>
      <vt:lpstr>Error Recovery for parseStatement() (continued)</vt:lpstr>
      <vt:lpstr>Implementing Error Recovery</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I. Moore, Jr.</cp:lastModifiedBy>
  <cp:revision>147</cp:revision>
  <cp:lastPrinted>2020-01-16T11:40:40Z</cp:lastPrinted>
  <dcterms:created xsi:type="dcterms:W3CDTF">2005-01-12T21:47:45Z</dcterms:created>
  <dcterms:modified xsi:type="dcterms:W3CDTF">2020-01-16T11:40:44Z</dcterms:modified>
</cp:coreProperties>
</file>