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0"/>
  </p:notesMasterIdLst>
  <p:handoutMasterIdLst>
    <p:handoutMasterId r:id="rId21"/>
  </p:handoutMasterIdLst>
  <p:sldIdLst>
    <p:sldId id="256" r:id="rId2"/>
    <p:sldId id="257" r:id="rId3"/>
    <p:sldId id="268" r:id="rId4"/>
    <p:sldId id="265" r:id="rId5"/>
    <p:sldId id="267" r:id="rId6"/>
    <p:sldId id="264" r:id="rId7"/>
    <p:sldId id="272" r:id="rId8"/>
    <p:sldId id="273" r:id="rId9"/>
    <p:sldId id="258" r:id="rId10"/>
    <p:sldId id="269" r:id="rId11"/>
    <p:sldId id="259" r:id="rId12"/>
    <p:sldId id="260" r:id="rId13"/>
    <p:sldId id="262" r:id="rId14"/>
    <p:sldId id="263" r:id="rId15"/>
    <p:sldId id="275" r:id="rId16"/>
    <p:sldId id="270" r:id="rId17"/>
    <p:sldId id="274" r:id="rId18"/>
    <p:sldId id="271" r:id="rId19"/>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67" autoAdjust="0"/>
    <p:restoredTop sz="97055" autoAdjust="0"/>
  </p:normalViewPr>
  <p:slideViewPr>
    <p:cSldViewPr>
      <p:cViewPr varScale="1">
        <p:scale>
          <a:sx n="94" d="100"/>
          <a:sy n="94" d="100"/>
        </p:scale>
        <p:origin x="9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182" y="0"/>
            <a:ext cx="3039218" cy="465774"/>
          </a:xfrm>
          <a:prstGeom prst="rect">
            <a:avLst/>
          </a:prstGeom>
          <a:noFill/>
          <a:ln w="9525">
            <a:noFill/>
            <a:miter lim="800000"/>
            <a:headEnd/>
            <a:tailEnd/>
          </a:ln>
          <a:effectLst/>
        </p:spPr>
        <p:txBody>
          <a:bodyPr vert="horz" wrap="square" lIns="93168" tIns="46584" rIns="93168" bIns="46584" numCol="1" anchor="t" anchorCtr="0" compatLnSpc="1">
            <a:prstTxWarp prst="textNoShape">
              <a:avLst/>
            </a:prstTxWarp>
          </a:bodyPr>
          <a:lstStyle>
            <a:lvl1pPr algn="r" defTabSz="931670">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3971182" y="8830629"/>
            <a:ext cx="3039218" cy="465773"/>
          </a:xfrm>
          <a:prstGeom prst="rect">
            <a:avLst/>
          </a:prstGeom>
          <a:noFill/>
          <a:ln w="9525">
            <a:noFill/>
            <a:miter lim="800000"/>
            <a:headEnd/>
            <a:tailEnd/>
          </a:ln>
          <a:effectLst/>
        </p:spPr>
        <p:txBody>
          <a:bodyPr vert="horz" wrap="square" lIns="93168" tIns="46584" rIns="93168" bIns="46584" numCol="1" anchor="b" anchorCtr="0" compatLnSpc="1">
            <a:prstTxWarp prst="textNoShape">
              <a:avLst/>
            </a:prstTxWarp>
          </a:bodyPr>
          <a:lstStyle>
            <a:lvl1pPr algn="r" defTabSz="931670">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2" y="0"/>
            <a:ext cx="3039219" cy="465774"/>
          </a:xfrm>
          <a:prstGeom prst="rect">
            <a:avLst/>
          </a:prstGeom>
          <a:noFill/>
          <a:ln w="9525">
            <a:noFill/>
            <a:miter lim="800000"/>
            <a:headEnd/>
            <a:tailEnd/>
          </a:ln>
          <a:effectLst/>
        </p:spPr>
        <p:txBody>
          <a:bodyPr vert="horz" wrap="square" lIns="93168" tIns="46584" rIns="93168" bIns="46584" numCol="1" anchor="t" anchorCtr="0" compatLnSpc="1">
            <a:prstTxWarp prst="textNoShape">
              <a:avLst/>
            </a:prstTxWarp>
          </a:bodyPr>
          <a:lstStyle>
            <a:lvl1pPr algn="l" defTabSz="931670">
              <a:defRPr sz="1200"/>
            </a:lvl1pPr>
          </a:lstStyle>
          <a:p>
            <a:pPr>
              <a:defRPr/>
            </a:pPr>
            <a:r>
              <a:rPr lang="en-US"/>
              <a:t>Arrays</a:t>
            </a:r>
          </a:p>
        </p:txBody>
      </p:sp>
      <p:sp>
        <p:nvSpPr>
          <p:cNvPr id="64515" name="Rectangle 1027"/>
          <p:cNvSpPr>
            <a:spLocks noGrp="1" noChangeArrowheads="1"/>
          </p:cNvSpPr>
          <p:nvPr>
            <p:ph type="dt" idx="1"/>
          </p:nvPr>
        </p:nvSpPr>
        <p:spPr bwMode="auto">
          <a:xfrm>
            <a:off x="3971182" y="0"/>
            <a:ext cx="3039218" cy="465774"/>
          </a:xfrm>
          <a:prstGeom prst="rect">
            <a:avLst/>
          </a:prstGeom>
          <a:noFill/>
          <a:ln w="9525">
            <a:noFill/>
            <a:miter lim="800000"/>
            <a:headEnd/>
            <a:tailEnd/>
          </a:ln>
          <a:effectLst/>
        </p:spPr>
        <p:txBody>
          <a:bodyPr vert="horz" wrap="square" lIns="93168" tIns="46584" rIns="93168" bIns="46584" numCol="1" anchor="t" anchorCtr="0" compatLnSpc="1">
            <a:prstTxWarp prst="textNoShape">
              <a:avLst/>
            </a:prstTxWarp>
          </a:bodyPr>
          <a:lstStyle>
            <a:lvl1pPr algn="r" defTabSz="931670">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144" y="4416108"/>
            <a:ext cx="5140112" cy="4184016"/>
          </a:xfrm>
          <a:prstGeom prst="rect">
            <a:avLst/>
          </a:prstGeom>
          <a:noFill/>
          <a:ln w="9525">
            <a:noFill/>
            <a:miter lim="800000"/>
            <a:headEnd/>
            <a:tailEnd/>
          </a:ln>
          <a:effec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2" y="8830629"/>
            <a:ext cx="3039219" cy="465773"/>
          </a:xfrm>
          <a:prstGeom prst="rect">
            <a:avLst/>
          </a:prstGeom>
          <a:noFill/>
          <a:ln w="9525">
            <a:noFill/>
            <a:miter lim="800000"/>
            <a:headEnd/>
            <a:tailEnd/>
          </a:ln>
          <a:effectLst/>
        </p:spPr>
        <p:txBody>
          <a:bodyPr vert="horz" wrap="square" lIns="93168" tIns="46584" rIns="93168" bIns="46584" numCol="1" anchor="b" anchorCtr="0" compatLnSpc="1">
            <a:prstTxWarp prst="textNoShape">
              <a:avLst/>
            </a:prstTxWarp>
          </a:bodyPr>
          <a:lstStyle>
            <a:lvl1pPr algn="l" defTabSz="931670">
              <a:defRPr sz="1200"/>
            </a:lvl1pPr>
          </a:lstStyle>
          <a:p>
            <a:pPr>
              <a:defRPr/>
            </a:pPr>
            <a:endParaRPr lang="en-US"/>
          </a:p>
        </p:txBody>
      </p:sp>
      <p:sp>
        <p:nvSpPr>
          <p:cNvPr id="64519" name="Rectangle 1031"/>
          <p:cNvSpPr>
            <a:spLocks noGrp="1" noChangeArrowheads="1"/>
          </p:cNvSpPr>
          <p:nvPr>
            <p:ph type="sldNum" sz="quarter" idx="5"/>
          </p:nvPr>
        </p:nvSpPr>
        <p:spPr bwMode="auto">
          <a:xfrm>
            <a:off x="3971182" y="8830629"/>
            <a:ext cx="3039218" cy="465773"/>
          </a:xfrm>
          <a:prstGeom prst="rect">
            <a:avLst/>
          </a:prstGeom>
          <a:noFill/>
          <a:ln w="9525">
            <a:noFill/>
            <a:miter lim="800000"/>
            <a:headEnd/>
            <a:tailEnd/>
          </a:ln>
          <a:effectLst/>
        </p:spPr>
        <p:txBody>
          <a:bodyPr vert="horz" wrap="square" lIns="93168" tIns="46584" rIns="93168" bIns="46584" numCol="1" anchor="b" anchorCtr="0" compatLnSpc="1">
            <a:prstTxWarp prst="textNoShape">
              <a:avLst/>
            </a:prstTxWarp>
          </a:bodyPr>
          <a:lstStyle>
            <a:lvl1pPr algn="r" defTabSz="931670">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31774"/>
            <a:r>
              <a:rPr lang="en-US" dirty="0"/>
              <a:t>Constraint Analysis</a:t>
            </a:r>
          </a:p>
        </p:txBody>
      </p:sp>
      <p:sp>
        <p:nvSpPr>
          <p:cNvPr id="38917" name="Slide Number Placeholder 4"/>
          <p:cNvSpPr>
            <a:spLocks noGrp="1"/>
          </p:cNvSpPr>
          <p:nvPr>
            <p:ph type="sldNum" sz="quarter" idx="5"/>
          </p:nvPr>
        </p:nvSpPr>
        <p:spPr>
          <a:noFill/>
        </p:spPr>
        <p:txBody>
          <a:bodyPr/>
          <a:lstStyle/>
          <a:p>
            <a:pPr defTabSz="931774"/>
            <a:fld id="{55111D70-59CA-4E73-90CB-ABA757279DF6}" type="slidenum">
              <a:rPr lang="en-US" smtClean="0"/>
              <a:pPr defTabSz="931774"/>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AST Classes and</a:t>
            </a:r>
            <a:br>
              <a:rPr lang="en-US" dirty="0"/>
            </a:br>
            <a:r>
              <a:rPr lang="en-US" dirty="0"/>
              <a:t>Auxiliary Classes</a:t>
            </a:r>
          </a:p>
        </p:txBody>
      </p:sp>
      <p:grpSp>
        <p:nvGrpSpPr>
          <p:cNvPr id="2" name="Group 1"/>
          <p:cNvGrpSpPr/>
          <p:nvPr/>
        </p:nvGrpSpPr>
        <p:grpSpPr>
          <a:xfrm>
            <a:off x="1524000" y="1962192"/>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parseInitialDecl</a:t>
            </a:r>
            <a:r>
              <a:rPr lang="en-US" sz="2000" dirty="0">
                <a:latin typeface="Consolas" pitchFamily="49" charset="0"/>
                <a:cs typeface="Consolas" pitchFamily="49" charset="0"/>
              </a:rPr>
              <a:t>()</a:t>
            </a:r>
          </a:p>
          <a:p>
            <a:r>
              <a:rPr lang="en-US" sz="2000" dirty="0" err="1">
                <a:latin typeface="Consolas" pitchFamily="49" charset="0"/>
                <a:cs typeface="Consolas" pitchFamily="49" charset="0"/>
              </a:rPr>
              <a:t>ArrayTypeDecl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parseArrayTypeDecl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800" dirty="0"/>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a:t>An array </a:t>
            </a:r>
            <a:r>
              <a:rPr lang="en-US" dirty="0"/>
              <a:t>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a:latin typeface="Consolas" pitchFamily="49" charset="0"/>
                <a:cs typeface="Consolas" pitchFamily="49" charset="0"/>
              </a:rPr>
              <a:t>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90442"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Array Type Declaration</a:t>
            </a:r>
          </a:p>
          <a:p>
            <a:pPr lvl="1"/>
            <a:r>
              <a:rPr lang="en-US" dirty="0"/>
              <a:t>Type Rule: The constant value specifying the number of items in the array must have type Integer, and the associated value must be a positive number.</a:t>
            </a:r>
          </a:p>
          <a:p>
            <a:r>
              <a:rPr lang="en-US" dirty="0"/>
              <a:t>Variable (and therefore also for </a:t>
            </a:r>
            <a:r>
              <a:rPr lang="en-US" dirty="0" err="1"/>
              <a:t>NamedValue</a:t>
            </a:r>
            <a:r>
              <a:rPr lang="en-US" dirty="0"/>
              <a:t>)</a:t>
            </a:r>
          </a:p>
          <a:p>
            <a:pPr lvl="1"/>
            <a:r>
              <a:rPr lang="en-US" dirty="0"/>
              <a:t>Index expressions are permitted only for variables with an array type.</a:t>
            </a:r>
          </a:p>
          <a:p>
            <a:pPr lvl="1"/>
            <a:r>
              <a:rPr lang="en-US" dirty="0"/>
              <a:t>Each index expression must have type Integer.</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405325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a:t>
            </a:r>
            <a:r>
              <a:rPr lang="en-US"/>
              <a:t>: </a:t>
            </a:r>
            <a:r>
              <a:rPr lang="en-US">
                <a:latin typeface="Consolas" pitchFamily="49" charset="0"/>
                <a:cs typeface="Consolas" pitchFamily="49" charset="0"/>
              </a:rPr>
              <a:t>a</a:t>
            </a:r>
            <a:r>
              <a:rPr lang="en-US"/>
              <a:t> </a:t>
            </a:r>
            <a:r>
              <a:rPr lang="en-US" dirty="0"/>
              <a:t>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For each index expression,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must</a:t>
            </a:r>
          </a:p>
          <a:p>
            <a:pPr lvl="1"/>
            <a:r>
              <a:rPr lang="en-US" dirty="0"/>
              <a:t>check that the type of the index expression is </a:t>
            </a:r>
            <a:r>
              <a:rPr lang="en-US" dirty="0">
                <a:latin typeface="Consolas" pitchFamily="49" charset="0"/>
                <a:cs typeface="Consolas" pitchFamily="49" charset="0"/>
              </a:rPr>
              <a:t>Integer</a:t>
            </a:r>
          </a:p>
          <a:p>
            <a:pPr lvl="1"/>
            <a:r>
              <a:rPr lang="en-US" dirty="0"/>
              <a:t>check that the type of the variable is an array type</a:t>
            </a:r>
          </a:p>
          <a:p>
            <a:pPr lvl="1"/>
            <a:r>
              <a:rPr lang="en-US" dirty="0"/>
              <a:t>set the type of the expression to the element type for the array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dirty="0"/>
              <a:t>First, as with non-array types, </a:t>
            </a:r>
            <a:r>
              <a:rPr lang="en-US" dirty="0">
                <a:latin typeface="Consolas" pitchFamily="49" charset="0"/>
                <a:cs typeface="Consolas" pitchFamily="49" charset="0"/>
              </a:rPr>
              <a:t>emit()</a:t>
            </a:r>
            <a:r>
              <a:rPr lang="en-US" dirty="0"/>
              <a:t> must generate code to leave the relative address of the variable on the stack (i.e., the address of the first byte of the array)</a:t>
            </a:r>
          </a:p>
          <a:p>
            <a:pPr lvl="1"/>
            <a:r>
              <a:rPr lang="en-US" dirty="0"/>
              <a:t>no change required to existing code</a:t>
            </a:r>
          </a:p>
          <a:p>
            <a:r>
              <a:rPr lang="en-US" dirty="0"/>
              <a:t>Then, for each index expression, </a:t>
            </a:r>
            <a:r>
              <a:rPr lang="en-US" dirty="0">
                <a:latin typeface="Consolas" pitchFamily="49" charset="0"/>
                <a:cs typeface="Consolas" pitchFamily="49" charset="0"/>
              </a:rPr>
              <a:t>emit()</a:t>
            </a:r>
            <a:r>
              <a:rPr lang="en-US" dirty="0"/>
              <a:t> must</a:t>
            </a:r>
            <a:endParaRPr lang="en-US" b="1" dirty="0"/>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element type’s size</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arrayType.getElementType</a:t>
            </a:r>
            <a:r>
              <a:rPr lang="en-US" dirty="0">
                <a:latin typeface="Consolas" panose="020B0609020204030204" pitchFamily="49" charset="0"/>
              </a:rPr>
              <a:t>().</a:t>
            </a:r>
            <a:r>
              <a:rPr lang="en-US" dirty="0" err="1">
                <a:latin typeface="Consolas" panose="020B0609020204030204" pitchFamily="49" charset="0"/>
              </a:rPr>
              <a:t>getSize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dirty="0"/>
              <a:t>generate code to add the result to the relative address of the variable</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17</a:t>
            </a:fld>
            <a:endParaRPr lang="en-US"/>
          </a:p>
        </p:txBody>
      </p:sp>
    </p:spTree>
    <p:extLst>
      <p:ext uri="{BB962C8B-B14F-4D97-AF65-F5344CB8AC3E}">
        <p14:creationId xmlns:p14="http://schemas.microsoft.com/office/powerpoint/2010/main" val="217476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Examples</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b1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b1[3]     // the array at index 3 of b1 (the fourth array)</a:t>
            </a:r>
          </a:p>
          <a:p>
            <a:pPr lvl="1">
              <a:spcBef>
                <a:spcPts val="200"/>
              </a:spcBef>
              <a:buFontTx/>
              <a:buNone/>
            </a:pPr>
            <a:r>
              <a:rPr lang="en-US" sz="1800" dirty="0">
                <a:latin typeface="Consolas" pitchFamily="49" charset="0"/>
                <a:cs typeface="Consolas" pitchFamily="49" charset="0"/>
              </a:rPr>
              <a:t>b1[4][3]  // the integer at index 3 of the array</a:t>
            </a:r>
          </a:p>
          <a:p>
            <a:pPr lvl="1">
              <a:spcBef>
                <a:spcPts val="200"/>
              </a:spcBef>
              <a:buFontTx/>
              <a:buNone/>
            </a:pPr>
            <a:r>
              <a:rPr lang="en-US" sz="1800" dirty="0">
                <a:latin typeface="Consolas" pitchFamily="49" charset="0"/>
                <a:cs typeface="Consolas" pitchFamily="49" charset="0"/>
              </a:rPr>
              <a:t>          // at index 4 of b1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definitions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they have identical structure.</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p:txBody>
          <a:bodyPr tIns="91440"/>
          <a:lstStyle/>
          <a:p>
            <a:pPr marL="274320" lvl="1" indent="0">
              <a:spcBef>
                <a:spcPts val="300"/>
              </a:spcBef>
              <a:buNone/>
            </a:pPr>
            <a:r>
              <a:rPr lang="en-US" sz="1800" dirty="0">
                <a:latin typeface="Consolas" pitchFamily="49" charset="0"/>
                <a:cs typeface="Consolas" pitchFamily="49" charset="0"/>
              </a:rPr>
              <a:t>type T1 = array[100] of Integer;</a:t>
            </a:r>
          </a:p>
          <a:p>
            <a:pPr marL="274320" lvl="1" indent="0">
              <a:spcBef>
                <a:spcPts val="300"/>
              </a:spcBef>
              <a:buNone/>
            </a:pPr>
            <a:r>
              <a:rPr lang="en-US" sz="1800" dirty="0">
                <a:latin typeface="Consolas" pitchFamily="49" charset="0"/>
                <a:cs typeface="Consolas" pitchFamily="49" charset="0"/>
              </a:rPr>
              <a:t>type T2 = array[10] of T1;</a:t>
            </a:r>
          </a:p>
          <a:p>
            <a:pPr marL="274320" lvl="1" indent="0">
              <a:spcBef>
                <a:spcPts val="300"/>
              </a:spcBef>
              <a:buNone/>
            </a:pPr>
            <a:r>
              <a:rPr lang="en-US" sz="1800" dirty="0">
                <a:latin typeface="Consolas" pitchFamily="49" charset="0"/>
                <a:cs typeface="Consolas" pitchFamily="49" charset="0"/>
              </a:rPr>
              <a:t>type T3 = array[100] of Integer;</a:t>
            </a:r>
          </a:p>
          <a:p>
            <a:pPr marL="274320" lvl="1" indent="0">
              <a:spcBef>
                <a:spcPts val="300"/>
              </a:spcBef>
              <a:buNone/>
            </a:pPr>
            <a:endParaRPr lang="en-US" sz="1800" dirty="0">
              <a:latin typeface="Consolas" pitchFamily="49" charset="0"/>
              <a:cs typeface="Consolas" pitchFamily="49" charset="0"/>
            </a:endParaRPr>
          </a:p>
          <a:p>
            <a:pPr marL="274320" lvl="1" indent="0">
              <a:spcBef>
                <a:spcPts val="300"/>
              </a:spcBef>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a:t>
            </a:r>
          </a:p>
          <a:p>
            <a:pPr marL="274320" lvl="1" indent="0">
              <a:spcBef>
                <a:spcPts val="300"/>
              </a:spcBef>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a2 : T1;   // a2 has the same type as a1</a:t>
            </a:r>
          </a:p>
          <a:p>
            <a:pPr marL="274320" lvl="1" indent="0">
              <a:spcBef>
                <a:spcPts val="300"/>
              </a:spcBef>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b1 : T2;</a:t>
            </a:r>
          </a:p>
          <a:p>
            <a:pPr marL="274320" lvl="1" indent="0">
              <a:spcBef>
                <a:spcPts val="300"/>
              </a:spcBef>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b2 : T2;   // b2 has the same type as b1</a:t>
            </a:r>
          </a:p>
          <a:p>
            <a:pPr marL="274320" lvl="1" indent="0">
              <a:spcBef>
                <a:spcPts val="300"/>
              </a:spcBef>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c1 : T3;   // c1 does not have the same type as a1</a:t>
            </a:r>
          </a:p>
          <a:p>
            <a:pPr marL="274320" lvl="1" indent="0">
              <a:spcBef>
                <a:spcPts val="300"/>
              </a:spcBef>
              <a:buNone/>
            </a:pPr>
            <a:r>
              <a:rPr lang="en-US" sz="1800" dirty="0">
                <a:latin typeface="Consolas" pitchFamily="49" charset="0"/>
                <a:cs typeface="Consolas" pitchFamily="49" charset="0"/>
              </a:rPr>
              <a:t>...</a:t>
            </a:r>
          </a:p>
          <a:p>
            <a:pPr marL="274320" lvl="1" indent="0">
              <a:spcBef>
                <a:spcPts val="3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a1 := a2;   // legal (same types)</a:t>
            </a:r>
          </a:p>
          <a:p>
            <a:pPr marL="274320" lvl="1" indent="0">
              <a:spcBef>
                <a:spcPts val="0"/>
              </a:spcBef>
              <a:buNone/>
            </a:pPr>
            <a:r>
              <a:rPr lang="en-US" sz="1800" dirty="0">
                <a:latin typeface="Consolas" pitchFamily="49" charset="0"/>
                <a:cs typeface="Consolas" pitchFamily="49" charset="0"/>
              </a:rPr>
              <a:t>b1 := b2;   // legal (</a:t>
            </a:r>
            <a:r>
              <a:rPr lang="en-US" sz="1800">
                <a:latin typeface="Consolas" pitchFamily="49" charset="0"/>
                <a:cs typeface="Consolas" pitchFamily="49" charset="0"/>
              </a:rPr>
              <a:t>same types)</a:t>
            </a:r>
            <a:endParaRPr lang="en-US" sz="1800" dirty="0">
              <a:latin typeface="Consolas" pitchFamily="49" charset="0"/>
              <a:cs typeface="Consolas" pitchFamily="49" charset="0"/>
            </a:endParaRPr>
          </a:p>
          <a:p>
            <a:pPr marL="274320" lvl="1" indent="0">
              <a:spcBef>
                <a:spcPts val="300"/>
              </a:spcBef>
              <a:buNone/>
            </a:pPr>
            <a:r>
              <a:rPr lang="en-US" sz="1800" dirty="0">
                <a:latin typeface="Consolas" pitchFamily="49" charset="0"/>
                <a:cs typeface="Consolas" pitchFamily="49" charset="0"/>
              </a:rPr>
              <a:t>a1 := c1;   // *** Illegal in CPRL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084377" y="2819400"/>
            <a:ext cx="6078423" cy="2627531"/>
            <a:chOff x="1084377" y="2819400"/>
            <a:chExt cx="6078423" cy="2627531"/>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084377" y="4800600"/>
              <a:ext cx="2569935" cy="646331"/>
            </a:xfrm>
            <a:prstGeom prst="rect">
              <a:avLst/>
            </a:prstGeom>
            <a:noFill/>
            <a:ln w="9525">
              <a:noFill/>
              <a:miter lim="800000"/>
              <a:headEnd/>
              <a:tailEnd/>
            </a:ln>
          </p:spPr>
          <p:txBody>
            <a:bodyPr wrap="none">
              <a:spAutoFit/>
            </a:bodyPr>
            <a:lstStyle/>
            <a:p>
              <a:r>
                <a:rPr lang="en-US" sz="1800" dirty="0"/>
                <a:t>reference semantics</a:t>
              </a:r>
            </a:p>
            <a:p>
              <a:r>
                <a:rPr lang="en-US" sz="1800" dirty="0"/>
                <a:t>(references are copied)</a:t>
              </a:r>
            </a:p>
          </p:txBody>
        </p:sp>
        <p:sp>
          <p:nvSpPr>
            <p:cNvPr id="5129" name="TextBox 47"/>
            <p:cNvSpPr txBox="1">
              <a:spLocks noChangeArrowheads="1"/>
            </p:cNvSpPr>
            <p:nvPr/>
          </p:nvSpPr>
          <p:spPr bwMode="auto">
            <a:xfrm>
              <a:off x="4425950" y="4800600"/>
              <a:ext cx="2736850" cy="646112"/>
            </a:xfrm>
            <a:prstGeom prst="rect">
              <a:avLst/>
            </a:prstGeom>
            <a:noFill/>
            <a:ln w="9525">
              <a:noFill/>
              <a:miter lim="800000"/>
              <a:headEnd/>
              <a:tailEnd/>
            </a:ln>
          </p:spPr>
          <p:txBody>
            <a:bodyPr wrap="none">
              <a:spAutoFit/>
            </a:bodyPr>
            <a:lstStyle/>
            <a:p>
              <a:r>
                <a:rPr lang="en-US" sz="1800"/>
                <a:t>value semantics</a:t>
              </a:r>
            </a:p>
            <a:p>
              <a:r>
                <a:rPr lang="en-US" sz="180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274320" lvl="1" indent="0">
              <a:spcBef>
                <a:spcPts val="200"/>
              </a:spcBef>
              <a:buNone/>
            </a:pPr>
            <a:r>
              <a:rPr lang="en-US" sz="1800" dirty="0">
                <a:latin typeface="Consolas" pitchFamily="49" charset="0"/>
                <a:cs typeface="Consolas" pitchFamily="49" charset="0"/>
              </a:rPr>
              <a:t>type T1 = array[100] of Integer;</a:t>
            </a:r>
          </a:p>
          <a:p>
            <a:pPr marL="274320" lvl="1" indent="0">
              <a:spcBef>
                <a:spcPts val="200"/>
              </a:spcBef>
              <a:buNone/>
            </a:pPr>
            <a:r>
              <a:rPr lang="en-US" sz="1800" dirty="0">
                <a:latin typeface="Consolas" pitchFamily="49" charset="0"/>
                <a:cs typeface="Consolas" pitchFamily="49" charset="0"/>
              </a:rPr>
              <a:t>type T2 = array[10] of T1;</a:t>
            </a:r>
          </a:p>
          <a:p>
            <a:pPr marL="274320" lvl="1" indent="0">
              <a:spcBef>
                <a:spcPts val="200"/>
              </a:spcBef>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b1, b2 : T2;</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b1 := b2;              // array assignment (type T2)</a:t>
            </a:r>
          </a:p>
          <a:p>
            <a:pPr marL="274320" lvl="1" indent="0">
              <a:spcBef>
                <a:spcPts val="200"/>
              </a:spcBef>
              <a:buNone/>
            </a:pPr>
            <a:r>
              <a:rPr lang="en-US" sz="1800" dirty="0">
                <a:latin typeface="Consolas" pitchFamily="49" charset="0"/>
                <a:cs typeface="Consolas" pitchFamily="49" charset="0"/>
              </a:rPr>
              <a:t>                       // copies 1000 integers (4000 bytes)</a:t>
            </a:r>
          </a:p>
          <a:p>
            <a:pPr marL="274320" lvl="1" indent="0">
              <a:spcBef>
                <a:spcPts val="2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b1[2] := b2[5];        // array assignment (type T1)</a:t>
            </a:r>
          </a:p>
          <a:p>
            <a:pPr marL="274320" lvl="1" indent="0">
              <a:spcBef>
                <a:spcPts val="200"/>
              </a:spcBef>
              <a:buNone/>
            </a:pPr>
            <a:r>
              <a:rPr lang="en-US" sz="1800" dirty="0">
                <a:latin typeface="Consolas" pitchFamily="49" charset="0"/>
                <a:cs typeface="Consolas" pitchFamily="49" charset="0"/>
              </a:rPr>
              <a:t>                       // copies 100 integers (400 bytes)</a:t>
            </a:r>
          </a:p>
          <a:p>
            <a:pPr marL="274320" lvl="1" indent="0">
              <a:spcBef>
                <a:spcPts val="2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b1[2][7] := b2[5][0]   // Integer assignment</a:t>
            </a:r>
          </a:p>
          <a:p>
            <a:pPr marL="274320" lvl="1" indent="0">
              <a:spcBef>
                <a:spcPts val="0"/>
              </a:spcBef>
              <a:buNone/>
            </a:pPr>
            <a:r>
              <a:rPr lang="en-US" sz="1800" dirty="0">
                <a:latin typeface="Consolas" pitchFamily="49" charset="0"/>
                <a:cs typeface="Consolas" pitchFamily="49" charset="0"/>
              </a:rPr>
              <a:t>                       // copies 1 integer (4 bytes)</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As with parameters of other (non-structured) types, array parameters have semantics similar to assignment.</a:t>
            </a:r>
          </a:p>
          <a:p>
            <a:r>
              <a:rPr lang="en-US" dirty="0"/>
              <a:t>Passing an array as a value parameter will allocate space for and copy the entire array.</a:t>
            </a:r>
          </a:p>
          <a:p>
            <a:pPr lvl="1"/>
            <a:r>
              <a:rPr lang="en-US" dirty="0"/>
              <a:t>can be inefficient use of memory if you don’t actually need to copy the entire array</a:t>
            </a:r>
          </a:p>
          <a:p>
            <a:r>
              <a:rPr lang="en-US" dirty="0"/>
              <a:t>Passing an array as a variable (</a:t>
            </a:r>
            <a:r>
              <a:rPr lang="en-US" dirty="0" err="1">
                <a:latin typeface="Consolas" panose="020B0609020204030204" pitchFamily="49" charset="0"/>
              </a:rPr>
              <a:t>var</a:t>
            </a:r>
            <a:r>
              <a:rPr lang="en-US" dirty="0"/>
              <a:t>) parameter will simply allocate space for the address of the array.</a:t>
            </a:r>
          </a:p>
          <a:p>
            <a:pPr lvl="1"/>
            <a:r>
              <a:rPr lang="en-US" dirty="0"/>
              <a:t>has semantics similar to that of Java</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200"/>
              </a:spcBef>
              <a:buFontTx/>
              <a:buNone/>
            </a:pP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constDecl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varDecl</a:t>
            </a: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variable = ( varId | paramId ) ( "[" expression "]" )*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2971</TotalTime>
  <Words>1443</Words>
  <Application>Microsoft Office PowerPoint</Application>
  <PresentationFormat>On-screen Show (4:3)</PresentationFormat>
  <Paragraphs>227</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AST Classes and Auxiliary Classes</vt:lpstr>
      <vt:lpstr>Relevant Parser Methods</vt:lpstr>
      <vt:lpstr>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I. Moore, Jr.</cp:lastModifiedBy>
  <cp:revision>192</cp:revision>
  <cp:lastPrinted>2020-01-16T11:46:28Z</cp:lastPrinted>
  <dcterms:created xsi:type="dcterms:W3CDTF">2005-01-12T21:47:45Z</dcterms:created>
  <dcterms:modified xsi:type="dcterms:W3CDTF">2020-01-16T11:46:32Z</dcterms:modified>
</cp:coreProperties>
</file>