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7" d="100"/>
          <a:sy n="77" d="100"/>
        </p:scale>
        <p:origin x="84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8-</a:t>
            </a:r>
            <a:fld id="{181C5F6C-56BA-481C-8614-77A0EB42E15C}"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B7095C2C-D0A6-4EB7-8711-561F34EA0B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A413A2F6-7BFD-463C-B63A-922040FAF3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A1F458BF-EB93-4BA5-9F70-B4F59EA656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0493F5BC-5863-40DB-9BF6-90302664BB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8542D63B-4C3C-4F72-8215-1AB24BD072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7B170DE-D3A5-4BCF-9E81-C70A56B4153F}"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B2EE8A07-1D7D-4DE9-A304-D613FE0C0EA3}"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BinaryExpr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 Token operator,</a:t>
            </a:r>
          </a:p>
          <a:p>
            <a:pPr marL="0" indent="0">
              <a:spcBef>
                <a:spcPts val="200"/>
              </a:spcBef>
              <a:buNone/>
            </a:pPr>
            <a:r>
              <a:rPr lang="en-US" sz="1700" dirty="0">
                <a:latin typeface="Consolas" pitchFamily="49" charset="0"/>
                <a:cs typeface="Consolas" pitchFamily="49" charset="0"/>
              </a:rPr>
              <a:t>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this.leftOperand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this.operator</a:t>
            </a:r>
            <a:r>
              <a:rPr lang="en-US" sz="1700" dirty="0">
                <a:latin typeface="Consolas" pitchFamily="49" charset="0"/>
                <a:cs typeface="Consolas" pitchFamily="49" charset="0"/>
              </a:rPr>
              <a:t>     = operator;</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this.rightOperand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8DAA6547-D2C0-4EB6-B72F-7630969AD0F4}" type="slidenum">
              <a:rPr lang="en-US" smtClean="0"/>
              <a:pPr/>
              <a:t>11</a:t>
            </a:fld>
            <a:endParaRPr lang="en-US"/>
          </a:p>
        </p:txBody>
      </p:sp>
      <p:sp>
        <p:nvSpPr>
          <p:cNvPr id="7172" name="Rectangle 2"/>
          <p:cNvSpPr>
            <a:spLocks noGrp="1" noChangeArrowheads="1"/>
          </p:cNvSpPr>
          <p:nvPr>
            <p:ph type="title"/>
          </p:nvPr>
        </p:nvSpPr>
        <p:spPr/>
        <p:txBody>
          <a:bodyPr/>
          <a:lstStyle/>
          <a:p>
            <a:r>
              <a:rPr lang="en-US"/>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a:t>
            </a:r>
            <a:r>
              <a:rPr lang="en-US" dirty="0" err="1"/>
              <a:t>superclass</a:t>
            </a:r>
            <a:r>
              <a:rPr lang="en-US" dirty="0"/>
              <a:t>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t>
            </a:r>
            <a:r>
              <a:rPr lang="en-US" dirty="0" err="1">
                <a:latin typeface="Consolas" pitchFamily="49" charset="0"/>
              </a:rPr>
              <a:t>ast</a:t>
            </a:r>
            <a:r>
              <a:rPr lang="en-US" dirty="0"/>
              <a:t>” </a:t>
            </a:r>
            <a:r>
              <a:rPr lang="en-US" dirty="0" err="1"/>
              <a:t>subpackage</a:t>
            </a:r>
            <a:r>
              <a:rPr lang="en-US" dirty="0"/>
              <a:t>.</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13802F68-1205-4EE3-893E-31A05347F369}" type="slidenum">
              <a:rPr lang="en-US" smtClean="0"/>
              <a:pPr/>
              <a:t>12</a:t>
            </a:fld>
            <a:endParaRPr lang="en-US"/>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a:t>
            </a:r>
            <a:r>
              <a:rPr lang="en-US" sz="1800" dirty="0" err="1">
                <a:latin typeface="Consolas" pitchFamily="49" charset="0"/>
              </a:rPr>
              <a:t>checkConstraints</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a:t>
            </a:r>
            <a:r>
              <a:rPr lang="en-US" sz="1800" dirty="0" err="1">
                <a:latin typeface="Consolas" pitchFamily="49" charset="0"/>
              </a:rPr>
              <a:t>CodeGenException</a:t>
            </a:r>
            <a:r>
              <a:rPr lang="en-US" sz="1800" dirty="0">
                <a:latin typeface="Consolas" pitchFamily="49" charset="0"/>
              </a:rPr>
              <a:t>, </a:t>
            </a:r>
            <a:r>
              <a:rPr lang="en-US" sz="1800" dirty="0" err="1">
                <a:latin typeface="Consolas" pitchFamily="49" charset="0"/>
              </a:rPr>
              <a:t>IOException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err="1">
                <a:latin typeface="Consolas" panose="020B0609020204030204" pitchFamily="49" charset="0"/>
              </a:rPr>
              <a:t>checkConstraints</a:t>
            </a:r>
            <a:r>
              <a:rPr lang="en-US" dirty="0">
                <a:latin typeface="Consolas" panose="020B0609020204030204" pitchFamily="49" charset="0"/>
              </a:rPr>
              <a:t>()</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BF377254-52BB-44F4-94D9-3E16AFABBC6C}" type="slidenum">
              <a:rPr lang="en-US" smtClean="0"/>
              <a:pPr/>
              <a:t>13</a:t>
            </a:fld>
            <a:endParaRPr lang="en-US"/>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parseInitialDecls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SubprogramDecl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List&lt;Statement&gt; </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List&lt;Expression&gt;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a:t>©SoftMoore Consulting</a:t>
            </a:r>
          </a:p>
        </p:txBody>
      </p:sp>
      <p:sp>
        <p:nvSpPr>
          <p:cNvPr id="19459" name="Slide Number Placeholder 4"/>
          <p:cNvSpPr>
            <a:spLocks noGrp="1"/>
          </p:cNvSpPr>
          <p:nvPr>
            <p:ph type="sldNum" sz="quarter" idx="11"/>
          </p:nvPr>
        </p:nvSpPr>
        <p:spPr/>
        <p:txBody>
          <a:bodyPr/>
          <a:lstStyle/>
          <a:p>
            <a:r>
              <a:rPr lang="en-US"/>
              <a:t>Slide </a:t>
            </a:r>
            <a:fld id="{D31FD0DA-DD04-4861-BE9E-80BD7A148B2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a:t>
            </a:r>
            <a:r>
              <a:rPr lang="en-US" dirty="0" err="1">
                <a:latin typeface="Consolas" panose="020B0609020204030204" pitchFamily="49" charset="0"/>
              </a:rPr>
              <a:t>LoopStmt</a:t>
            </a:r>
            <a:r>
              <a:rPr lang="en-US" dirty="0">
                <a:latin typeface="Consolas" panose="020B0609020204030204" pitchFamily="49" charset="0"/>
              </a:rPr>
              <a:t> extends Statement ...</a:t>
            </a:r>
          </a:p>
          <a:p>
            <a:r>
              <a:rPr lang="en-US" dirty="0"/>
              <a:t>The parsing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would be responsible for creating the AST node for </a:t>
            </a:r>
            <a:r>
              <a:rPr lang="en-US" dirty="0" err="1">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will return an object of class </a:t>
            </a:r>
            <a:r>
              <a:rPr lang="en-US" dirty="0" err="1">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16</a:t>
            </a:fld>
            <a:endParaRPr lang="en-US"/>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18</a:t>
            </a:fld>
            <a:endParaRPr lang="en-US"/>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ConstDecl</a:t>
              </a:r>
              <a:endParaRPr lang="en-US" sz="1600" dirty="0">
                <a:latin typeface="+mn-lt"/>
              </a:endParaRP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VarDecl</a:t>
              </a:r>
              <a:endParaRPr lang="en-US" sz="1600" dirty="0">
                <a:latin typeface="+mn-lt"/>
              </a:endParaRP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RelationalExpr</a:t>
              </a:r>
              <a:endParaRPr lang="en-US" sz="1600" dirty="0">
                <a:latin typeface="+mn-lt"/>
              </a:endParaRP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InitialDecl</a:t>
              </a:r>
              <a:endParaRPr lang="en-US" sz="1600" i="1" dirty="0">
                <a:latin typeface="+mn-lt"/>
              </a:endParaRP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3" name="TextBox 22"/>
          <p:cNvSpPr txBox="1"/>
          <p:nvPr/>
        </p:nvSpPr>
        <p:spPr>
          <a:xfrm>
            <a:off x="1752959" y="577209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35AF84A-A53B-422F-87B6-7154F63E5C30}" type="slidenum">
              <a:rPr lang="en-US" smtClean="0"/>
              <a:pPr/>
              <a:t>19</a:t>
            </a:fld>
            <a:endParaRPr lang="en-US"/>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538968A7-C1FE-4C28-A155-827E03F3290A}" type="slidenum">
              <a:rPr lang="en-US" smtClean="0"/>
              <a:pPr/>
              <a:t>2</a:t>
            </a:fld>
            <a:endParaRPr lang="en-US"/>
          </a:p>
        </p:txBody>
      </p:sp>
      <p:sp>
        <p:nvSpPr>
          <p:cNvPr id="4100" name="Rectangle 2"/>
          <p:cNvSpPr>
            <a:spLocks noGrp="1" noChangeArrowheads="1"/>
          </p:cNvSpPr>
          <p:nvPr>
            <p:ph type="title"/>
          </p:nvPr>
        </p:nvSpPr>
        <p:spPr/>
        <p:txBody>
          <a:bodyPr/>
          <a:lstStyle/>
          <a:p>
            <a:r>
              <a:rPr lang="en-US"/>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036A884-F706-490A-BA58-22ACD91F3BF7}"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extend class </a:t>
            </a:r>
            <a:r>
              <a:rPr lang="en-US" dirty="0" err="1">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err="1"/>
              <a:t>ConstDecl</a:t>
            </a:r>
            <a:r>
              <a:rPr lang="en-US" dirty="0"/>
              <a:t>, </a:t>
            </a:r>
            <a:r>
              <a:rPr lang="en-US" dirty="0" err="1"/>
              <a:t>VarDecl</a:t>
            </a:r>
            <a:r>
              <a:rPr lang="en-US" dirty="0"/>
              <a:t>, </a:t>
            </a:r>
            <a:r>
              <a:rPr lang="en-US" dirty="0" err="1"/>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err="1"/>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 new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constDecl</a:t>
            </a:r>
            <a:r>
              <a:rPr lang="en-US" sz="1800" dirty="0">
                <a:latin typeface="Consolas" panose="020B0609020204030204" pitchFamily="49" charset="0"/>
              </a:rPr>
              <a:t>);</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a:t>
            </a:r>
            <a:r>
              <a:rPr lang="en-US" dirty="0">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26</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27</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in CPRL</a:t>
            </a:r>
            <a:endParaRPr lang="en-US" dirty="0"/>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a:t>
            </a:r>
            <a:r>
              <a:rPr lang="en-US" sz="1800" dirty="0" err="1">
                <a:latin typeface="Consolas" panose="020B0609020204030204" pitchFamily="49" charset="0"/>
              </a:rPr>
              <a:t>getTypeOf</a:t>
            </a:r>
            <a:r>
              <a:rPr lang="en-US" sz="1800" dirty="0">
                <a:latin typeface="Consolas" panose="020B0609020204030204" pitchFamily="49" charset="0"/>
              </a:rPr>
              <a:t>(Symbol literal)</a:t>
            </a:r>
            <a:endParaRPr lang="en-US" dirty="0"/>
          </a:p>
          <a:p>
            <a:r>
              <a:rPr lang="en-US" dirty="0"/>
              <a:t>Class </a:t>
            </a:r>
            <a:r>
              <a:rPr lang="en-US" dirty="0" err="1">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28</a:t>
            </a:fld>
            <a:endParaRPr lang="en-US"/>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3</a:t>
            </a:fld>
            <a:endParaRPr lang="en-US"/>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err="1">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err="1">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r>
              <a:rPr lang="en-US" dirty="0"/>
              <a:t>When the parser parses an array type declaration, the constructor for AST class </a:t>
            </a:r>
            <a:r>
              <a:rPr lang="en-US" dirty="0" err="1">
                <a:latin typeface="Consolas" panose="020B0609020204030204" pitchFamily="49" charset="0"/>
              </a:rPr>
              <a:t>ArrayTypeDecl</a:t>
            </a:r>
            <a:r>
              <a:rPr lang="en-US" dirty="0"/>
              <a:t> creates an </a:t>
            </a:r>
            <a:r>
              <a:rPr lang="en-US" dirty="0" err="1">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30</a:t>
            </a:fld>
            <a:endParaRPr lang="en-US"/>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31</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err="1">
                <a:latin typeface="Consolas" pitchFamily="49" charset="0"/>
                <a:cs typeface="Consolas" pitchFamily="49" charset="0"/>
              </a:rPr>
              <a:t>ConstDecl</a:t>
            </a:r>
            <a:endParaRPr lang="en-US"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32</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a:t>
            </a:r>
            <a:r>
              <a:rPr lang="en-US" sz="1800">
                <a:latin typeface="Consolas" pitchFamily="49" charset="0"/>
              </a:rPr>
              <a:t>!= null)</a:t>
            </a:r>
            <a:endParaRPr lang="en-US" sz="1800" dirty="0">
              <a:latin typeface="Consolas" pitchFamily="49" charset="0"/>
            </a:endParaRPr>
          </a:p>
          <a:p>
            <a:pPr marL="182880" indent="0">
              <a:spcBef>
                <a:spcPts val="200"/>
              </a:spcBef>
              <a:buFontTx/>
              <a:buNone/>
            </a:pPr>
            <a:r>
              <a:rPr lang="en-US" sz="1800" dirty="0">
                <a:latin typeface="Consolas" pitchFamily="49" charset="0"/>
              </a:rPr>
              <a:t>            constType = </a:t>
            </a:r>
            <a:r>
              <a:rPr lang="en-US" sz="1800" dirty="0" err="1">
                <a:latin typeface="Consolas" pitchFamily="49" charset="0"/>
              </a:rPr>
              <a:t>Type.getTypeOf</a:t>
            </a:r>
            <a:r>
              <a:rPr lang="en-US" sz="1800" dirty="0">
                <a:latin typeface="Consolas" pitchFamily="49" charset="0"/>
              </a:rPr>
              <a:t>(literal.getSymbol());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constDecl</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33</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getCurrentLevel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idTable.getCurrentLevel</a:t>
            </a:r>
            <a:r>
              <a:rPr lang="en-US" sz="1800" dirty="0">
                <a:latin typeface="Consolas" panose="020B0609020204030204" pitchFamily="49" charset="0"/>
              </a:rPr>
              <a:t>();</a:t>
            </a:r>
          </a:p>
          <a:p>
            <a:pPr marL="457200" lvl="1" indent="0">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VarDecl</a:t>
            </a:r>
            <a:r>
              <a:rPr lang="en-US" dirty="0"/>
              <a:t> versus </a:t>
            </a:r>
            <a:r>
              <a:rPr lang="en-US" dirty="0" err="1">
                <a:latin typeface="Consolas" panose="020B0609020204030204" pitchFamily="49" charset="0"/>
              </a:rPr>
              <a:t>SingleVarDecl</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 variable declaration can declare several identifies all with the same type,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y, z : Integer;</a:t>
            </a:r>
          </a:p>
          <a:p>
            <a:r>
              <a:rPr lang="en-US" dirty="0"/>
              <a:t>This declaration is logically equivalent to declaring each variable separately,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y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36</a:t>
            </a:fld>
            <a:endParaRPr lang="en-US"/>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SingleVarDecl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37</a:t>
            </a:fld>
            <a:endParaRPr lang="en-US"/>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a:t>
            </a:r>
            <a:r>
              <a:rPr lang="en-US" sz="1800" dirty="0" err="1">
                <a:latin typeface="Consolas" panose="020B0609020204030204" pitchFamily="49" charset="0"/>
              </a:rPr>
              <a:t>SingleVarDecls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private List&lt;</a:t>
            </a:r>
            <a:r>
              <a:rPr lang="en-US" sz="1800" dirty="0" err="1">
                <a:latin typeface="Consolas" panose="020B0609020204030204" pitchFamily="49" charset="0"/>
              </a:rPr>
              <a:t>SingleVarDecl</a:t>
            </a:r>
            <a:r>
              <a:rPr lang="en-US" sz="1800" dirty="0">
                <a:latin typeface="Consolas" panose="020B0609020204030204" pitchFamily="49" charset="0"/>
              </a:rPr>
              <a:t>&gt; </a:t>
            </a:r>
            <a:r>
              <a:rPr lang="en-US" sz="1800" dirty="0" err="1">
                <a:latin typeface="Consolas" panose="020B0609020204030204" pitchFamily="49" charset="0"/>
              </a:rPr>
              <a:t>singleVarDecls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VarDecl</a:t>
            </a:r>
            <a:r>
              <a:rPr lang="en-US" sz="1800" dirty="0">
                <a:latin typeface="Consolas" panose="020B0609020204030204" pitchFamily="49" charset="0"/>
              </a:rPr>
              <a:t>(List&lt;Token&gt; identifiers, Type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 new</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(new </a:t>
            </a:r>
            <a:r>
              <a:rPr lang="en-US" sz="1800" dirty="0" err="1">
                <a:latin typeface="Consolas" panose="020B0609020204030204" pitchFamily="49" charset="0"/>
              </a:rPr>
              <a:t>SingleVarDecl</a:t>
            </a:r>
            <a:r>
              <a:rPr lang="en-US" sz="1800" dirty="0">
                <a:latin typeface="Consolas" panose="020B0609020204030204" pitchFamily="49" charset="0"/>
              </a:rPr>
              <a:t>(id,</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38</a:t>
            </a:fld>
            <a:endParaRPr lang="en-US"/>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err="1">
                <a:latin typeface="Consolas" panose="020B0609020204030204" pitchFamily="49" charset="0"/>
              </a:rPr>
              <a:t>VarDecl</a:t>
            </a:r>
            <a:r>
              <a:rPr lang="en-US" sz="2200" dirty="0"/>
              <a:t> is simply a list of </a:t>
            </a:r>
            <a:r>
              <a:rPr lang="en-US" sz="2200" dirty="0" err="1">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err="1">
                <a:latin typeface="Consolas" panose="020B0609020204030204" pitchFamily="49" charset="0"/>
              </a:rPr>
              <a:t>VarDecl</a:t>
            </a:r>
            <a:r>
              <a:rPr lang="en-US" dirty="0" err="1"/>
              <a:t>s</a:t>
            </a:r>
            <a:r>
              <a:rPr lang="en-US" dirty="0"/>
              <a:t>), this method extracts the list of single variable declarations (</a:t>
            </a:r>
            <a:r>
              <a:rPr lang="en-US" dirty="0" err="1">
                <a:latin typeface="Consolas" panose="020B0609020204030204" pitchFamily="49" charset="0"/>
              </a:rPr>
              <a:t>SingleVarDecl</a:t>
            </a:r>
            <a:r>
              <a:rPr lang="en-US" dirty="0" err="1"/>
              <a:t>s</a:t>
            </a:r>
            <a:r>
              <a:rPr lang="en-US" dirty="0"/>
              <a:t>) and adds them to the list.  The original </a:t>
            </a:r>
            <a:r>
              <a:rPr lang="en-US" dirty="0" err="1">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39</a:t>
            </a:fld>
            <a:endParaRPr lang="en-US"/>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4</a:t>
            </a:fld>
            <a:endParaRPr lang="en-US"/>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AssignmentStmt</a:t>
              </a:r>
              <a:endParaRPr lang="en-US" sz="1800" dirty="0">
                <a:latin typeface="+mn-lt"/>
              </a:endParaRP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parseInitialDecl</a:t>
            </a: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singleVarDecl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decl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40</a:t>
            </a:fld>
            <a:endParaRPr lang="en-US"/>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088568" cy="4349089"/>
            <a:chOff x="674432" y="1392930"/>
            <a:chExt cx="808856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SingleVarDecl</a:t>
              </a:r>
              <a:endParaRPr lang="en-US" sz="1600" dirty="0"/>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err="1"/>
                <a:t>ConstValue</a:t>
              </a:r>
              <a:endParaRPr lang="en-US" sz="1600" dirty="0"/>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err="1"/>
                  <a:t>AssignmentStmt</a:t>
                </a:r>
                <a:endParaRPr lang="en-US" sz="1600" dirty="0"/>
              </a:p>
              <a:p>
                <a:pPr algn="l"/>
                <a:r>
                  <a:rPr lang="en-US" sz="1600" dirty="0"/>
                  <a:t>      variable  </a:t>
                </a:r>
              </a:p>
              <a:p>
                <a:pPr algn="l"/>
                <a:r>
                  <a:rPr lang="en-US" sz="1600" dirty="0"/>
                  <a:t>expression  </a:t>
                </a:r>
              </a:p>
              <a:p>
                <a:pPr algn="l"/>
                <a:r>
                  <a:rPr lang="en-US" sz="1600" dirty="0"/>
                  <a:t>position : (4, 5)</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WritelnStmt</a:t>
                </a:r>
                <a:endParaRPr lang="en-US" sz="1600" dirty="0"/>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42566" cy="830997"/>
              <a:chOff x="7120434" y="4911022"/>
              <a:chExt cx="1642566" cy="830997"/>
            </a:xfrm>
          </p:grpSpPr>
          <p:sp>
            <p:nvSpPr>
              <p:cNvPr id="13" name="TextBox 12"/>
              <p:cNvSpPr txBox="1"/>
              <p:nvPr/>
            </p:nvSpPr>
            <p:spPr>
              <a:xfrm>
                <a:off x="7120434" y="4911022"/>
                <a:ext cx="164256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(5, 11)</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(4, 3)</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5400000">
              <a:off x="7324735" y="4294039"/>
              <a:ext cx="1233966"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E181C637-EA7A-4AA2-BD9E-5103699E8BC5}" type="slidenum">
              <a:rPr lang="en-US" smtClean="0"/>
              <a:pPr/>
              <a:t>43</a:t>
            </a:fld>
            <a:endParaRPr lang="en-US"/>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err="1">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44</a:t>
            </a:fld>
            <a:endParaRPr lang="en-US"/>
          </a:p>
        </p:txBody>
      </p:sp>
      <p:sp>
        <p:nvSpPr>
          <p:cNvPr id="23556" name="Rectangle 2"/>
          <p:cNvSpPr>
            <a:spLocks noGrp="1" noChangeArrowheads="1"/>
          </p:cNvSpPr>
          <p:nvPr>
            <p:ph type="title"/>
          </p:nvPr>
        </p:nvSpPr>
        <p:spPr/>
        <p:txBody>
          <a:bodyPr/>
          <a:lstStyle/>
          <a:p>
            <a:r>
              <a:rPr lang="en-US" dirty="0"/>
              <a:t>Class </a:t>
            </a:r>
            <a:r>
              <a:rPr lang="en-US" dirty="0" err="1">
                <a:latin typeface="Consolas" panose="020B0609020204030204" pitchFamily="49" charset="0"/>
              </a:rPr>
              <a:t>Loop</a:t>
            </a:r>
            <a:r>
              <a:rPr lang="en-US" dirty="0" err="1">
                <a:latin typeface="Consolas" panose="020B0609020204030204" pitchFamily="49" charset="0"/>
                <a:cs typeface="Consolas" pitchFamily="49" charset="0"/>
              </a:rPr>
              <a:t>Context</a:t>
            </a:r>
            <a:endParaRPr lang="en-US" dirty="0">
              <a:latin typeface="Consolas" panose="020B0609020204030204" pitchFamily="49" charset="0"/>
              <a:cs typeface="Consolas" pitchFamily="49" charset="0"/>
            </a:endParaRP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getLoopStmt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LoopStmt</a:t>
            </a:r>
            <a:r>
              <a:rPr lang="en-US" sz="1800" dirty="0">
                <a:latin typeface="Consolas" pitchFamily="49" charset="0"/>
              </a:rPr>
              <a: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45</a:t>
            </a:fld>
            <a:endParaRPr lang="en-US"/>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getSubprogramDecl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procedure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stmt = new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(stmt);</a:t>
            </a:r>
          </a:p>
          <a:p>
            <a:pPr lvl="1">
              <a:spcBef>
                <a:spcPts val="200"/>
              </a:spcBef>
              <a:buNone/>
            </a:pPr>
            <a:r>
              <a:rPr lang="en-US" sz="1800" dirty="0" err="1">
                <a:latin typeface="Consolas" pitchFamily="49" charset="0"/>
                <a:cs typeface="Consolas" pitchFamily="49" charset="0"/>
              </a:rPr>
              <a:t>stmt.setStatements</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stmt = null;</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LoopStmt loopStmt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stmt =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endParaRPr lang="en-US" dirty="0"/>
          </a:p>
        </p:txBody>
      </p:sp>
      <p:sp>
        <p:nvSpPr>
          <p:cNvPr id="24578" name="Footer Placeholder 3"/>
          <p:cNvSpPr>
            <a:spLocks noGrp="1"/>
          </p:cNvSpPr>
          <p:nvPr>
            <p:ph type="ftr" sz="quarter" idx="10"/>
          </p:nvPr>
        </p:nvSpPr>
        <p:spPr/>
        <p:txBody>
          <a:bodyPr/>
          <a:lstStyle/>
          <a:p>
            <a:r>
              <a:rPr lang="en-US"/>
              <a:t>©SoftMoore Consulting</a:t>
            </a:r>
          </a:p>
        </p:txBody>
      </p:sp>
      <p:sp>
        <p:nvSpPr>
          <p:cNvPr id="24579" name="Slide Number Placeholder 4"/>
          <p:cNvSpPr>
            <a:spLocks noGrp="1"/>
          </p:cNvSpPr>
          <p:nvPr>
            <p:ph type="sldNum" sz="quarter" idx="11"/>
          </p:nvPr>
        </p:nvSpPr>
        <p:spPr/>
        <p:txBody>
          <a:bodyPr/>
          <a:lstStyle/>
          <a:p>
            <a:r>
              <a:rPr lang="en-US"/>
              <a:t>Slide </a:t>
            </a:r>
            <a:fld id="{5290820B-F486-4161-A33F-1CCFEEE1147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134458ED-4E89-4858-9DDE-3B7F8D65D42C}" type="slidenum">
              <a:rPr lang="en-US" smtClean="0"/>
              <a:pPr/>
              <a:t>47</a:t>
            </a:fld>
            <a:endParaRPr lang="en-US"/>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t>
            </a:r>
            <a:r>
              <a:rPr lang="en-US" dirty="0" err="1">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err="1">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F8A40E36-7FF5-4D57-83BE-4E5297BCA419}" type="slidenum">
              <a:rPr lang="en-US" smtClean="0"/>
              <a:pPr/>
              <a:t>5</a:t>
            </a:fld>
            <a:endParaRPr lang="en-US"/>
          </a:p>
        </p:txBody>
      </p:sp>
      <p:sp>
        <p:nvSpPr>
          <p:cNvPr id="21508" name="Rectangle 2"/>
          <p:cNvSpPr>
            <a:spLocks noGrp="1" noChangeArrowheads="1"/>
          </p:cNvSpPr>
          <p:nvPr>
            <p:ph type="title"/>
          </p:nvPr>
        </p:nvSpPr>
        <p:spPr/>
        <p:txBody>
          <a:bodyPr/>
          <a:lstStyle/>
          <a:p>
            <a:r>
              <a:rPr lang="en-US" dirty="0"/>
              <a:t>Class </a:t>
            </a:r>
            <a:r>
              <a:rPr lang="en-US" dirty="0" err="1">
                <a:latin typeface="Consolas" pitchFamily="49" charset="0"/>
              </a:rPr>
              <a:t>AssignmentStmt</a:t>
            </a:r>
            <a:endParaRPr lang="en-US" dirty="0">
              <a:latin typeface="Consolas" pitchFamily="49" charset="0"/>
            </a:endParaRP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t>
            </a:r>
            <a:r>
              <a:rPr lang="en-US" sz="1800" dirty="0" err="1">
                <a:latin typeface="Consolas" pitchFamily="49" charset="0"/>
              </a:rPr>
              <a:t>AssignmentStmt</a:t>
            </a:r>
            <a:r>
              <a:rPr lang="en-US" sz="1800" dirty="0">
                <a:latin typeface="Consolas" pitchFamily="49" charset="0"/>
              </a:rPr>
              <a: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this.variable</a:t>
            </a:r>
            <a:r>
              <a:rPr lang="en-US" sz="1800" dirty="0">
                <a:latin typeface="Consolas" pitchFamily="49" charset="0"/>
              </a:rPr>
              <a:t> = variable;</a:t>
            </a:r>
          </a:p>
          <a:p>
            <a:pPr marL="0" indent="0">
              <a:spcBef>
                <a:spcPts val="0"/>
              </a:spcBef>
              <a:buFontTx/>
              <a:buNone/>
            </a:pPr>
            <a:r>
              <a:rPr lang="en-US" sz="1800" dirty="0">
                <a:latin typeface="Consolas" pitchFamily="49" charset="0"/>
              </a:rPr>
              <a:t>        </a:t>
            </a:r>
            <a:r>
              <a:rPr lang="en-US" sz="1800" dirty="0" err="1">
                <a:latin typeface="Consolas" pitchFamily="49" charset="0"/>
              </a:rPr>
              <a:t>this.expr</a:t>
            </a:r>
            <a:r>
              <a:rPr lang="en-US" sz="1800" dirty="0">
                <a:latin typeface="Consolas" pitchFamily="49" charset="0"/>
              </a:rPr>
              <a:t> =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a:t>
            </a:r>
            <a:r>
              <a:rPr lang="en-US" sz="1800" dirty="0" err="1">
                <a:latin typeface="Consolas" pitchFamily="49" charset="0"/>
              </a:rPr>
              <a:t>this.assignPosition</a:t>
            </a:r>
            <a:r>
              <a:rPr lang="en-US" sz="1800" dirty="0">
                <a:latin typeface="Consolas" pitchFamily="49" charset="0"/>
              </a:rPr>
              <a:t> =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C69BB9DA-6BC1-475A-9D42-BD2EB79B294B}" type="slidenum">
              <a:rPr lang="en-US" smtClean="0"/>
              <a:pPr/>
              <a:t>6</a:t>
            </a:fld>
            <a:endParaRPr lang="en-US"/>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this.whileExpr</a:t>
            </a:r>
            <a:r>
              <a:rPr lang="en-US" sz="1700" dirty="0">
                <a:latin typeface="Consolas" pitchFamily="49" charset="0"/>
                <a:cs typeface="Consolas" pitchFamily="49" charset="0"/>
              </a:rPr>
              <a:t>  =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this.statements</a:t>
            </a:r>
            <a:r>
              <a:rPr lang="en-US" sz="1700" dirty="0">
                <a:latin typeface="Consolas" pitchFamily="49" charset="0"/>
                <a:cs typeface="Consolas" pitchFamily="49" charset="0"/>
              </a:rPr>
              <a:t>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
        <p:nvSpPr>
          <p:cNvPr id="8" name="TextBox 7"/>
          <p:cNvSpPr txBox="1"/>
          <p:nvPr/>
        </p:nvSpPr>
        <p:spPr>
          <a:xfrm>
            <a:off x="2217830" y="5410200"/>
            <a:ext cx="4708341" cy="461665"/>
          </a:xfrm>
          <a:prstGeom prst="rect">
            <a:avLst/>
          </a:prstGeom>
          <a:noFill/>
          <a:ln>
            <a:solidFill>
              <a:schemeClr val="tx1"/>
            </a:solidFill>
          </a:ln>
        </p:spPr>
        <p:txBody>
          <a:bodyPr wrap="none" rtlCol="0">
            <a:spAutoFit/>
          </a:bodyPr>
          <a:lstStyle/>
          <a:p>
            <a:r>
              <a:rPr lang="en-US" dirty="0"/>
              <a:t>Note that </a:t>
            </a:r>
            <a:r>
              <a:rPr lang="en-US" dirty="0" err="1">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Abstract Syntax Trees: Example 3</a:t>
            </a:r>
            <a:endParaRPr lang="en-US" dirty="0"/>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err="1">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a:t>©SoftMoore Consulting</a:t>
            </a:r>
          </a:p>
        </p:txBody>
      </p:sp>
      <p:sp>
        <p:nvSpPr>
          <p:cNvPr id="5123" name="Slide Number Placeholder 4"/>
          <p:cNvSpPr>
            <a:spLocks noGrp="1"/>
          </p:cNvSpPr>
          <p:nvPr>
            <p:ph type="sldNum" sz="quarter" idx="11"/>
          </p:nvPr>
        </p:nvSpPr>
        <p:spPr/>
        <p:txBody>
          <a:bodyPr/>
          <a:lstStyle/>
          <a:p>
            <a:r>
              <a:rPr lang="en-US"/>
              <a:t>Slide </a:t>
            </a:r>
            <a:fld id="{9016C2D6-0D24-4B62-B632-9F7F22BA651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9016C2D6-0D24-4B62-B632-9F7F22BA6511}" type="slidenum">
              <a:rPr lang="en-US" smtClean="0"/>
              <a:pPr/>
              <a:t>9</a:t>
            </a:fld>
            <a:endParaRPr lang="en-US"/>
          </a:p>
        </p:txBody>
      </p:sp>
      <p:grpSp>
        <p:nvGrpSpPr>
          <p:cNvPr id="2" name="Group 1"/>
          <p:cNvGrpSpPr/>
          <p:nvPr/>
        </p:nvGrpSpPr>
        <p:grpSpPr>
          <a:xfrm>
            <a:off x="1909835" y="1853656"/>
            <a:ext cx="5324330" cy="2184944"/>
            <a:chOff x="1951892" y="1765733"/>
            <a:chExt cx="5324330" cy="2184944"/>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err="1"/>
                <a:t>BinaryExpr</a:t>
              </a:r>
              <a:endParaRPr lang="en-US" sz="1800" i="1" dirty="0"/>
            </a:p>
          </p:txBody>
        </p:sp>
        <p:sp>
          <p:nvSpPr>
            <p:cNvPr id="5127" name="Text Box 5"/>
            <p:cNvSpPr txBox="1">
              <a:spLocks noChangeArrowheads="1"/>
            </p:cNvSpPr>
            <p:nvPr/>
          </p:nvSpPr>
          <p:spPr bwMode="auto">
            <a:xfrm>
              <a:off x="1951892" y="3219157"/>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a:t>
              </a:r>
              <a:r>
                <a:rPr lang="en-US" sz="1800" dirty="0" err="1"/>
                <a:t>leftOperand</a:t>
              </a:r>
              <a:r>
                <a:rPr lang="en-US" sz="1800" dirty="0"/>
                <a:t>)</a:t>
              </a:r>
            </a:p>
          </p:txBody>
        </p:sp>
        <p:sp>
          <p:nvSpPr>
            <p:cNvPr id="5128" name="Text Box 6"/>
            <p:cNvSpPr txBox="1">
              <a:spLocks noChangeArrowheads="1"/>
            </p:cNvSpPr>
            <p:nvPr/>
          </p:nvSpPr>
          <p:spPr bwMode="auto">
            <a:xfrm>
              <a:off x="5538862" y="3219157"/>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a:t>
              </a:r>
              <a:r>
                <a:rPr lang="en-US" sz="1800" dirty="0" err="1"/>
                <a:t>rightOperand</a:t>
              </a:r>
              <a:r>
                <a:rPr lang="en-US" sz="1800" dirty="0"/>
                <a:t>)</a:t>
              </a:r>
            </a:p>
          </p:txBody>
        </p:sp>
        <p:cxnSp>
          <p:nvCxnSpPr>
            <p:cNvPr id="5129" name="AutoShape 7"/>
            <p:cNvCxnSpPr>
              <a:cxnSpLocks noChangeShapeType="1"/>
              <a:stCxn id="14" idx="2"/>
              <a:endCxn id="5127" idx="0"/>
            </p:cNvCxnSpPr>
            <p:nvPr/>
          </p:nvCxnSpPr>
          <p:spPr bwMode="auto">
            <a:xfrm rot="5400000">
              <a:off x="3316783" y="1963938"/>
              <a:ext cx="713289"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133127" y="1944741"/>
              <a:ext cx="713289"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217570"/>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3" name="Straight Connector 2"/>
            <p:cNvCxnSpPr>
              <a:stCxn id="14" idx="2"/>
              <a:endCxn id="5131" idx="0"/>
            </p:cNvCxnSpPr>
            <p:nvPr/>
          </p:nvCxnSpPr>
          <p:spPr bwMode="auto">
            <a:xfrm flipH="1">
              <a:off x="4572000" y="2505868"/>
              <a:ext cx="1" cy="711702"/>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5058</TotalTime>
  <Words>3494</Words>
  <Application>Microsoft Office PowerPoint</Application>
  <PresentationFormat>On-screen Show (4:3)</PresentationFormat>
  <Paragraphs>671</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329</cp:revision>
  <cp:lastPrinted>2018-10-27T16:16:00Z</cp:lastPrinted>
  <dcterms:created xsi:type="dcterms:W3CDTF">2005-01-12T21:47:45Z</dcterms:created>
  <dcterms:modified xsi:type="dcterms:W3CDTF">2019-08-17T10:49:11Z</dcterms:modified>
</cp:coreProperties>
</file>