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0"/>
  </p:notesMasterIdLst>
  <p:handoutMasterIdLst>
    <p:handoutMasterId r:id="rId21"/>
  </p:handoutMasterIdLst>
  <p:sldIdLst>
    <p:sldId id="256" r:id="rId2"/>
    <p:sldId id="257" r:id="rId3"/>
    <p:sldId id="268" r:id="rId4"/>
    <p:sldId id="265" r:id="rId5"/>
    <p:sldId id="267" r:id="rId6"/>
    <p:sldId id="264" r:id="rId7"/>
    <p:sldId id="272" r:id="rId8"/>
    <p:sldId id="273" r:id="rId9"/>
    <p:sldId id="258" r:id="rId10"/>
    <p:sldId id="269" r:id="rId11"/>
    <p:sldId id="259" r:id="rId12"/>
    <p:sldId id="260" r:id="rId13"/>
    <p:sldId id="262" r:id="rId14"/>
    <p:sldId id="263" r:id="rId15"/>
    <p:sldId id="275" r:id="rId16"/>
    <p:sldId id="270" r:id="rId17"/>
    <p:sldId id="274" r:id="rId18"/>
    <p:sldId id="271" r:id="rId19"/>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gray"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67" autoAdjust="0"/>
    <p:restoredTop sz="97055" autoAdjust="0"/>
  </p:normalViewPr>
  <p:slideViewPr>
    <p:cSldViewPr>
      <p:cViewPr varScale="1">
        <p:scale>
          <a:sx n="75" d="100"/>
          <a:sy n="75" d="100"/>
        </p:scale>
        <p:origin x="1027"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182" y="0"/>
            <a:ext cx="3039218" cy="465774"/>
          </a:xfrm>
          <a:prstGeom prst="rect">
            <a:avLst/>
          </a:prstGeom>
          <a:noFill/>
          <a:ln w="9525">
            <a:noFill/>
            <a:miter lim="800000"/>
            <a:headEnd/>
            <a:tailEnd/>
          </a:ln>
          <a:effectLst/>
        </p:spPr>
        <p:txBody>
          <a:bodyPr vert="horz" wrap="square" lIns="93168" tIns="46584" rIns="93168" bIns="46584" numCol="1" anchor="t" anchorCtr="0" compatLnSpc="1">
            <a:prstTxWarp prst="textNoShape">
              <a:avLst/>
            </a:prstTxWarp>
          </a:bodyPr>
          <a:lstStyle>
            <a:lvl1pPr algn="r" defTabSz="931670">
              <a:defRPr sz="1200"/>
            </a:lvl1pPr>
          </a:lstStyle>
          <a:p>
            <a:pPr>
              <a:defRPr/>
            </a:pPr>
            <a:r>
              <a:rPr lang="en-US" sz="1100" dirty="0">
                <a:latin typeface="+mn-lt"/>
              </a:rPr>
              <a:t>Arrays</a:t>
            </a:r>
          </a:p>
        </p:txBody>
      </p:sp>
      <p:sp>
        <p:nvSpPr>
          <p:cNvPr id="59397" name="Rectangle 5"/>
          <p:cNvSpPr>
            <a:spLocks noGrp="1" noChangeArrowheads="1"/>
          </p:cNvSpPr>
          <p:nvPr>
            <p:ph type="sldNum" sz="quarter" idx="3"/>
          </p:nvPr>
        </p:nvSpPr>
        <p:spPr bwMode="auto">
          <a:xfrm>
            <a:off x="3971182" y="8830629"/>
            <a:ext cx="3039218" cy="465773"/>
          </a:xfrm>
          <a:prstGeom prst="rect">
            <a:avLst/>
          </a:prstGeom>
          <a:noFill/>
          <a:ln w="9525">
            <a:noFill/>
            <a:miter lim="800000"/>
            <a:headEnd/>
            <a:tailEnd/>
          </a:ln>
          <a:effectLst/>
        </p:spPr>
        <p:txBody>
          <a:bodyPr vert="horz" wrap="square" lIns="93168" tIns="46584" rIns="93168" bIns="46584" numCol="1" anchor="b" anchorCtr="0" compatLnSpc="1">
            <a:prstTxWarp prst="textNoShape">
              <a:avLst/>
            </a:prstTxWarp>
          </a:bodyPr>
          <a:lstStyle>
            <a:lvl1pPr algn="r" defTabSz="931670">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2" y="0"/>
            <a:ext cx="3039219" cy="465774"/>
          </a:xfrm>
          <a:prstGeom prst="rect">
            <a:avLst/>
          </a:prstGeom>
          <a:noFill/>
          <a:ln w="9525">
            <a:noFill/>
            <a:miter lim="800000"/>
            <a:headEnd/>
            <a:tailEnd/>
          </a:ln>
          <a:effectLst/>
        </p:spPr>
        <p:txBody>
          <a:bodyPr vert="horz" wrap="square" lIns="93168" tIns="46584" rIns="93168" bIns="46584" numCol="1" anchor="t" anchorCtr="0" compatLnSpc="1">
            <a:prstTxWarp prst="textNoShape">
              <a:avLst/>
            </a:prstTxWarp>
          </a:bodyPr>
          <a:lstStyle>
            <a:lvl1pPr algn="l" defTabSz="931670">
              <a:defRPr sz="1200"/>
            </a:lvl1pPr>
          </a:lstStyle>
          <a:p>
            <a:pPr>
              <a:defRPr/>
            </a:pPr>
            <a:r>
              <a:rPr lang="en-US"/>
              <a:t>Arrays</a:t>
            </a:r>
          </a:p>
        </p:txBody>
      </p:sp>
      <p:sp>
        <p:nvSpPr>
          <p:cNvPr id="64515" name="Rectangle 1027"/>
          <p:cNvSpPr>
            <a:spLocks noGrp="1" noChangeArrowheads="1"/>
          </p:cNvSpPr>
          <p:nvPr>
            <p:ph type="dt" idx="1"/>
          </p:nvPr>
        </p:nvSpPr>
        <p:spPr bwMode="auto">
          <a:xfrm>
            <a:off x="3971182" y="0"/>
            <a:ext cx="3039218" cy="465774"/>
          </a:xfrm>
          <a:prstGeom prst="rect">
            <a:avLst/>
          </a:prstGeom>
          <a:noFill/>
          <a:ln w="9525">
            <a:noFill/>
            <a:miter lim="800000"/>
            <a:headEnd/>
            <a:tailEnd/>
          </a:ln>
          <a:effectLst/>
        </p:spPr>
        <p:txBody>
          <a:bodyPr vert="horz" wrap="square" lIns="93168" tIns="46584" rIns="93168" bIns="46584" numCol="1" anchor="t" anchorCtr="0" compatLnSpc="1">
            <a:prstTxWarp prst="textNoShape">
              <a:avLst/>
            </a:prstTxWarp>
          </a:bodyPr>
          <a:lstStyle>
            <a:lvl1pPr algn="r" defTabSz="931670">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35144" y="4416108"/>
            <a:ext cx="5140112" cy="4184016"/>
          </a:xfrm>
          <a:prstGeom prst="rect">
            <a:avLst/>
          </a:prstGeom>
          <a:noFill/>
          <a:ln w="9525">
            <a:noFill/>
            <a:miter lim="800000"/>
            <a:headEnd/>
            <a:tailEnd/>
          </a:ln>
          <a:effectLst/>
        </p:spPr>
        <p:txBody>
          <a:bodyPr vert="horz" wrap="square" lIns="93168" tIns="46584" rIns="93168"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2" y="8830629"/>
            <a:ext cx="3039219" cy="465773"/>
          </a:xfrm>
          <a:prstGeom prst="rect">
            <a:avLst/>
          </a:prstGeom>
          <a:noFill/>
          <a:ln w="9525">
            <a:noFill/>
            <a:miter lim="800000"/>
            <a:headEnd/>
            <a:tailEnd/>
          </a:ln>
          <a:effectLst/>
        </p:spPr>
        <p:txBody>
          <a:bodyPr vert="horz" wrap="square" lIns="93168" tIns="46584" rIns="93168" bIns="46584" numCol="1" anchor="b" anchorCtr="0" compatLnSpc="1">
            <a:prstTxWarp prst="textNoShape">
              <a:avLst/>
            </a:prstTxWarp>
          </a:bodyPr>
          <a:lstStyle>
            <a:lvl1pPr algn="l" defTabSz="931670">
              <a:defRPr sz="1200"/>
            </a:lvl1pPr>
          </a:lstStyle>
          <a:p>
            <a:pPr>
              <a:defRPr/>
            </a:pPr>
            <a:endParaRPr lang="en-US"/>
          </a:p>
        </p:txBody>
      </p:sp>
      <p:sp>
        <p:nvSpPr>
          <p:cNvPr id="64519" name="Rectangle 1031"/>
          <p:cNvSpPr>
            <a:spLocks noGrp="1" noChangeArrowheads="1"/>
          </p:cNvSpPr>
          <p:nvPr>
            <p:ph type="sldNum" sz="quarter" idx="5"/>
          </p:nvPr>
        </p:nvSpPr>
        <p:spPr bwMode="auto">
          <a:xfrm>
            <a:off x="3971182" y="8830629"/>
            <a:ext cx="3039218" cy="465773"/>
          </a:xfrm>
          <a:prstGeom prst="rect">
            <a:avLst/>
          </a:prstGeom>
          <a:noFill/>
          <a:ln w="9525">
            <a:noFill/>
            <a:miter lim="800000"/>
            <a:headEnd/>
            <a:tailEnd/>
          </a:ln>
          <a:effectLst/>
        </p:spPr>
        <p:txBody>
          <a:bodyPr vert="horz" wrap="square" lIns="93168" tIns="46584" rIns="93168" bIns="46584" numCol="1" anchor="b" anchorCtr="0" compatLnSpc="1">
            <a:prstTxWarp prst="textNoShape">
              <a:avLst/>
            </a:prstTxWarp>
          </a:bodyPr>
          <a:lstStyle>
            <a:lvl1pPr algn="r" defTabSz="931670">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a:t>Arrays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11</a:t>
            </a:fld>
            <a:endParaRPr lang="en-US"/>
          </a:p>
        </p:txBody>
      </p:sp>
    </p:spTree>
    <p:extLst>
      <p:ext uri="{BB962C8B-B14F-4D97-AF65-F5344CB8AC3E}">
        <p14:creationId xmlns:p14="http://schemas.microsoft.com/office/powerpoint/2010/main" val="2994850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12</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13</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14</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31774"/>
            <a:r>
              <a:rPr lang="en-US" dirty="0"/>
              <a:t>Constraint Analysis</a:t>
            </a:r>
          </a:p>
        </p:txBody>
      </p:sp>
      <p:sp>
        <p:nvSpPr>
          <p:cNvPr id="38917" name="Slide Number Placeholder 4"/>
          <p:cNvSpPr>
            <a:spLocks noGrp="1"/>
          </p:cNvSpPr>
          <p:nvPr>
            <p:ph type="sldNum" sz="quarter" idx="5"/>
          </p:nvPr>
        </p:nvSpPr>
        <p:spPr>
          <a:noFill/>
        </p:spPr>
        <p:txBody>
          <a:bodyPr/>
          <a:lstStyle/>
          <a:p>
            <a:pPr defTabSz="931774"/>
            <a:fld id="{55111D70-59CA-4E73-90CB-ABA757279DF6}" type="slidenum">
              <a:rPr lang="en-US" smtClean="0"/>
              <a:pPr defTabSz="931774"/>
              <a:t>15</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16</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18</a:t>
            </a:fld>
            <a:endParaRPr lang="en-US"/>
          </a:p>
        </p:txBody>
      </p:sp>
    </p:spTree>
    <p:extLst>
      <p:ext uri="{BB962C8B-B14F-4D97-AF65-F5344CB8AC3E}">
        <p14:creationId xmlns:p14="http://schemas.microsoft.com/office/powerpoint/2010/main" val="2575447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4</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5</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7</a:t>
            </a:fld>
            <a:endParaRPr lang="en-US"/>
          </a:p>
        </p:txBody>
      </p:sp>
    </p:spTree>
    <p:extLst>
      <p:ext uri="{BB962C8B-B14F-4D97-AF65-F5344CB8AC3E}">
        <p14:creationId xmlns:p14="http://schemas.microsoft.com/office/powerpoint/2010/main" val="1011272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9</a:t>
            </a:fld>
            <a:endParaRPr lang="en-US"/>
          </a:p>
        </p:txBody>
      </p:sp>
    </p:spTree>
    <p:extLst>
      <p:ext uri="{BB962C8B-B14F-4D97-AF65-F5344CB8AC3E}">
        <p14:creationId xmlns:p14="http://schemas.microsoft.com/office/powerpoint/2010/main" val="67403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482396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Arrays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10</a:t>
            </a:fld>
            <a:endParaRPr lang="en-US"/>
          </a:p>
        </p:txBody>
      </p:sp>
      <p:sp>
        <p:nvSpPr>
          <p:cNvPr id="11268" name="Rectangle 2"/>
          <p:cNvSpPr>
            <a:spLocks noGrp="1" noChangeArrowheads="1"/>
          </p:cNvSpPr>
          <p:nvPr>
            <p:ph type="title"/>
          </p:nvPr>
        </p:nvSpPr>
        <p:spPr/>
        <p:txBody>
          <a:bodyPr/>
          <a:lstStyle/>
          <a:p>
            <a:r>
              <a:rPr lang="en-US" dirty="0"/>
              <a:t>Relevant AST Classes and</a:t>
            </a:r>
            <a:br>
              <a:rPr lang="en-US" dirty="0"/>
            </a:br>
            <a:r>
              <a:rPr lang="en-US" dirty="0"/>
              <a:t>Auxiliary Classes</a:t>
            </a:r>
          </a:p>
        </p:txBody>
      </p:sp>
      <p:grpSp>
        <p:nvGrpSpPr>
          <p:cNvPr id="2" name="Group 1"/>
          <p:cNvGrpSpPr/>
          <p:nvPr/>
        </p:nvGrpSpPr>
        <p:grpSpPr>
          <a:xfrm>
            <a:off x="1524000" y="1962192"/>
            <a:ext cx="5990491" cy="3513182"/>
            <a:chOff x="1459515" y="1962192"/>
            <a:chExt cx="5990491" cy="3513182"/>
          </a:xfrm>
        </p:grpSpPr>
        <p:sp>
          <p:nvSpPr>
            <p:cNvPr id="11269" name="Text Box 4"/>
            <p:cNvSpPr txBox="1">
              <a:spLocks noChangeArrowheads="1"/>
            </p:cNvSpPr>
            <p:nvPr/>
          </p:nvSpPr>
          <p:spPr bwMode="auto">
            <a:xfrm>
              <a:off x="3059580" y="1977581"/>
              <a:ext cx="634789"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i="1" dirty="0">
                  <a:latin typeface="+mn-lt"/>
                </a:rPr>
                <a:t>AST</a:t>
              </a:r>
            </a:p>
          </p:txBody>
        </p:sp>
        <p:sp>
          <p:nvSpPr>
            <p:cNvPr id="11271" name="Rectangle 6"/>
            <p:cNvSpPr>
              <a:spLocks noChangeArrowheads="1"/>
            </p:cNvSpPr>
            <p:nvPr/>
          </p:nvSpPr>
          <p:spPr bwMode="auto">
            <a:xfrm>
              <a:off x="1632672" y="2981811"/>
              <a:ext cx="1352935" cy="369974"/>
            </a:xfrm>
            <a:prstGeom prst="rect">
              <a:avLst/>
            </a:prstGeom>
            <a:noFill/>
            <a:ln w="9525">
              <a:solidFill>
                <a:schemeClr val="tx1"/>
              </a:solidFill>
              <a:miter lim="800000"/>
              <a:headEnd/>
              <a:tailEnd/>
            </a:ln>
          </p:spPr>
          <p:txBody>
            <a:bodyPr wrap="none" lIns="92075" tIns="46038" rIns="92075" bIns="46038" anchor="ctr">
              <a:spAutoFit/>
            </a:bodyPr>
            <a:lstStyle/>
            <a:p>
              <a:r>
                <a:rPr lang="en-US" sz="1800" i="1" dirty="0">
                  <a:latin typeface="+mn-lt"/>
                </a:rPr>
                <a:t>Declaration</a:t>
              </a:r>
            </a:p>
          </p:txBody>
        </p:sp>
        <p:sp>
          <p:nvSpPr>
            <p:cNvPr id="11277" name="Rectangle 13"/>
            <p:cNvSpPr>
              <a:spLocks noChangeArrowheads="1"/>
            </p:cNvSpPr>
            <p:nvPr/>
          </p:nvSpPr>
          <p:spPr bwMode="auto">
            <a:xfrm>
              <a:off x="3768343" y="2981811"/>
              <a:ext cx="1327286" cy="369974"/>
            </a:xfrm>
            <a:prstGeom prst="rect">
              <a:avLst/>
            </a:prstGeom>
            <a:noFill/>
            <a:ln w="9525">
              <a:solidFill>
                <a:schemeClr val="tx1"/>
              </a:solidFill>
              <a:miter lim="800000"/>
              <a:headEnd/>
              <a:tailEnd/>
            </a:ln>
          </p:spPr>
          <p:txBody>
            <a:bodyPr wrap="none" lIns="92075" tIns="46038" rIns="92075" bIns="46038" anchor="ctr">
              <a:spAutoFit/>
            </a:bodyPr>
            <a:lstStyle/>
            <a:p>
              <a:r>
                <a:rPr lang="en-US" sz="1800" i="1">
                  <a:latin typeface="+mn-lt"/>
                </a:rPr>
                <a:t>Expression</a:t>
              </a:r>
            </a:p>
          </p:txBody>
        </p:sp>
        <p:cxnSp>
          <p:nvCxnSpPr>
            <p:cNvPr id="11281" name="AutoShape 18"/>
            <p:cNvCxnSpPr>
              <a:cxnSpLocks noChangeShapeType="1"/>
              <a:stCxn id="11271" idx="0"/>
              <a:endCxn id="19" idx="3"/>
            </p:cNvCxnSpPr>
            <p:nvPr/>
          </p:nvCxnSpPr>
          <p:spPr bwMode="auto">
            <a:xfrm rot="5400000" flipH="1" flipV="1">
              <a:off x="2609750" y="2214587"/>
              <a:ext cx="466614" cy="1067835"/>
            </a:xfrm>
            <a:prstGeom prst="bentConnector3">
              <a:avLst>
                <a:gd name="adj1" fmla="val 50000"/>
              </a:avLst>
            </a:prstGeom>
            <a:noFill/>
            <a:ln w="9525">
              <a:solidFill>
                <a:schemeClr val="tx1"/>
              </a:solidFill>
              <a:miter lim="800000"/>
              <a:headEnd/>
              <a:tailEnd type="none" w="lg" len="lg"/>
            </a:ln>
          </p:spPr>
        </p:cxnSp>
        <p:cxnSp>
          <p:nvCxnSpPr>
            <p:cNvPr id="11283" name="AutoShape 21"/>
            <p:cNvCxnSpPr>
              <a:cxnSpLocks noChangeShapeType="1"/>
              <a:stCxn id="11277" idx="0"/>
              <a:endCxn id="19" idx="3"/>
            </p:cNvCxnSpPr>
            <p:nvPr/>
          </p:nvCxnSpPr>
          <p:spPr bwMode="auto">
            <a:xfrm rot="16200000" flipV="1">
              <a:off x="3671174" y="2220998"/>
              <a:ext cx="466614" cy="1055011"/>
            </a:xfrm>
            <a:prstGeom prst="bentConnector3">
              <a:avLst>
                <a:gd name="adj1" fmla="val 50000"/>
              </a:avLst>
            </a:prstGeom>
            <a:noFill/>
            <a:ln w="9525">
              <a:solidFill>
                <a:schemeClr val="tx1"/>
              </a:solidFill>
              <a:miter lim="800000"/>
              <a:headEnd/>
              <a:tailEnd type="none" w="lg" len="lg"/>
            </a:ln>
          </p:spPr>
        </p:cxnSp>
        <p:sp>
          <p:nvSpPr>
            <p:cNvPr id="11286" name="Text Box 24"/>
            <p:cNvSpPr txBox="1">
              <a:spLocks noChangeArrowheads="1"/>
            </p:cNvSpPr>
            <p:nvPr/>
          </p:nvSpPr>
          <p:spPr bwMode="auto">
            <a:xfrm>
              <a:off x="3924379" y="4067475"/>
              <a:ext cx="1015214"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a:latin typeface="+mn-lt"/>
                </a:rPr>
                <a:t>Variable</a:t>
              </a:r>
            </a:p>
          </p:txBody>
        </p:sp>
        <p:cxnSp>
          <p:nvCxnSpPr>
            <p:cNvPr id="11290" name="AutoShape 28"/>
            <p:cNvCxnSpPr>
              <a:cxnSpLocks noChangeShapeType="1"/>
              <a:stCxn id="11286" idx="0"/>
              <a:endCxn id="22" idx="3"/>
            </p:cNvCxnSpPr>
            <p:nvPr/>
          </p:nvCxnSpPr>
          <p:spPr bwMode="auto">
            <a:xfrm flipV="1">
              <a:off x="4431986" y="3511113"/>
              <a:ext cx="1" cy="556362"/>
            </a:xfrm>
            <a:prstGeom prst="straightConnector1">
              <a:avLst/>
            </a:prstGeom>
            <a:noFill/>
            <a:ln w="9525">
              <a:solidFill>
                <a:schemeClr val="tx1"/>
              </a:solidFill>
              <a:miter lim="800000"/>
              <a:headEnd/>
              <a:tailEnd type="none" w="lg" len="lg"/>
            </a:ln>
          </p:spPr>
        </p:cxnSp>
        <p:sp>
          <p:nvSpPr>
            <p:cNvPr id="30" name="Text Box 9"/>
            <p:cNvSpPr txBox="1">
              <a:spLocks noChangeArrowheads="1"/>
            </p:cNvSpPr>
            <p:nvPr/>
          </p:nvSpPr>
          <p:spPr bwMode="auto">
            <a:xfrm>
              <a:off x="1716029" y="4067475"/>
              <a:ext cx="1186222"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i="1" dirty="0" err="1">
                  <a:latin typeface="+mn-lt"/>
                </a:rPr>
                <a:t>InitialDecl</a:t>
              </a:r>
              <a:endParaRPr lang="en-US" sz="1800" i="1" dirty="0">
                <a:latin typeface="+mn-lt"/>
              </a:endParaRPr>
            </a:p>
          </p:txBody>
        </p:sp>
        <p:cxnSp>
          <p:nvCxnSpPr>
            <p:cNvPr id="32" name="Elbow Connector 31"/>
            <p:cNvCxnSpPr>
              <a:stCxn id="30" idx="0"/>
              <a:endCxn id="20" idx="3"/>
            </p:cNvCxnSpPr>
            <p:nvPr/>
          </p:nvCxnSpPr>
          <p:spPr bwMode="auto">
            <a:xfrm flipV="1">
              <a:off x="2309140" y="3510516"/>
              <a:ext cx="0" cy="556959"/>
            </a:xfrm>
            <a:prstGeom prst="straightConnector1">
              <a:avLst/>
            </a:prstGeom>
            <a:noFill/>
            <a:ln w="9525">
              <a:solidFill>
                <a:schemeClr val="tx1"/>
              </a:solidFill>
              <a:miter lim="800000"/>
              <a:headEnd/>
              <a:tailEnd type="none" w="lg" len="lg"/>
            </a:ln>
          </p:spPr>
        </p:cxnSp>
        <p:sp>
          <p:nvSpPr>
            <p:cNvPr id="33" name="Text Box 9"/>
            <p:cNvSpPr txBox="1">
              <a:spLocks noChangeArrowheads="1"/>
            </p:cNvSpPr>
            <p:nvPr/>
          </p:nvSpPr>
          <p:spPr bwMode="auto">
            <a:xfrm>
              <a:off x="1459515" y="5105400"/>
              <a:ext cx="1699248"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err="1">
                  <a:latin typeface="+mn-lt"/>
                </a:rPr>
                <a:t>ArrayTypeDecl</a:t>
              </a:r>
              <a:endParaRPr lang="en-US" sz="1800" dirty="0">
                <a:latin typeface="+mn-lt"/>
              </a:endParaRPr>
            </a:p>
          </p:txBody>
        </p:sp>
        <p:cxnSp>
          <p:nvCxnSpPr>
            <p:cNvPr id="36" name="Elbow Connector 35"/>
            <p:cNvCxnSpPr>
              <a:stCxn id="33" idx="0"/>
              <a:endCxn id="21" idx="3"/>
            </p:cNvCxnSpPr>
            <p:nvPr/>
          </p:nvCxnSpPr>
          <p:spPr bwMode="auto">
            <a:xfrm flipV="1">
              <a:off x="2309139" y="4600562"/>
              <a:ext cx="2" cy="504838"/>
            </a:xfrm>
            <a:prstGeom prst="straightConnector1">
              <a:avLst/>
            </a:prstGeom>
            <a:noFill/>
            <a:ln w="9525">
              <a:solidFill>
                <a:schemeClr val="tx1"/>
              </a:solidFill>
              <a:miter lim="800000"/>
              <a:headEnd/>
              <a:tailEnd type="none" w="lg" len="lg"/>
            </a:ln>
          </p:spPr>
        </p:cxnSp>
        <p:sp>
          <p:nvSpPr>
            <p:cNvPr id="26" name="Rectangle 13"/>
            <p:cNvSpPr>
              <a:spLocks noChangeArrowheads="1"/>
            </p:cNvSpPr>
            <p:nvPr/>
          </p:nvSpPr>
          <p:spPr bwMode="auto">
            <a:xfrm>
              <a:off x="6488139" y="1962192"/>
              <a:ext cx="686150" cy="369974"/>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latin typeface="+mn-lt"/>
                </a:rPr>
                <a:t>Type</a:t>
              </a:r>
            </a:p>
          </p:txBody>
        </p:sp>
        <p:sp>
          <p:nvSpPr>
            <p:cNvPr id="27" name="Text Box 24"/>
            <p:cNvSpPr txBox="1">
              <a:spLocks noChangeArrowheads="1"/>
            </p:cNvSpPr>
            <p:nvPr/>
          </p:nvSpPr>
          <p:spPr bwMode="auto">
            <a:xfrm>
              <a:off x="6212423" y="2997200"/>
              <a:ext cx="1237583"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err="1">
                  <a:latin typeface="+mn-lt"/>
                </a:rPr>
                <a:t>ArrayType</a:t>
              </a:r>
              <a:endParaRPr lang="en-US" sz="1800" dirty="0">
                <a:latin typeface="+mn-lt"/>
              </a:endParaRPr>
            </a:p>
          </p:txBody>
        </p:sp>
        <p:cxnSp>
          <p:nvCxnSpPr>
            <p:cNvPr id="28" name="AutoShape 28"/>
            <p:cNvCxnSpPr>
              <a:cxnSpLocks noChangeShapeType="1"/>
              <a:stCxn id="27" idx="0"/>
              <a:endCxn id="23" idx="3"/>
            </p:cNvCxnSpPr>
            <p:nvPr/>
          </p:nvCxnSpPr>
          <p:spPr bwMode="auto">
            <a:xfrm flipV="1">
              <a:off x="6831215" y="2498652"/>
              <a:ext cx="0" cy="498548"/>
            </a:xfrm>
            <a:prstGeom prst="straightConnector1">
              <a:avLst/>
            </a:prstGeom>
            <a:noFill/>
            <a:ln w="9525">
              <a:solidFill>
                <a:schemeClr val="tx1"/>
              </a:solidFill>
              <a:miter lim="800000"/>
              <a:headEnd/>
              <a:tailEnd type="none" w="lg" len="lg"/>
            </a:ln>
          </p:spPr>
        </p:cxnSp>
        <p:sp>
          <p:nvSpPr>
            <p:cNvPr id="19" name="Isosceles Triangle 18"/>
            <p:cNvSpPr/>
            <p:nvPr/>
          </p:nvSpPr>
          <p:spPr bwMode="auto">
            <a:xfrm>
              <a:off x="3288236" y="236220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0" name="Isosceles Triangle 19"/>
            <p:cNvSpPr/>
            <p:nvPr/>
          </p:nvSpPr>
          <p:spPr bwMode="auto">
            <a:xfrm>
              <a:off x="2220401" y="335751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1" name="Isosceles Triangle 20"/>
            <p:cNvSpPr/>
            <p:nvPr/>
          </p:nvSpPr>
          <p:spPr bwMode="auto">
            <a:xfrm>
              <a:off x="2220402" y="4447565"/>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2" name="Isosceles Triangle 21"/>
            <p:cNvSpPr/>
            <p:nvPr/>
          </p:nvSpPr>
          <p:spPr bwMode="auto">
            <a:xfrm>
              <a:off x="4343248" y="3358116"/>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3" name="Isosceles Triangle 22"/>
            <p:cNvSpPr/>
            <p:nvPr/>
          </p:nvSpPr>
          <p:spPr bwMode="auto">
            <a:xfrm>
              <a:off x="6742476" y="2345655"/>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en-US" sz="2000" dirty="0" err="1">
                <a:latin typeface="Consolas" pitchFamily="49" charset="0"/>
                <a:cs typeface="Consolas" pitchFamily="49" charset="0"/>
              </a:rPr>
              <a:t>InitialDecl</a:t>
            </a:r>
            <a:r>
              <a:rPr lang="en-US" sz="2000" dirty="0">
                <a:latin typeface="Consolas" pitchFamily="49" charset="0"/>
                <a:cs typeface="Consolas" pitchFamily="49" charset="0"/>
              </a:rPr>
              <a:t> </a:t>
            </a:r>
            <a:r>
              <a:rPr lang="en-US" sz="2000" dirty="0" err="1">
                <a:latin typeface="Consolas" pitchFamily="49" charset="0"/>
                <a:cs typeface="Consolas" pitchFamily="49" charset="0"/>
              </a:rPr>
              <a:t>parseInitialDecl</a:t>
            </a:r>
            <a:r>
              <a:rPr lang="en-US" sz="2000" dirty="0">
                <a:latin typeface="Consolas" pitchFamily="49" charset="0"/>
                <a:cs typeface="Consolas" pitchFamily="49" charset="0"/>
              </a:rPr>
              <a:t>()</a:t>
            </a:r>
          </a:p>
          <a:p>
            <a:r>
              <a:rPr lang="en-US" sz="2000" dirty="0" err="1">
                <a:latin typeface="Consolas" pitchFamily="49" charset="0"/>
                <a:cs typeface="Consolas" pitchFamily="49" charset="0"/>
              </a:rPr>
              <a:t>ArrayTypeDecl</a:t>
            </a:r>
            <a:r>
              <a:rPr lang="en-US" sz="2000" dirty="0">
                <a:latin typeface="Consolas" pitchFamily="49" charset="0"/>
                <a:cs typeface="Consolas" pitchFamily="49" charset="0"/>
              </a:rPr>
              <a:t> </a:t>
            </a:r>
            <a:r>
              <a:rPr lang="en-US" sz="2000" dirty="0" err="1">
                <a:latin typeface="Consolas" pitchFamily="49" charset="0"/>
                <a:cs typeface="Consolas" pitchFamily="49" charset="0"/>
              </a:rPr>
              <a:t>parseArrayTypeDecl</a:t>
            </a:r>
            <a:r>
              <a:rPr lang="en-US" sz="2000" dirty="0">
                <a:latin typeface="Consolas" pitchFamily="49" charset="0"/>
                <a:cs typeface="Consolas" pitchFamily="49" charset="0"/>
              </a:rPr>
              <a:t>()</a:t>
            </a:r>
          </a:p>
          <a:p>
            <a:r>
              <a:rPr lang="en-US" sz="2000" dirty="0">
                <a:latin typeface="Consolas" pitchFamily="49" charset="0"/>
                <a:cs typeface="Consolas" pitchFamily="49" charset="0"/>
              </a:rPr>
              <a:t>Type </a:t>
            </a:r>
            <a:r>
              <a:rPr lang="en-US" sz="2000" dirty="0" err="1">
                <a:latin typeface="Consolas" pitchFamily="49" charset="0"/>
                <a:cs typeface="Consolas" pitchFamily="49" charset="0"/>
              </a:rPr>
              <a:t>parseTypeName</a:t>
            </a:r>
            <a:r>
              <a:rPr lang="en-US" sz="2000" dirty="0">
                <a:latin typeface="Consolas" pitchFamily="49" charset="0"/>
                <a:cs typeface="Consolas" pitchFamily="49" charset="0"/>
              </a:rPr>
              <a:t>()</a:t>
            </a:r>
          </a:p>
          <a:p>
            <a:r>
              <a:rPr lang="en-US" sz="2000" dirty="0">
                <a:latin typeface="Consolas" pitchFamily="49" charset="0"/>
                <a:cs typeface="Consolas" pitchFamily="49" charset="0"/>
              </a:rPr>
              <a:t>Variable </a:t>
            </a:r>
            <a:r>
              <a:rPr lang="en-US" sz="2000" dirty="0" err="1">
                <a:latin typeface="Consolas" pitchFamily="49" charset="0"/>
                <a:cs typeface="Consolas" pitchFamily="49" charset="0"/>
              </a:rPr>
              <a:t>parseVariable</a:t>
            </a:r>
            <a:r>
              <a:rPr lang="en-US" sz="2000" dirty="0">
                <a:latin typeface="Consolas" pitchFamily="49" charset="0"/>
                <a:cs typeface="Consolas" pitchFamily="49" charset="0"/>
              </a:rPr>
              <a:t>()</a:t>
            </a:r>
          </a:p>
          <a:p>
            <a:endParaRPr lang="en-US" sz="2800" dirty="0"/>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ArrayType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a:t>An array </a:t>
            </a:r>
            <a:r>
              <a:rPr lang="en-US" dirty="0"/>
              <a:t>type declaration creates a new type – an array type.</a:t>
            </a:r>
          </a:p>
          <a:p>
            <a:r>
              <a:rPr lang="en-US" dirty="0"/>
              <a:t>Class </a:t>
            </a:r>
            <a:r>
              <a:rPr lang="en-US" dirty="0" err="1">
                <a:latin typeface="Consolas" pitchFamily="49" charset="0"/>
                <a:cs typeface="Consolas" pitchFamily="49" charset="0"/>
              </a:rPr>
              <a:t>ArrayType</a:t>
            </a:r>
            <a:r>
              <a:rPr lang="en-US" dirty="0"/>
              <a:t> encapsulates the properties of an array type.</a:t>
            </a:r>
          </a:p>
          <a:p>
            <a:pPr lvl="1">
              <a:buFont typeface="Arial" pitchFamily="34" charset="0"/>
              <a:buChar char="•"/>
            </a:pPr>
            <a:r>
              <a:rPr lang="en-US" dirty="0">
                <a:latin typeface="Consolas" pitchFamily="49" charset="0"/>
                <a:cs typeface="Consolas" pitchFamily="49" charset="0"/>
              </a:rPr>
              <a:t>name</a:t>
            </a:r>
            <a:r>
              <a:rPr lang="en-US" dirty="0"/>
              <a:t> – the name of the array type</a:t>
            </a:r>
          </a:p>
          <a:p>
            <a:pPr lvl="1">
              <a:buFont typeface="Arial" pitchFamily="34" charset="0"/>
              <a:buChar char="•"/>
            </a:pPr>
            <a:r>
              <a:rPr lang="en-US" dirty="0" err="1">
                <a:latin typeface="Consolas" pitchFamily="49" charset="0"/>
                <a:cs typeface="Consolas" pitchFamily="49" charset="0"/>
              </a:rPr>
              <a:t>numElements</a:t>
            </a:r>
            <a:r>
              <a:rPr lang="en-US" dirty="0"/>
              <a:t> – the number of elements in the array type</a:t>
            </a:r>
          </a:p>
          <a:p>
            <a:pPr lvl="1">
              <a:buFont typeface="Arial" pitchFamily="34" charset="0"/>
              <a:buChar char="•"/>
            </a:pPr>
            <a:r>
              <a:rPr lang="en-US" dirty="0" err="1">
                <a:latin typeface="Consolas" pitchFamily="49" charset="0"/>
                <a:cs typeface="Consolas" pitchFamily="49" charset="0"/>
              </a:rPr>
              <a:t>elementType</a:t>
            </a:r>
            <a:r>
              <a:rPr lang="en-US" dirty="0"/>
              <a:t> – the element type (type of elements in the array)</a:t>
            </a:r>
          </a:p>
          <a:p>
            <a:pPr lvl="1">
              <a:buFont typeface="Arial" pitchFamily="34" charset="0"/>
              <a:buChar char="•"/>
            </a:pPr>
            <a:r>
              <a:rPr lang="en-US" dirty="0">
                <a:latin typeface="Consolas" pitchFamily="49" charset="0"/>
                <a:cs typeface="Consolas" pitchFamily="49" charset="0"/>
              </a:rPr>
              <a:t>size</a:t>
            </a:r>
            <a:r>
              <a:rPr lang="en-US" dirty="0"/>
              <a:t> – the size (number of bytes) of a variable with this type</a:t>
            </a:r>
          </a:p>
          <a:p>
            <a:pPr lvl="2">
              <a:buNone/>
            </a:pPr>
            <a:r>
              <a:rPr lang="en-US" dirty="0"/>
              <a:t>	        (computed as </a:t>
            </a:r>
            <a:r>
              <a:rPr lang="en-US" dirty="0" err="1">
                <a:latin typeface="Consolas" pitchFamily="49" charset="0"/>
                <a:cs typeface="Consolas" pitchFamily="49" charset="0"/>
              </a:rPr>
              <a:t>numElements</a:t>
            </a:r>
            <a:r>
              <a:rPr lang="en-US" dirty="0">
                <a:latin typeface="Consolas" pitchFamily="49" charset="0"/>
                <a:cs typeface="Consolas" pitchFamily="49" charset="0"/>
              </a:rPr>
              <a:t>*</a:t>
            </a:r>
            <a:r>
              <a:rPr lang="en-US" dirty="0" err="1">
                <a:latin typeface="Consolas" pitchFamily="49" charset="0"/>
                <a:cs typeface="Consolas" pitchFamily="49" charset="0"/>
              </a:rPr>
              <a:t>elementType.size</a:t>
            </a:r>
            <a:r>
              <a:rPr lang="en-US" dirty="0"/>
              <a:t>)</a:t>
            </a:r>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t>Address of an Array Object</a:t>
            </a:r>
            <a:endParaRPr lang="en-US" dirty="0"/>
          </a:p>
        </p:txBody>
      </p:sp>
      <p:sp>
        <p:nvSpPr>
          <p:cNvPr id="12291" name="Content Placeholder 2"/>
          <p:cNvSpPr>
            <a:spLocks noGrp="1"/>
          </p:cNvSpPr>
          <p:nvPr>
            <p:ph idx="1"/>
          </p:nvPr>
        </p:nvSpPr>
        <p:spPr/>
        <p:txBody>
          <a:bodyPr/>
          <a:lstStyle/>
          <a:p>
            <a:r>
              <a:rPr lang="en-US" dirty="0"/>
              <a:t>The relative address for a variable of an array type is the relative address of the first byte in the array.</a:t>
            </a:r>
          </a:p>
          <a:p>
            <a:r>
              <a:rPr lang="en-US" dirty="0"/>
              <a:t>The relative address for the element of the array at index n is the sum of the relative address of the array plus the offset of nth element, computed as follows:</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(a[n]) =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 + n*</a:t>
            </a:r>
            <a:r>
              <a:rPr lang="en-US" sz="1800" dirty="0" err="1">
                <a:latin typeface="Consolas" pitchFamily="49" charset="0"/>
                <a:cs typeface="Consolas" pitchFamily="49" charset="0"/>
              </a:rPr>
              <a:t>elementType.size</a:t>
            </a:r>
            <a:endParaRPr lang="en-US" sz="1800" dirty="0">
              <a:latin typeface="Consolas" pitchFamily="49" charset="0"/>
              <a:cs typeface="Consolas" pitchFamily="49" charset="0"/>
            </a:endParaRPr>
          </a:p>
          <a:p>
            <a:r>
              <a:rPr lang="en-US" dirty="0"/>
              <a:t>Note that if the element type of the array is Boolean, then the relative address for the element at index n can be simplified to</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(a[n]) =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 + n</a:t>
            </a:r>
          </a:p>
          <a:p>
            <a:endParaRPr lang="en-US" dirty="0"/>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t>Index Example</a:t>
            </a:r>
          </a:p>
        </p:txBody>
      </p:sp>
      <p:sp>
        <p:nvSpPr>
          <p:cNvPr id="13315" name="Content Placeholder 2"/>
          <p:cNvSpPr>
            <a:spLocks noGrp="1"/>
          </p:cNvSpPr>
          <p:nvPr>
            <p:ph idx="1"/>
          </p:nvPr>
        </p:nvSpPr>
        <p:spPr>
          <a:xfrm>
            <a:off x="458788" y="1363662"/>
            <a:ext cx="8226425" cy="822960"/>
          </a:xfrm>
        </p:spPr>
        <p:txBody>
          <a:bodyPr tIns="91440"/>
          <a:lstStyle/>
          <a:p>
            <a:pPr>
              <a:spcBef>
                <a:spcPts val="600"/>
              </a:spcBef>
              <a:buFontTx/>
              <a:buNone/>
            </a:pPr>
            <a:r>
              <a:rPr lang="en-US" sz="2000" dirty="0">
                <a:latin typeface="Consolas" pitchFamily="49" charset="0"/>
                <a:cs typeface="Consolas" pitchFamily="49" charset="0"/>
              </a:rPr>
              <a:t>   type T = array[100] of Integer;</a:t>
            </a:r>
          </a:p>
          <a:p>
            <a:pPr>
              <a:spcBef>
                <a:spcPts val="600"/>
              </a:spcBef>
              <a:buFontTx/>
              <a:buNone/>
            </a:pPr>
            <a:r>
              <a:rPr lang="en-US" sz="2000" dirty="0">
                <a:latin typeface="Consolas" pitchFamily="49" charset="0"/>
                <a:cs typeface="Consolas" pitchFamily="49" charset="0"/>
              </a:rPr>
              <a:t>   </a:t>
            </a:r>
            <a:r>
              <a:rPr lang="en-US" sz="2000" dirty="0" err="1">
                <a:latin typeface="Consolas" pitchFamily="49" charset="0"/>
                <a:cs typeface="Consolas" pitchFamily="49" charset="0"/>
              </a:rPr>
              <a:t>var</a:t>
            </a:r>
            <a:r>
              <a:rPr lang="en-US" sz="2000" dirty="0">
                <a:latin typeface="Consolas" pitchFamily="49" charset="0"/>
                <a:cs typeface="Consolas" pitchFamily="49" charset="0"/>
              </a:rPr>
              <a:t> a : T;</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14</a:t>
            </a:fld>
            <a:endParaRPr lang="en-US"/>
          </a:p>
        </p:txBody>
      </p:sp>
      <p:grpSp>
        <p:nvGrpSpPr>
          <p:cNvPr id="3" name="Group 2"/>
          <p:cNvGrpSpPr/>
          <p:nvPr/>
        </p:nvGrpSpPr>
        <p:grpSpPr>
          <a:xfrm>
            <a:off x="2823409" y="2076062"/>
            <a:ext cx="3497183" cy="2928743"/>
            <a:chOff x="2903617" y="2057400"/>
            <a:chExt cx="3497183" cy="2928743"/>
          </a:xfrm>
        </p:grpSpPr>
        <p:cxnSp>
          <p:nvCxnSpPr>
            <p:cNvPr id="13318" name="AutoShape 59"/>
            <p:cNvCxnSpPr>
              <a:cxnSpLocks noChangeShapeType="1"/>
            </p:cNvCxnSpPr>
            <p:nvPr/>
          </p:nvCxnSpPr>
          <p:spPr bwMode="auto">
            <a:xfrm rot="10800000" flipV="1">
              <a:off x="4879055" y="2247706"/>
              <a:ext cx="503238" cy="3175"/>
            </a:xfrm>
            <a:prstGeom prst="straightConnector1">
              <a:avLst/>
            </a:prstGeom>
            <a:noFill/>
            <a:ln w="9525">
              <a:solidFill>
                <a:schemeClr val="tx1"/>
              </a:solidFill>
              <a:round/>
              <a:headEnd/>
              <a:tailEnd type="triangle" w="med" len="med"/>
            </a:ln>
          </p:spPr>
        </p:cxnSp>
        <p:sp>
          <p:nvSpPr>
            <p:cNvPr id="13319" name="Rectangle 4"/>
            <p:cNvSpPr>
              <a:spLocks noChangeArrowheads="1"/>
            </p:cNvSpPr>
            <p:nvPr/>
          </p:nvSpPr>
          <p:spPr bwMode="auto">
            <a:xfrm>
              <a:off x="3731293" y="2150868"/>
              <a:ext cx="1096962" cy="2835275"/>
            </a:xfrm>
            <a:prstGeom prst="rect">
              <a:avLst/>
            </a:prstGeom>
            <a:noFill/>
            <a:ln w="9525">
              <a:solidFill>
                <a:schemeClr val="tx1"/>
              </a:solidFill>
              <a:miter lim="800000"/>
              <a:headEnd/>
              <a:tailEnd/>
            </a:ln>
          </p:spPr>
          <p:txBody>
            <a:bodyPr wrap="none" lIns="92075" tIns="46038" rIns="92075" bIns="46038" anchor="ctr"/>
            <a:lstStyle/>
            <a:p>
              <a:endParaRPr lang="en-US"/>
            </a:p>
          </p:txBody>
        </p:sp>
        <p:sp>
          <p:nvSpPr>
            <p:cNvPr id="13320" name="Line 5"/>
            <p:cNvSpPr>
              <a:spLocks noChangeShapeType="1"/>
            </p:cNvSpPr>
            <p:nvPr/>
          </p:nvSpPr>
          <p:spPr bwMode="auto">
            <a:xfrm>
              <a:off x="3731293" y="249376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1" name="Line 6"/>
            <p:cNvSpPr>
              <a:spLocks noChangeShapeType="1"/>
            </p:cNvSpPr>
            <p:nvPr/>
          </p:nvSpPr>
          <p:spPr bwMode="auto">
            <a:xfrm>
              <a:off x="3731293" y="266045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2" name="Line 7"/>
            <p:cNvSpPr>
              <a:spLocks noChangeShapeType="1"/>
            </p:cNvSpPr>
            <p:nvPr/>
          </p:nvSpPr>
          <p:spPr bwMode="auto">
            <a:xfrm>
              <a:off x="3731293" y="232708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3" name="Line 8"/>
            <p:cNvSpPr>
              <a:spLocks noChangeShapeType="1"/>
            </p:cNvSpPr>
            <p:nvPr/>
          </p:nvSpPr>
          <p:spPr bwMode="auto">
            <a:xfrm>
              <a:off x="3731293" y="282714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4" name="Line 9"/>
            <p:cNvSpPr>
              <a:spLocks noChangeShapeType="1"/>
            </p:cNvSpPr>
            <p:nvPr/>
          </p:nvSpPr>
          <p:spPr bwMode="auto">
            <a:xfrm>
              <a:off x="3731293" y="299383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5" name="Line 10"/>
            <p:cNvSpPr>
              <a:spLocks noChangeShapeType="1"/>
            </p:cNvSpPr>
            <p:nvPr/>
          </p:nvSpPr>
          <p:spPr bwMode="auto">
            <a:xfrm>
              <a:off x="3731293" y="316051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6" name="Line 11"/>
            <p:cNvSpPr>
              <a:spLocks noChangeShapeType="1"/>
            </p:cNvSpPr>
            <p:nvPr/>
          </p:nvSpPr>
          <p:spPr bwMode="auto">
            <a:xfrm>
              <a:off x="3731293" y="332720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7" name="Line 12"/>
            <p:cNvSpPr>
              <a:spLocks noChangeShapeType="1"/>
            </p:cNvSpPr>
            <p:nvPr/>
          </p:nvSpPr>
          <p:spPr bwMode="auto">
            <a:xfrm>
              <a:off x="3731293" y="349389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8" name="Line 14"/>
            <p:cNvSpPr>
              <a:spLocks noChangeShapeType="1"/>
            </p:cNvSpPr>
            <p:nvPr/>
          </p:nvSpPr>
          <p:spPr bwMode="auto">
            <a:xfrm>
              <a:off x="3731293" y="382726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9" name="Line 15"/>
            <p:cNvSpPr>
              <a:spLocks noChangeShapeType="1"/>
            </p:cNvSpPr>
            <p:nvPr/>
          </p:nvSpPr>
          <p:spPr bwMode="auto">
            <a:xfrm>
              <a:off x="3731293" y="399395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0" name="Line 16"/>
            <p:cNvSpPr>
              <a:spLocks noChangeShapeType="1"/>
            </p:cNvSpPr>
            <p:nvPr/>
          </p:nvSpPr>
          <p:spPr bwMode="auto">
            <a:xfrm>
              <a:off x="3731293" y="416064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1" name="Line 17"/>
            <p:cNvSpPr>
              <a:spLocks noChangeShapeType="1"/>
            </p:cNvSpPr>
            <p:nvPr/>
          </p:nvSpPr>
          <p:spPr bwMode="auto">
            <a:xfrm>
              <a:off x="3731293" y="432733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2" name="Line 20"/>
            <p:cNvSpPr>
              <a:spLocks noChangeShapeType="1"/>
            </p:cNvSpPr>
            <p:nvPr/>
          </p:nvSpPr>
          <p:spPr bwMode="auto">
            <a:xfrm>
              <a:off x="3731293" y="482739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3" name="AutoShape 31"/>
            <p:cNvSpPr>
              <a:spLocks/>
            </p:cNvSpPr>
            <p:nvPr/>
          </p:nvSpPr>
          <p:spPr bwMode="auto">
            <a:xfrm flipH="1">
              <a:off x="3566193" y="218896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4" name="Text Box 36"/>
            <p:cNvSpPr txBox="1">
              <a:spLocks noChangeArrowheads="1"/>
            </p:cNvSpPr>
            <p:nvPr/>
          </p:nvSpPr>
          <p:spPr bwMode="auto">
            <a:xfrm>
              <a:off x="5328391" y="2057400"/>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+ 0*4</a:t>
              </a:r>
            </a:p>
          </p:txBody>
        </p:sp>
        <p:sp>
          <p:nvSpPr>
            <p:cNvPr id="13335" name="Line 14"/>
            <p:cNvSpPr>
              <a:spLocks noChangeShapeType="1"/>
            </p:cNvSpPr>
            <p:nvPr/>
          </p:nvSpPr>
          <p:spPr bwMode="auto">
            <a:xfrm>
              <a:off x="3736055" y="3660581"/>
              <a:ext cx="109696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6" name="AutoShape 31"/>
            <p:cNvSpPr>
              <a:spLocks/>
            </p:cNvSpPr>
            <p:nvPr/>
          </p:nvSpPr>
          <p:spPr bwMode="auto">
            <a:xfrm flipH="1">
              <a:off x="3566193" y="285730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7" name="AutoShape 31"/>
            <p:cNvSpPr>
              <a:spLocks/>
            </p:cNvSpPr>
            <p:nvPr/>
          </p:nvSpPr>
          <p:spPr bwMode="auto">
            <a:xfrm flipH="1">
              <a:off x="3566193" y="352405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8" name="Text Box 36"/>
            <p:cNvSpPr txBox="1">
              <a:spLocks noChangeArrowheads="1"/>
            </p:cNvSpPr>
            <p:nvPr/>
          </p:nvSpPr>
          <p:spPr bwMode="auto">
            <a:xfrm>
              <a:off x="2903617" y="2304856"/>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a[0]</a:t>
              </a:r>
            </a:p>
          </p:txBody>
        </p:sp>
        <p:sp>
          <p:nvSpPr>
            <p:cNvPr id="13339" name="Text Box 36"/>
            <p:cNvSpPr txBox="1">
              <a:spLocks noChangeArrowheads="1"/>
            </p:cNvSpPr>
            <p:nvPr/>
          </p:nvSpPr>
          <p:spPr bwMode="auto">
            <a:xfrm>
              <a:off x="2903617" y="2971606"/>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a[1]</a:t>
              </a:r>
            </a:p>
          </p:txBody>
        </p:sp>
        <p:sp>
          <p:nvSpPr>
            <p:cNvPr id="13340" name="Text Box 36"/>
            <p:cNvSpPr txBox="1">
              <a:spLocks noChangeArrowheads="1"/>
            </p:cNvSpPr>
            <p:nvPr/>
          </p:nvSpPr>
          <p:spPr bwMode="auto">
            <a:xfrm>
              <a:off x="2903617" y="3629025"/>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a[2]</a:t>
              </a:r>
            </a:p>
          </p:txBody>
        </p:sp>
        <p:cxnSp>
          <p:nvCxnSpPr>
            <p:cNvPr id="13341" name="AutoShape 59"/>
            <p:cNvCxnSpPr>
              <a:cxnSpLocks noChangeShapeType="1"/>
            </p:cNvCxnSpPr>
            <p:nvPr/>
          </p:nvCxnSpPr>
          <p:spPr bwMode="auto">
            <a:xfrm rot="10800000" flipV="1">
              <a:off x="4879055" y="2908106"/>
              <a:ext cx="503238" cy="3175"/>
            </a:xfrm>
            <a:prstGeom prst="straightConnector1">
              <a:avLst/>
            </a:prstGeom>
            <a:noFill/>
            <a:ln w="9525">
              <a:solidFill>
                <a:schemeClr val="tx1"/>
              </a:solidFill>
              <a:round/>
              <a:headEnd/>
              <a:tailEnd type="triangle" w="med" len="med"/>
            </a:ln>
          </p:spPr>
        </p:cxnSp>
        <p:sp>
          <p:nvSpPr>
            <p:cNvPr id="13342" name="Text Box 36"/>
            <p:cNvSpPr txBox="1">
              <a:spLocks noChangeArrowheads="1"/>
            </p:cNvSpPr>
            <p:nvPr/>
          </p:nvSpPr>
          <p:spPr bwMode="auto">
            <a:xfrm>
              <a:off x="5328391" y="2725543"/>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+ 1*4</a:t>
              </a:r>
            </a:p>
          </p:txBody>
        </p:sp>
        <p:cxnSp>
          <p:nvCxnSpPr>
            <p:cNvPr id="13343" name="AutoShape 59"/>
            <p:cNvCxnSpPr>
              <a:cxnSpLocks noChangeShapeType="1"/>
            </p:cNvCxnSpPr>
            <p:nvPr/>
          </p:nvCxnSpPr>
          <p:spPr bwMode="auto">
            <a:xfrm rot="10800000" flipV="1">
              <a:off x="4879055" y="3566918"/>
              <a:ext cx="503238" cy="4763"/>
            </a:xfrm>
            <a:prstGeom prst="straightConnector1">
              <a:avLst/>
            </a:prstGeom>
            <a:noFill/>
            <a:ln w="9525">
              <a:solidFill>
                <a:schemeClr val="tx1"/>
              </a:solidFill>
              <a:round/>
              <a:headEnd/>
              <a:tailEnd type="triangle" w="med" len="med"/>
            </a:ln>
          </p:spPr>
        </p:cxnSp>
        <p:sp>
          <p:nvSpPr>
            <p:cNvPr id="13344" name="Text Box 36"/>
            <p:cNvSpPr txBox="1">
              <a:spLocks noChangeArrowheads="1"/>
            </p:cNvSpPr>
            <p:nvPr/>
          </p:nvSpPr>
          <p:spPr bwMode="auto">
            <a:xfrm>
              <a:off x="5328391" y="3376612"/>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+ 2*4</a:t>
              </a:r>
            </a:p>
          </p:txBody>
        </p:sp>
        <p:sp>
          <p:nvSpPr>
            <p:cNvPr id="13345" name="TextBox 120"/>
            <p:cNvSpPr txBox="1">
              <a:spLocks noChangeArrowheads="1"/>
            </p:cNvSpPr>
            <p:nvPr/>
          </p:nvSpPr>
          <p:spPr bwMode="auto">
            <a:xfrm>
              <a:off x="4032918" y="4251598"/>
              <a:ext cx="493712" cy="461963"/>
            </a:xfrm>
            <a:prstGeom prst="rect">
              <a:avLst/>
            </a:prstGeom>
            <a:noFill/>
            <a:ln w="9525">
              <a:noFill/>
              <a:miter lim="800000"/>
              <a:headEnd/>
              <a:tailEnd/>
            </a:ln>
          </p:spPr>
          <p:txBody>
            <a:bodyPr wrap="none">
              <a:spAutoFit/>
            </a:bodyPr>
            <a:lstStyle/>
            <a:p>
              <a:r>
                <a:rPr lang="en-US" dirty="0"/>
                <a:t>…</a:t>
              </a:r>
            </a:p>
          </p:txBody>
        </p:sp>
      </p:grpSp>
      <p:sp>
        <p:nvSpPr>
          <p:cNvPr id="2" name="TextBox 1"/>
          <p:cNvSpPr txBox="1"/>
          <p:nvPr/>
        </p:nvSpPr>
        <p:spPr>
          <a:xfrm>
            <a:off x="1690442" y="5200262"/>
            <a:ext cx="5900974" cy="1015663"/>
          </a:xfrm>
          <a:prstGeom prst="rect">
            <a:avLst/>
          </a:prstGeom>
          <a:noFill/>
          <a:ln>
            <a:solidFill>
              <a:schemeClr val="tx1"/>
            </a:solidFill>
          </a:ln>
        </p:spPr>
        <p:txBody>
          <a:bodyPr wrap="none" rtlCol="0">
            <a:spAutoFit/>
          </a:bodyPr>
          <a:lstStyle/>
          <a:p>
            <a:pPr algn="l"/>
            <a:r>
              <a:rPr lang="en-US" sz="2000" dirty="0"/>
              <a:t>If the actual memory address of </a:t>
            </a:r>
            <a:r>
              <a:rPr lang="en-US" sz="2000" dirty="0">
                <a:latin typeface="Consolas" panose="020B0609020204030204" pitchFamily="49" charset="0"/>
              </a:rPr>
              <a:t>a</a:t>
            </a:r>
            <a:r>
              <a:rPr lang="en-US" sz="2000" dirty="0"/>
              <a:t> is 60, then the</a:t>
            </a:r>
          </a:p>
          <a:p>
            <a:pPr algn="l"/>
            <a:r>
              <a:rPr lang="en-US" sz="2000" dirty="0"/>
              <a:t>actual address of </a:t>
            </a:r>
            <a:r>
              <a:rPr lang="en-US" sz="2000" dirty="0">
                <a:latin typeface="Consolas" panose="020B0609020204030204" pitchFamily="49" charset="0"/>
              </a:rPr>
              <a:t>a[0]</a:t>
            </a:r>
            <a:r>
              <a:rPr lang="en-US" sz="2000" dirty="0"/>
              <a:t> is 60, the actual address of</a:t>
            </a:r>
          </a:p>
          <a:p>
            <a:pPr algn="l"/>
            <a:r>
              <a:rPr lang="en-US" sz="2000" dirty="0">
                <a:latin typeface="Consolas" panose="020B0609020204030204" pitchFamily="49" charset="0"/>
              </a:rPr>
              <a:t>a[1]</a:t>
            </a:r>
            <a:r>
              <a:rPr lang="en-US" sz="2000" dirty="0"/>
              <a:t> is 64, the actual address of </a:t>
            </a:r>
            <a:r>
              <a:rPr lang="en-US" sz="2000" dirty="0">
                <a:latin typeface="Consolas" panose="020B0609020204030204" pitchFamily="49" charset="0"/>
              </a:rPr>
              <a:t>a[2]</a:t>
            </a:r>
            <a:r>
              <a:rPr lang="en-US" sz="2000" dirty="0"/>
              <a:t> is 68, etc.</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Arrays</a:t>
            </a:r>
          </a:p>
        </p:txBody>
      </p:sp>
      <p:sp>
        <p:nvSpPr>
          <p:cNvPr id="17411" name="Content Placeholder 2"/>
          <p:cNvSpPr>
            <a:spLocks noGrp="1"/>
          </p:cNvSpPr>
          <p:nvPr>
            <p:ph idx="1"/>
          </p:nvPr>
        </p:nvSpPr>
        <p:spPr/>
        <p:txBody>
          <a:bodyPr/>
          <a:lstStyle/>
          <a:p>
            <a:r>
              <a:rPr lang="en-US" dirty="0"/>
              <a:t>Array Type Declaration</a:t>
            </a:r>
          </a:p>
          <a:p>
            <a:pPr lvl="1"/>
            <a:r>
              <a:rPr lang="en-US" dirty="0"/>
              <a:t>Type Rule: The constant value specifying the number of items in the array must have type Integer, and the associated value must be a positive number.</a:t>
            </a:r>
          </a:p>
          <a:p>
            <a:r>
              <a:rPr lang="en-US" dirty="0"/>
              <a:t>Variable (and therefore also for </a:t>
            </a:r>
            <a:r>
              <a:rPr lang="en-US" dirty="0" err="1"/>
              <a:t>NamedValue</a:t>
            </a:r>
            <a:r>
              <a:rPr lang="en-US" dirty="0"/>
              <a:t>)</a:t>
            </a:r>
          </a:p>
          <a:p>
            <a:pPr lvl="1"/>
            <a:r>
              <a:rPr lang="en-US" dirty="0"/>
              <a:t>Index expressions are permitted only for variables with an array type.</a:t>
            </a:r>
          </a:p>
          <a:p>
            <a:pPr lvl="1"/>
            <a:r>
              <a:rPr lang="en-US" dirty="0"/>
              <a:t>Each index expression must have type Integer.</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15</a:t>
            </a:fld>
            <a:endParaRPr lang="en-US"/>
          </a:p>
        </p:txBody>
      </p:sp>
    </p:spTree>
    <p:extLst>
      <p:ext uri="{BB962C8B-B14F-4D97-AF65-F5344CB8AC3E}">
        <p14:creationId xmlns:p14="http://schemas.microsoft.com/office/powerpoint/2010/main" val="4053259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buNone/>
            </a:pPr>
            <a:r>
              <a:rPr lang="en-US" sz="1800" dirty="0">
                <a:latin typeface="Consolas" pitchFamily="49" charset="0"/>
                <a:cs typeface="Consolas" pitchFamily="49" charset="0"/>
              </a:rPr>
              <a:t>type T is array[10] of Integer;</a:t>
            </a:r>
          </a:p>
          <a:p>
            <a:pPr lvl="1">
              <a:spcBef>
                <a:spcPts val="200"/>
              </a:spcBef>
              <a:buNone/>
            </a:pPr>
            <a:r>
              <a:rPr lang="en-US" sz="1800" dirty="0">
                <a:latin typeface="Consolas" pitchFamily="49" charset="0"/>
                <a:cs typeface="Consolas" pitchFamily="49" charset="0"/>
              </a:rPr>
              <a:t>var a : T;</a:t>
            </a:r>
          </a:p>
          <a:p>
            <a:r>
              <a:rPr lang="en-US" dirty="0"/>
              <a:t>Observation</a:t>
            </a:r>
            <a:r>
              <a:rPr lang="en-US"/>
              <a:t>: </a:t>
            </a:r>
            <a:r>
              <a:rPr lang="en-US">
                <a:latin typeface="Consolas" pitchFamily="49" charset="0"/>
                <a:cs typeface="Consolas" pitchFamily="49" charset="0"/>
              </a:rPr>
              <a:t>a</a:t>
            </a:r>
            <a:r>
              <a:rPr lang="en-US"/>
              <a:t> </a:t>
            </a:r>
            <a:r>
              <a:rPr lang="en-US" dirty="0"/>
              <a:t>has type </a:t>
            </a:r>
            <a:r>
              <a:rPr lang="en-US" dirty="0">
                <a:latin typeface="Consolas" pitchFamily="49" charset="0"/>
                <a:cs typeface="Consolas" pitchFamily="49" charset="0"/>
              </a:rPr>
              <a:t>T</a:t>
            </a:r>
            <a:r>
              <a:rPr lang="en-US" dirty="0"/>
              <a:t>, but </a:t>
            </a:r>
            <a:r>
              <a:rPr lang="en-US" dirty="0">
                <a:latin typeface="Consolas" pitchFamily="49" charset="0"/>
                <a:cs typeface="Consolas" pitchFamily="49" charset="0"/>
              </a:rPr>
              <a:t>a[i]</a:t>
            </a:r>
            <a:r>
              <a:rPr lang="en-US" dirty="0"/>
              <a:t> has type </a:t>
            </a:r>
            <a:r>
              <a:rPr lang="en-US" dirty="0">
                <a:latin typeface="Consolas" pitchFamily="49" charset="0"/>
                <a:cs typeface="Consolas" pitchFamily="49" charset="0"/>
              </a:rPr>
              <a:t>Integer</a:t>
            </a:r>
          </a:p>
          <a:p>
            <a:r>
              <a:rPr lang="en-US" dirty="0"/>
              <a:t>For each index expression,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r>
              <a:rPr lang="en-US" dirty="0"/>
              <a:t> must</a:t>
            </a:r>
          </a:p>
          <a:p>
            <a:pPr lvl="1"/>
            <a:r>
              <a:rPr lang="en-US" dirty="0"/>
              <a:t>check that the type of the index expression is </a:t>
            </a:r>
            <a:r>
              <a:rPr lang="en-US" dirty="0">
                <a:latin typeface="Consolas" pitchFamily="49" charset="0"/>
                <a:cs typeface="Consolas" pitchFamily="49" charset="0"/>
              </a:rPr>
              <a:t>Integer</a:t>
            </a:r>
          </a:p>
          <a:p>
            <a:pPr lvl="1"/>
            <a:r>
              <a:rPr lang="en-US" dirty="0"/>
              <a:t>check that the type of the variable is an array type</a:t>
            </a:r>
          </a:p>
          <a:p>
            <a:pPr lvl="1"/>
            <a:r>
              <a:rPr lang="en-US" dirty="0"/>
              <a:t>set the type of the expression to the element type for the array</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endParaRPr lang="en-US" dirty="0">
              <a:cs typeface="Consolas" pitchFamily="49" charset="0"/>
            </a:endParaRPr>
          </a:p>
        </p:txBody>
      </p:sp>
      <p:sp>
        <p:nvSpPr>
          <p:cNvPr id="3" name="Content Placeholder 2"/>
          <p:cNvSpPr>
            <a:spLocks noGrp="1"/>
          </p:cNvSpPr>
          <p:nvPr>
            <p:ph idx="1"/>
          </p:nvPr>
        </p:nvSpPr>
        <p:spPr/>
        <p:txBody>
          <a:bodyPr/>
          <a:lstStyle/>
          <a:p>
            <a:r>
              <a:rPr lang="en-US" dirty="0"/>
              <a:t>First, as with non-array types, </a:t>
            </a:r>
            <a:r>
              <a:rPr lang="en-US" dirty="0">
                <a:latin typeface="Consolas" pitchFamily="49" charset="0"/>
                <a:cs typeface="Consolas" pitchFamily="49" charset="0"/>
              </a:rPr>
              <a:t>emit()</a:t>
            </a:r>
            <a:r>
              <a:rPr lang="en-US" dirty="0"/>
              <a:t> must generate code to leave the relative address of the variable on the stack (i.e., the address of the first byte of the array)</a:t>
            </a:r>
          </a:p>
          <a:p>
            <a:pPr lvl="1"/>
            <a:r>
              <a:rPr lang="en-US" dirty="0"/>
              <a:t>no change required to existing code</a:t>
            </a:r>
          </a:p>
          <a:p>
            <a:r>
              <a:rPr lang="en-US" dirty="0"/>
              <a:t>Then, for each index expression, </a:t>
            </a:r>
            <a:r>
              <a:rPr lang="en-US" dirty="0">
                <a:latin typeface="Consolas" pitchFamily="49" charset="0"/>
                <a:cs typeface="Consolas" pitchFamily="49" charset="0"/>
              </a:rPr>
              <a:t>emit()</a:t>
            </a:r>
            <a:r>
              <a:rPr lang="en-US" dirty="0"/>
              <a:t> must</a:t>
            </a:r>
            <a:endParaRPr lang="en-US" b="1" dirty="0"/>
          </a:p>
          <a:p>
            <a:pPr lvl="1"/>
            <a:r>
              <a:rPr lang="en-US" dirty="0"/>
              <a:t>generate code to compute the value of the index expression</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dirty="0"/>
              <a:t>generate code to multiply this value by the element type’s size</a:t>
            </a:r>
          </a:p>
          <a:p>
            <a:pPr marL="914400" lvl="2" indent="0">
              <a:buNone/>
            </a:pPr>
            <a:r>
              <a:rPr lang="en-US" dirty="0">
                <a:latin typeface="Consolas" panose="020B0609020204030204" pitchFamily="49" charset="0"/>
              </a:rPr>
              <a:t>emit("LDCINT " + </a:t>
            </a:r>
            <a:r>
              <a:rPr lang="en-US" dirty="0" err="1">
                <a:latin typeface="Consolas" panose="020B0609020204030204" pitchFamily="49" charset="0"/>
              </a:rPr>
              <a:t>arrayType.getElementType</a:t>
            </a:r>
            <a:r>
              <a:rPr lang="en-US" dirty="0">
                <a:latin typeface="Consolas" panose="020B0609020204030204" pitchFamily="49" charset="0"/>
              </a:rPr>
              <a:t>().</a:t>
            </a:r>
            <a:r>
              <a:rPr lang="en-US" dirty="0" err="1">
                <a:latin typeface="Consolas" panose="020B0609020204030204" pitchFamily="49" charset="0"/>
              </a:rPr>
              <a:t>getSize</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emit("MUL");</a:t>
            </a:r>
          </a:p>
          <a:p>
            <a:pPr lvl="1"/>
            <a:r>
              <a:rPr lang="en-US" dirty="0"/>
              <a:t>generate code to add the result to the relative address of the variable</a:t>
            </a:r>
          </a:p>
          <a:p>
            <a:pPr marL="914400" lvl="2" indent="0">
              <a:buNone/>
            </a:pPr>
            <a:r>
              <a:rPr lang="en-US" dirty="0">
                <a:latin typeface="Consolas" panose="020B0609020204030204" pitchFamily="49" charset="0"/>
              </a:rPr>
              <a:t>emit("ADD");</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17</a:t>
            </a:fld>
            <a:endParaRPr lang="en-US"/>
          </a:p>
        </p:txBody>
      </p:sp>
    </p:spTree>
    <p:extLst>
      <p:ext uri="{BB962C8B-B14F-4D97-AF65-F5344CB8AC3E}">
        <p14:creationId xmlns:p14="http://schemas.microsoft.com/office/powerpoint/2010/main" val="2174761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cs typeface="Consolas" pitchFamily="49" charset="0"/>
              </a:rPr>
              <a:t>(continued)</a:t>
            </a:r>
          </a:p>
        </p:txBody>
      </p:sp>
      <p:sp>
        <p:nvSpPr>
          <p:cNvPr id="3" name="Content Placeholder 2"/>
          <p:cNvSpPr>
            <a:spLocks noGrp="1"/>
          </p:cNvSpPr>
          <p:nvPr>
            <p:ph idx="1"/>
          </p:nvPr>
        </p:nvSpPr>
        <p:spPr/>
        <p:txBody>
          <a:bodyPr/>
          <a:lstStyle/>
          <a:p>
            <a:r>
              <a:rPr lang="en-US" dirty="0"/>
              <a:t>As an optimization, don’t generate code for the second step above if the array’s element type has size 1 (e.g., if the element type is </a:t>
            </a:r>
            <a:r>
              <a:rPr lang="en-US" dirty="0">
                <a:latin typeface="Consolas" pitchFamily="49" charset="0"/>
                <a:cs typeface="Consolas" pitchFamily="49" charset="0"/>
              </a:rPr>
              <a:t>Boolean</a:t>
            </a:r>
            <a:r>
              <a:rPr lang="en-US" dirty="0"/>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18</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Arrays in CPRL</a:t>
            </a:r>
          </a:p>
        </p:txBody>
      </p:sp>
      <p:sp>
        <p:nvSpPr>
          <p:cNvPr id="4099" name="Content Placeholder 2"/>
          <p:cNvSpPr>
            <a:spLocks noGrp="1"/>
          </p:cNvSpPr>
          <p:nvPr>
            <p:ph idx="1"/>
          </p:nvPr>
        </p:nvSpPr>
        <p:spPr/>
        <p:txBody>
          <a:bodyPr/>
          <a:lstStyle/>
          <a:p>
            <a:r>
              <a:rPr lang="en-US" dirty="0"/>
              <a:t>CPRL supports one-dimensional array types.</a:t>
            </a:r>
          </a:p>
          <a:p>
            <a:pPr lvl="1"/>
            <a:r>
              <a:rPr lang="en-US" dirty="0"/>
              <a:t>indices are integer values</a:t>
            </a:r>
          </a:p>
          <a:p>
            <a:pPr lvl="1"/>
            <a:r>
              <a:rPr lang="en-US" dirty="0"/>
              <a:t>index of the first element in the array is 0</a:t>
            </a:r>
          </a:p>
          <a:p>
            <a:pPr lvl="1"/>
            <a:r>
              <a:rPr lang="en-US" dirty="0"/>
              <a:t>arrays of arrays can be declared</a:t>
            </a:r>
          </a:p>
          <a:p>
            <a:r>
              <a:rPr lang="en-US" dirty="0"/>
              <a:t>An array type declaration specifies</a:t>
            </a:r>
          </a:p>
          <a:p>
            <a:pPr lvl="1"/>
            <a:r>
              <a:rPr lang="en-US" dirty="0"/>
              <a:t>the array type name (an identifier)</a:t>
            </a:r>
          </a:p>
          <a:p>
            <a:pPr lvl="1"/>
            <a:r>
              <a:rPr lang="en-US" dirty="0"/>
              <a:t>the number of elements in the array, which must be an integer literal or constant</a:t>
            </a:r>
          </a:p>
          <a:p>
            <a:pPr lvl="1"/>
            <a:r>
              <a:rPr lang="en-US" dirty="0"/>
              <a:t>the type of the elements in the array</a:t>
            </a:r>
          </a:p>
          <a:p>
            <a:r>
              <a:rPr lang="en-US" dirty="0"/>
              <a:t>Examples</a:t>
            </a:r>
          </a:p>
          <a:p>
            <a:pPr lvl="1">
              <a:buFontTx/>
              <a:buNone/>
            </a:pPr>
            <a:r>
              <a:rPr lang="en-US" sz="1800" dirty="0">
                <a:latin typeface="Consolas" pitchFamily="49" charset="0"/>
                <a:cs typeface="Consolas" pitchFamily="49" charset="0"/>
              </a:rPr>
              <a:t>type T1 = array[100] of Integer;</a:t>
            </a:r>
          </a:p>
          <a:p>
            <a:pPr lvl="1">
              <a:buFontTx/>
              <a:buNone/>
            </a:pPr>
            <a:r>
              <a:rPr lang="en-US" sz="1800" dirty="0">
                <a:latin typeface="Consolas" pitchFamily="49" charset="0"/>
                <a:cs typeface="Consolas" pitchFamily="49" charset="0"/>
              </a:rPr>
              <a:t>type T2 = array[10] of T1;</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Arrays</a:t>
            </a:r>
          </a:p>
        </p:txBody>
      </p:sp>
      <p:sp>
        <p:nvSpPr>
          <p:cNvPr id="4099" name="Content Placeholder 2"/>
          <p:cNvSpPr>
            <a:spLocks noGrp="1"/>
          </p:cNvSpPr>
          <p:nvPr>
            <p:ph idx="1"/>
          </p:nvPr>
        </p:nvSpPr>
        <p:spPr>
          <a:xfrm>
            <a:off x="458787" y="1363663"/>
            <a:ext cx="8321040" cy="4935537"/>
          </a:xfrm>
        </p:spPr>
        <p:txBody>
          <a:bodyPr/>
          <a:lstStyle/>
          <a:p>
            <a:r>
              <a:rPr lang="en-US" dirty="0"/>
              <a:t>To create array objects, you must first declare an array type and then declare one or more variables of that type.</a:t>
            </a:r>
          </a:p>
          <a:p>
            <a:r>
              <a:rPr lang="en-US" dirty="0"/>
              <a:t>Examples</a:t>
            </a:r>
          </a:p>
          <a:p>
            <a:pPr lvl="1">
              <a:buFontTx/>
              <a:buNone/>
            </a:pPr>
            <a:r>
              <a:rPr lang="en-US" sz="1800" dirty="0">
                <a:latin typeface="Consolas" pitchFamily="49" charset="0"/>
                <a:cs typeface="Consolas" pitchFamily="49" charset="0"/>
              </a:rPr>
              <a:t>type T1 = array[100] of Integer;</a:t>
            </a:r>
          </a:p>
          <a:p>
            <a:pPr lvl="1">
              <a:spcBef>
                <a:spcPts val="200"/>
              </a:spcBef>
              <a:buFontTx/>
              <a:buNone/>
            </a:pPr>
            <a:r>
              <a:rPr lang="en-US" sz="1800" dirty="0">
                <a:latin typeface="Consolas" pitchFamily="49" charset="0"/>
                <a:cs typeface="Consolas" pitchFamily="49" charset="0"/>
              </a:rPr>
              <a:t>type T2 = array[10] of T1;</a:t>
            </a:r>
          </a:p>
          <a:p>
            <a:pPr lvl="1">
              <a:spcBef>
                <a:spcPts val="200"/>
              </a:spcBef>
              <a:buFontTx/>
              <a:buNone/>
            </a:pPr>
            <a:r>
              <a:rPr lang="en-US" sz="1800" dirty="0" err="1">
                <a:latin typeface="Consolas" pitchFamily="49" charset="0"/>
                <a:cs typeface="Consolas" pitchFamily="49" charset="0"/>
              </a:rPr>
              <a:t>var</a:t>
            </a:r>
            <a:r>
              <a:rPr lang="en-US" sz="1800" dirty="0">
                <a:latin typeface="Consolas" pitchFamily="49" charset="0"/>
                <a:cs typeface="Consolas" pitchFamily="49" charset="0"/>
              </a:rPr>
              <a:t> a1 : T1;  // contains 100 integers; indexed from 0 to 99</a:t>
            </a:r>
          </a:p>
          <a:p>
            <a:pPr lvl="1">
              <a:spcBef>
                <a:spcPts val="200"/>
              </a:spcBef>
              <a:buFontTx/>
              <a:buNone/>
            </a:pPr>
            <a:r>
              <a:rPr lang="en-US" sz="1800" dirty="0" err="1">
                <a:latin typeface="Consolas" pitchFamily="49" charset="0"/>
                <a:cs typeface="Consolas" pitchFamily="49" charset="0"/>
              </a:rPr>
              <a:t>var</a:t>
            </a:r>
            <a:r>
              <a:rPr lang="en-US" sz="1800" dirty="0">
                <a:latin typeface="Consolas" pitchFamily="49" charset="0"/>
                <a:cs typeface="Consolas" pitchFamily="49" charset="0"/>
              </a:rPr>
              <a:t> b1 : T2;  // contains 10 arrays of integers;</a:t>
            </a:r>
          </a:p>
          <a:p>
            <a:pPr lvl="1">
              <a:spcBef>
                <a:spcPts val="200"/>
              </a:spcBef>
              <a:buFontTx/>
              <a:buNone/>
            </a:pPr>
            <a:r>
              <a:rPr lang="en-US" sz="1800" dirty="0">
                <a:latin typeface="Consolas" pitchFamily="49" charset="0"/>
                <a:cs typeface="Consolas" pitchFamily="49" charset="0"/>
              </a:rPr>
              <a:t>              // indexed from 0 to 9</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endParaRPr lang="en-US" sz="1800" dirty="0">
              <a:latin typeface="Consolas" pitchFamily="49" charset="0"/>
              <a:cs typeface="Consolas" pitchFamily="49" charset="0"/>
            </a:endParaRPr>
          </a:p>
          <a:p>
            <a:pPr lvl="1">
              <a:spcBef>
                <a:spcPts val="0"/>
              </a:spcBef>
              <a:buFontTx/>
              <a:buNone/>
            </a:pPr>
            <a:r>
              <a:rPr lang="en-US" sz="1800" dirty="0">
                <a:latin typeface="Consolas" pitchFamily="49" charset="0"/>
                <a:cs typeface="Consolas" pitchFamily="49" charset="0"/>
              </a:rPr>
              <a:t>a1[0]     // the integer at index 0 of a1 (the first integer)</a:t>
            </a:r>
          </a:p>
          <a:p>
            <a:pPr lvl="1">
              <a:spcBef>
                <a:spcPts val="200"/>
              </a:spcBef>
              <a:buFontTx/>
              <a:buNone/>
            </a:pPr>
            <a:r>
              <a:rPr lang="en-US" sz="1800" dirty="0">
                <a:latin typeface="Consolas" pitchFamily="49" charset="0"/>
                <a:cs typeface="Consolas" pitchFamily="49" charset="0"/>
              </a:rPr>
              <a:t>b1[3]     // the array at index 3 of b1 (the fourth array)</a:t>
            </a:r>
          </a:p>
          <a:p>
            <a:pPr lvl="1">
              <a:spcBef>
                <a:spcPts val="200"/>
              </a:spcBef>
              <a:buFontTx/>
              <a:buNone/>
            </a:pPr>
            <a:r>
              <a:rPr lang="en-US" sz="1800" dirty="0">
                <a:latin typeface="Consolas" pitchFamily="49" charset="0"/>
                <a:cs typeface="Consolas" pitchFamily="49" charset="0"/>
              </a:rPr>
              <a:t>b1[4][3]  // the integer at index 3 of the array</a:t>
            </a:r>
          </a:p>
          <a:p>
            <a:pPr lvl="1">
              <a:spcBef>
                <a:spcPts val="200"/>
              </a:spcBef>
              <a:buFontTx/>
              <a:buNone/>
            </a:pPr>
            <a:r>
              <a:rPr lang="en-US" sz="1800" dirty="0">
                <a:latin typeface="Consolas" pitchFamily="49" charset="0"/>
                <a:cs typeface="Consolas" pitchFamily="49" charset="0"/>
              </a:rPr>
              <a:t>          // at index 4 of b1</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Arrays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dirty="0"/>
              <a:t>Array objects in CPRL are considered to have the same type only if they have the same type name.  Thus, two distinct array type definitions are considered different even though they may be structurally identical.  This is referred to as “name equivalence” of types.</a:t>
            </a:r>
          </a:p>
          <a:p>
            <a:r>
              <a:rPr lang="en-US" dirty="0"/>
              <a:t>Two array objects with the same type are assignment compatible.  Two array objects with different types are not assignment compatible, even if they have identical structure.</a:t>
            </a:r>
          </a:p>
          <a:p>
            <a:endParaRPr lang="en-US" dirty="0"/>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Array Assignment</a:t>
            </a:r>
          </a:p>
        </p:txBody>
      </p:sp>
      <p:sp>
        <p:nvSpPr>
          <p:cNvPr id="7171" name="Content Placeholder 2"/>
          <p:cNvSpPr>
            <a:spLocks noGrp="1"/>
          </p:cNvSpPr>
          <p:nvPr>
            <p:ph idx="1"/>
          </p:nvPr>
        </p:nvSpPr>
        <p:spPr/>
        <p:txBody>
          <a:bodyPr tIns="91440"/>
          <a:lstStyle/>
          <a:p>
            <a:pPr marL="274320" lvl="1" indent="0">
              <a:spcBef>
                <a:spcPts val="300"/>
              </a:spcBef>
              <a:buNone/>
            </a:pPr>
            <a:r>
              <a:rPr lang="en-US" sz="1800" dirty="0">
                <a:latin typeface="Consolas" pitchFamily="49" charset="0"/>
                <a:cs typeface="Consolas" pitchFamily="49" charset="0"/>
              </a:rPr>
              <a:t>type T1 = array[100] of Integer;</a:t>
            </a:r>
          </a:p>
          <a:p>
            <a:pPr marL="274320" lvl="1" indent="0">
              <a:spcBef>
                <a:spcPts val="300"/>
              </a:spcBef>
              <a:buNone/>
            </a:pPr>
            <a:r>
              <a:rPr lang="en-US" sz="1800" dirty="0">
                <a:latin typeface="Consolas" pitchFamily="49" charset="0"/>
                <a:cs typeface="Consolas" pitchFamily="49" charset="0"/>
              </a:rPr>
              <a:t>type T2 = array[10] of T1;</a:t>
            </a:r>
          </a:p>
          <a:p>
            <a:pPr marL="274320" lvl="1" indent="0">
              <a:spcBef>
                <a:spcPts val="300"/>
              </a:spcBef>
              <a:buNone/>
            </a:pPr>
            <a:r>
              <a:rPr lang="en-US" sz="1800" dirty="0">
                <a:latin typeface="Consolas" pitchFamily="49" charset="0"/>
                <a:cs typeface="Consolas" pitchFamily="49" charset="0"/>
              </a:rPr>
              <a:t>type T3 = array[100] of Integer;</a:t>
            </a:r>
          </a:p>
          <a:p>
            <a:pPr marL="274320" lvl="1" indent="0">
              <a:spcBef>
                <a:spcPts val="300"/>
              </a:spcBef>
              <a:buNone/>
            </a:pPr>
            <a:endParaRPr lang="en-US" sz="1800" dirty="0">
              <a:latin typeface="Consolas" pitchFamily="49" charset="0"/>
              <a:cs typeface="Consolas" pitchFamily="49" charset="0"/>
            </a:endParaRPr>
          </a:p>
          <a:p>
            <a:pPr marL="274320" lvl="1" indent="0">
              <a:spcBef>
                <a:spcPts val="300"/>
              </a:spcBef>
              <a:buNone/>
            </a:pPr>
            <a:r>
              <a:rPr lang="en-US" sz="1800" dirty="0" err="1">
                <a:latin typeface="Consolas" pitchFamily="49" charset="0"/>
                <a:cs typeface="Consolas" pitchFamily="49" charset="0"/>
              </a:rPr>
              <a:t>var</a:t>
            </a:r>
            <a:r>
              <a:rPr lang="en-US" sz="1800" dirty="0">
                <a:latin typeface="Consolas" pitchFamily="49" charset="0"/>
                <a:cs typeface="Consolas" pitchFamily="49" charset="0"/>
              </a:rPr>
              <a:t> a1 : T1;</a:t>
            </a:r>
          </a:p>
          <a:p>
            <a:pPr marL="274320" lvl="1" indent="0">
              <a:spcBef>
                <a:spcPts val="300"/>
              </a:spcBef>
              <a:buNone/>
            </a:pPr>
            <a:r>
              <a:rPr lang="en-US" sz="1800" dirty="0" err="1">
                <a:latin typeface="Consolas" pitchFamily="49" charset="0"/>
                <a:cs typeface="Consolas" pitchFamily="49" charset="0"/>
              </a:rPr>
              <a:t>var</a:t>
            </a:r>
            <a:r>
              <a:rPr lang="en-US" sz="1800" dirty="0">
                <a:latin typeface="Consolas" pitchFamily="49" charset="0"/>
                <a:cs typeface="Consolas" pitchFamily="49" charset="0"/>
              </a:rPr>
              <a:t> a2 : T1;   // a2 has the same type as a1</a:t>
            </a:r>
          </a:p>
          <a:p>
            <a:pPr marL="274320" lvl="1" indent="0">
              <a:spcBef>
                <a:spcPts val="300"/>
              </a:spcBef>
              <a:buNone/>
            </a:pPr>
            <a:r>
              <a:rPr lang="en-US" sz="1800" dirty="0" err="1">
                <a:latin typeface="Consolas" pitchFamily="49" charset="0"/>
                <a:cs typeface="Consolas" pitchFamily="49" charset="0"/>
              </a:rPr>
              <a:t>var</a:t>
            </a:r>
            <a:r>
              <a:rPr lang="en-US" sz="1800" dirty="0">
                <a:latin typeface="Consolas" pitchFamily="49" charset="0"/>
                <a:cs typeface="Consolas" pitchFamily="49" charset="0"/>
              </a:rPr>
              <a:t> b1 : T2;</a:t>
            </a:r>
          </a:p>
          <a:p>
            <a:pPr marL="274320" lvl="1" indent="0">
              <a:spcBef>
                <a:spcPts val="300"/>
              </a:spcBef>
              <a:buNone/>
            </a:pPr>
            <a:r>
              <a:rPr lang="en-US" sz="1800" dirty="0" err="1">
                <a:latin typeface="Consolas" pitchFamily="49" charset="0"/>
                <a:cs typeface="Consolas" pitchFamily="49" charset="0"/>
              </a:rPr>
              <a:t>var</a:t>
            </a:r>
            <a:r>
              <a:rPr lang="en-US" sz="1800" dirty="0">
                <a:latin typeface="Consolas" pitchFamily="49" charset="0"/>
                <a:cs typeface="Consolas" pitchFamily="49" charset="0"/>
              </a:rPr>
              <a:t> b2 : T2;   // b2 has the same type as b1</a:t>
            </a:r>
          </a:p>
          <a:p>
            <a:pPr marL="274320" lvl="1" indent="0">
              <a:spcBef>
                <a:spcPts val="300"/>
              </a:spcBef>
              <a:buNone/>
            </a:pPr>
            <a:r>
              <a:rPr lang="en-US" sz="1800" dirty="0" err="1">
                <a:latin typeface="Consolas" pitchFamily="49" charset="0"/>
                <a:cs typeface="Consolas" pitchFamily="49" charset="0"/>
              </a:rPr>
              <a:t>var</a:t>
            </a:r>
            <a:r>
              <a:rPr lang="en-US" sz="1800" dirty="0">
                <a:latin typeface="Consolas" pitchFamily="49" charset="0"/>
                <a:cs typeface="Consolas" pitchFamily="49" charset="0"/>
              </a:rPr>
              <a:t> c1 : T3;   // c1 does not have the same type as a1</a:t>
            </a:r>
          </a:p>
          <a:p>
            <a:pPr marL="274320" lvl="1" indent="0">
              <a:spcBef>
                <a:spcPts val="300"/>
              </a:spcBef>
              <a:buNone/>
            </a:pPr>
            <a:r>
              <a:rPr lang="en-US" sz="1800" dirty="0">
                <a:latin typeface="Consolas" pitchFamily="49" charset="0"/>
                <a:cs typeface="Consolas" pitchFamily="49" charset="0"/>
              </a:rPr>
              <a:t>...</a:t>
            </a:r>
          </a:p>
          <a:p>
            <a:pPr marL="274320" lvl="1" indent="0">
              <a:spcBef>
                <a:spcPts val="300"/>
              </a:spcBef>
              <a:buNone/>
            </a:pPr>
            <a:endParaRPr lang="en-US" sz="1800" dirty="0">
              <a:latin typeface="Consolas" pitchFamily="49" charset="0"/>
              <a:cs typeface="Consolas" pitchFamily="49" charset="0"/>
            </a:endParaRPr>
          </a:p>
          <a:p>
            <a:pPr marL="274320" lvl="1" indent="0">
              <a:spcBef>
                <a:spcPts val="0"/>
              </a:spcBef>
              <a:buNone/>
            </a:pPr>
            <a:r>
              <a:rPr lang="en-US" sz="1800" dirty="0">
                <a:latin typeface="Consolas" pitchFamily="49" charset="0"/>
                <a:cs typeface="Consolas" pitchFamily="49" charset="0"/>
              </a:rPr>
              <a:t>a1 := a2;   // legal (same types)</a:t>
            </a:r>
          </a:p>
          <a:p>
            <a:pPr marL="274320" lvl="1" indent="0">
              <a:spcBef>
                <a:spcPts val="0"/>
              </a:spcBef>
              <a:buNone/>
            </a:pPr>
            <a:r>
              <a:rPr lang="en-US" sz="1800" dirty="0">
                <a:latin typeface="Consolas" pitchFamily="49" charset="0"/>
                <a:cs typeface="Consolas" pitchFamily="49" charset="0"/>
              </a:rPr>
              <a:t>b1 := b2;   // legal (</a:t>
            </a:r>
            <a:r>
              <a:rPr lang="en-US" sz="1800">
                <a:latin typeface="Consolas" pitchFamily="49" charset="0"/>
                <a:cs typeface="Consolas" pitchFamily="49" charset="0"/>
              </a:rPr>
              <a:t>same types)</a:t>
            </a:r>
            <a:endParaRPr lang="en-US" sz="1800" dirty="0">
              <a:latin typeface="Consolas" pitchFamily="49" charset="0"/>
              <a:cs typeface="Consolas" pitchFamily="49" charset="0"/>
            </a:endParaRPr>
          </a:p>
          <a:p>
            <a:pPr marL="274320" lvl="1" indent="0">
              <a:spcBef>
                <a:spcPts val="300"/>
              </a:spcBef>
              <a:buNone/>
            </a:pPr>
            <a:r>
              <a:rPr lang="en-US" sz="1800" dirty="0">
                <a:latin typeface="Consolas" pitchFamily="49" charset="0"/>
                <a:cs typeface="Consolas" pitchFamily="49" charset="0"/>
              </a:rPr>
              <a:t>a1 := c1;   // *** Illegal in CPRL (different types) ***</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arrays.</a:t>
            </a:r>
          </a:p>
          <a:p>
            <a:pPr lvl="1">
              <a:spcBef>
                <a:spcPts val="300"/>
              </a:spcBef>
              <a:buNone/>
            </a:pPr>
            <a:r>
              <a:rPr lang="en-US" dirty="0"/>
              <a:t>(Java uses reference semantics.)</a:t>
            </a:r>
          </a:p>
          <a:p>
            <a:r>
              <a:rPr lang="en-US" dirty="0"/>
              <a:t>Example: </a:t>
            </a:r>
            <a:r>
              <a:rPr lang="en-US" dirty="0">
                <a:latin typeface="Consolas" pitchFamily="49" charset="0"/>
              </a:rPr>
              <a:t>a</a:t>
            </a:r>
            <a:r>
              <a:rPr lang="en-US" dirty="0">
                <a:latin typeface="Consolas" pitchFamily="49" charset="0"/>
                <a:cs typeface="Consolas" pitchFamily="49" charset="0"/>
              </a:rPr>
              <a:t>1 := a2</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6</a:t>
            </a:fld>
            <a:endParaRPr lang="en-US"/>
          </a:p>
        </p:txBody>
      </p:sp>
      <p:grpSp>
        <p:nvGrpSpPr>
          <p:cNvPr id="2" name="Group 1"/>
          <p:cNvGrpSpPr/>
          <p:nvPr/>
        </p:nvGrpSpPr>
        <p:grpSpPr>
          <a:xfrm>
            <a:off x="1084377" y="2819400"/>
            <a:ext cx="6078423" cy="2627531"/>
            <a:chOff x="1084377" y="2819400"/>
            <a:chExt cx="6078423" cy="2627531"/>
          </a:xfrm>
        </p:grpSpPr>
        <p:grpSp>
          <p:nvGrpSpPr>
            <p:cNvPr id="5126" name="Group 53"/>
            <p:cNvGrpSpPr>
              <a:grpSpLocks/>
            </p:cNvGrpSpPr>
            <p:nvPr/>
          </p:nvGrpSpPr>
          <p:grpSpPr bwMode="auto">
            <a:xfrm>
              <a:off x="4546600" y="2819400"/>
              <a:ext cx="2330450" cy="1863725"/>
              <a:chOff x="4358640" y="3096899"/>
              <a:chExt cx="2331720" cy="1863304"/>
            </a:xfrm>
          </p:grpSpPr>
          <p:sp>
            <p:nvSpPr>
              <p:cNvPr id="5142" name="Rectangle 10"/>
              <p:cNvSpPr>
                <a:spLocks noChangeArrowheads="1"/>
              </p:cNvSpPr>
              <p:nvPr/>
            </p:nvSpPr>
            <p:spPr bwMode="auto">
              <a:xfrm>
                <a:off x="4358640" y="3096899"/>
                <a:ext cx="365760" cy="365760"/>
              </a:xfrm>
              <a:prstGeom prst="rect">
                <a:avLst/>
              </a:prstGeom>
              <a:noFill/>
              <a:ln w="9525" algn="ctr">
                <a:noFill/>
                <a:round/>
                <a:headEnd/>
                <a:tailEnd/>
              </a:ln>
            </p:spPr>
            <p:txBody>
              <a:bodyPr wrap="none" lIns="92075" tIns="46038" rIns="92075" bIns="46038" anchor="ctr"/>
              <a:lstStyle/>
              <a:p>
                <a:r>
                  <a:rPr lang="en-US" sz="1600" dirty="0">
                    <a:latin typeface="Consolas" pitchFamily="49" charset="0"/>
                    <a:cs typeface="Consolas" pitchFamily="49" charset="0"/>
                  </a:rPr>
                  <a:t>a1</a:t>
                </a:r>
              </a:p>
            </p:txBody>
          </p:sp>
          <p:sp>
            <p:nvSpPr>
              <p:cNvPr id="5143" name="Rectangle 13"/>
              <p:cNvSpPr>
                <a:spLocks noChangeArrowheads="1"/>
              </p:cNvSpPr>
              <p:nvPr/>
            </p:nvSpPr>
            <p:spPr bwMode="auto">
              <a:xfrm>
                <a:off x="5791200" y="3096899"/>
                <a:ext cx="365760" cy="365760"/>
              </a:xfrm>
              <a:prstGeom prst="rect">
                <a:avLst/>
              </a:prstGeom>
              <a:noFill/>
              <a:ln w="9525" algn="ctr">
                <a:noFill/>
                <a:round/>
                <a:headEnd/>
                <a:tailEnd/>
              </a:ln>
            </p:spPr>
            <p:txBody>
              <a:bodyPr wrap="none" lIns="92075" tIns="46038" rIns="92075" bIns="46038" anchor="ctr"/>
              <a:lstStyle/>
              <a:p>
                <a:r>
                  <a:rPr lang="en-US" sz="1600" dirty="0">
                    <a:latin typeface="Consolas" pitchFamily="49" charset="0"/>
                    <a:cs typeface="Consolas" pitchFamily="49" charset="0"/>
                  </a:rPr>
                  <a:t>a2</a:t>
                </a:r>
              </a:p>
            </p:txBody>
          </p:sp>
          <p:grpSp>
            <p:nvGrpSpPr>
              <p:cNvPr id="5144" name="Group 24"/>
              <p:cNvGrpSpPr>
                <a:grpSpLocks/>
              </p:cNvGrpSpPr>
              <p:nvPr/>
            </p:nvGrpSpPr>
            <p:grpSpPr bwMode="auto">
              <a:xfrm>
                <a:off x="4800600" y="3131403"/>
                <a:ext cx="457200" cy="1828800"/>
                <a:chOff x="2286000" y="3581400"/>
                <a:chExt cx="457200" cy="1828800"/>
              </a:xfrm>
            </p:grpSpPr>
            <p:sp>
              <p:nvSpPr>
                <p:cNvPr id="5153" name="Rectangle 25"/>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54" name="Straight Connector 26"/>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55" name="Straight Connector 27"/>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56" name="Straight Connector 28"/>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57" name="Straight Connector 29"/>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58" name="Straight Connector 30"/>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59" name="Diamond 31"/>
                <p:cNvSpPr>
                  <a:spLocks noChangeArrowheads="1"/>
                </p:cNvSpPr>
                <p:nvPr/>
              </p:nvSpPr>
              <p:spPr bwMode="auto">
                <a:xfrm>
                  <a:off x="2286000" y="3635746"/>
                  <a:ext cx="182880" cy="182880"/>
                </a:xfrm>
                <a:prstGeom prst="diamond">
                  <a:avLst/>
                </a:prstGeom>
                <a:noFill/>
                <a:ln w="9525" algn="ctr">
                  <a:noFill/>
                  <a:round/>
                  <a:headEnd/>
                  <a:tailEnd/>
                </a:ln>
              </p:spPr>
              <p:txBody>
                <a:bodyPr wrap="none" lIns="92075" tIns="46038" rIns="92075" bIns="46038" anchor="ctr"/>
                <a:lstStyle/>
                <a:p>
                  <a:endParaRPr lang="en-US"/>
                </a:p>
              </p:txBody>
            </p:sp>
          </p:grpSp>
          <p:grpSp>
            <p:nvGrpSpPr>
              <p:cNvPr id="5145" name="Group 32"/>
              <p:cNvGrpSpPr>
                <a:grpSpLocks/>
              </p:cNvGrpSpPr>
              <p:nvPr/>
            </p:nvGrpSpPr>
            <p:grpSpPr bwMode="auto">
              <a:xfrm>
                <a:off x="6233160" y="3131403"/>
                <a:ext cx="457200" cy="1828800"/>
                <a:chOff x="2286000" y="3581400"/>
                <a:chExt cx="457200" cy="1828800"/>
              </a:xfrm>
            </p:grpSpPr>
            <p:sp>
              <p:nvSpPr>
                <p:cNvPr id="5146" name="Rectangle 33"/>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47" name="Straight Connector 34"/>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48" name="Straight Connector 35"/>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49" name="Straight Connector 36"/>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50" name="Straight Connector 37"/>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51" name="Straight Connector 38"/>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52" name="Diamond 39"/>
                <p:cNvSpPr>
                  <a:spLocks noChangeArrowheads="1"/>
                </p:cNvSpPr>
                <p:nvPr/>
              </p:nvSpPr>
              <p:spPr bwMode="auto">
                <a:xfrm>
                  <a:off x="2286000" y="3635746"/>
                  <a:ext cx="182880" cy="182880"/>
                </a:xfrm>
                <a:prstGeom prst="diamond">
                  <a:avLst/>
                </a:prstGeom>
                <a:noFill/>
                <a:ln w="9525" algn="ctr">
                  <a:noFill/>
                  <a:round/>
                  <a:headEnd/>
                  <a:tailEnd/>
                </a:ln>
              </p:spPr>
              <p:txBody>
                <a:bodyPr wrap="none" lIns="92075" tIns="46038" rIns="92075" bIns="46038" anchor="ctr"/>
                <a:lstStyle/>
                <a:p>
                  <a:endParaRPr lang="en-US"/>
                </a:p>
              </p:txBody>
            </p:sp>
          </p:grpSp>
        </p:grpSp>
        <p:grpSp>
          <p:nvGrpSpPr>
            <p:cNvPr id="41" name="Group 40"/>
            <p:cNvGrpSpPr/>
            <p:nvPr/>
          </p:nvGrpSpPr>
          <p:grpSpPr>
            <a:xfrm>
              <a:off x="1646238" y="2819400"/>
              <a:ext cx="1447800" cy="1863725"/>
              <a:chOff x="1646238" y="2895600"/>
              <a:chExt cx="1447800" cy="1863725"/>
            </a:xfrm>
          </p:grpSpPr>
          <p:sp>
            <p:nvSpPr>
              <p:cNvPr id="5130" name="Rectangle 7"/>
              <p:cNvSpPr>
                <a:spLocks noChangeArrowheads="1"/>
              </p:cNvSpPr>
              <p:nvPr/>
            </p:nvSpPr>
            <p:spPr bwMode="auto">
              <a:xfrm>
                <a:off x="1646238" y="2895600"/>
                <a:ext cx="365760" cy="365843"/>
              </a:xfrm>
              <a:prstGeom prst="rect">
                <a:avLst/>
              </a:prstGeom>
              <a:noFill/>
              <a:ln w="9525" algn="ctr">
                <a:solidFill>
                  <a:schemeClr val="tx1"/>
                </a:solidFill>
                <a:round/>
                <a:headEnd/>
                <a:tailEnd/>
              </a:ln>
            </p:spPr>
            <p:txBody>
              <a:bodyPr wrap="none" lIns="92075" tIns="46038" rIns="92075" bIns="46038" anchor="ctr"/>
              <a:lstStyle/>
              <a:p>
                <a:r>
                  <a:rPr lang="en-US" sz="1600" dirty="0">
                    <a:latin typeface="Consolas" pitchFamily="49" charset="0"/>
                    <a:cs typeface="Consolas" pitchFamily="49" charset="0"/>
                  </a:rPr>
                  <a:t>a1</a:t>
                </a:r>
              </a:p>
            </p:txBody>
          </p:sp>
          <p:sp>
            <p:nvSpPr>
              <p:cNvPr id="5131" name="Rectangle 8"/>
              <p:cNvSpPr>
                <a:spLocks noChangeArrowheads="1"/>
              </p:cNvSpPr>
              <p:nvPr/>
            </p:nvSpPr>
            <p:spPr bwMode="auto">
              <a:xfrm>
                <a:off x="1646238" y="3478876"/>
                <a:ext cx="365760" cy="365843"/>
              </a:xfrm>
              <a:prstGeom prst="rect">
                <a:avLst/>
              </a:prstGeom>
              <a:noFill/>
              <a:ln w="9525" algn="ctr">
                <a:solidFill>
                  <a:schemeClr val="tx1"/>
                </a:solidFill>
                <a:round/>
                <a:headEnd/>
                <a:tailEnd/>
              </a:ln>
            </p:spPr>
            <p:txBody>
              <a:bodyPr wrap="none" lIns="92075" tIns="46038" rIns="92075" bIns="46038" anchor="ctr"/>
              <a:lstStyle/>
              <a:p>
                <a:r>
                  <a:rPr lang="en-US" sz="1600" dirty="0">
                    <a:latin typeface="Consolas" pitchFamily="49" charset="0"/>
                    <a:cs typeface="Consolas" pitchFamily="49" charset="0"/>
                  </a:rPr>
                  <a:t>a2</a:t>
                </a:r>
              </a:p>
            </p:txBody>
          </p:sp>
          <p:grpSp>
            <p:nvGrpSpPr>
              <p:cNvPr id="5132" name="Group 44"/>
              <p:cNvGrpSpPr>
                <a:grpSpLocks/>
              </p:cNvGrpSpPr>
              <p:nvPr/>
            </p:nvGrpSpPr>
            <p:grpSpPr bwMode="auto">
              <a:xfrm>
                <a:off x="2636838" y="2930112"/>
                <a:ext cx="457200" cy="1829213"/>
                <a:chOff x="2286000" y="3581400"/>
                <a:chExt cx="457200" cy="1828800"/>
              </a:xfrm>
            </p:grpSpPr>
            <p:sp>
              <p:nvSpPr>
                <p:cNvPr id="5135" name="Rectangle 5"/>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36" name="Straight Connector 17"/>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37" name="Straight Connector 18"/>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38" name="Straight Connector 19"/>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39" name="Straight Connector 20"/>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40" name="Straight Connector 21"/>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41" name="Diamond 22"/>
                <p:cNvSpPr>
                  <a:spLocks noChangeArrowheads="1"/>
                </p:cNvSpPr>
                <p:nvPr/>
              </p:nvSpPr>
              <p:spPr bwMode="auto">
                <a:xfrm>
                  <a:off x="2286000" y="3638336"/>
                  <a:ext cx="182880" cy="182880"/>
                </a:xfrm>
                <a:prstGeom prst="diamond">
                  <a:avLst/>
                </a:prstGeom>
                <a:noFill/>
                <a:ln w="9525" algn="ctr">
                  <a:noFill/>
                  <a:round/>
                  <a:headEnd/>
                  <a:tailEnd/>
                </a:ln>
              </p:spPr>
              <p:txBody>
                <a:bodyPr wrap="none" lIns="92075" tIns="46038" rIns="92075" bIns="46038" anchor="ctr"/>
                <a:lstStyle/>
                <a:p>
                  <a:endParaRPr lang="en-US"/>
                </a:p>
              </p:txBody>
            </p:sp>
          </p:grpSp>
          <p:cxnSp>
            <p:nvCxnSpPr>
              <p:cNvPr id="5133" name="Elbow Connector 41"/>
              <p:cNvCxnSpPr>
                <a:cxnSpLocks noChangeShapeType="1"/>
                <a:stCxn id="5130" idx="3"/>
              </p:cNvCxnSpPr>
              <p:nvPr/>
            </p:nvCxnSpPr>
            <p:spPr bwMode="auto">
              <a:xfrm>
                <a:off x="2011998" y="3078521"/>
                <a:ext cx="624840" cy="1588"/>
              </a:xfrm>
              <a:prstGeom prst="bentConnector3">
                <a:avLst>
                  <a:gd name="adj1" fmla="val 50000"/>
                </a:avLst>
              </a:prstGeom>
              <a:noFill/>
              <a:ln w="9525" algn="ctr">
                <a:solidFill>
                  <a:schemeClr val="tx1"/>
                </a:solidFill>
                <a:round/>
                <a:headEnd/>
                <a:tailEnd type="stealth" w="med" len="lg"/>
              </a:ln>
            </p:spPr>
          </p:cxnSp>
          <p:cxnSp>
            <p:nvCxnSpPr>
              <p:cNvPr id="5134" name="Elbow Connector 43"/>
              <p:cNvCxnSpPr>
                <a:cxnSpLocks noChangeShapeType="1"/>
                <a:stCxn id="5131" idx="3"/>
              </p:cNvCxnSpPr>
              <p:nvPr/>
            </p:nvCxnSpPr>
            <p:spPr bwMode="auto">
              <a:xfrm flipV="1">
                <a:off x="2011998" y="3078521"/>
                <a:ext cx="624840" cy="583276"/>
              </a:xfrm>
              <a:prstGeom prst="bentConnector3">
                <a:avLst>
                  <a:gd name="adj1" fmla="val 50000"/>
                </a:avLst>
              </a:prstGeom>
              <a:noFill/>
              <a:ln w="9525" algn="ctr">
                <a:solidFill>
                  <a:schemeClr val="tx1"/>
                </a:solidFill>
                <a:round/>
                <a:headEnd/>
                <a:tailEnd/>
              </a:ln>
            </p:spPr>
          </p:cxnSp>
        </p:grpSp>
        <p:sp>
          <p:nvSpPr>
            <p:cNvPr id="5128" name="TextBox 46"/>
            <p:cNvSpPr txBox="1">
              <a:spLocks noChangeArrowheads="1"/>
            </p:cNvSpPr>
            <p:nvPr/>
          </p:nvSpPr>
          <p:spPr bwMode="auto">
            <a:xfrm>
              <a:off x="1084377" y="4800600"/>
              <a:ext cx="2569935" cy="646331"/>
            </a:xfrm>
            <a:prstGeom prst="rect">
              <a:avLst/>
            </a:prstGeom>
            <a:noFill/>
            <a:ln w="9525">
              <a:noFill/>
              <a:miter lim="800000"/>
              <a:headEnd/>
              <a:tailEnd/>
            </a:ln>
          </p:spPr>
          <p:txBody>
            <a:bodyPr wrap="none">
              <a:spAutoFit/>
            </a:bodyPr>
            <a:lstStyle/>
            <a:p>
              <a:r>
                <a:rPr lang="en-US" sz="1800" dirty="0"/>
                <a:t>reference semantics</a:t>
              </a:r>
            </a:p>
            <a:p>
              <a:r>
                <a:rPr lang="en-US" sz="1800" dirty="0"/>
                <a:t>(references are copied)</a:t>
              </a:r>
            </a:p>
          </p:txBody>
        </p:sp>
        <p:sp>
          <p:nvSpPr>
            <p:cNvPr id="5129" name="TextBox 47"/>
            <p:cNvSpPr txBox="1">
              <a:spLocks noChangeArrowheads="1"/>
            </p:cNvSpPr>
            <p:nvPr/>
          </p:nvSpPr>
          <p:spPr bwMode="auto">
            <a:xfrm>
              <a:off x="4425950" y="4800600"/>
              <a:ext cx="2736850" cy="646112"/>
            </a:xfrm>
            <a:prstGeom prst="rect">
              <a:avLst/>
            </a:prstGeom>
            <a:noFill/>
            <a:ln w="9525">
              <a:noFill/>
              <a:miter lim="800000"/>
              <a:headEnd/>
              <a:tailEnd/>
            </a:ln>
          </p:spPr>
          <p:txBody>
            <a:bodyPr wrap="none">
              <a:spAutoFit/>
            </a:bodyPr>
            <a:lstStyle/>
            <a:p>
              <a:r>
                <a:rPr lang="en-US" sz="1800"/>
                <a:t>value semantics</a:t>
              </a:r>
            </a:p>
            <a:p>
              <a:r>
                <a:rPr lang="en-US" sz="1800"/>
                <a:t>(array values are copied)</a:t>
              </a:r>
            </a:p>
          </p:txBody>
        </p:sp>
      </p:grpSp>
      <p:sp>
        <p:nvSpPr>
          <p:cNvPr id="40" name="TextBox 39"/>
          <p:cNvSpPr txBox="1"/>
          <p:nvPr/>
        </p:nvSpPr>
        <p:spPr>
          <a:xfrm>
            <a:off x="1062770" y="5638800"/>
            <a:ext cx="7018460"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a</a:t>
            </a:r>
            <a:r>
              <a:rPr lang="en-US" sz="2000" dirty="0">
                <a:latin typeface="Consolas" pitchFamily="49" charset="0"/>
                <a:cs typeface="Consolas" pitchFamily="49" charset="0"/>
              </a:rPr>
              <a:t>2[0]</a:t>
            </a:r>
            <a:r>
              <a:rPr lang="en-US" sz="2000" dirty="0"/>
              <a:t> after the assignment.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Additional Examples: Array Assignment</a:t>
            </a:r>
          </a:p>
        </p:txBody>
      </p:sp>
      <p:sp>
        <p:nvSpPr>
          <p:cNvPr id="7171" name="Content Placeholder 2"/>
          <p:cNvSpPr>
            <a:spLocks noGrp="1"/>
          </p:cNvSpPr>
          <p:nvPr>
            <p:ph idx="1"/>
          </p:nvPr>
        </p:nvSpPr>
        <p:spPr/>
        <p:txBody>
          <a:bodyPr tIns="91440"/>
          <a:lstStyle/>
          <a:p>
            <a:pPr marL="274320" lvl="1" indent="0">
              <a:spcBef>
                <a:spcPts val="200"/>
              </a:spcBef>
              <a:buNone/>
            </a:pPr>
            <a:r>
              <a:rPr lang="en-US" sz="1800" dirty="0">
                <a:latin typeface="Consolas" pitchFamily="49" charset="0"/>
                <a:cs typeface="Consolas" pitchFamily="49" charset="0"/>
              </a:rPr>
              <a:t>type T1 = array[100] of Integer;</a:t>
            </a:r>
          </a:p>
          <a:p>
            <a:pPr marL="274320" lvl="1" indent="0">
              <a:spcBef>
                <a:spcPts val="200"/>
              </a:spcBef>
              <a:buNone/>
            </a:pPr>
            <a:r>
              <a:rPr lang="en-US" sz="1800" dirty="0">
                <a:latin typeface="Consolas" pitchFamily="49" charset="0"/>
                <a:cs typeface="Consolas" pitchFamily="49" charset="0"/>
              </a:rPr>
              <a:t>type T2 = array[10] of T1;</a:t>
            </a:r>
          </a:p>
          <a:p>
            <a:pPr marL="274320" lvl="1" indent="0">
              <a:spcBef>
                <a:spcPts val="200"/>
              </a:spcBef>
              <a:buNone/>
            </a:pPr>
            <a:r>
              <a:rPr lang="en-US" sz="1800" dirty="0" err="1">
                <a:latin typeface="Consolas" pitchFamily="49" charset="0"/>
                <a:cs typeface="Consolas" pitchFamily="49" charset="0"/>
              </a:rPr>
              <a:t>var</a:t>
            </a:r>
            <a:r>
              <a:rPr lang="en-US" sz="1800" dirty="0">
                <a:latin typeface="Consolas" pitchFamily="49" charset="0"/>
                <a:cs typeface="Consolas" pitchFamily="49" charset="0"/>
              </a:rPr>
              <a:t>  b1, b2 : T2;</a:t>
            </a:r>
          </a:p>
          <a:p>
            <a:pPr marL="274320" lvl="1" indent="0">
              <a:spcBef>
                <a:spcPts val="200"/>
              </a:spcBef>
              <a:buNone/>
            </a:pPr>
            <a:r>
              <a:rPr lang="en-US" sz="1800" dirty="0">
                <a:latin typeface="Consolas" pitchFamily="49" charset="0"/>
                <a:cs typeface="Consolas" pitchFamily="49" charset="0"/>
              </a:rPr>
              <a:t>...</a:t>
            </a:r>
          </a:p>
          <a:p>
            <a:pPr marL="274320" lvl="1" indent="0">
              <a:spcBef>
                <a:spcPts val="200"/>
              </a:spcBef>
              <a:buNone/>
            </a:pPr>
            <a:endParaRPr lang="en-US" sz="1800" dirty="0">
              <a:latin typeface="Consolas" pitchFamily="49" charset="0"/>
              <a:cs typeface="Consolas" pitchFamily="49" charset="0"/>
            </a:endParaRPr>
          </a:p>
          <a:p>
            <a:pPr marL="274320" lvl="1" indent="0">
              <a:spcBef>
                <a:spcPts val="0"/>
              </a:spcBef>
              <a:buNone/>
            </a:pPr>
            <a:r>
              <a:rPr lang="en-US" sz="1800" dirty="0">
                <a:latin typeface="Consolas" pitchFamily="49" charset="0"/>
                <a:cs typeface="Consolas" pitchFamily="49" charset="0"/>
              </a:rPr>
              <a:t>b1 := b2;              // array assignment (type T2)</a:t>
            </a:r>
          </a:p>
          <a:p>
            <a:pPr marL="274320" lvl="1" indent="0">
              <a:spcBef>
                <a:spcPts val="200"/>
              </a:spcBef>
              <a:buNone/>
            </a:pPr>
            <a:r>
              <a:rPr lang="en-US" sz="1800" dirty="0">
                <a:latin typeface="Consolas" pitchFamily="49" charset="0"/>
                <a:cs typeface="Consolas" pitchFamily="49" charset="0"/>
              </a:rPr>
              <a:t>                       // copies 1000 integers (4000 bytes)</a:t>
            </a:r>
          </a:p>
          <a:p>
            <a:pPr marL="274320" lvl="1" indent="0">
              <a:spcBef>
                <a:spcPts val="200"/>
              </a:spcBef>
              <a:buNone/>
            </a:pPr>
            <a:endParaRPr lang="en-US" sz="1800" dirty="0">
              <a:latin typeface="Consolas" pitchFamily="49" charset="0"/>
              <a:cs typeface="Consolas" pitchFamily="49" charset="0"/>
            </a:endParaRPr>
          </a:p>
          <a:p>
            <a:pPr marL="274320" lvl="1" indent="0">
              <a:spcBef>
                <a:spcPts val="0"/>
              </a:spcBef>
              <a:buNone/>
            </a:pPr>
            <a:r>
              <a:rPr lang="en-US" sz="1800" dirty="0">
                <a:latin typeface="Consolas" pitchFamily="49" charset="0"/>
                <a:cs typeface="Consolas" pitchFamily="49" charset="0"/>
              </a:rPr>
              <a:t>b1[2] := b2[5];        // array assignment (type T1)</a:t>
            </a:r>
          </a:p>
          <a:p>
            <a:pPr marL="274320" lvl="1" indent="0">
              <a:spcBef>
                <a:spcPts val="200"/>
              </a:spcBef>
              <a:buNone/>
            </a:pPr>
            <a:r>
              <a:rPr lang="en-US" sz="1800" dirty="0">
                <a:latin typeface="Consolas" pitchFamily="49" charset="0"/>
                <a:cs typeface="Consolas" pitchFamily="49" charset="0"/>
              </a:rPr>
              <a:t>                       // copies 100 integers (400 bytes)</a:t>
            </a:r>
          </a:p>
          <a:p>
            <a:pPr marL="274320" lvl="1" indent="0">
              <a:spcBef>
                <a:spcPts val="200"/>
              </a:spcBef>
              <a:buNone/>
            </a:pPr>
            <a:endParaRPr lang="en-US" sz="1800" dirty="0">
              <a:latin typeface="Consolas" pitchFamily="49" charset="0"/>
              <a:cs typeface="Consolas" pitchFamily="49" charset="0"/>
            </a:endParaRPr>
          </a:p>
          <a:p>
            <a:pPr marL="274320" lvl="1" indent="0">
              <a:spcBef>
                <a:spcPts val="0"/>
              </a:spcBef>
              <a:buNone/>
            </a:pPr>
            <a:r>
              <a:rPr lang="en-US" sz="1800" dirty="0">
                <a:latin typeface="Consolas" pitchFamily="49" charset="0"/>
                <a:cs typeface="Consolas" pitchFamily="49" charset="0"/>
              </a:rPr>
              <a:t>b1[2][7] := b2[5][0]   // Integer assignment</a:t>
            </a:r>
          </a:p>
          <a:p>
            <a:pPr marL="274320" lvl="1" indent="0">
              <a:spcBef>
                <a:spcPts val="0"/>
              </a:spcBef>
              <a:buNone/>
            </a:pPr>
            <a:r>
              <a:rPr lang="en-US" sz="1800" dirty="0">
                <a:latin typeface="Consolas" pitchFamily="49" charset="0"/>
                <a:cs typeface="Consolas" pitchFamily="49" charset="0"/>
              </a:rPr>
              <a:t>                       // copies 1 integer (4 bytes)</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Arrays as Parameters</a:t>
            </a:r>
          </a:p>
        </p:txBody>
      </p:sp>
      <p:sp>
        <p:nvSpPr>
          <p:cNvPr id="3" name="Content Placeholder 2"/>
          <p:cNvSpPr>
            <a:spLocks noGrp="1"/>
          </p:cNvSpPr>
          <p:nvPr>
            <p:ph idx="1"/>
          </p:nvPr>
        </p:nvSpPr>
        <p:spPr/>
        <p:txBody>
          <a:bodyPr/>
          <a:lstStyle/>
          <a:p>
            <a:r>
              <a:rPr lang="en-US" dirty="0"/>
              <a:t>As with parameters of other (non-structured) types, array parameters have semantics similar to assignment.</a:t>
            </a:r>
          </a:p>
          <a:p>
            <a:r>
              <a:rPr lang="en-US" dirty="0"/>
              <a:t>Passing an array as a value parameter will allocate space for and copy the entire array.</a:t>
            </a:r>
          </a:p>
          <a:p>
            <a:pPr lvl="1"/>
            <a:r>
              <a:rPr lang="en-US" dirty="0"/>
              <a:t>can be inefficient use of memory if you don’t actually need to copy the entire array</a:t>
            </a:r>
          </a:p>
          <a:p>
            <a:r>
              <a:rPr lang="en-US" dirty="0"/>
              <a:t>Passing an array as a variable (</a:t>
            </a:r>
            <a:r>
              <a:rPr lang="en-US" dirty="0" err="1">
                <a:latin typeface="Consolas" panose="020B0609020204030204" pitchFamily="49" charset="0"/>
              </a:rPr>
              <a:t>var</a:t>
            </a:r>
            <a:r>
              <a:rPr lang="en-US" dirty="0"/>
              <a:t>) parameter will simply allocate space for the address of the array.</a:t>
            </a:r>
          </a:p>
          <a:p>
            <a:pPr lvl="1"/>
            <a:r>
              <a:rPr lang="en-US" dirty="0"/>
              <a:t>has semantics similar to that of Java</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Arrays</a:t>
            </a:r>
          </a:p>
        </p:txBody>
      </p:sp>
      <p:sp>
        <p:nvSpPr>
          <p:cNvPr id="8195" name="Content Placeholder 2"/>
          <p:cNvSpPr>
            <a:spLocks noGrp="1"/>
          </p:cNvSpPr>
          <p:nvPr>
            <p:ph idx="1"/>
          </p:nvPr>
        </p:nvSpPr>
        <p:spPr/>
        <p:txBody>
          <a:bodyPr tIns="91440"/>
          <a:lstStyle/>
          <a:p>
            <a:pPr marL="274320" indent="0">
              <a:spcBef>
                <a:spcPts val="200"/>
              </a:spcBef>
              <a:buFontTx/>
              <a:buNone/>
            </a:pP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constDecl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arrayTypeDecl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varDecl</a:t>
            </a:r>
            <a:r>
              <a:rPr lang="en-US" sz="1800" dirty="0">
                <a:latin typeface="Consolas" pitchFamily="49" charset="0"/>
                <a:cs typeface="Consolas" pitchFamily="49" charset="0"/>
              </a:rPr>
              <a:t> .</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err="1">
                <a:latin typeface="Consolas" pitchFamily="49" charset="0"/>
                <a:cs typeface="Consolas" pitchFamily="49" charset="0"/>
              </a:rPr>
              <a:t>arrayTypeDecl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"array" "["</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"of"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"Integer" | "Boolean" | "Char" |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variable = ( varId | paramId ) ( "[" expression "]" )* .</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endParaRPr lang="en-US" sz="1800" dirty="0">
              <a:latin typeface="Consolas" pitchFamily="49" charset="0"/>
              <a:cs typeface="Consolas" pitchFamily="49" charset="0"/>
            </a:endParaRP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2960</TotalTime>
  <Words>1443</Words>
  <Application>Microsoft Office PowerPoint</Application>
  <PresentationFormat>On-screen Show (4:3)</PresentationFormat>
  <Paragraphs>227</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Consolas</vt:lpstr>
      <vt:lpstr>SoftMoore2</vt:lpstr>
      <vt:lpstr>Arrays</vt:lpstr>
      <vt:lpstr>Arrays in CPRL</vt:lpstr>
      <vt:lpstr>Using CPRL Arrays</vt:lpstr>
      <vt:lpstr>Type Equivalence for Arrays (Name Equivalence versus Structural Equivalence)</vt:lpstr>
      <vt:lpstr>Examples: Array Assignment</vt:lpstr>
      <vt:lpstr>Reference Semantics versus Value Semantics</vt:lpstr>
      <vt:lpstr>Additional Examples: Array Assignment</vt:lpstr>
      <vt:lpstr>Passing Arrays as Parameters</vt:lpstr>
      <vt:lpstr>Grammar Rules Relevant to Arrays</vt:lpstr>
      <vt:lpstr>Relevant AST Classes and Auxiliary Classes</vt:lpstr>
      <vt:lpstr>Relevant Parser Methods</vt:lpstr>
      <vt:lpstr>Class ArrayType</vt:lpstr>
      <vt:lpstr>Address of an Array Object</vt:lpstr>
      <vt:lpstr>Index Example</vt:lpstr>
      <vt:lpstr>Constraint Rules for Arrays</vt:lpstr>
      <vt:lpstr>Method checkConstraints() for Class Variable</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John I. Moore, Jr.</dc:creator>
  <cp:lastModifiedBy>John I. Moore Jr.</cp:lastModifiedBy>
  <cp:revision>191</cp:revision>
  <cp:lastPrinted>2016-04-10T17:20:48Z</cp:lastPrinted>
  <dcterms:created xsi:type="dcterms:W3CDTF">2005-01-12T21:47:45Z</dcterms:created>
  <dcterms:modified xsi:type="dcterms:W3CDTF">2018-12-07T18:49:16Z</dcterms:modified>
</cp:coreProperties>
</file>