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84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5" r:id="rId29"/>
  </p:sldIdLst>
  <p:sldSz cx="9144000" cy="6858000" type="screen4x3"/>
  <p:notesSz cx="7315200" cy="96012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5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784" autoAdjust="0"/>
    <p:restoredTop sz="90929"/>
  </p:normalViewPr>
  <p:slideViewPr>
    <p:cSldViewPr>
      <p:cViewPr varScale="1">
        <p:scale>
          <a:sx n="76" d="100"/>
          <a:sy n="76" d="100"/>
        </p:scale>
        <p:origin x="64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2179" y="34"/>
      </p:cViewPr>
      <p:guideLst>
        <p:guide orient="horz" pos="3025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145280" y="0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0" tIns="48322" rIns="96640" bIns="48322" numCol="1" anchor="t" anchorCtr="0" compatLnSpc="1">
            <a:prstTxWarp prst="textNoShape">
              <a:avLst/>
            </a:prstTxWarp>
          </a:bodyPr>
          <a:lstStyle>
            <a:lvl1pPr algn="r" defTabSz="966461">
              <a:defRPr sz="1200"/>
            </a:lvl1pPr>
          </a:lstStyle>
          <a:p>
            <a:r>
              <a:rPr lang="en-US" sz="1100" dirty="0">
                <a:latin typeface="+mn-lt"/>
              </a:rPr>
              <a:t>Definition of CPRL</a:t>
            </a:r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5280" y="9121391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0" tIns="48322" rIns="96640" bIns="48322" numCol="1" anchor="b" anchorCtr="0" compatLnSpc="1">
            <a:prstTxWarp prst="textNoShape">
              <a:avLst/>
            </a:prstTxWarp>
          </a:bodyPr>
          <a:lstStyle>
            <a:lvl1pPr algn="r" defTabSz="966461">
              <a:defRPr sz="1200"/>
            </a:lvl1pPr>
          </a:lstStyle>
          <a:p>
            <a:r>
              <a:rPr lang="en-US" sz="1100" dirty="0">
                <a:latin typeface="+mn-lt"/>
              </a:rPr>
              <a:t>4-</a:t>
            </a:r>
            <a:fld id="{440A5CE0-3A25-4318-B90A-ECE7A4D6B272}" type="slidenum">
              <a:rPr lang="en-US" sz="1100">
                <a:latin typeface="+mn-lt"/>
              </a:rPr>
              <a:pPr/>
              <a:t>‹#›</a:t>
            </a:fld>
            <a:endParaRPr lang="en-US" sz="11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849595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0" tIns="48322" rIns="96640" bIns="48322" numCol="1" anchor="t" anchorCtr="0" compatLnSpc="1">
            <a:prstTxWarp prst="textNoShape">
              <a:avLst/>
            </a:prstTxWarp>
          </a:bodyPr>
          <a:lstStyle>
            <a:lvl1pPr algn="l" defTabSz="966461">
              <a:defRPr sz="1200"/>
            </a:lvl1pPr>
          </a:lstStyle>
          <a:p>
            <a:r>
              <a:rPr lang="en-US"/>
              <a:t>Definition of CPRL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5280" y="0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0" tIns="48322" rIns="96640" bIns="48322" numCol="1" anchor="t" anchorCtr="0" compatLnSpc="1">
            <a:prstTxWarp prst="textNoShape">
              <a:avLst/>
            </a:prstTxWarp>
          </a:bodyPr>
          <a:lstStyle>
            <a:lvl1pPr algn="r" defTabSz="966461">
              <a:defRPr sz="1200"/>
            </a:lvl1pPr>
          </a:lstStyle>
          <a:p>
            <a:endParaRPr lang="en-US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2188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360" y="4560696"/>
            <a:ext cx="5364480" cy="4319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0" tIns="48322" rIns="96640" bIns="483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391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0" tIns="48322" rIns="96640" bIns="48322" numCol="1" anchor="b" anchorCtr="0" compatLnSpc="1">
            <a:prstTxWarp prst="textNoShape">
              <a:avLst/>
            </a:prstTxWarp>
          </a:bodyPr>
          <a:lstStyle>
            <a:lvl1pPr algn="l" defTabSz="966461">
              <a:defRPr sz="1200"/>
            </a:lvl1pPr>
          </a:lstStyle>
          <a:p>
            <a:endParaRPr lang="en-US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5280" y="9121391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0" tIns="48322" rIns="96640" bIns="48322" numCol="1" anchor="b" anchorCtr="0" compatLnSpc="1">
            <a:prstTxWarp prst="textNoShape">
              <a:avLst/>
            </a:prstTxWarp>
          </a:bodyPr>
          <a:lstStyle>
            <a:lvl1pPr algn="r" defTabSz="966461">
              <a:defRPr sz="1200"/>
            </a:lvl1pPr>
          </a:lstStyle>
          <a:p>
            <a:fld id="{EA88ED40-D102-4320-A6DF-0161E7B8FD5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439379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Definition of CPRL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57E2C3-BE57-4FDF-AF71-ED5318041270}" type="slidenum">
              <a:rPr lang="en-US"/>
              <a:pPr/>
              <a:t>1</a:t>
            </a:fld>
            <a:endParaRPr lang="en-US"/>
          </a:p>
        </p:txBody>
      </p:sp>
      <p:sp>
        <p:nvSpPr>
          <p:cNvPr id="35842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64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050"/>
          <p:cNvSpPr>
            <a:spLocks noGrp="1" noChangeArrowheads="1"/>
          </p:cNvSpPr>
          <p:nvPr>
            <p:ph type="ctrTitle" sz="quarter"/>
          </p:nvPr>
        </p:nvSpPr>
        <p:spPr>
          <a:xfrm>
            <a:off x="687388" y="1600200"/>
            <a:ext cx="7772400" cy="1371600"/>
          </a:xfrm>
          <a:ln w="25400">
            <a:solidFill>
              <a:srgbClr val="800000"/>
            </a:solidFill>
            <a:headEnd type="none" w="sm" len="sm"/>
            <a:tailEnd type="none" w="sm" len="sm"/>
          </a:ln>
        </p:spPr>
        <p:txBody>
          <a:bodyPr wrap="none" lIns="91440" tIns="45720" rIns="91440" bIns="45720"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1923" name="Rectangle 205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7388" y="3276600"/>
            <a:ext cx="7772400" cy="2819400"/>
          </a:xfrm>
        </p:spPr>
        <p:txBody>
          <a:bodyPr/>
          <a:lstStyle>
            <a:lvl1pPr marL="0" indent="0">
              <a:buFontTx/>
              <a:buNone/>
              <a:defRPr sz="2800"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1924" name="Rectangle 2052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©SoftMoore Consulting</a:t>
            </a:r>
          </a:p>
        </p:txBody>
      </p:sp>
      <p:sp>
        <p:nvSpPr>
          <p:cNvPr id="81925" name="Line 2053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26" name="Rectangle 2054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6F758699-0012-4DD4-AD84-D112694D7D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A389BBEE-9217-4607-B20A-4E4F28539A3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1363663"/>
            <a:ext cx="4037012" cy="4935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63663"/>
            <a:ext cx="4037013" cy="4935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©SoftMoore Consulting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F7863F4C-2E0C-4C59-A6D5-58714D93653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©SoftMoore Consulting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DA921650-AE0E-42BB-93C8-5B0E33F09A2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©SoftMoore Consulting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4E1EA60D-F4A1-4F00-B7C4-A5E794EF119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4098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38113"/>
            <a:ext cx="7315200" cy="100488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0899" name="Rectangle 409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363663"/>
            <a:ext cx="8226425" cy="4935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0900" name="Rectangle 410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477000"/>
            <a:ext cx="2741613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200"/>
            </a:lvl1pPr>
          </a:lstStyle>
          <a:p>
            <a:r>
              <a:rPr lang="en-US"/>
              <a:t>©SoftMoore Consulting</a:t>
            </a:r>
          </a:p>
        </p:txBody>
      </p:sp>
      <p:sp>
        <p:nvSpPr>
          <p:cNvPr id="80901" name="Rectangle 410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78600" y="6477000"/>
            <a:ext cx="1828800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200"/>
            </a:lvl1pPr>
          </a:lstStyle>
          <a:p>
            <a:r>
              <a:rPr lang="en-US"/>
              <a:t>Slide </a:t>
            </a:r>
            <a:fld id="{10C8F459-5156-4919-904E-D283B51E771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0902" name="Line 4102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03" name="Line 4103"/>
          <p:cNvSpPr>
            <a:spLocks noChangeShapeType="1"/>
          </p:cNvSpPr>
          <p:nvPr/>
        </p:nvSpPr>
        <p:spPr bwMode="auto">
          <a:xfrm>
            <a:off x="914400" y="1209675"/>
            <a:ext cx="7313613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5" r:id="rId3"/>
    <p:sldLayoutId id="2147483657" r:id="rId4"/>
    <p:sldLayoutId id="2147483658" r:id="rId5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SzPct val="125000"/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Definition of the</a:t>
            </a:r>
            <a:br>
              <a:rPr lang="en-US"/>
            </a:br>
            <a:r>
              <a:rPr lang="en-US"/>
              <a:t>Programming Language CPRL</a:t>
            </a:r>
            <a:endParaRPr lang="en-US" dirty="0"/>
          </a:p>
        </p:txBody>
      </p:sp>
      <p:sp>
        <p:nvSpPr>
          <p:cNvPr id="2053" name="Subtitle 205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dirty="0"/>
              <a:t>See Appendices C and D of the textbook for additional details on the definition of CPRL.</a:t>
            </a:r>
          </a:p>
          <a:p>
            <a:endParaRPr lang="en-US" dirty="0"/>
          </a:p>
        </p:txBody>
      </p:sp>
      <p:sp>
        <p:nvSpPr>
          <p:cNvPr id="4" name="Rectangle 2052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Rectangle 2054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</a:t>
            </a:r>
            <a:fld id="{1479613E-016C-4F76-8F7B-28F9628B75A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Constants and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8" y="1363663"/>
            <a:ext cx="8226425" cy="4935537"/>
          </a:xfrm>
        </p:spPr>
        <p:txBody>
          <a:bodyPr/>
          <a:lstStyle/>
          <a:p>
            <a:r>
              <a:rPr lang="en-US" dirty="0"/>
              <a:t>Constants and variables must be declared before they can be referenced.</a:t>
            </a:r>
          </a:p>
          <a:p>
            <a:r>
              <a:rPr lang="en-US" dirty="0"/>
              <a:t>Constants</a:t>
            </a:r>
          </a:p>
          <a:p>
            <a:pPr lvl="1"/>
            <a:r>
              <a:rPr lang="en-US" dirty="0"/>
              <a:t>example: </a:t>
            </a:r>
            <a:r>
              <a:rPr lang="en-US" dirty="0" err="1">
                <a:latin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maxIndex</a:t>
            </a:r>
            <a:r>
              <a:rPr lang="en-US" dirty="0">
                <a:latin typeface="Consolas" panose="020B0609020204030204" pitchFamily="49" charset="0"/>
              </a:rPr>
              <a:t> := 100;</a:t>
            </a:r>
          </a:p>
          <a:p>
            <a:pPr lvl="1"/>
            <a:r>
              <a:rPr lang="en-US" dirty="0"/>
              <a:t>type of the constant identifier is inferred from the type of the literal value</a:t>
            </a:r>
          </a:p>
          <a:p>
            <a:r>
              <a:rPr lang="en-US" dirty="0"/>
              <a:t>Variables</a:t>
            </a:r>
          </a:p>
          <a:p>
            <a:pPr lvl="1"/>
            <a:r>
              <a:rPr lang="en-US" dirty="0"/>
              <a:t>Examples:</a:t>
            </a:r>
          </a:p>
          <a:p>
            <a:pPr marL="914400" lvl="2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</a:rPr>
              <a:t> x1, x2 : Integer;</a:t>
            </a:r>
          </a:p>
          <a:p>
            <a:pPr marL="914400" lvl="2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</a:rPr>
              <a:t> found : Boolean;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type </a:t>
            </a:r>
            <a:r>
              <a:rPr lang="en-US" dirty="0" err="1">
                <a:latin typeface="Consolas" panose="020B0609020204030204" pitchFamily="49" charset="0"/>
              </a:rPr>
              <a:t>IntArray</a:t>
            </a:r>
            <a:r>
              <a:rPr lang="en-US" dirty="0">
                <a:latin typeface="Consolas" panose="020B0609020204030204" pitchFamily="49" charset="0"/>
              </a:rPr>
              <a:t> = array[100] of Integer;</a:t>
            </a:r>
          </a:p>
          <a:p>
            <a:pPr marL="914400" lvl="2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</a:rPr>
              <a:t> table : </a:t>
            </a:r>
            <a:r>
              <a:rPr lang="en-US" dirty="0" err="1">
                <a:latin typeface="Consolas" panose="020B0609020204030204" pitchFamily="49" charset="0"/>
              </a:rPr>
              <a:t>IntArray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Diamond 5"/>
          <p:cNvSpPr/>
          <p:nvPr/>
        </p:nvSpPr>
        <p:spPr bwMode="auto">
          <a:xfrm>
            <a:off x="3352800" y="5791200"/>
            <a:ext cx="152400" cy="152400"/>
          </a:xfrm>
          <a:prstGeom prst="diamond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76800" y="5899090"/>
            <a:ext cx="279140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Type name is required.</a:t>
            </a:r>
          </a:p>
        </p:txBody>
      </p:sp>
      <p:cxnSp>
        <p:nvCxnSpPr>
          <p:cNvPr id="9" name="Elbow Connector 8"/>
          <p:cNvCxnSpPr>
            <a:stCxn id="7" idx="1"/>
            <a:endCxn id="6" idx="2"/>
          </p:cNvCxnSpPr>
          <p:nvPr/>
        </p:nvCxnSpPr>
        <p:spPr bwMode="auto">
          <a:xfrm rot="10800000">
            <a:off x="3429000" y="5943601"/>
            <a:ext cx="1447800" cy="155545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652819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operators, in order of precedence, are as follows:</a:t>
            </a:r>
          </a:p>
          <a:p>
            <a:pPr marL="0" indent="0">
              <a:buNone/>
            </a:pPr>
            <a:r>
              <a:rPr lang="en-US" dirty="0"/>
              <a:t>1.  Boolean negation	  </a:t>
            </a:r>
            <a:r>
              <a:rPr lang="en-US" dirty="0">
                <a:latin typeface="Consolas" panose="020B0609020204030204" pitchFamily="49" charset="0"/>
              </a:rPr>
              <a:t>not</a:t>
            </a:r>
          </a:p>
          <a:p>
            <a:pPr marL="0" indent="0">
              <a:buNone/>
            </a:pPr>
            <a:r>
              <a:rPr lang="en-US" dirty="0"/>
              <a:t>2.  Multiplying operators	  </a:t>
            </a:r>
            <a:r>
              <a:rPr lang="en-US" dirty="0">
                <a:latin typeface="Consolas" panose="020B0609020204030204" pitchFamily="49" charset="0"/>
              </a:rPr>
              <a:t>*  /  mod</a:t>
            </a:r>
          </a:p>
          <a:p>
            <a:pPr marL="0" indent="0">
              <a:buNone/>
            </a:pPr>
            <a:r>
              <a:rPr lang="en-US" dirty="0"/>
              <a:t>3.  Unary adding operators	  </a:t>
            </a:r>
            <a:r>
              <a:rPr lang="en-US" dirty="0">
                <a:latin typeface="Consolas" panose="020B0609020204030204" pitchFamily="49" charset="0"/>
              </a:rPr>
              <a:t>+  ‑</a:t>
            </a:r>
          </a:p>
          <a:p>
            <a:pPr marL="0" indent="0">
              <a:buNone/>
            </a:pPr>
            <a:r>
              <a:rPr lang="en-US" dirty="0"/>
              <a:t>4.  Binary adding operators  </a:t>
            </a:r>
            <a:r>
              <a:rPr lang="en-US" dirty="0">
                <a:latin typeface="Consolas" panose="020B0609020204030204" pitchFamily="49" charset="0"/>
              </a:rPr>
              <a:t>+  ‑</a:t>
            </a:r>
          </a:p>
          <a:p>
            <a:pPr marL="0" indent="0">
              <a:buNone/>
            </a:pPr>
            <a:r>
              <a:rPr lang="en-US" dirty="0"/>
              <a:t>5.  Relational operators	  </a:t>
            </a:r>
            <a:r>
              <a:rPr lang="en-US" dirty="0">
                <a:latin typeface="Consolas" panose="020B0609020204030204" pitchFamily="49" charset="0"/>
              </a:rPr>
              <a:t>=  !=  &lt;  &lt;=  &gt;  &gt;=</a:t>
            </a:r>
          </a:p>
          <a:p>
            <a:pPr marL="0" indent="0">
              <a:buNone/>
            </a:pPr>
            <a:r>
              <a:rPr lang="en-US" dirty="0"/>
              <a:t>6.  Logical operators	  </a:t>
            </a:r>
            <a:r>
              <a:rPr lang="en-US" dirty="0">
                <a:latin typeface="Consolas" panose="020B0609020204030204" pitchFamily="49" charset="0"/>
              </a:rPr>
              <a:t>and  or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190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binary operators, both operands must be of the same type.</a:t>
            </a:r>
          </a:p>
          <a:p>
            <a:r>
              <a:rPr lang="en-US" dirty="0"/>
              <a:t>Similarly, for assignment compatibility, both the left and right sides must have the same type.</a:t>
            </a:r>
          </a:p>
          <a:p>
            <a:r>
              <a:rPr lang="en-US" dirty="0"/>
              <a:t>Logical expressions (expressions involving logical operators and or or) use short-circuit evaluation.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835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Equivalence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Objects are considered to have the same type only if they have the same type name.</a:t>
            </a:r>
          </a:p>
          <a:p>
            <a:pPr lvl="1"/>
            <a:r>
              <a:rPr lang="en-US" dirty="0"/>
              <a:t>“name equivalence” of types</a:t>
            </a:r>
          </a:p>
          <a:p>
            <a:r>
              <a:rPr lang="en-US" dirty="0"/>
              <a:t>Example: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type T1 = array[10] of Integer;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type T2 = array[10] of Integer;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800" dirty="0" err="1">
                <a:latin typeface="Consolas" panose="020B0609020204030204" pitchFamily="49" charset="0"/>
              </a:rPr>
              <a:t>var</a:t>
            </a:r>
            <a:r>
              <a:rPr lang="en-US" sz="1800" dirty="0">
                <a:latin typeface="Consolas" panose="020B0609020204030204" pitchFamily="49" charset="0"/>
              </a:rPr>
              <a:t> x : T1;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800" dirty="0" err="1">
                <a:latin typeface="Consolas" panose="020B0609020204030204" pitchFamily="49" charset="0"/>
              </a:rPr>
              <a:t>var</a:t>
            </a:r>
            <a:r>
              <a:rPr lang="en-US" sz="1800" dirty="0">
                <a:latin typeface="Consolas" panose="020B0609020204030204" pitchFamily="49" charset="0"/>
              </a:rPr>
              <a:t> y : T1;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800" dirty="0" err="1">
                <a:latin typeface="Consolas" panose="020B0609020204030204" pitchFamily="49" charset="0"/>
              </a:rPr>
              <a:t>var</a:t>
            </a:r>
            <a:r>
              <a:rPr lang="en-US" sz="1800" dirty="0">
                <a:latin typeface="Consolas" panose="020B0609020204030204" pitchFamily="49" charset="0"/>
              </a:rPr>
              <a:t> z : T2;</a:t>
            </a:r>
          </a:p>
          <a:p>
            <a:r>
              <a:rPr lang="en-US" dirty="0"/>
              <a:t>In the above example, x and y have the same type, but x and z do not.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280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The assignment operator is “:=”.</a:t>
            </a:r>
          </a:p>
          <a:p>
            <a:r>
              <a:rPr lang="en-US" dirty="0"/>
              <a:t>An assignment statement has the form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variable := expression;</a:t>
            </a:r>
          </a:p>
          <a:p>
            <a:r>
              <a:rPr lang="en-US" dirty="0"/>
              <a:t>Example: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i := 2*i + 5;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8542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Starts with the keyword “</a:t>
            </a:r>
            <a:r>
              <a:rPr lang="en-US" dirty="0">
                <a:latin typeface="Consolas" panose="020B0609020204030204" pitchFamily="49" charset="0"/>
              </a:rPr>
              <a:t>if</a:t>
            </a:r>
            <a:r>
              <a:rPr lang="en-US" dirty="0"/>
              <a:t>” and ends with the keywords “</a:t>
            </a:r>
            <a:r>
              <a:rPr lang="en-US" dirty="0">
                <a:latin typeface="Consolas" panose="020B0609020204030204" pitchFamily="49" charset="0"/>
              </a:rPr>
              <a:t>end if</a:t>
            </a:r>
            <a:r>
              <a:rPr lang="en-US" dirty="0"/>
              <a:t>”.</a:t>
            </a:r>
          </a:p>
          <a:p>
            <a:r>
              <a:rPr lang="en-US" dirty="0"/>
              <a:t>May contain zero or more </a:t>
            </a:r>
            <a:r>
              <a:rPr lang="en-US" dirty="0">
                <a:latin typeface="Consolas" panose="020B0609020204030204" pitchFamily="49" charset="0"/>
              </a:rPr>
              <a:t>elsif</a:t>
            </a:r>
            <a:r>
              <a:rPr lang="en-US" dirty="0"/>
              <a:t> clauses (note spelling of “</a:t>
            </a:r>
            <a:r>
              <a:rPr lang="en-US" dirty="0">
                <a:latin typeface="Consolas" panose="020B0609020204030204" pitchFamily="49" charset="0"/>
              </a:rPr>
              <a:t>elsif</a:t>
            </a:r>
            <a:r>
              <a:rPr lang="en-US" dirty="0"/>
              <a:t>”) and an optional </a:t>
            </a:r>
            <a:r>
              <a:rPr lang="en-US" dirty="0">
                <a:latin typeface="Consolas" panose="020B0609020204030204" pitchFamily="49" charset="0"/>
              </a:rPr>
              <a:t>else</a:t>
            </a:r>
            <a:r>
              <a:rPr lang="en-US" dirty="0"/>
              <a:t> clause.</a:t>
            </a:r>
          </a:p>
          <a:p>
            <a:r>
              <a:rPr lang="en-US" dirty="0"/>
              <a:t>Examples: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if x &gt; 0 then        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sign := 1;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elsif x &lt; 0 then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sign := -1;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else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sign := 0;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end if;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191000" y="3621124"/>
            <a:ext cx="3477234" cy="9746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algn="l">
              <a:spcBef>
                <a:spcPts val="200"/>
              </a:spcBef>
            </a:pPr>
            <a:r>
              <a:rPr lang="en-US" sz="1800" dirty="0">
                <a:latin typeface="Consolas" panose="020B0609020204030204" pitchFamily="49" charset="0"/>
              </a:rPr>
              <a:t>if a[i] = </a:t>
            </a:r>
            <a:r>
              <a:rPr lang="en-US" sz="1800" dirty="0" err="1">
                <a:latin typeface="Consolas" panose="020B0609020204030204" pitchFamily="49" charset="0"/>
              </a:rPr>
              <a:t>searchValue</a:t>
            </a:r>
            <a:r>
              <a:rPr lang="en-US" sz="1800" dirty="0">
                <a:latin typeface="Consolas" panose="020B0609020204030204" pitchFamily="49" charset="0"/>
              </a:rPr>
              <a:t> then</a:t>
            </a:r>
          </a:p>
          <a:p>
            <a:pPr marL="0" lvl="1" algn="l">
              <a:spcBef>
                <a:spcPts val="200"/>
              </a:spcBef>
            </a:pPr>
            <a:r>
              <a:rPr lang="en-US" sz="1800" dirty="0">
                <a:latin typeface="Consolas" panose="020B0609020204030204" pitchFamily="49" charset="0"/>
              </a:rPr>
              <a:t>   found := true;</a:t>
            </a:r>
          </a:p>
          <a:p>
            <a:pPr marL="0" lvl="1" algn="l">
              <a:spcBef>
                <a:spcPts val="200"/>
              </a:spcBef>
            </a:pPr>
            <a:r>
              <a:rPr lang="en-US" sz="1800" dirty="0">
                <a:latin typeface="Consolas" panose="020B0609020204030204" pitchFamily="49" charset="0"/>
              </a:rPr>
              <a:t>end if;</a:t>
            </a:r>
          </a:p>
        </p:txBody>
      </p:sp>
    </p:spTree>
    <p:extLst>
      <p:ext uri="{BB962C8B-B14F-4D97-AF65-F5344CB8AC3E}">
        <p14:creationId xmlns:p14="http://schemas.microsoft.com/office/powerpoint/2010/main" val="41100152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and Exit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loop statement may be preceded by an optional “</a:t>
            </a:r>
            <a:r>
              <a:rPr lang="en-US" dirty="0">
                <a:latin typeface="Consolas" panose="020B0609020204030204" pitchFamily="49" charset="0"/>
              </a:rPr>
              <a:t>while</a:t>
            </a:r>
            <a:r>
              <a:rPr lang="en-US" dirty="0"/>
              <a:t>” clause, but the body of the loop statement is bracketed by the keywords “</a:t>
            </a:r>
            <a:r>
              <a:rPr lang="en-US" dirty="0">
                <a:latin typeface="Consolas" panose="020B0609020204030204" pitchFamily="49" charset="0"/>
              </a:rPr>
              <a:t>loop</a:t>
            </a:r>
            <a:r>
              <a:rPr lang="en-US" dirty="0"/>
              <a:t>” and “</a:t>
            </a:r>
            <a:r>
              <a:rPr lang="en-US" dirty="0">
                <a:latin typeface="Consolas" panose="020B0609020204030204" pitchFamily="49" charset="0"/>
              </a:rPr>
              <a:t>end loop</a:t>
            </a:r>
            <a:r>
              <a:rPr lang="en-US" dirty="0"/>
              <a:t>”.</a:t>
            </a:r>
          </a:p>
          <a:p>
            <a:r>
              <a:rPr lang="en-US" dirty="0"/>
              <a:t>An </a:t>
            </a:r>
            <a:r>
              <a:rPr lang="en-US" dirty="0">
                <a:latin typeface="Consolas" panose="020B0609020204030204" pitchFamily="49" charset="0"/>
              </a:rPr>
              <a:t>exit</a:t>
            </a:r>
            <a:r>
              <a:rPr lang="en-US" dirty="0"/>
              <a:t> statement can be used to exit the inner most loop that contains it.</a:t>
            </a:r>
          </a:p>
          <a:p>
            <a:r>
              <a:rPr lang="en-US" dirty="0"/>
              <a:t>Examples: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while i &lt; n loop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sum := sum + a[i];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i := i + 1;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end loop;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472241" y="3974275"/>
            <a:ext cx="3223959" cy="15799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algn="l">
              <a:spcBef>
                <a:spcPts val="200"/>
              </a:spcBef>
            </a:pPr>
            <a:r>
              <a:rPr lang="en-US" sz="1800" dirty="0">
                <a:latin typeface="Consolas" panose="020B0609020204030204" pitchFamily="49" charset="0"/>
              </a:rPr>
              <a:t>loop</a:t>
            </a:r>
          </a:p>
          <a:p>
            <a:pPr marL="0" lvl="1" algn="l">
              <a:spcBef>
                <a:spcPts val="200"/>
              </a:spcBef>
            </a:pPr>
            <a:r>
              <a:rPr lang="en-US" sz="1800" dirty="0">
                <a:latin typeface="Consolas" panose="020B0609020204030204" pitchFamily="49" charset="0"/>
              </a:rPr>
              <a:t>   read x;</a:t>
            </a:r>
          </a:p>
          <a:p>
            <a:pPr marL="0" lvl="1" algn="l">
              <a:spcBef>
                <a:spcPts val="200"/>
              </a:spcBef>
            </a:pPr>
            <a:r>
              <a:rPr lang="en-US" sz="1800" dirty="0">
                <a:latin typeface="Consolas" panose="020B0609020204030204" pitchFamily="49" charset="0"/>
              </a:rPr>
              <a:t>   exit when x = SIGNAL;</a:t>
            </a:r>
          </a:p>
          <a:p>
            <a:pPr marL="0" lvl="1" algn="l">
              <a:spcBef>
                <a:spcPts val="200"/>
              </a:spcBef>
            </a:pPr>
            <a:r>
              <a:rPr lang="en-US" sz="1800" dirty="0">
                <a:latin typeface="Consolas" panose="020B0609020204030204" pitchFamily="49" charset="0"/>
              </a:rPr>
              <a:t>   process(x);</a:t>
            </a:r>
          </a:p>
          <a:p>
            <a:pPr marL="0" lvl="1" algn="l">
              <a:spcBef>
                <a:spcPts val="200"/>
              </a:spcBef>
            </a:pPr>
            <a:r>
              <a:rPr lang="en-US" sz="1800" dirty="0">
                <a:latin typeface="Consolas" panose="020B0609020204030204" pitchFamily="49" charset="0"/>
              </a:rPr>
              <a:t>end loop;</a:t>
            </a:r>
          </a:p>
        </p:txBody>
      </p:sp>
    </p:spTree>
    <p:extLst>
      <p:ext uri="{BB962C8B-B14F-4D97-AF65-F5344CB8AC3E}">
        <p14:creationId xmlns:p14="http://schemas.microsoft.com/office/powerpoint/2010/main" val="1816884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Input/Output</a:t>
            </a:r>
            <a:r>
              <a:rPr lang="en-US" dirty="0"/>
              <a:t>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CPRL defines only sequential text I/O for two basic character streams, standard input and standard output.</a:t>
            </a:r>
          </a:p>
          <a:p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</a:rPr>
              <a:t>write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writeln</a:t>
            </a:r>
            <a:r>
              <a:rPr lang="en-US" dirty="0"/>
              <a:t> statements can have multiple expressions separated by commas.</a:t>
            </a:r>
          </a:p>
          <a:p>
            <a:r>
              <a:rPr lang="en-US" dirty="0"/>
              <a:t>Input is supported only for integers and characters.</a:t>
            </a:r>
          </a:p>
          <a:p>
            <a:r>
              <a:rPr lang="en-US" dirty="0"/>
              <a:t>Examples: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read x;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writeln "The answer is ", 2*x + 1;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361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program has a declarative part followed by a statement part.</a:t>
            </a:r>
          </a:p>
          <a:p>
            <a:pPr lvl="1"/>
            <a:r>
              <a:rPr lang="en-US" dirty="0"/>
              <a:t>declarative part consists of (possibly empty) list of initial declarations followed by (possibly empty) list of subprogram declarations.</a:t>
            </a:r>
          </a:p>
          <a:p>
            <a:pPr lvl="1"/>
            <a:r>
              <a:rPr lang="en-US" dirty="0"/>
              <a:t>statement part is bracketed by reserved words “</a:t>
            </a:r>
            <a:r>
              <a:rPr lang="en-US" dirty="0">
                <a:latin typeface="Consolas" panose="020B0609020204030204" pitchFamily="49" charset="0"/>
              </a:rPr>
              <a:t>begin</a:t>
            </a:r>
            <a:r>
              <a:rPr lang="en-US" dirty="0"/>
              <a:t>” and “</a:t>
            </a:r>
            <a:r>
              <a:rPr lang="en-US" dirty="0">
                <a:latin typeface="Consolas" panose="020B0609020204030204" pitchFamily="49" charset="0"/>
              </a:rPr>
              <a:t>end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period (“</a:t>
            </a:r>
            <a:r>
              <a:rPr lang="en-US" dirty="0">
                <a:latin typeface="Consolas" panose="020B0609020204030204" pitchFamily="49" charset="0"/>
              </a:rPr>
              <a:t>.</a:t>
            </a:r>
            <a:r>
              <a:rPr lang="en-US" dirty="0"/>
              <a:t>”) terminates the program</a:t>
            </a:r>
          </a:p>
          <a:p>
            <a:r>
              <a:rPr lang="en-US" dirty="0"/>
              <a:t>Examples: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begin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</a:t>
            </a:r>
            <a:r>
              <a:rPr lang="en-US" sz="1800" dirty="0" err="1">
                <a:latin typeface="Consolas" panose="020B0609020204030204" pitchFamily="49" charset="0"/>
              </a:rPr>
              <a:t>writeln</a:t>
            </a:r>
            <a:r>
              <a:rPr lang="en-US" sz="1800" dirty="0">
                <a:latin typeface="Consolas" panose="020B0609020204030204" pitchFamily="49" charset="0"/>
              </a:rPr>
              <a:t> "Hello, world.";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end.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080752" y="4410063"/>
            <a:ext cx="2844048" cy="15799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algn="l">
              <a:spcBef>
                <a:spcPts val="200"/>
              </a:spcBef>
            </a:pPr>
            <a:r>
              <a:rPr lang="en-US" sz="1800" dirty="0">
                <a:latin typeface="Consolas" panose="020B0609020204030204" pitchFamily="49" charset="0"/>
              </a:rPr>
              <a:t>var x : Integer;</a:t>
            </a:r>
          </a:p>
          <a:p>
            <a:pPr marL="0" lvl="1" algn="l">
              <a:spcBef>
                <a:spcPts val="200"/>
              </a:spcBef>
            </a:pPr>
            <a:r>
              <a:rPr lang="en-US" sz="1800" dirty="0">
                <a:latin typeface="Consolas" panose="020B0609020204030204" pitchFamily="49" charset="0"/>
              </a:rPr>
              <a:t>begin</a:t>
            </a:r>
          </a:p>
          <a:p>
            <a:pPr marL="0" lvl="1" algn="l">
              <a:spcBef>
                <a:spcPts val="200"/>
              </a:spcBef>
            </a:pPr>
            <a:r>
              <a:rPr lang="en-US" sz="1800" dirty="0">
                <a:latin typeface="Consolas" panose="020B0609020204030204" pitchFamily="49" charset="0"/>
              </a:rPr>
              <a:t>   read x;</a:t>
            </a:r>
          </a:p>
          <a:p>
            <a:pPr marL="0" lvl="1" algn="l">
              <a:spcBef>
                <a:spcPts val="200"/>
              </a:spcBef>
            </a:pPr>
            <a:r>
              <a:rPr lang="en-US" sz="1800" dirty="0">
                <a:latin typeface="Consolas" panose="020B0609020204030204" pitchFamily="49" charset="0"/>
              </a:rPr>
              <a:t>   </a:t>
            </a:r>
            <a:r>
              <a:rPr lang="en-US" sz="1800" dirty="0" err="1">
                <a:latin typeface="Consolas" panose="020B0609020204030204" pitchFamily="49" charset="0"/>
              </a:rPr>
              <a:t>writeln</a:t>
            </a:r>
            <a:r>
              <a:rPr lang="en-US" sz="1800" dirty="0">
                <a:latin typeface="Consolas" panose="020B0609020204030204" pitchFamily="49" charset="0"/>
              </a:rPr>
              <a:t> "x = ", x;</a:t>
            </a:r>
          </a:p>
          <a:p>
            <a:pPr marL="0" lvl="1" algn="l">
              <a:spcBef>
                <a:spcPts val="200"/>
              </a:spcBef>
            </a:pPr>
            <a:r>
              <a:rPr lang="en-US" sz="1800" dirty="0">
                <a:latin typeface="Consolas" panose="020B0609020204030204" pitchFamily="49" charset="0"/>
              </a:rPr>
              <a:t>end.</a:t>
            </a:r>
          </a:p>
        </p:txBody>
      </p:sp>
    </p:spTree>
    <p:extLst>
      <p:ext uri="{BB962C8B-B14F-4D97-AF65-F5344CB8AC3E}">
        <p14:creationId xmlns:p14="http://schemas.microsoft.com/office/powerpoint/2010/main" val="32817580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CPRL provides two separate forms of subprograms – procedures and functions</a:t>
            </a:r>
          </a:p>
          <a:p>
            <a:r>
              <a:rPr lang="en-US" dirty="0"/>
              <a:t>Procedure</a:t>
            </a:r>
          </a:p>
          <a:p>
            <a:pPr lvl="1"/>
            <a:r>
              <a:rPr lang="en-US" dirty="0"/>
              <a:t>similar to a void function in C or C++</a:t>
            </a:r>
          </a:p>
          <a:p>
            <a:pPr lvl="1"/>
            <a:r>
              <a:rPr lang="en-US" dirty="0"/>
              <a:t>does not return a value</a:t>
            </a:r>
          </a:p>
          <a:p>
            <a:pPr lvl="1"/>
            <a:r>
              <a:rPr lang="en-US" dirty="0"/>
              <a:t>invoked through a procedure call statement</a:t>
            </a:r>
          </a:p>
          <a:p>
            <a:r>
              <a:rPr lang="en-US" dirty="0"/>
              <a:t>Function</a:t>
            </a:r>
          </a:p>
          <a:p>
            <a:pPr lvl="1"/>
            <a:r>
              <a:rPr lang="en-US" dirty="0"/>
              <a:t>must return a value</a:t>
            </a:r>
          </a:p>
          <a:p>
            <a:pPr lvl="1"/>
            <a:r>
              <a:rPr lang="en-US" dirty="0"/>
              <a:t>invoked as part of an expression</a:t>
            </a:r>
          </a:p>
          <a:p>
            <a:r>
              <a:rPr lang="en-US" dirty="0"/>
              <a:t>Recursive invocations of subprograms are allowed.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142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CPRL</a:t>
            </a:r>
            <a:br>
              <a:rPr lang="en-US" dirty="0"/>
            </a:br>
            <a:r>
              <a:rPr lang="en-US" sz="2400" dirty="0"/>
              <a:t>(for </a:t>
            </a:r>
            <a:r>
              <a:rPr lang="en-US" sz="2400" b="1" dirty="0"/>
              <a:t>C</a:t>
            </a:r>
            <a:r>
              <a:rPr lang="en-US" sz="2400" dirty="0"/>
              <a:t>ompiler </a:t>
            </a:r>
            <a:r>
              <a:rPr lang="en-US" sz="2400" b="1" dirty="0" err="1"/>
              <a:t>PR</a:t>
            </a:r>
            <a:r>
              <a:rPr lang="en-US" sz="2400" dirty="0" err="1"/>
              <a:t>oject</a:t>
            </a:r>
            <a:r>
              <a:rPr lang="en-US" sz="2400" dirty="0"/>
              <a:t> </a:t>
            </a:r>
            <a:r>
              <a:rPr lang="en-US" sz="2400" b="1" dirty="0"/>
              <a:t>L</a:t>
            </a:r>
            <a:r>
              <a:rPr lang="en-US" sz="2400" dirty="0"/>
              <a:t>anguage)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Small but complete programming language with constructs similar to those found in Ada, Java, C++, and Pascal.</a:t>
            </a:r>
          </a:p>
          <a:p>
            <a:r>
              <a:rPr lang="en-US" dirty="0"/>
              <a:t>Designed to be suitable for use as a project language in an advanced undergraduate or beginning graduate course on compiler design and construction.</a:t>
            </a:r>
          </a:p>
          <a:p>
            <a:r>
              <a:rPr lang="en-US" dirty="0"/>
              <a:t>Features illustrate many of the basic techniques and problems associated with language translation.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0283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Subprograms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subprograms must be declared before they are called.</a:t>
            </a:r>
          </a:p>
          <a:p>
            <a:r>
              <a:rPr lang="en-US" dirty="0"/>
              <a:t>All subprogram names must be distinct.</a:t>
            </a:r>
          </a:p>
          <a:p>
            <a:r>
              <a:rPr lang="en-US" dirty="0"/>
              <a:t>The name of a subprogram must be repeated at the closing “</a:t>
            </a:r>
            <a:r>
              <a:rPr lang="en-US" dirty="0">
                <a:latin typeface="Consolas" panose="020B0609020204030204" pitchFamily="49" charset="0"/>
              </a:rPr>
              <a:t>end</a:t>
            </a:r>
            <a:r>
              <a:rPr lang="en-US" dirty="0"/>
              <a:t>” of the subprogram declaration.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9578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7" y="1363663"/>
            <a:ext cx="8321040" cy="4935537"/>
          </a:xfrm>
        </p:spPr>
        <p:txBody>
          <a:bodyPr/>
          <a:lstStyle/>
          <a:p>
            <a:r>
              <a:rPr lang="en-US" dirty="0"/>
              <a:t>Similar to those in Pascal except that explicit “return” statements are allowed within the statement part</a:t>
            </a:r>
          </a:p>
          <a:p>
            <a:pPr marL="457200" lvl="1" indent="0">
              <a:buNone/>
            </a:pPr>
            <a:r>
              <a:rPr lang="en-US" dirty="0"/>
              <a:t>(</a:t>
            </a:r>
            <a:r>
              <a:rPr lang="en-US" dirty="0">
                <a:latin typeface="Consolas" panose="020B0609020204030204" pitchFamily="49" charset="0"/>
              </a:rPr>
              <a:t>return</a:t>
            </a:r>
            <a:r>
              <a:rPr lang="en-US" dirty="0"/>
              <a:t> must not be followed by an expression)</a:t>
            </a:r>
          </a:p>
          <a:p>
            <a:r>
              <a:rPr lang="en-US" dirty="0"/>
              <a:t>Procedures are called by simply giving their name followed by a comma-separated list of actual parameters enclosed in parentheses followed by a semicolon.</a:t>
            </a:r>
          </a:p>
          <a:p>
            <a:pPr lvl="1"/>
            <a:r>
              <a:rPr lang="en-US" dirty="0"/>
              <a:t>if no parameters, only procedure name is required</a:t>
            </a:r>
            <a:br>
              <a:rPr lang="en-US" dirty="0"/>
            </a:br>
            <a:r>
              <a:rPr lang="en-US" dirty="0"/>
              <a:t>(no parentheses)</a:t>
            </a:r>
          </a:p>
          <a:p>
            <a:r>
              <a:rPr lang="en-US" dirty="0"/>
              <a:t>Procedure calls are statements.</a:t>
            </a:r>
          </a:p>
          <a:p>
            <a:pPr marL="457200" lvl="1" indent="0">
              <a:buNone/>
            </a:pPr>
            <a:r>
              <a:rPr lang="en-US" sz="1850" dirty="0" err="1">
                <a:latin typeface="Consolas" panose="020B0609020204030204" pitchFamily="49" charset="0"/>
              </a:rPr>
              <a:t>procedureCallStmt</a:t>
            </a:r>
            <a:r>
              <a:rPr lang="en-US" sz="1850" dirty="0">
                <a:latin typeface="Consolas" panose="020B0609020204030204" pitchFamily="49" charset="0"/>
              </a:rPr>
              <a:t> = </a:t>
            </a:r>
            <a:r>
              <a:rPr lang="en-US" sz="1850" dirty="0" err="1">
                <a:latin typeface="Consolas" panose="020B0609020204030204" pitchFamily="49" charset="0"/>
              </a:rPr>
              <a:t>procId</a:t>
            </a:r>
            <a:r>
              <a:rPr lang="en-US" sz="1850" dirty="0">
                <a:latin typeface="Consolas" panose="020B0609020204030204" pitchFamily="49" charset="0"/>
              </a:rPr>
              <a:t> ( </a:t>
            </a:r>
            <a:r>
              <a:rPr lang="en-US" sz="1850" dirty="0" err="1">
                <a:latin typeface="Consolas" panose="020B0609020204030204" pitchFamily="49" charset="0"/>
              </a:rPr>
              <a:t>actualParameters</a:t>
            </a:r>
            <a:r>
              <a:rPr lang="en-US" sz="1850" dirty="0">
                <a:latin typeface="Consolas" panose="020B0609020204030204" pitchFamily="49" charset="0"/>
              </a:rPr>
              <a:t> )? ";" </a:t>
            </a:r>
          </a:p>
          <a:p>
            <a:pPr marL="457200" lvl="1" indent="0">
              <a:buNone/>
            </a:pPr>
            <a:r>
              <a:rPr lang="en-US" sz="1850" dirty="0">
                <a:latin typeface="Consolas" panose="020B0609020204030204" pitchFamily="49" charset="0"/>
              </a:rPr>
              <a:t>actualParameters = "(" expressions ")" 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5610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procedure sort(</a:t>
            </a:r>
            <a:r>
              <a:rPr lang="en-US" sz="1800" dirty="0" err="1">
                <a:latin typeface="Consolas" panose="020B0609020204030204" pitchFamily="49" charset="0"/>
              </a:rPr>
              <a:t>var</a:t>
            </a:r>
            <a:r>
              <a:rPr lang="en-US" sz="1800" dirty="0">
                <a:latin typeface="Consolas" panose="020B0609020204030204" pitchFamily="49" charset="0"/>
              </a:rPr>
              <a:t> a : A) is</a:t>
            </a:r>
          </a:p>
          <a:p>
            <a:pPr marL="27432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</a:t>
            </a:r>
            <a:r>
              <a:rPr lang="en-US" sz="1800" dirty="0" err="1">
                <a:latin typeface="Consolas" panose="020B0609020204030204" pitchFamily="49" charset="0"/>
              </a:rPr>
              <a:t>var</a:t>
            </a:r>
            <a:r>
              <a:rPr lang="en-US" sz="1800" dirty="0">
                <a:latin typeface="Consolas" panose="020B0609020204030204" pitchFamily="49" charset="0"/>
              </a:rPr>
              <a:t> i, j, save : Integer;</a:t>
            </a:r>
          </a:p>
          <a:p>
            <a:pPr marL="27432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begin</a:t>
            </a:r>
          </a:p>
          <a:p>
            <a:pPr marL="27432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i := 1;</a:t>
            </a:r>
          </a:p>
          <a:p>
            <a:pPr marL="27432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while i &lt; </a:t>
            </a:r>
            <a:r>
              <a:rPr lang="en-US" sz="1800" dirty="0" err="1">
                <a:latin typeface="Consolas" panose="020B0609020204030204" pitchFamily="49" charset="0"/>
              </a:rPr>
              <a:t>arraySize</a:t>
            </a:r>
            <a:r>
              <a:rPr lang="en-US" sz="1800" dirty="0">
                <a:latin typeface="Consolas" panose="020B0609020204030204" pitchFamily="49" charset="0"/>
              </a:rPr>
              <a:t> loop</a:t>
            </a:r>
          </a:p>
          <a:p>
            <a:pPr marL="27432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save := a[i];</a:t>
            </a:r>
          </a:p>
          <a:p>
            <a:pPr marL="27432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j := i - 1;</a:t>
            </a:r>
          </a:p>
          <a:p>
            <a:pPr marL="274320" lvl="1" indent="0">
              <a:spcBef>
                <a:spcPts val="10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27432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while j &gt;= 0 and save &lt; a[j] loop</a:t>
            </a:r>
          </a:p>
          <a:p>
            <a:pPr marL="27432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a[j + 1] := a[j];</a:t>
            </a:r>
          </a:p>
          <a:p>
            <a:pPr marL="27432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j := j - 1;</a:t>
            </a:r>
          </a:p>
          <a:p>
            <a:pPr marL="27432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end loop;</a:t>
            </a:r>
          </a:p>
          <a:p>
            <a:pPr marL="274320" lvl="1" indent="0">
              <a:spcBef>
                <a:spcPts val="10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27432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a[j + 1] := save;  // insert saved A[i]</a:t>
            </a:r>
          </a:p>
          <a:p>
            <a:pPr marL="27432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i := i + 1;</a:t>
            </a:r>
          </a:p>
          <a:p>
            <a:pPr marL="27432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end loop;</a:t>
            </a:r>
          </a:p>
          <a:p>
            <a:pPr marL="27432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end sort;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11AE7A-C823-4944-84C7-53E522C9B76D}"/>
              </a:ext>
            </a:extLst>
          </p:cNvPr>
          <p:cNvSpPr txBox="1"/>
          <p:nvPr/>
        </p:nvSpPr>
        <p:spPr>
          <a:xfrm>
            <a:off x="5056803" y="1799272"/>
            <a:ext cx="3350597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800" dirty="0"/>
              <a:t>Assume the following</a:t>
            </a:r>
            <a:br>
              <a:rPr lang="en-US" sz="1800" dirty="0"/>
            </a:br>
            <a:r>
              <a:rPr lang="en-US" sz="1800" dirty="0"/>
              <a:t>global declarations: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const arraySize := 10;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type A = array[arraySize]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    of Integer;</a:t>
            </a:r>
          </a:p>
        </p:txBody>
      </p:sp>
    </p:spTree>
    <p:extLst>
      <p:ext uri="{BB962C8B-B14F-4D97-AF65-F5344CB8AC3E}">
        <p14:creationId xmlns:p14="http://schemas.microsoft.com/office/powerpoint/2010/main" val="34254799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 to procedures except that </a:t>
            </a:r>
            <a:r>
              <a:rPr lang="en-US"/>
              <a:t>functions return </a:t>
            </a:r>
            <a:r>
              <a:rPr lang="en-US" dirty="0"/>
              <a:t>values.</a:t>
            </a:r>
          </a:p>
          <a:p>
            <a:r>
              <a:rPr lang="en-US" dirty="0"/>
              <a:t>Function calls are expressions.</a:t>
            </a:r>
          </a:p>
          <a:p>
            <a:r>
              <a:rPr lang="en-US" dirty="0"/>
              <a:t>A function returns a value by executing a “</a:t>
            </a:r>
            <a:r>
              <a:rPr lang="en-US" dirty="0">
                <a:latin typeface="Consolas" panose="020B0609020204030204" pitchFamily="49" charset="0"/>
              </a:rPr>
              <a:t>return</a:t>
            </a:r>
            <a:r>
              <a:rPr lang="en-US" dirty="0"/>
              <a:t>” statement of the form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return &lt;expression&gt;;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7646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function max(x, y : Integer) return Integer is</a:t>
            </a:r>
          </a:p>
          <a:p>
            <a:pPr marL="27432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begin</a:t>
            </a:r>
          </a:p>
          <a:p>
            <a:pPr marL="27432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if x &gt;= y then</a:t>
            </a:r>
          </a:p>
          <a:p>
            <a:pPr marL="27432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return x;</a:t>
            </a:r>
          </a:p>
          <a:p>
            <a:pPr marL="27432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else</a:t>
            </a:r>
          </a:p>
          <a:p>
            <a:pPr marL="27432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return y;</a:t>
            </a:r>
          </a:p>
          <a:p>
            <a:pPr marL="27432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end if;</a:t>
            </a:r>
          </a:p>
          <a:p>
            <a:pPr marL="27432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end max;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0168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two parameter modes in CPRL, value parameters and variable parameters.</a:t>
            </a:r>
          </a:p>
          <a:p>
            <a:r>
              <a:rPr lang="en-US" dirty="0"/>
              <a:t>Value parameters are passed by value (a.k.a. copy-in) and are the default.</a:t>
            </a:r>
          </a:p>
          <a:p>
            <a:r>
              <a:rPr lang="en-US" dirty="0"/>
              <a:t>Variable parameters are passed by reference and must be explicitly declared using the “</a:t>
            </a:r>
            <a:r>
              <a:rPr lang="en-US" dirty="0">
                <a:latin typeface="Consolas" panose="020B0609020204030204" pitchFamily="49" charset="0"/>
              </a:rPr>
              <a:t>var</a:t>
            </a:r>
            <a:r>
              <a:rPr lang="en-US" dirty="0"/>
              <a:t>” keyword as in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procedure </a:t>
            </a:r>
            <a:r>
              <a:rPr lang="en-US" sz="1800" dirty="0" err="1">
                <a:latin typeface="Consolas" panose="020B0609020204030204" pitchFamily="49" charset="0"/>
              </a:rPr>
              <a:t>inc</a:t>
            </a:r>
            <a:r>
              <a:rPr lang="en-US" sz="1800" dirty="0">
                <a:latin typeface="Consolas" panose="020B0609020204030204" pitchFamily="49" charset="0"/>
              </a:rPr>
              <a:t>(var x : Integer) is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begin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x := x + 1;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end </a:t>
            </a:r>
            <a:r>
              <a:rPr lang="en-US" sz="1800" dirty="0" err="1">
                <a:latin typeface="Consolas" panose="020B0609020204030204" pitchFamily="49" charset="0"/>
              </a:rPr>
              <a:t>inc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/>
              <a:t>Functions cannot have variable parameters.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605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return statement terminates execution of a subprogram and returns control back to the point where the subprogram was called.</a:t>
            </a:r>
          </a:p>
          <a:p>
            <a:r>
              <a:rPr lang="en-US" dirty="0"/>
              <a:t>A return statement within a function must be followed by an expression whose value is returned by the function.</a:t>
            </a:r>
          </a:p>
          <a:p>
            <a:pPr lvl="1"/>
            <a:r>
              <a:rPr lang="en-US" dirty="0"/>
              <a:t>type of the expression must be assignment compatible with the return type of the function</a:t>
            </a:r>
          </a:p>
          <a:p>
            <a:r>
              <a:rPr lang="en-US" dirty="0"/>
              <a:t>A return statement within a procedure must not be followed by an expression – it simply returns control to the statement following the procedure call statement.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7128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Statements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procedure has an implied return statement as its last statement, and therefore most procedures will not have an explicit return statement.</a:t>
            </a:r>
          </a:p>
          <a:p>
            <a:r>
              <a:rPr lang="en-US" dirty="0"/>
              <a:t>A function requires one or more return statements to return the function value.  There is no implicit return statement at the end of a function.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6388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57800-CEF0-4750-BB6E-B52AF187C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CPRL/</a:t>
            </a:r>
            <a:r>
              <a:rPr lang="en-US" dirty="0">
                <a:latin typeface="Consolas" panose="020B0609020204030204" pitchFamily="49" charset="0"/>
              </a:rPr>
              <a:t>0</a:t>
            </a:r>
            <a:r>
              <a:rPr lang="en-US" dirty="0"/>
              <a:t> Subset of CPRL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C3A60-ADE2-4587-8C44-11D9299A9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That part of the language </a:t>
            </a:r>
            <a:r>
              <a:rPr lang="en-US" b="1" dirty="0"/>
              <a:t>not</a:t>
            </a:r>
            <a:r>
              <a:rPr lang="en-US" dirty="0"/>
              <a:t> related to subprograms and arrays.</a:t>
            </a:r>
          </a:p>
          <a:p>
            <a:r>
              <a:rPr lang="en-US" dirty="0"/>
              <a:t>Includes</a:t>
            </a:r>
          </a:p>
          <a:p>
            <a:pPr lvl="1"/>
            <a:r>
              <a:rPr lang="en-US" dirty="0"/>
              <a:t>programs			–  predefined types</a:t>
            </a:r>
          </a:p>
          <a:p>
            <a:pPr lvl="1"/>
            <a:r>
              <a:rPr lang="en-US" dirty="0"/>
              <a:t>constant declarations	–  variable declarations</a:t>
            </a:r>
          </a:p>
          <a:p>
            <a:pPr lvl="1"/>
            <a:r>
              <a:rPr lang="en-US" dirty="0"/>
              <a:t>most statements</a:t>
            </a:r>
          </a:p>
          <a:p>
            <a:r>
              <a:rPr lang="en-US" dirty="0"/>
              <a:t>Excludes</a:t>
            </a:r>
          </a:p>
          <a:p>
            <a:pPr lvl="1"/>
            <a:r>
              <a:rPr lang="en-US" dirty="0"/>
              <a:t>array type declarations	–  subprogram declarations</a:t>
            </a:r>
          </a:p>
          <a:p>
            <a:pPr lvl="1"/>
            <a:r>
              <a:rPr lang="en-US" dirty="0"/>
              <a:t>function call expressions	–  procedure call statements</a:t>
            </a:r>
          </a:p>
          <a:p>
            <a:pPr lvl="1"/>
            <a:r>
              <a:rPr lang="en-US" dirty="0"/>
              <a:t>return statements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68D305-497C-4BDA-88C4-C6B2514934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ED21D8-C989-42DF-B407-0193F891C8C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5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Lexical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Case sensitive.  Upper‑case letters and lower‑case letters are considered to be distinct in all tokens, including reserved words.</a:t>
            </a:r>
          </a:p>
          <a:p>
            <a:r>
              <a:rPr lang="en-US" dirty="0"/>
              <a:t>White space characters separate tokens; otherwise they are ignored.</a:t>
            </a:r>
          </a:p>
          <a:p>
            <a:r>
              <a:rPr lang="en-US" dirty="0"/>
              <a:t>No token can extend past an end‑of‑line.</a:t>
            </a:r>
          </a:p>
          <a:p>
            <a:r>
              <a:rPr lang="en-US" dirty="0"/>
              <a:t>Spaces may not appear in any token except character and string literals.</a:t>
            </a:r>
          </a:p>
          <a:p>
            <a:r>
              <a:rPr lang="en-US" dirty="0"/>
              <a:t>A comment begins with two forward slashes (</a:t>
            </a:r>
            <a:r>
              <a:rPr lang="en-US" dirty="0">
                <a:latin typeface="Consolas" panose="020B0609020204030204" pitchFamily="49" charset="0"/>
              </a:rPr>
              <a:t>//</a:t>
            </a:r>
            <a:r>
              <a:rPr lang="en-US" dirty="0"/>
              <a:t>) and extends to the end of the line.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079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Identifiers start with a letter and contain letters and digits.</a:t>
            </a:r>
          </a:p>
          <a:p>
            <a:r>
              <a:rPr lang="en-US" dirty="0"/>
              <a:t>An identifier must fit on a single line, and all characters of an identifier are significant.</a:t>
            </a:r>
            <a:br>
              <a:rPr lang="en-US" dirty="0"/>
            </a:br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identifier = letter ( letter | digit )* .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letter = [A-</a:t>
            </a:r>
            <a:r>
              <a:rPr lang="en-US" dirty="0" err="1">
                <a:latin typeface="Consolas" panose="020B0609020204030204" pitchFamily="49" charset="0"/>
              </a:rPr>
              <a:t>Za</a:t>
            </a:r>
            <a:r>
              <a:rPr lang="en-US" dirty="0">
                <a:latin typeface="Consolas" panose="020B0609020204030204" pitchFamily="49" charset="0"/>
              </a:rPr>
              <a:t>-z] .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digit  = [0-9] 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372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Reserved 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and        array      begin      Boolean    Char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class      const      declare    else       elsif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end        exit       false      for        function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if         in         is         Integer    loop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mod        not        of         or         private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procedure  program    protected  public     read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readln     return     String     then       true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type       var        when       while      write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</a:t>
            </a:r>
            <a:r>
              <a:rPr lang="en-US" sz="1800" dirty="0" err="1">
                <a:latin typeface="Consolas" panose="020B0609020204030204" pitchFamily="49" charset="0"/>
              </a:rPr>
              <a:t>writeln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 </a:t>
            </a:r>
          </a:p>
          <a:p>
            <a:pPr marL="0" indent="0">
              <a:spcBef>
                <a:spcPts val="120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 </a:t>
            </a:r>
          </a:p>
          <a:p>
            <a:pPr marL="0" indent="0">
              <a:spcBef>
                <a:spcPts val="120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21087" y="5232737"/>
            <a:ext cx="550182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2000" dirty="0"/>
              <a:t>Some keywords such as </a:t>
            </a:r>
            <a:r>
              <a:rPr lang="en-US" sz="2000" dirty="0">
                <a:latin typeface="Consolas" panose="020B0609020204030204" pitchFamily="49" charset="0"/>
              </a:rPr>
              <a:t>class</a:t>
            </a:r>
            <a:r>
              <a:rPr lang="en-US" sz="2000" dirty="0"/>
              <a:t>, </a:t>
            </a:r>
            <a:r>
              <a:rPr lang="en-US" sz="2000" dirty="0">
                <a:latin typeface="Consolas" panose="020B0609020204030204" pitchFamily="49" charset="0"/>
              </a:rPr>
              <a:t>for</a:t>
            </a:r>
            <a:r>
              <a:rPr lang="en-US" sz="2000" dirty="0"/>
              <a:t>, </a:t>
            </a:r>
            <a:r>
              <a:rPr lang="en-US" sz="2000" dirty="0">
                <a:latin typeface="Consolas" panose="020B0609020204030204" pitchFamily="49" charset="0"/>
              </a:rPr>
              <a:t>private</a:t>
            </a:r>
            <a:r>
              <a:rPr lang="en-US" sz="2000" dirty="0"/>
              <a:t>,</a:t>
            </a:r>
          </a:p>
          <a:p>
            <a:pPr algn="l"/>
            <a:r>
              <a:rPr lang="en-US" sz="2000" dirty="0">
                <a:latin typeface="Consolas" panose="020B0609020204030204" pitchFamily="49" charset="0"/>
              </a:rPr>
              <a:t>String</a:t>
            </a:r>
            <a:r>
              <a:rPr lang="en-US" sz="2000" dirty="0"/>
              <a:t>, etc. are not currently used in CPRL</a:t>
            </a:r>
          </a:p>
          <a:p>
            <a:pPr algn="l"/>
            <a:r>
              <a:rPr lang="en-US" sz="2000" dirty="0"/>
              <a:t> but are reserved for possible future use.</a:t>
            </a:r>
          </a:p>
        </p:txBody>
      </p:sp>
    </p:spTree>
    <p:extLst>
      <p:ext uri="{BB962C8B-B14F-4D97-AF65-F5344CB8AC3E}">
        <p14:creationId xmlns:p14="http://schemas.microsoft.com/office/powerpoint/2010/main" val="3769829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300" dirty="0"/>
              <a:t>Integer literal: 1 or more digits</a:t>
            </a:r>
          </a:p>
          <a:p>
            <a:pPr lvl="1"/>
            <a:r>
              <a:rPr lang="en-US" dirty="0"/>
              <a:t>examples: </a:t>
            </a:r>
            <a:r>
              <a:rPr lang="en-US" dirty="0">
                <a:latin typeface="Consolas" panose="020B0609020204030204" pitchFamily="49" charset="0"/>
              </a:rPr>
              <a:t>0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1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1842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300" dirty="0"/>
              <a:t>Boolean literal: “</a:t>
            </a:r>
            <a:r>
              <a:rPr lang="en-US" sz="2300" dirty="0">
                <a:latin typeface="Consolas" panose="020B0609020204030204" pitchFamily="49" charset="0"/>
              </a:rPr>
              <a:t>true</a:t>
            </a:r>
            <a:r>
              <a:rPr lang="en-US" sz="2300" dirty="0"/>
              <a:t>” or “</a:t>
            </a:r>
            <a:r>
              <a:rPr lang="en-US" sz="2300" dirty="0">
                <a:latin typeface="Consolas" panose="020B0609020204030204" pitchFamily="49" charset="0"/>
              </a:rPr>
              <a:t>false</a:t>
            </a:r>
            <a:r>
              <a:rPr lang="en-US" sz="2300" dirty="0"/>
              <a:t>”</a:t>
            </a:r>
          </a:p>
          <a:p>
            <a:r>
              <a:rPr lang="en-US" sz="2300" dirty="0"/>
              <a:t>Character literal – single character enclosed by a pair of apostrophes (sometimes called single quotes).</a:t>
            </a:r>
          </a:p>
          <a:p>
            <a:pPr lvl="1"/>
            <a:r>
              <a:rPr lang="en-US" dirty="0"/>
              <a:t>distinct from a string literal with length one</a:t>
            </a:r>
          </a:p>
          <a:p>
            <a:pPr lvl="1"/>
            <a:r>
              <a:rPr lang="en-US" dirty="0"/>
              <a:t>examples: </a:t>
            </a:r>
            <a:r>
              <a:rPr lang="en-US" dirty="0">
                <a:latin typeface="Consolas" panose="020B0609020204030204" pitchFamily="49" charset="0"/>
              </a:rPr>
              <a:t>'A'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'x'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'\''</a:t>
            </a:r>
            <a:endParaRPr lang="en-US" dirty="0"/>
          </a:p>
          <a:p>
            <a:pPr lvl="1"/>
            <a:r>
              <a:rPr lang="en-US" dirty="0"/>
              <a:t>backslash (</a:t>
            </a:r>
            <a:r>
              <a:rPr lang="en-US" dirty="0">
                <a:latin typeface="Consolas" panose="020B0609020204030204" pitchFamily="49" charset="0"/>
              </a:rPr>
              <a:t>\</a:t>
            </a:r>
            <a:r>
              <a:rPr lang="en-US" dirty="0"/>
              <a:t>) denotes escape sequences within character and string literals; e.g., </a:t>
            </a:r>
            <a:r>
              <a:rPr lang="en-US" dirty="0">
                <a:latin typeface="Consolas" panose="020B0609020204030204" pitchFamily="49" charset="0"/>
              </a:rPr>
              <a:t>\t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\n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\"</a:t>
            </a:r>
            <a:r>
              <a:rPr lang="en-US" dirty="0"/>
              <a:t> ,</a:t>
            </a:r>
            <a:r>
              <a:rPr lang="en-US" dirty="0">
                <a:latin typeface="Consolas" panose="020B0609020204030204" pitchFamily="49" charset="0"/>
              </a:rPr>
              <a:t> \'</a:t>
            </a:r>
          </a:p>
          <a:p>
            <a:r>
              <a:rPr lang="en-US" sz="2300" dirty="0"/>
              <a:t>String literal – zero or more printable characters enclosed by a pair of quotation marks (double quotes)</a:t>
            </a:r>
          </a:p>
          <a:p>
            <a:pPr lvl="1"/>
            <a:r>
              <a:rPr lang="en-US" dirty="0"/>
              <a:t>String type not fully supported in CPRL (for simplicity)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732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Tokens</a:t>
            </a:r>
            <a:br>
              <a:rPr lang="en-US" dirty="0"/>
            </a:br>
            <a:r>
              <a:rPr lang="en-US" sz="2400" dirty="0"/>
              <a:t>(Delimiters and Operators)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180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   :   ;   ,   .   (   )   [   ]     // one character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   +   ‑   *   /   &lt;   =   &gt;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   :=   !=   &gt;=   &lt;=                 // two characters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392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Typing in CPRL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CPRL is a statically typed language.</a:t>
            </a:r>
          </a:p>
          <a:p>
            <a:pPr lvl="0"/>
            <a:r>
              <a:rPr lang="en-US" dirty="0"/>
              <a:t>Every variable or constant in the language belongs to exactly one type.</a:t>
            </a:r>
          </a:p>
          <a:p>
            <a:pPr lvl="0"/>
            <a:r>
              <a:rPr lang="en-US" dirty="0"/>
              <a:t>Type is a static property and can be determined by the compiler.  (Allows error detection at compile time.)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551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(predefined) Scalar Types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Boolean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Integer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Char</a:t>
            </a:r>
          </a:p>
          <a:p>
            <a:r>
              <a:rPr lang="en-US" dirty="0"/>
              <a:t>Array Types</a:t>
            </a:r>
          </a:p>
          <a:p>
            <a:pPr lvl="1"/>
            <a:r>
              <a:rPr lang="en-US" dirty="0"/>
              <a:t>one dimensional arrays (but arrays of arrays can be declared)</a:t>
            </a:r>
          </a:p>
          <a:p>
            <a:pPr lvl="1"/>
            <a:r>
              <a:rPr lang="en-US" dirty="0"/>
              <a:t>defined by number of elements in the array and component type</a:t>
            </a:r>
          </a:p>
          <a:p>
            <a:pPr lvl="1"/>
            <a:r>
              <a:rPr lang="en-US" dirty="0"/>
              <a:t>examples: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type T1 = array[10] of Boolean;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type T2 = array[10] of Integer;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type T3 = array[10] of T2;</a:t>
            </a:r>
          </a:p>
          <a:p>
            <a:pPr lvl="1"/>
            <a:r>
              <a:rPr lang="en-US" dirty="0"/>
              <a:t>indices are integers ranging from </a:t>
            </a:r>
            <a:r>
              <a:rPr lang="en-US" dirty="0">
                <a:latin typeface="Consolas" panose="020B0609020204030204" pitchFamily="49" charset="0"/>
              </a:rPr>
              <a:t>0</a:t>
            </a:r>
            <a:r>
              <a:rPr lang="en-US" dirty="0"/>
              <a:t> to </a:t>
            </a:r>
            <a:r>
              <a:rPr lang="en-US" dirty="0">
                <a:latin typeface="Consolas" panose="020B0609020204030204" pitchFamily="49" charset="0"/>
              </a:rPr>
              <a:t>n-1</a:t>
            </a:r>
            <a:r>
              <a:rPr lang="en-US" dirty="0"/>
              <a:t>, where </a:t>
            </a:r>
            <a:r>
              <a:rPr lang="en-US" dirty="0">
                <a:latin typeface="Consolas" panose="020B0609020204030204" pitchFamily="49" charset="0"/>
              </a:rPr>
              <a:t>n</a:t>
            </a:r>
            <a:r>
              <a:rPr lang="en-US" dirty="0"/>
              <a:t> is the number of elements in the array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242311"/>
      </p:ext>
    </p:extLst>
  </p:cSld>
  <p:clrMapOvr>
    <a:masterClrMapping/>
  </p:clrMapOvr>
</p:sld>
</file>

<file path=ppt/theme/theme1.xml><?xml version="1.0" encoding="utf-8"?>
<a:theme xmlns:a="http://schemas.openxmlformats.org/drawingml/2006/main" name="SoftMoore2">
  <a:themeElements>
    <a:clrScheme name="">
      <a:dk1>
        <a:srgbClr val="000099"/>
      </a:dk1>
      <a:lt1>
        <a:srgbClr val="FFFFFF"/>
      </a:lt1>
      <a:dk2>
        <a:srgbClr val="CBCBCB"/>
      </a:dk2>
      <a:lt2>
        <a:srgbClr val="000000"/>
      </a:lt2>
      <a:accent1>
        <a:srgbClr val="009999"/>
      </a:accent1>
      <a:accent2>
        <a:srgbClr val="FF9933"/>
      </a:accent2>
      <a:accent3>
        <a:srgbClr val="FFFFFF"/>
      </a:accent3>
      <a:accent4>
        <a:srgbClr val="000082"/>
      </a:accent4>
      <a:accent5>
        <a:srgbClr val="AACACA"/>
      </a:accent5>
      <a:accent6>
        <a:srgbClr val="E78A2D"/>
      </a:accent6>
      <a:hlink>
        <a:srgbClr val="330099"/>
      </a:hlink>
      <a:folHlink>
        <a:srgbClr val="CBCBCB"/>
      </a:folHlink>
    </a:clrScheme>
    <a:fontScheme name="SoftMoore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oftMoore2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ftMoore2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ftMoore2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C:\JMoore\Training\SoftMoore2.pot</Template>
  <TotalTime>2155</TotalTime>
  <Words>1848</Words>
  <Application>Microsoft Office PowerPoint</Application>
  <PresentationFormat>On-screen Show (4:3)</PresentationFormat>
  <Paragraphs>296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Consolas</vt:lpstr>
      <vt:lpstr>Times New Roman</vt:lpstr>
      <vt:lpstr>SoftMoore2</vt:lpstr>
      <vt:lpstr>Definition of the Programming Language CPRL</vt:lpstr>
      <vt:lpstr>CPRL (for Compiler PRoject Language)</vt:lpstr>
      <vt:lpstr>General Lexical Considerations</vt:lpstr>
      <vt:lpstr>Identifiers</vt:lpstr>
      <vt:lpstr>Reserved Words</vt:lpstr>
      <vt:lpstr>Literals</vt:lpstr>
      <vt:lpstr>Other Tokens (Delimiters and Operators)</vt:lpstr>
      <vt:lpstr>Typing in CPRL</vt:lpstr>
      <vt:lpstr>Types</vt:lpstr>
      <vt:lpstr>Constants and Variables</vt:lpstr>
      <vt:lpstr>Operators</vt:lpstr>
      <vt:lpstr>Expressions</vt:lpstr>
      <vt:lpstr>Type Equivalence</vt:lpstr>
      <vt:lpstr>Assignment Statement</vt:lpstr>
      <vt:lpstr>If Statement</vt:lpstr>
      <vt:lpstr>Loop and Exit Statements</vt:lpstr>
      <vt:lpstr>Input/Output Statements</vt:lpstr>
      <vt:lpstr>Programs</vt:lpstr>
      <vt:lpstr>Subprograms</vt:lpstr>
      <vt:lpstr>Subprograms (continued)</vt:lpstr>
      <vt:lpstr>Procedures</vt:lpstr>
      <vt:lpstr>Procedure Example</vt:lpstr>
      <vt:lpstr>Functions</vt:lpstr>
      <vt:lpstr>Function Example</vt:lpstr>
      <vt:lpstr>Parameters</vt:lpstr>
      <vt:lpstr>Return Statements</vt:lpstr>
      <vt:lpstr>Return Statements (continued)</vt:lpstr>
      <vt:lpstr>The CPRL/0 Subset of CPRL</vt:lpstr>
    </vt:vector>
  </TitlesOfParts>
  <Company>SoftMoore Consulting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Definition of CPRL</dc:title>
  <dc:creator>John I. Moore, Jr.</dc:creator>
  <cp:lastModifiedBy>John I. Moore, Jr.</cp:lastModifiedBy>
  <cp:revision>89</cp:revision>
  <cp:lastPrinted>2020-02-01T15:46:00Z</cp:lastPrinted>
  <dcterms:created xsi:type="dcterms:W3CDTF">2005-01-15T15:50:49Z</dcterms:created>
  <dcterms:modified xsi:type="dcterms:W3CDTF">2020-02-03T13:45:40Z</dcterms:modified>
</cp:coreProperties>
</file>