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62" r:id="rId3"/>
    <p:sldId id="264" r:id="rId4"/>
    <p:sldId id="261" r:id="rId5"/>
    <p:sldId id="265" r:id="rId6"/>
    <p:sldId id="267" r:id="rId7"/>
    <p:sldId id="268" r:id="rId8"/>
    <p:sldId id="269" r:id="rId9"/>
    <p:sldId id="270" r:id="rId10"/>
    <p:sldId id="266" r:id="rId11"/>
    <p:sldId id="285" r:id="rId12"/>
    <p:sldId id="286" r:id="rId13"/>
    <p:sldId id="287" r:id="rId14"/>
    <p:sldId id="272" r:id="rId15"/>
    <p:sldId id="288" r:id="rId16"/>
    <p:sldId id="293" r:id="rId17"/>
    <p:sldId id="294" r:id="rId18"/>
    <p:sldId id="291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57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0" y="174"/>
      </p:cViewPr>
      <p:guideLst>
        <p:guide orient="horz" pos="1440"/>
        <p:guide pos="3840"/>
        <p:guide pos="432"/>
        <p:guide pos="7248"/>
        <p:guide orient="horz"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stavo\Downloads\Plot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664896"/>
        <c:axId val="401665456"/>
      </c:scatterChart>
      <c:valAx>
        <c:axId val="4016648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5456"/>
        <c:crosses val="autoZero"/>
        <c:crossBetween val="midCat"/>
      </c:valAx>
      <c:valAx>
        <c:axId val="4016654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64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[Plots.xlsx]BFS_increasingVertices!$H$1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[Plots.xlsx]BFS_increasingVertices!$I$11:$M$11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[Plots.xlsx]BFS_increasingVertices!$B$11:$F$11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[Plots.xlsx]BFS_increasingVertices!$I$4:$M$4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[Plots.xlsx]BFS_increasingVertices!$AJ$1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[Plots.xlsx]BFS_increasingVertices!$AK$4:$AO$4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[Plots.xlsx]BFS_increasingVertices!$AK$10:$AO$10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639232"/>
        <c:axId val="244388352"/>
      </c:scatterChart>
      <c:valAx>
        <c:axId val="35563923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8352"/>
        <c:crosses val="autoZero"/>
        <c:crossBetween val="midCat"/>
      </c:valAx>
      <c:valAx>
        <c:axId val="2443883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Seconds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63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807283067479605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680560"/>
        <c:axId val="362681120"/>
      </c:scatterChart>
      <c:valAx>
        <c:axId val="3626805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baseline="0">
                    <a:solidFill>
                      <a:prstClr val="white">
                        <a:lumMod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b="1" i="0" baseline="0" dirty="0" smtClean="0">
                    <a:effectLst/>
                  </a:rPr>
                  <a:t>Number of vertices</a:t>
                </a:r>
                <a:endParaRPr lang="en-US" sz="1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baseline="0">
                  <a:solidFill>
                    <a:prstClr val="white">
                      <a:lumMod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1120"/>
        <c:crosses val="autoZero"/>
        <c:crossBetween val="midCat"/>
      </c:valAx>
      <c:valAx>
        <c:axId val="3626811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400" dirty="0" smtClean="0"/>
                  <a:t>Seconds</a:t>
                </a:r>
                <a:endParaRPr lang="de-CH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680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799582270526042"/>
          <c:y val="1.557632398753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66192"/>
        <c:axId val="356698896"/>
      </c:scatterChart>
      <c:valAx>
        <c:axId val="364766192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698896"/>
        <c:crosses val="autoZero"/>
        <c:crossBetween val="midCat"/>
      </c:valAx>
      <c:valAx>
        <c:axId val="3566988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200" dirty="0" smtClean="0"/>
                  <a:t>Seconds</a:t>
                </a:r>
                <a:endParaRPr lang="de-CH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66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Runtime x Number of vertices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282960"/>
        <c:axId val="402281840"/>
      </c:scatterChart>
      <c:valAx>
        <c:axId val="402282960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baseline="0" dirty="0" smtClean="0">
                    <a:effectLst/>
                  </a:rPr>
                  <a:t>Number of vertices</a:t>
                </a:r>
                <a:endParaRPr lang="de-CH" sz="1200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1840"/>
        <c:crosses val="autoZero"/>
        <c:crossBetween val="midCat"/>
      </c:valAx>
      <c:valAx>
        <c:axId val="4022818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smtClean="0"/>
                  <a:t>Seconds</a:t>
                </a:r>
                <a:endParaRPr lang="de-CH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8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increasing vertices</a:t>
            </a:r>
            <a:r>
              <a:rPr lang="en-US"/>
              <a:t>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'[Plots (1).xlsx]increasingVertices'!$H$1</c:f>
              <c:strCache>
                <c:ptCount val="1"/>
                <c:pt idx="0">
                  <c:v>Bfs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'[Plots (1).xlsx]increasingVertices'!$I$11:$M$11</c:f>
                <c:numCache>
                  <c:formatCode>General</c:formatCode>
                  <c:ptCount val="5"/>
                  <c:pt idx="0">
                    <c:v>8.3666002653407568E-7</c:v>
                  </c:pt>
                  <c:pt idx="1">
                    <c:v>1.9112822920751405E-5</c:v>
                  </c:pt>
                  <c:pt idx="2">
                    <c:v>3.2425175404305842E-4</c:v>
                  </c:pt>
                  <c:pt idx="3">
                    <c:v>2.602416819035724E-3</c:v>
                  </c:pt>
                  <c:pt idx="4">
                    <c:v>0.25623108739963601</c:v>
                  </c:pt>
                </c:numCache>
              </c:numRef>
            </c:plus>
            <c:minus>
              <c:numRef>
                <c:f>'[Plots (1).xlsx]increasingVertices'!$B$11:$F$11</c:f>
                <c:numCache>
                  <c:formatCode>General</c:formatCode>
                  <c:ptCount val="5"/>
                  <c:pt idx="0">
                    <c:v>5.1618366944334568E-2</c:v>
                  </c:pt>
                  <c:pt idx="1">
                    <c:v>2.9376167726577234E-2</c:v>
                  </c:pt>
                  <c:pt idx="2">
                    <c:v>2.6629197697264624E-3</c:v>
                  </c:pt>
                  <c:pt idx="3">
                    <c:v>2.6127997052969826E-3</c:v>
                  </c:pt>
                  <c:pt idx="4">
                    <c:v>7.6386476690576618E-2</c:v>
                  </c:pt>
                </c:numCache>
              </c:numRef>
            </c:minus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lt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'[Plots (1).xlsx]increasingVertices'!$I$4:$M$4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(1).xlsx]increasingVertices'!$I$10:$M$10</c:f>
              <c:numCache>
                <c:formatCode>General</c:formatCode>
                <c:ptCount val="5"/>
                <c:pt idx="0">
                  <c:v>3.3200000000000007E-5</c:v>
                </c:pt>
                <c:pt idx="1">
                  <c:v>5.7059999999999999E-4</c:v>
                </c:pt>
                <c:pt idx="2">
                  <c:v>1.6162799999999998E-2</c:v>
                </c:pt>
                <c:pt idx="3">
                  <c:v>0.25853160000000003</c:v>
                </c:pt>
                <c:pt idx="4">
                  <c:v>6.2244100000000007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'[Plots (1).xlsx]increasingVertices'!$A$1</c:f>
              <c:strCache>
                <c:ptCount val="1"/>
                <c:pt idx="0">
                  <c:v>pBfs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(1).xlsx]increasingVertices'!$B$4:$F$4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(1).xlsx]increasingVertices'!$B$10:$F$10</c:f>
              <c:numCache>
                <c:formatCode>General</c:formatCode>
                <c:ptCount val="5"/>
                <c:pt idx="0">
                  <c:v>0.27537200000000006</c:v>
                </c:pt>
                <c:pt idx="1">
                  <c:v>0.25881239999999994</c:v>
                </c:pt>
                <c:pt idx="2">
                  <c:v>0.22028880000000001</c:v>
                </c:pt>
                <c:pt idx="3">
                  <c:v>0.23518460000000002</c:v>
                </c:pt>
                <c:pt idx="4">
                  <c:v>0.53845480000000001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'[Plots (1).xlsx]increasingVertices'!$O$1</c:f>
              <c:strCache>
                <c:ptCount val="1"/>
                <c:pt idx="0">
                  <c:v>pBfsAtomic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(1).xlsx]increasingVertices'!$P$4:$T$4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(1).xlsx]increasingVertices'!$P$10:$T$10</c:f>
              <c:numCache>
                <c:formatCode>General</c:formatCode>
                <c:ptCount val="5"/>
                <c:pt idx="0">
                  <c:v>0.23540460000000002</c:v>
                </c:pt>
                <c:pt idx="1">
                  <c:v>0.24465899999999996</c:v>
                </c:pt>
                <c:pt idx="2">
                  <c:v>0.22130299999999997</c:v>
                </c:pt>
                <c:pt idx="3">
                  <c:v>0.23338700000000001</c:v>
                </c:pt>
                <c:pt idx="4">
                  <c:v>1.1044212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'[Plots (1).xlsx]increasingVertices'!$V$1</c:f>
              <c:strCache>
                <c:ptCount val="1"/>
                <c:pt idx="0">
                  <c:v>randContract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(1).xlsx]increasingVertices'!$W$4:$AA$4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(1).xlsx]increasingVertices'!$W$10:$AA$10</c:f>
              <c:numCache>
                <c:formatCode>General</c:formatCode>
                <c:ptCount val="5"/>
                <c:pt idx="0">
                  <c:v>3.0800000000000003E-5</c:v>
                </c:pt>
                <c:pt idx="1">
                  <c:v>1.0478E-3</c:v>
                </c:pt>
                <c:pt idx="2">
                  <c:v>4.1366400000000005E-2</c:v>
                </c:pt>
                <c:pt idx="3">
                  <c:v>1.6569551999999999</c:v>
                </c:pt>
                <c:pt idx="4">
                  <c:v>43.990808199999989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'[Plots (1).xlsx]increasingVertices'!$AC$1</c:f>
              <c:strCache>
                <c:ptCount val="1"/>
                <c:pt idx="0">
                  <c:v>pRandContract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(1).xlsx]increasingVertices'!$AD$4:$AH$4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(1).xlsx]increasingVertices'!$AD$10:$AH$10</c:f>
              <c:numCache>
                <c:formatCode>General</c:formatCode>
                <c:ptCount val="5"/>
                <c:pt idx="0">
                  <c:v>1.8000000000000001E-6</c:v>
                </c:pt>
                <c:pt idx="1">
                  <c:v>1.9779999999999997E-3</c:v>
                </c:pt>
                <c:pt idx="2">
                  <c:v>3.7945800000000002E-2</c:v>
                </c:pt>
                <c:pt idx="3">
                  <c:v>0.76689779999999996</c:v>
                </c:pt>
                <c:pt idx="4">
                  <c:v>16.57602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'[Plots (1).xlsx]increasingVertices'!$AJ$1</c:f>
              <c:strCache>
                <c:ptCount val="1"/>
                <c:pt idx="0">
                  <c:v>ufind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(1).xlsx]increasingVertices'!$AK$4:$AO$4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(1).xlsx]increasingVertices'!$AK$10:$AO$10</c:f>
              <c:numCache>
                <c:formatCode>General</c:formatCode>
                <c:ptCount val="5"/>
                <c:pt idx="0">
                  <c:v>1.4799999999999999E-5</c:v>
                </c:pt>
                <c:pt idx="1">
                  <c:v>1.9659999999999998E-4</c:v>
                </c:pt>
                <c:pt idx="2">
                  <c:v>4.1971999999999999E-3</c:v>
                </c:pt>
                <c:pt idx="3">
                  <c:v>8.0379599999999995E-2</c:v>
                </c:pt>
                <c:pt idx="4">
                  <c:v>2.8516640000000004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'[Plots (1).xlsx]increasingVertices'!$AQ$1</c:f>
              <c:strCache>
                <c:ptCount val="1"/>
                <c:pt idx="0">
                  <c:v>boost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lumMod val="60000"/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'[Plots (1).xlsx]increasingVertices'!$AR$4:$AV$4</c:f>
              <c:numCache>
                <c:formatCode>General</c:formatCode>
                <c:ptCount val="5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</c:numCache>
            </c:numRef>
          </c:xVal>
          <c:yVal>
            <c:numRef>
              <c:f>'[Plots (1).xlsx]increasingVertices'!$AR$10:$AV$10</c:f>
              <c:numCache>
                <c:formatCode>General</c:formatCode>
                <c:ptCount val="5"/>
                <c:pt idx="0">
                  <c:v>1.294E-4</c:v>
                </c:pt>
                <c:pt idx="1">
                  <c:v>1.4996E-3</c:v>
                </c:pt>
                <c:pt idx="2">
                  <c:v>2.2733999999999997E-2</c:v>
                </c:pt>
                <c:pt idx="3">
                  <c:v>0.35857400000000006</c:v>
                </c:pt>
                <c:pt idx="4">
                  <c:v>7.073264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103696"/>
        <c:axId val="403104256"/>
      </c:scatterChart>
      <c:valAx>
        <c:axId val="403103696"/>
        <c:scaling>
          <c:orientation val="minMax"/>
          <c:max val="10200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#</a:t>
                </a:r>
                <a:r>
                  <a:rPr lang="de-CH" baseline="0"/>
                  <a:t> Vertices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4256"/>
        <c:crosses val="autoZero"/>
        <c:crossBetween val="midCat"/>
      </c:valAx>
      <c:valAx>
        <c:axId val="4031042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/>
                  <a:t>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103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366F-C6C3-4D5A-8D0B-92E7DCCAC250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F5C0B-8884-41E5-88A3-9679438C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67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5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5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56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3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1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954DE-AD15-4167-8118-D8CF852358AF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94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2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6B26-DAD0-4133-A057-860EADF346E2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075B-2C4E-4AF2-BF5D-3B5850A9BC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909" y="4946241"/>
            <a:ext cx="8144134" cy="187019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Parallelepipeds:</a:t>
            </a:r>
          </a:p>
          <a:p>
            <a:r>
              <a:rPr lang="it-IT" dirty="0" smtClean="0"/>
              <a:t>Fabian Meier</a:t>
            </a:r>
          </a:p>
          <a:p>
            <a:r>
              <a:rPr lang="it-IT" dirty="0"/>
              <a:t>Gustavo </a:t>
            </a:r>
            <a:r>
              <a:rPr lang="it-IT" dirty="0" smtClean="0"/>
              <a:t>Segovia</a:t>
            </a:r>
          </a:p>
          <a:p>
            <a:r>
              <a:rPr lang="it-IT" dirty="0"/>
              <a:t>Seraiah Walter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m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095122"/>
              </p:ext>
            </p:extLst>
          </p:nvPr>
        </p:nvGraphicFramePr>
        <p:xfrm>
          <a:off x="685800" y="2285999"/>
          <a:ext cx="10820400" cy="4024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8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</p:spTree>
    <p:extLst>
      <p:ext uri="{BB962C8B-B14F-4D97-AF65-F5344CB8AC3E}">
        <p14:creationId xmlns:p14="http://schemas.microsoft.com/office/powerpoint/2010/main" val="26547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  <p:pic>
        <p:nvPicPr>
          <p:cNvPr id="6" name="Inhaltsplatzhalter 3" descr="ufin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0" y="2389658"/>
            <a:ext cx="4798484" cy="359886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268635" y="397696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061009" y="401899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2-6</a:t>
            </a:r>
          </a:p>
        </p:txBody>
      </p:sp>
    </p:spTree>
    <p:extLst>
      <p:ext uri="{BB962C8B-B14F-4D97-AF65-F5344CB8AC3E}">
        <p14:creationId xmlns:p14="http://schemas.microsoft.com/office/powerpoint/2010/main" val="26714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Union Find</a:t>
            </a:r>
          </a:p>
        </p:txBody>
      </p:sp>
      <p:pic>
        <p:nvPicPr>
          <p:cNvPr id="4" name="Inhaltsplatzhalter 3" descr="ufind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80" y="2398454"/>
            <a:ext cx="4798484" cy="3598863"/>
          </a:xfrm>
        </p:spPr>
      </p:pic>
      <p:pic>
        <p:nvPicPr>
          <p:cNvPr id="6" name="Inhaltsplatzhalter 3" descr="ufin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0" y="2389658"/>
            <a:ext cx="4798484" cy="3598863"/>
          </a:xfrm>
          <a:prstGeom prst="rect">
            <a:avLst/>
          </a:prstGeom>
        </p:spPr>
      </p:pic>
      <p:pic>
        <p:nvPicPr>
          <p:cNvPr id="7" name="Inhaltsplatzhalter 3" descr="ufin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33" y="2357901"/>
            <a:ext cx="4798484" cy="359886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268635" y="397696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061009" y="401899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2-6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6427116" y="3939411"/>
            <a:ext cx="2431769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251036" y="397053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edge 2-8</a:t>
            </a:r>
          </a:p>
        </p:txBody>
      </p:sp>
    </p:spTree>
    <p:extLst>
      <p:ext uri="{BB962C8B-B14F-4D97-AF65-F5344CB8AC3E}">
        <p14:creationId xmlns:p14="http://schemas.microsoft.com/office/powerpoint/2010/main" val="24362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graphicFrame>
        <p:nvGraphicFramePr>
          <p:cNvPr id="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702702"/>
              </p:ext>
            </p:extLst>
          </p:nvPr>
        </p:nvGraphicFramePr>
        <p:xfrm>
          <a:off x="680321" y="2286000"/>
          <a:ext cx="10825879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77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66035" y="3971410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14082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  <a:endCxn id="6" idx="2"/>
          </p:cNvCxnSpPr>
          <p:nvPr/>
        </p:nvCxnSpPr>
        <p:spPr>
          <a:xfrm flipV="1">
            <a:off x="3838228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86275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>
            <a:off x="3813011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38107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724204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4700179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5428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785083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78"/>
          <p:cNvGrpSpPr/>
          <p:nvPr/>
        </p:nvGrpSpPr>
        <p:grpSpPr>
          <a:xfrm>
            <a:off x="5738649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16" name="Oval 15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6" idx="4"/>
              <a:endCxn id="17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79"/>
          <p:cNvGrpSpPr/>
          <p:nvPr/>
        </p:nvGrpSpPr>
        <p:grpSpPr>
          <a:xfrm>
            <a:off x="5966959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0" name="Oval 19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6"/>
              <a:endCxn id="21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0" idx="5"/>
              <a:endCxn id="23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0" idx="7"/>
              <a:endCxn id="25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7"/>
              <a:endCxn id="21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6"/>
              <a:endCxn id="28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0"/>
              <a:endCxn id="25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8" idx="6"/>
            <a:endCxn id="16" idx="2"/>
          </p:cNvCxnSpPr>
          <p:nvPr/>
        </p:nvCxnSpPr>
        <p:spPr>
          <a:xfrm flipV="1">
            <a:off x="4958468" y="4559880"/>
            <a:ext cx="780181" cy="198522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7" idx="2"/>
          </p:cNvCxnSpPr>
          <p:nvPr/>
        </p:nvCxnSpPr>
        <p:spPr>
          <a:xfrm>
            <a:off x="4933251" y="4819281"/>
            <a:ext cx="1104042" cy="61493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22054" y="3971410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3019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75212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941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5802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6789116" y="3886304"/>
            <a:ext cx="172193" cy="786001"/>
          </a:xfrm>
          <a:prstGeom prst="line">
            <a:avLst/>
          </a:prstGeom>
          <a:solidFill>
            <a:schemeClr val="tx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514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6411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78"/>
          <p:cNvGrpSpPr/>
          <p:nvPr/>
        </p:nvGrpSpPr>
        <p:grpSpPr>
          <a:xfrm>
            <a:off x="7827586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16" name="Oval 15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6" idx="4"/>
              <a:endCxn id="17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4262760" y="4207508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82306" y="4729796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6"/>
            <a:endCxn id="21" idx="2"/>
          </p:cNvCxnSpPr>
          <p:nvPr/>
        </p:nvCxnSpPr>
        <p:spPr>
          <a:xfrm>
            <a:off x="443495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40429" y="533684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5"/>
            <a:endCxn id="23" idx="1"/>
          </p:cNvCxnSpPr>
          <p:nvPr/>
        </p:nvCxnSpPr>
        <p:spPr>
          <a:xfrm>
            <a:off x="4409736" y="4354484"/>
            <a:ext cx="355910" cy="1007580"/>
          </a:xfrm>
          <a:prstGeom prst="line">
            <a:avLst/>
          </a:prstGeom>
          <a:solidFill>
            <a:schemeClr val="tx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7"/>
            <a:endCxn id="21" idx="4"/>
          </p:cNvCxnSpPr>
          <p:nvPr/>
        </p:nvCxnSpPr>
        <p:spPr>
          <a:xfrm flipV="1">
            <a:off x="488740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6"/>
            <a:endCxn id="28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0634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8" idx="6"/>
            <a:endCxn id="16" idx="2"/>
          </p:cNvCxnSpPr>
          <p:nvPr/>
        </p:nvCxnSpPr>
        <p:spPr>
          <a:xfrm flipV="1">
            <a:off x="7047405" y="4559880"/>
            <a:ext cx="780181" cy="198522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7" idx="2"/>
          </p:cNvCxnSpPr>
          <p:nvPr/>
        </p:nvCxnSpPr>
        <p:spPr>
          <a:xfrm>
            <a:off x="7022188" y="4819281"/>
            <a:ext cx="1104042" cy="614938"/>
          </a:xfrm>
          <a:prstGeom prst="line">
            <a:avLst/>
          </a:prstGeom>
          <a:solidFill>
            <a:schemeClr val="tx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22054" y="3971410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3019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75212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941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4"/>
            <a:endCxn id="10" idx="0"/>
          </p:cNvCxnSpPr>
          <p:nvPr/>
        </p:nvCxnSpPr>
        <p:spPr>
          <a:xfrm flipH="1">
            <a:off x="35802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H="1" flipV="1">
            <a:off x="6789116" y="3886304"/>
            <a:ext cx="172193" cy="786001"/>
          </a:xfrm>
          <a:prstGeom prst="lin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514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6411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78"/>
          <p:cNvGrpSpPr/>
          <p:nvPr/>
        </p:nvGrpSpPr>
        <p:grpSpPr>
          <a:xfrm>
            <a:off x="7827586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16" name="Oval 15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6" idx="4"/>
              <a:endCxn id="17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4262760" y="4207508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82306" y="4729796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6"/>
            <a:endCxn id="21" idx="2"/>
          </p:cNvCxnSpPr>
          <p:nvPr/>
        </p:nvCxnSpPr>
        <p:spPr>
          <a:xfrm>
            <a:off x="4434953" y="4293605"/>
            <a:ext cx="1047353" cy="52228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40429" y="533684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5"/>
            <a:endCxn id="23" idx="1"/>
          </p:cNvCxnSpPr>
          <p:nvPr/>
        </p:nvCxnSpPr>
        <p:spPr>
          <a:xfrm>
            <a:off x="4409736" y="4354484"/>
            <a:ext cx="355910" cy="1007580"/>
          </a:xfrm>
          <a:prstGeom prst="lin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024978" y="399276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7"/>
            <a:endCxn id="21" idx="4"/>
          </p:cNvCxnSpPr>
          <p:nvPr/>
        </p:nvCxnSpPr>
        <p:spPr>
          <a:xfrm flipV="1">
            <a:off x="4887405" y="4901989"/>
            <a:ext cx="680998" cy="460075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41649" y="416160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6"/>
            <a:endCxn id="28" idx="2"/>
          </p:cNvCxnSpPr>
          <p:nvPr/>
        </p:nvCxnSpPr>
        <p:spPr>
          <a:xfrm>
            <a:off x="8197171" y="4078858"/>
            <a:ext cx="344478" cy="168840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0634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8" idx="6"/>
            <a:endCxn id="16" idx="2"/>
          </p:cNvCxnSpPr>
          <p:nvPr/>
        </p:nvCxnSpPr>
        <p:spPr>
          <a:xfrm flipV="1">
            <a:off x="7047405" y="4559880"/>
            <a:ext cx="780181" cy="198522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5"/>
            <a:endCxn id="17" idx="2"/>
          </p:cNvCxnSpPr>
          <p:nvPr/>
        </p:nvCxnSpPr>
        <p:spPr>
          <a:xfrm>
            <a:off x="7022188" y="4819281"/>
            <a:ext cx="1104042" cy="614938"/>
          </a:xfrm>
          <a:prstGeom prst="lin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3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Spanning Tree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18567" y="2336800"/>
            <a:ext cx="5176371" cy="3598863"/>
          </a:xfrm>
        </p:spPr>
        <p:txBody>
          <a:bodyPr/>
          <a:lstStyle/>
          <a:p>
            <a:r>
              <a:rPr lang="de-DE"/>
              <a:t>Runtime: O(m/p+ n*log(p))</a:t>
            </a:r>
          </a:p>
          <a:p>
            <a:r>
              <a:rPr lang="en-US"/>
              <a:t>Strong scaling </a:t>
            </a:r>
            <a:r>
              <a:rPr lang="de-DE"/>
              <a:t>in number of </a:t>
            </a:r>
            <a:r>
              <a:rPr lang="en-US"/>
              <a:t>processors</a:t>
            </a:r>
            <a:endParaRPr lang="de-DE"/>
          </a:p>
        </p:txBody>
      </p:sp>
      <p:pic>
        <p:nvPicPr>
          <p:cNvPr id="6" name="Grafik 5" descr="pstree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3" y="2294810"/>
            <a:ext cx="5043662" cy="36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EXPLAIN IT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150975" y="3835297"/>
            <a:ext cx="1320361" cy="1920553"/>
            <a:chOff x="3334089" y="3712234"/>
            <a:chExt cx="1320361" cy="1920553"/>
          </a:xfrm>
          <a:solidFill>
            <a:schemeClr val="tx2"/>
          </a:solidFill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909841" y="4014794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487251" y="3820793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8281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0362 -0.021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0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15547 -0.019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Contraction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272504"/>
              </p:ext>
            </p:extLst>
          </p:nvPr>
        </p:nvGraphicFramePr>
        <p:xfrm>
          <a:off x="680322" y="2286000"/>
          <a:ext cx="10825878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6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EXPLAIN IT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493148"/>
              </p:ext>
            </p:extLst>
          </p:nvPr>
        </p:nvGraphicFramePr>
        <p:xfrm>
          <a:off x="685800" y="2286001"/>
          <a:ext cx="1082040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66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 with atomics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EXPLAIN IT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transversal with atomics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104988"/>
              </p:ext>
            </p:extLst>
          </p:nvPr>
        </p:nvGraphicFramePr>
        <p:xfrm>
          <a:off x="680322" y="2286000"/>
          <a:ext cx="10825878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Varying number of vertices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438885"/>
              </p:ext>
            </p:extLst>
          </p:nvPr>
        </p:nvGraphicFramePr>
        <p:xfrm>
          <a:off x="680322" y="2286000"/>
          <a:ext cx="10825878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Varying number of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Varying number of 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Real world 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0"/>
          <p:cNvGrpSpPr/>
          <p:nvPr/>
        </p:nvGrpSpPr>
        <p:grpSpPr>
          <a:xfrm>
            <a:off x="3099493" y="3388207"/>
            <a:ext cx="5783066" cy="2367643"/>
            <a:chOff x="3099493" y="3388207"/>
            <a:chExt cx="5783066" cy="2367643"/>
          </a:xfrm>
        </p:grpSpPr>
        <p:sp>
          <p:nvSpPr>
            <p:cNvPr id="77" name="Oval 76"/>
            <p:cNvSpPr/>
            <p:nvPr/>
          </p:nvSpPr>
          <p:spPr>
            <a:xfrm>
              <a:off x="6740793" y="3646743"/>
              <a:ext cx="2141766" cy="2026797"/>
            </a:xfrm>
            <a:prstGeom prst="ellipse">
              <a:avLst/>
            </a:prstGeom>
            <a:solidFill>
              <a:schemeClr val="tx1">
                <a:lumMod val="85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742370" y="3388207"/>
              <a:ext cx="568927" cy="7018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241941" y="4299680"/>
              <a:ext cx="884711" cy="13523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99493" y="3435697"/>
              <a:ext cx="1735597" cy="232015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high performance algorithm for connected components</a:t>
            </a:r>
          </a:p>
          <a:p>
            <a:r>
              <a:rPr lang="en-US" dirty="0"/>
              <a:t>Graph fits in memory</a:t>
            </a:r>
          </a:p>
          <a:p>
            <a:endParaRPr lang="en-US" dirty="0"/>
          </a:p>
        </p:txBody>
      </p:sp>
      <p:grpSp>
        <p:nvGrpSpPr>
          <p:cNvPr id="8" name="Group 77"/>
          <p:cNvGrpSpPr/>
          <p:nvPr/>
        </p:nvGrpSpPr>
        <p:grpSpPr>
          <a:xfrm>
            <a:off x="3355226" y="3714111"/>
            <a:ext cx="1320361" cy="1920553"/>
            <a:chOff x="3334089" y="3712234"/>
            <a:chExt cx="1320361" cy="1920553"/>
          </a:xfrm>
          <a:solidFill>
            <a:schemeClr val="tx2"/>
          </a:solidFill>
        </p:grpSpPr>
        <p:sp>
          <p:nvSpPr>
            <p:cNvPr id="4" name="Oval 3"/>
            <p:cNvSpPr/>
            <p:nvPr/>
          </p:nvSpPr>
          <p:spPr>
            <a:xfrm>
              <a:off x="3362017" y="39695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310064" y="371223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4" idx="6"/>
              <a:endCxn id="5" idx="2"/>
            </p:cNvCxnSpPr>
            <p:nvPr/>
          </p:nvCxnSpPr>
          <p:spPr>
            <a:xfrm flipV="1">
              <a:off x="3534210" y="3798331"/>
              <a:ext cx="775854" cy="257299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82257" y="4670428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5"/>
              <a:endCxn id="9" idx="1"/>
            </p:cNvCxnSpPr>
            <p:nvPr/>
          </p:nvCxnSpPr>
          <p:spPr>
            <a:xfrm>
              <a:off x="3508993" y="4116509"/>
              <a:ext cx="998481" cy="57913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4089" y="490397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4" idx="4"/>
              <a:endCxn id="15" idx="0"/>
            </p:cNvCxnSpPr>
            <p:nvPr/>
          </p:nvCxnSpPr>
          <p:spPr>
            <a:xfrm flipH="1">
              <a:off x="3420186" y="4141726"/>
              <a:ext cx="27928" cy="76225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5" idx="4"/>
            </p:cNvCxnSpPr>
            <p:nvPr/>
          </p:nvCxnSpPr>
          <p:spPr>
            <a:xfrm flipH="1" flipV="1">
              <a:off x="4396161" y="3884427"/>
              <a:ext cx="172193" cy="786001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91410" y="54605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5" idx="5"/>
              <a:endCxn id="23" idx="1"/>
            </p:cNvCxnSpPr>
            <p:nvPr/>
          </p:nvCxnSpPr>
          <p:spPr>
            <a:xfrm>
              <a:off x="3481065" y="5050953"/>
              <a:ext cx="535562" cy="43485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8" name="Oval 27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8" idx="4"/>
              <a:endCxn id="33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39" name="Oval 38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6"/>
              <a:endCxn id="40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9" idx="5"/>
              <a:endCxn id="42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9" idx="7"/>
              <a:endCxn id="44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7"/>
              <a:endCxn id="40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4" idx="6"/>
              <a:endCxn id="47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2" idx="0"/>
              <a:endCxn id="44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888" y="3352689"/>
            <a:ext cx="961386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Thank you</a:t>
            </a:r>
            <a:endParaRPr lang="en-US" sz="11500" dirty="0" smtClean="0"/>
          </a:p>
          <a:p>
            <a:pPr algn="ctr"/>
            <a:endParaRPr lang="en-US" sz="11500" dirty="0" smtClean="0"/>
          </a:p>
          <a:p>
            <a:pPr algn="ctr"/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7349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r>
              <a:rPr lang="de-CH" dirty="0" err="1"/>
              <a:t>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15769" cy="4207765"/>
          </a:xfrm>
        </p:spPr>
        <p:txBody>
          <a:bodyPr>
            <a:normAutofit fontScale="62500" lnSpcReduction="20000"/>
          </a:bodyPr>
          <a:lstStyle/>
          <a:p>
            <a:r>
              <a:rPr lang="de-CH" dirty="0" smtClean="0"/>
              <a:t>BFS</a:t>
            </a:r>
          </a:p>
          <a:p>
            <a:pPr lvl="1"/>
            <a:r>
              <a:rPr lang="de-CH" dirty="0" err="1" smtClean="0"/>
              <a:t>Iterate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all </a:t>
            </a:r>
            <a:r>
              <a:rPr lang="de-CH" dirty="0" err="1" smtClean="0"/>
              <a:t>nodes</a:t>
            </a:r>
            <a:endParaRPr lang="de-CH" dirty="0" smtClean="0"/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visited</a:t>
            </a:r>
            <a:r>
              <a:rPr lang="de-CH" dirty="0" smtClean="0"/>
              <a:t> </a:t>
            </a:r>
            <a:r>
              <a:rPr lang="de-CH" dirty="0" err="1" smtClean="0"/>
              <a:t>yet</a:t>
            </a:r>
            <a:r>
              <a:rPr lang="de-CH" dirty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bfs</a:t>
            </a:r>
            <a:r>
              <a:rPr lang="de-CH" dirty="0"/>
              <a:t> </a:t>
            </a:r>
            <a:endParaRPr lang="de-CH" dirty="0" smtClean="0"/>
          </a:p>
          <a:p>
            <a:r>
              <a:rPr lang="de-CH" dirty="0" err="1" smtClean="0"/>
              <a:t>pBFS</a:t>
            </a:r>
            <a:endParaRPr lang="de-CH" dirty="0" smtClean="0"/>
          </a:p>
          <a:p>
            <a:pPr lvl="1"/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starts</a:t>
            </a:r>
            <a:r>
              <a:rPr lang="de-CH" dirty="0" smtClean="0"/>
              <a:t> at a different </a:t>
            </a:r>
            <a:r>
              <a:rPr lang="de-CH" dirty="0" err="1" smtClean="0"/>
              <a:t>node</a:t>
            </a:r>
            <a:endParaRPr lang="de-CH" dirty="0"/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visited</a:t>
            </a:r>
            <a:r>
              <a:rPr lang="de-CH" dirty="0" smtClean="0"/>
              <a:t> </a:t>
            </a:r>
            <a:r>
              <a:rPr lang="de-CH" dirty="0" err="1" smtClean="0"/>
              <a:t>yet</a:t>
            </a:r>
            <a:r>
              <a:rPr lang="de-CH" dirty="0" smtClean="0"/>
              <a:t>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bfs</a:t>
            </a:r>
            <a:endParaRPr lang="de-CH" dirty="0" smtClean="0"/>
          </a:p>
          <a:p>
            <a:pPr lvl="1"/>
            <a:r>
              <a:rPr lang="de-CH" dirty="0"/>
              <a:t>Mark </a:t>
            </a:r>
            <a:r>
              <a:rPr lang="de-CH" dirty="0" err="1"/>
              <a:t>nodes</a:t>
            </a:r>
            <a:r>
              <a:rPr lang="de-CH" dirty="0"/>
              <a:t> </a:t>
            </a:r>
            <a:r>
              <a:rPr lang="de-CH" dirty="0" err="1"/>
              <a:t>traversed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bfs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.</a:t>
            </a:r>
          </a:p>
          <a:p>
            <a:pPr lvl="1"/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encounter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/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put</a:t>
            </a:r>
            <a:r>
              <a:rPr lang="de-CH" dirty="0" smtClean="0"/>
              <a:t> </a:t>
            </a: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merge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. </a:t>
            </a:r>
            <a:r>
              <a:rPr lang="de-CH" dirty="0" err="1" smtClean="0"/>
              <a:t>Don’t</a:t>
            </a:r>
            <a:r>
              <a:rPr lang="de-CH" dirty="0" smtClean="0"/>
              <a:t> follow </a:t>
            </a:r>
            <a:r>
              <a:rPr lang="de-CH" dirty="0" err="1" smtClean="0"/>
              <a:t>nodes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marked</a:t>
            </a:r>
            <a:r>
              <a:rPr lang="de-CH" dirty="0" smtClean="0"/>
              <a:t>.</a:t>
            </a:r>
          </a:p>
          <a:p>
            <a:pPr lvl="1"/>
            <a:r>
              <a:rPr lang="en-US" dirty="0" smtClean="0"/>
              <a:t>At the end do merging of </a:t>
            </a:r>
            <a:r>
              <a:rPr lang="en-US" dirty="0" err="1" smtClean="0"/>
              <a:t>componenets</a:t>
            </a:r>
            <a:endParaRPr lang="de-CH" dirty="0" smtClean="0"/>
          </a:p>
          <a:p>
            <a:r>
              <a:rPr lang="de-CH" dirty="0" err="1" smtClean="0"/>
              <a:t>pBFSAtomic</a:t>
            </a:r>
            <a:endParaRPr lang="de-CH" dirty="0" smtClean="0"/>
          </a:p>
          <a:p>
            <a:pPr lvl="1"/>
            <a:r>
              <a:rPr lang="en-US" dirty="0" smtClean="0"/>
              <a:t>Same as </a:t>
            </a:r>
            <a:r>
              <a:rPr lang="en-US" dirty="0" err="1" smtClean="0"/>
              <a:t>pBFS</a:t>
            </a:r>
            <a:r>
              <a:rPr lang="en-US" dirty="0" smtClean="0"/>
              <a:t>, guarantees that a write is seen by all other threads.</a:t>
            </a:r>
            <a:endParaRPr lang="de-CH" dirty="0" smtClean="0"/>
          </a:p>
          <a:p>
            <a:r>
              <a:rPr lang="de-CH" dirty="0" err="1" smtClean="0"/>
              <a:t>compareExchange</a:t>
            </a:r>
            <a:endParaRPr lang="de-CH" dirty="0" smtClean="0"/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pBFS</a:t>
            </a:r>
            <a:r>
              <a:rPr lang="en-US" dirty="0" smtClean="0"/>
              <a:t> but no merging.</a:t>
            </a:r>
          </a:p>
          <a:p>
            <a:pPr lvl="1"/>
            <a:r>
              <a:rPr lang="en-US" dirty="0" smtClean="0"/>
              <a:t>If two threads on the same component the one with lower priority drops its work and starts somewhere else.</a:t>
            </a:r>
            <a:endParaRPr lang="de-CH" dirty="0" smtClean="0"/>
          </a:p>
          <a:p>
            <a:r>
              <a:rPr lang="de-CH" dirty="0" smtClean="0"/>
              <a:t>Union find</a:t>
            </a:r>
          </a:p>
          <a:p>
            <a:r>
              <a:rPr lang="de-CH" dirty="0" err="1" smtClean="0"/>
              <a:t>Randomized</a:t>
            </a:r>
            <a:r>
              <a:rPr lang="de-CH" dirty="0" smtClean="0"/>
              <a:t> </a:t>
            </a:r>
            <a:r>
              <a:rPr lang="de-CH" dirty="0" err="1" smtClean="0"/>
              <a:t>contraction</a:t>
            </a:r>
            <a:endParaRPr lang="de-CH" dirty="0" smtClean="0"/>
          </a:p>
          <a:p>
            <a:r>
              <a:rPr lang="de-CH" dirty="0" err="1" smtClean="0"/>
              <a:t>Spanning</a:t>
            </a:r>
            <a:r>
              <a:rPr lang="de-CH" dirty="0" smtClean="0"/>
              <a:t> </a:t>
            </a:r>
            <a:r>
              <a:rPr lang="de-CH" dirty="0" err="1" smtClean="0"/>
              <a:t>tree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2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serial</a:t>
            </a:r>
          </a:p>
          <a:p>
            <a:pPr lvl="1"/>
            <a:r>
              <a:rPr lang="en-US" dirty="0" smtClean="0"/>
              <a:t>Transversal (BFS/DFS) – O(n + m)</a:t>
            </a:r>
          </a:p>
          <a:p>
            <a:pPr lvl="1"/>
            <a:r>
              <a:rPr lang="en-US" dirty="0" smtClean="0"/>
              <a:t>Union find – O(m log(n))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Randomized Contraction Parallel Connected Components</a:t>
            </a:r>
          </a:p>
          <a:p>
            <a:pPr lvl="1"/>
            <a:r>
              <a:rPr lang="en-US" sz="1600" dirty="0"/>
              <a:t>http://www3.cs.stonybrook.edu/~rezaul/Spring-2012/CSE613/CSE613-lecture-11.pdf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7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– 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free parallel transversal</a:t>
            </a:r>
          </a:p>
          <a:p>
            <a:pPr lvl="1"/>
            <a:r>
              <a:rPr lang="en-US" dirty="0" smtClean="0"/>
              <a:t>Parallel BFS</a:t>
            </a:r>
          </a:p>
          <a:p>
            <a:pPr lvl="1"/>
            <a:r>
              <a:rPr lang="en-US" dirty="0"/>
              <a:t>Parallel </a:t>
            </a:r>
            <a:r>
              <a:rPr lang="en-US" dirty="0" smtClean="0"/>
              <a:t>BFS with atomics</a:t>
            </a:r>
          </a:p>
          <a:p>
            <a:r>
              <a:rPr lang="en-US" dirty="0" smtClean="0"/>
              <a:t>Parallel spanning tree – inspired by union find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78"/>
          <p:cNvGrpSpPr/>
          <p:nvPr/>
        </p:nvGrpSpPr>
        <p:grpSpPr>
          <a:xfrm>
            <a:off x="5455768" y="4473783"/>
            <a:ext cx="470837" cy="1046532"/>
            <a:chOff x="5483889" y="4414062"/>
            <a:chExt cx="470837" cy="1046532"/>
          </a:xfrm>
          <a:solidFill>
            <a:schemeClr val="tx2"/>
          </a:solidFill>
        </p:grpSpPr>
        <p:sp>
          <p:nvSpPr>
            <p:cNvPr id="21" name="Oval 20"/>
            <p:cNvSpPr/>
            <p:nvPr/>
          </p:nvSpPr>
          <p:spPr>
            <a:xfrm>
              <a:off x="5483889" y="441406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2533" y="5288401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5569986" y="4586255"/>
              <a:ext cx="298644" cy="702146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tx2"/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83154" y="3971410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31201" y="371411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6"/>
            <a:endCxn id="11" idx="2"/>
          </p:cNvCxnSpPr>
          <p:nvPr/>
        </p:nvCxnSpPr>
        <p:spPr>
          <a:xfrm flipV="1">
            <a:off x="3555347" y="3800208"/>
            <a:ext cx="775854" cy="257299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03394" y="4672305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3530130" y="4118386"/>
            <a:ext cx="998481" cy="57913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55226" y="4905854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4"/>
            <a:endCxn id="15" idx="0"/>
          </p:cNvCxnSpPr>
          <p:nvPr/>
        </p:nvCxnSpPr>
        <p:spPr>
          <a:xfrm flipH="1">
            <a:off x="3441323" y="4143603"/>
            <a:ext cx="27928" cy="76225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11" idx="4"/>
          </p:cNvCxnSpPr>
          <p:nvPr/>
        </p:nvCxnSpPr>
        <p:spPr>
          <a:xfrm flipH="1" flipV="1">
            <a:off x="4417298" y="3886304"/>
            <a:ext cx="172193" cy="786001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12547" y="5462471"/>
            <a:ext cx="172193" cy="1721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>
            <a:off x="3502202" y="5052830"/>
            <a:ext cx="535562" cy="434858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455768" y="4473783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4412" y="5348122"/>
            <a:ext cx="172193" cy="1721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4"/>
            <a:endCxn id="22" idx="0"/>
          </p:cNvCxnSpPr>
          <p:nvPr/>
        </p:nvCxnSpPr>
        <p:spPr>
          <a:xfrm>
            <a:off x="5541865" y="4645976"/>
            <a:ext cx="298644" cy="702146"/>
          </a:xfrm>
          <a:prstGeom prst="line">
            <a:avLst/>
          </a:prstGeom>
          <a:solidFill>
            <a:schemeClr val="tx2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79"/>
          <p:cNvGrpSpPr/>
          <p:nvPr/>
        </p:nvGrpSpPr>
        <p:grpSpPr>
          <a:xfrm>
            <a:off x="6934410" y="3992761"/>
            <a:ext cx="1779432" cy="1516279"/>
            <a:chOff x="6806656" y="3958647"/>
            <a:chExt cx="1779432" cy="1516279"/>
          </a:xfrm>
          <a:solidFill>
            <a:schemeClr val="accent5">
              <a:lumMod val="75000"/>
            </a:schemeClr>
          </a:solidFill>
        </p:grpSpPr>
        <p:sp>
          <p:nvSpPr>
            <p:cNvPr id="25" name="Oval 24"/>
            <p:cNvSpPr/>
            <p:nvPr/>
          </p:nvSpPr>
          <p:spPr>
            <a:xfrm>
              <a:off x="6806656" y="4173394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026202" y="4695682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5" idx="6"/>
              <a:endCxn id="26" idx="2"/>
            </p:cNvCxnSpPr>
            <p:nvPr/>
          </p:nvCxnSpPr>
          <p:spPr>
            <a:xfrm>
              <a:off x="6978849" y="4259491"/>
              <a:ext cx="1047353" cy="522288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284325" y="5302733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5"/>
              <a:endCxn id="28" idx="1"/>
            </p:cNvCxnSpPr>
            <p:nvPr/>
          </p:nvCxnSpPr>
          <p:spPr>
            <a:xfrm>
              <a:off x="6953632" y="4320370"/>
              <a:ext cx="355910" cy="100758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897224" y="395864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5" idx="7"/>
              <a:endCxn id="30" idx="2"/>
            </p:cNvCxnSpPr>
            <p:nvPr/>
          </p:nvCxnSpPr>
          <p:spPr>
            <a:xfrm flipV="1">
              <a:off x="6953632" y="4044744"/>
              <a:ext cx="943592" cy="153867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7"/>
              <a:endCxn id="26" idx="4"/>
            </p:cNvCxnSpPr>
            <p:nvPr/>
          </p:nvCxnSpPr>
          <p:spPr>
            <a:xfrm flipV="1">
              <a:off x="7431301" y="4867875"/>
              <a:ext cx="680998" cy="460075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8413895" y="4127487"/>
              <a:ext cx="172193" cy="172193"/>
            </a:xfrm>
            <a:prstGeom prst="ellipse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0" idx="6"/>
              <a:endCxn id="33" idx="2"/>
            </p:cNvCxnSpPr>
            <p:nvPr/>
          </p:nvCxnSpPr>
          <p:spPr>
            <a:xfrm>
              <a:off x="8069417" y="4044744"/>
              <a:ext cx="344478" cy="16884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0"/>
              <a:endCxn id="30" idx="3"/>
            </p:cNvCxnSpPr>
            <p:nvPr/>
          </p:nvCxnSpPr>
          <p:spPr>
            <a:xfrm flipV="1">
              <a:off x="7370422" y="4105623"/>
              <a:ext cx="552019" cy="1197110"/>
            </a:xfrm>
            <a:prstGeom prst="line">
              <a:avLst/>
            </a:prstGeom>
            <a:grpFill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894875" y="3666557"/>
            <a:ext cx="172193" cy="1721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97</TotalTime>
  <Words>360</Words>
  <Application>Microsoft Office PowerPoint</Application>
  <PresentationFormat>Widescreen</PresentationFormat>
  <Paragraphs>101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Trebuchet MS</vt:lpstr>
      <vt:lpstr>Berlin</vt:lpstr>
      <vt:lpstr>Parallel Connected Components</vt:lpstr>
      <vt:lpstr>Our goal</vt:lpstr>
      <vt:lpstr>Our goal</vt:lpstr>
      <vt:lpstr>Algorithms – Related work</vt:lpstr>
      <vt:lpstr>Algorithms – Ours</vt:lpstr>
      <vt:lpstr>Serial transversal</vt:lpstr>
      <vt:lpstr>Serial transversal</vt:lpstr>
      <vt:lpstr>Serial transversal</vt:lpstr>
      <vt:lpstr>Serial transversal</vt:lpstr>
      <vt:lpstr>Serial transversal</vt:lpstr>
      <vt:lpstr>Union Find</vt:lpstr>
      <vt:lpstr>Union Find</vt:lpstr>
      <vt:lpstr>Union Find</vt:lpstr>
      <vt:lpstr>Union find</vt:lpstr>
      <vt:lpstr>Spanning Tree</vt:lpstr>
      <vt:lpstr>Spanning Tree</vt:lpstr>
      <vt:lpstr>Spanning Tree</vt:lpstr>
      <vt:lpstr>Spanning Tree</vt:lpstr>
      <vt:lpstr>Randomized Contraction</vt:lpstr>
      <vt:lpstr>Randomized Contraction</vt:lpstr>
      <vt:lpstr>Parallel transversal</vt:lpstr>
      <vt:lpstr>Parallel transversal</vt:lpstr>
      <vt:lpstr>Parallel transversal with atomics</vt:lpstr>
      <vt:lpstr>Parallel transversal with atomics</vt:lpstr>
      <vt:lpstr>Overview – Varying number of vertices</vt:lpstr>
      <vt:lpstr>Overview – Varying number of components</vt:lpstr>
      <vt:lpstr>Overview – Varying number of threads</vt:lpstr>
      <vt:lpstr>Overview – Real world graphs</vt:lpstr>
      <vt:lpstr>Lessons learned</vt:lpstr>
      <vt:lpstr>PowerPoint Presentation</vt:lpstr>
      <vt:lpstr>Explain the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gustavo</dc:creator>
  <cp:lastModifiedBy>gustavo</cp:lastModifiedBy>
  <cp:revision>31</cp:revision>
  <dcterms:created xsi:type="dcterms:W3CDTF">2014-10-29T16:01:49Z</dcterms:created>
  <dcterms:modified xsi:type="dcterms:W3CDTF">2014-12-14T20:33:53Z</dcterms:modified>
</cp:coreProperties>
</file>