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69" r:id="rId5"/>
    <p:sldId id="258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6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14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76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8972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6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57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27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1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75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98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57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7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9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11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59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26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31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6B26-DAD0-4133-A057-860EADF346E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61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OpenMP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00990" cy="3599316"/>
          </a:xfrm>
        </p:spPr>
        <p:txBody>
          <a:bodyPr/>
          <a:lstStyle/>
          <a:p>
            <a:r>
              <a:rPr lang="en-US" dirty="0" smtClean="0"/>
              <a:t>Take advantage of Shared-Memory</a:t>
            </a:r>
          </a:p>
          <a:p>
            <a:r>
              <a:rPr lang="en-US" dirty="0" smtClean="0"/>
              <a:t>First approach: </a:t>
            </a:r>
          </a:p>
          <a:p>
            <a:pPr lvl="1"/>
            <a:r>
              <a:rPr lang="en-US" dirty="0" smtClean="0"/>
              <a:t>each Core starts at a different Node BFS</a:t>
            </a:r>
          </a:p>
          <a:p>
            <a:pPr lvl="1"/>
            <a:r>
              <a:rPr lang="en-US" dirty="0" smtClean="0"/>
              <a:t>mark visited nodes to prevent duplicate work.</a:t>
            </a:r>
          </a:p>
          <a:p>
            <a:pPr lvl="1"/>
            <a:endParaRPr lang="en-US" dirty="0"/>
          </a:p>
          <a:p>
            <a:r>
              <a:rPr lang="en-US" dirty="0" smtClean="0"/>
              <a:t>Second approach</a:t>
            </a:r>
          </a:p>
          <a:p>
            <a:pPr lvl="1"/>
            <a:r>
              <a:rPr lang="en-US" dirty="0" smtClean="0"/>
              <a:t>Union find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upload.wikimedia.org/wikipedia/commons/thumb/8/85/Pseudoforest.svg/240px-Pseudofores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49" y="2336873"/>
            <a:ext cx="4727280" cy="4096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22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OpenMP</a:t>
            </a:r>
            <a:r>
              <a:rPr lang="de-CH" dirty="0" smtClean="0"/>
              <a:t> </a:t>
            </a:r>
            <a:r>
              <a:rPr lang="de-CH" dirty="0" err="1" smtClean="0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sure each cache has the same data?</a:t>
            </a:r>
          </a:p>
          <a:p>
            <a:pPr lvl="1"/>
            <a:r>
              <a:rPr lang="en-US" dirty="0" smtClean="0"/>
              <a:t>Don’t! (Hardware will take care of it eventually)</a:t>
            </a:r>
          </a:p>
          <a:p>
            <a:pPr lvl="2"/>
            <a:r>
              <a:rPr lang="en-US" dirty="0" smtClean="0"/>
              <a:t>Might lead to duplicate work.</a:t>
            </a:r>
          </a:p>
          <a:p>
            <a:pPr lvl="1"/>
            <a:r>
              <a:rPr lang="en-US" dirty="0" smtClean="0"/>
              <a:t>Use atomic operations</a:t>
            </a:r>
          </a:p>
          <a:p>
            <a:pPr lvl="2"/>
            <a:r>
              <a:rPr lang="en-US" dirty="0" smtClean="0"/>
              <a:t>Might be slow.</a:t>
            </a:r>
          </a:p>
          <a:p>
            <a:pPr lvl="1"/>
            <a:r>
              <a:rPr lang="en-US" dirty="0" smtClean="0"/>
              <a:t>Use Locks</a:t>
            </a:r>
          </a:p>
          <a:p>
            <a:r>
              <a:rPr lang="en-US" dirty="0" smtClean="0"/>
              <a:t>Which one is fastest?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90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components on an undirected static graph</a:t>
            </a:r>
          </a:p>
          <a:p>
            <a:r>
              <a:rPr lang="en-US" dirty="0" smtClean="0"/>
              <a:t>Whole graph fits in memory</a:t>
            </a:r>
          </a:p>
          <a:p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150975" y="3835297"/>
            <a:ext cx="1320361" cy="1920553"/>
            <a:chOff x="3334089" y="3712234"/>
            <a:chExt cx="1320361" cy="1920553"/>
          </a:xfrm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09841" y="4014794"/>
            <a:ext cx="1779432" cy="1516279"/>
            <a:chOff x="6806656" y="3958647"/>
            <a:chExt cx="1779432" cy="1516279"/>
          </a:xfrm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487251" y="3820793"/>
            <a:ext cx="172193" cy="1721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9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828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362 -0.02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0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15547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components on an undirected static graph</a:t>
            </a:r>
          </a:p>
          <a:p>
            <a:r>
              <a:rPr lang="en-US" dirty="0" smtClean="0"/>
              <a:t>Whole graph fits in memory</a:t>
            </a:r>
          </a:p>
          <a:p>
            <a:endParaRPr lang="en-US" dirty="0"/>
          </a:p>
        </p:txBody>
      </p:sp>
      <p:grpSp>
        <p:nvGrpSpPr>
          <p:cNvPr id="8" name="Group 77"/>
          <p:cNvGrpSpPr/>
          <p:nvPr/>
        </p:nvGrpSpPr>
        <p:grpSpPr>
          <a:xfrm>
            <a:off x="3355226" y="3714111"/>
            <a:ext cx="1320361" cy="1920553"/>
            <a:chOff x="3334089" y="3712234"/>
            <a:chExt cx="1320361" cy="1920553"/>
          </a:xfrm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9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828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362 -0.02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0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15547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0"/>
          <p:cNvGrpSpPr/>
          <p:nvPr/>
        </p:nvGrpSpPr>
        <p:grpSpPr>
          <a:xfrm>
            <a:off x="3099493" y="3388207"/>
            <a:ext cx="5783066" cy="2367643"/>
            <a:chOff x="3099493" y="3388207"/>
            <a:chExt cx="5783066" cy="2367643"/>
          </a:xfrm>
        </p:grpSpPr>
        <p:sp>
          <p:nvSpPr>
            <p:cNvPr id="77" name="Oval 76"/>
            <p:cNvSpPr/>
            <p:nvPr/>
          </p:nvSpPr>
          <p:spPr>
            <a:xfrm>
              <a:off x="6740793" y="3646743"/>
              <a:ext cx="2141766" cy="2026797"/>
            </a:xfrm>
            <a:prstGeom prst="ellipse">
              <a:avLst/>
            </a:prstGeom>
            <a:solidFill>
              <a:schemeClr val="tx1">
                <a:lumMod val="85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742370" y="3388207"/>
              <a:ext cx="568927" cy="701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41941" y="4299680"/>
              <a:ext cx="884711" cy="13523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99493" y="3435697"/>
              <a:ext cx="1735597" cy="232015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components on an undirected static graph</a:t>
            </a:r>
          </a:p>
          <a:p>
            <a:r>
              <a:rPr lang="en-US" dirty="0" smtClean="0"/>
              <a:t>Whole graph fits in memory</a:t>
            </a:r>
          </a:p>
          <a:p>
            <a:endParaRPr lang="en-US" dirty="0"/>
          </a:p>
        </p:txBody>
      </p:sp>
      <p:grpSp>
        <p:nvGrpSpPr>
          <p:cNvPr id="8" name="Group 77"/>
          <p:cNvGrpSpPr/>
          <p:nvPr/>
        </p:nvGrpSpPr>
        <p:grpSpPr>
          <a:xfrm>
            <a:off x="3355226" y="3714111"/>
            <a:ext cx="1320361" cy="1920553"/>
            <a:chOff x="3334089" y="3712234"/>
            <a:chExt cx="1320361" cy="1920553"/>
          </a:xfrm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9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828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362 -0.02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0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15547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BFS/DFS approach					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Iterate through every vertex</a:t>
            </a:r>
          </a:p>
          <a:p>
            <a:pPr lvl="1"/>
            <a:r>
              <a:rPr lang="en-US" dirty="0" smtClean="0"/>
              <a:t>If vertex has no assigned component id</a:t>
            </a:r>
          </a:p>
          <a:p>
            <a:pPr lvl="2"/>
            <a:r>
              <a:rPr lang="en-US" dirty="0" smtClean="0"/>
              <a:t>Create new component id</a:t>
            </a:r>
          </a:p>
          <a:p>
            <a:pPr lvl="2"/>
            <a:r>
              <a:rPr lang="en-US" dirty="0" smtClean="0"/>
              <a:t>Search vertex’s connected graph with BFS or DFS</a:t>
            </a:r>
          </a:p>
          <a:p>
            <a:pPr lvl="2"/>
            <a:r>
              <a:rPr lang="en-US" dirty="0" smtClean="0"/>
              <a:t>Assign every vertex found with component id</a:t>
            </a:r>
          </a:p>
          <a:p>
            <a:r>
              <a:rPr lang="en-US" dirty="0" smtClean="0"/>
              <a:t>Union-Find approach				O(m log(n))</a:t>
            </a:r>
          </a:p>
          <a:p>
            <a:pPr lvl="1"/>
            <a:r>
              <a:rPr lang="en-US" dirty="0" smtClean="0"/>
              <a:t>Maintain a Union-Find data-structure</a:t>
            </a:r>
          </a:p>
          <a:p>
            <a:pPr lvl="1"/>
            <a:r>
              <a:rPr lang="en-US" dirty="0" smtClean="0"/>
              <a:t>Iterate over all edges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01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1-D block mapping</a:t>
            </a:r>
          </a:p>
          <a:p>
            <a:pPr lvl="1"/>
            <a:r>
              <a:rPr lang="en-US" sz="1800" dirty="0"/>
              <a:t>http://www.cs.rice.edu/~vs3/comp422/lecture-notes/comp422-lec24-s08-v2.pdf</a:t>
            </a:r>
            <a:endParaRPr lang="en-US" sz="1800" dirty="0" smtClean="0"/>
          </a:p>
          <a:p>
            <a:pPr lvl="1"/>
            <a:r>
              <a:rPr lang="en-US" dirty="0" smtClean="0"/>
              <a:t>Splits adjacency matrix into n blocks, processes in parallel and merges in the end</a:t>
            </a:r>
          </a:p>
          <a:p>
            <a:r>
              <a:rPr lang="en-US" dirty="0" smtClean="0"/>
              <a:t>Randomized and Deterministic Parallel Connected Components</a:t>
            </a:r>
            <a:endParaRPr lang="en-US" dirty="0"/>
          </a:p>
          <a:p>
            <a:pPr lvl="1"/>
            <a:r>
              <a:rPr lang="en-US" sz="1600" dirty="0"/>
              <a:t>http://www3.cs.stonybrook.edu/~</a:t>
            </a:r>
            <a:r>
              <a:rPr lang="en-US" sz="1600" dirty="0" smtClean="0"/>
              <a:t>rezaul/Spring-2012/CSE613/CSE613-lecture-11.pdf</a:t>
            </a:r>
            <a:endParaRPr lang="en-US" sz="1600" dirty="0"/>
          </a:p>
          <a:p>
            <a:pPr lvl="1"/>
            <a:r>
              <a:rPr lang="en-US" dirty="0" smtClean="0"/>
              <a:t>Contracts graphs into smaller graphs at every iteration</a:t>
            </a:r>
            <a:endParaRPr lang="en-US" dirty="0"/>
          </a:p>
          <a:p>
            <a:r>
              <a:rPr lang="en-US" dirty="0" smtClean="0"/>
              <a:t>Boost Parallel Connected Components implementation</a:t>
            </a:r>
          </a:p>
          <a:p>
            <a:pPr lvl="1"/>
            <a:r>
              <a:rPr lang="en-US" sz="1400" dirty="0"/>
              <a:t>http://www.boost.org/doc/libs/1_56_0/libs/graph_parallel/doc/html/connected_components.html</a:t>
            </a:r>
          </a:p>
          <a:p>
            <a:pPr lvl="1"/>
            <a:r>
              <a:rPr lang="en-US" dirty="0" smtClean="0"/>
              <a:t>Same contraction idea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47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grand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a graph generator</a:t>
            </a:r>
          </a:p>
          <a:p>
            <a:pPr lvl="1"/>
            <a:r>
              <a:rPr lang="en-US" dirty="0" smtClean="0"/>
              <a:t>Number of components</a:t>
            </a:r>
          </a:p>
          <a:p>
            <a:pPr lvl="1"/>
            <a:r>
              <a:rPr lang="en-US" dirty="0" smtClean="0"/>
              <a:t>Component size</a:t>
            </a:r>
          </a:p>
          <a:p>
            <a:pPr lvl="1"/>
            <a:r>
              <a:rPr lang="en-US" dirty="0" smtClean="0"/>
              <a:t>Mean vertex connectivity</a:t>
            </a:r>
          </a:p>
          <a:p>
            <a:r>
              <a:rPr lang="en-US" dirty="0" smtClean="0"/>
              <a:t>Implement several Connected components algorithms</a:t>
            </a:r>
          </a:p>
          <a:p>
            <a:pPr lvl="1"/>
            <a:r>
              <a:rPr lang="en-US" dirty="0" smtClean="0"/>
              <a:t>Basic serial implementation</a:t>
            </a:r>
          </a:p>
          <a:p>
            <a:pPr lvl="1"/>
            <a:r>
              <a:rPr lang="en-US" dirty="0" smtClean="0"/>
              <a:t>From related work</a:t>
            </a:r>
          </a:p>
          <a:p>
            <a:pPr lvl="1"/>
            <a:r>
              <a:rPr lang="en-US" dirty="0" smtClean="0"/>
              <a:t>Our own ideas using </a:t>
            </a:r>
            <a:r>
              <a:rPr lang="en-US" dirty="0" err="1" smtClean="0"/>
              <a:t>OpenMP</a:t>
            </a:r>
            <a:r>
              <a:rPr lang="en-US" dirty="0" smtClean="0"/>
              <a:t> and MPI</a:t>
            </a:r>
          </a:p>
          <a:p>
            <a:r>
              <a:rPr lang="en-US" dirty="0" smtClean="0"/>
              <a:t>Compare them all with each other and with Boost’s serial and parallel implementation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77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BFS approach</a:t>
            </a:r>
          </a:p>
          <a:p>
            <a:pPr lvl="1"/>
            <a:r>
              <a:rPr lang="en-US" dirty="0" smtClean="0"/>
              <a:t>Random starting points</a:t>
            </a:r>
          </a:p>
          <a:p>
            <a:pPr lvl="1"/>
            <a:r>
              <a:rPr lang="en-US" dirty="0" smtClean="0"/>
              <a:t>Update other processes in intervals of k steps</a:t>
            </a:r>
          </a:p>
          <a:p>
            <a:pPr lvl="1"/>
            <a:r>
              <a:rPr lang="en-US" dirty="0" smtClean="0"/>
              <a:t>Use </a:t>
            </a:r>
            <a:r>
              <a:rPr lang="en-US" smtClean="0"/>
              <a:t>non-blocking messages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Union-Find approach</a:t>
            </a:r>
          </a:p>
          <a:p>
            <a:pPr lvl="1"/>
            <a:r>
              <a:rPr lang="en-US" dirty="0" smtClean="0"/>
              <a:t>Split edges evenly</a:t>
            </a:r>
          </a:p>
          <a:p>
            <a:pPr lvl="1"/>
            <a:r>
              <a:rPr lang="en-US" dirty="0" smtClean="0"/>
              <a:t>Find components of each part</a:t>
            </a:r>
          </a:p>
          <a:p>
            <a:pPr lvl="1"/>
            <a:r>
              <a:rPr lang="en-US" dirty="0" smtClean="0"/>
              <a:t>Merge the result</a:t>
            </a:r>
          </a:p>
          <a:p>
            <a:pPr lvl="1"/>
            <a:r>
              <a:rPr lang="en-US" dirty="0" smtClean="0"/>
              <a:t>Use blocking messages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96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de-CH" dirty="0" err="1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Messaging rounds could be a </a:t>
            </a:r>
            <a:r>
              <a:rPr lang="en-US" dirty="0" smtClean="0"/>
              <a:t>bottleneck</a:t>
            </a:r>
          </a:p>
          <a:p>
            <a:r>
              <a:rPr lang="en-US" dirty="0" smtClean="0"/>
              <a:t>No shared memory will decrease runtime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Merge operation with union find</a:t>
            </a:r>
          </a:p>
          <a:p>
            <a:r>
              <a:rPr lang="en-US" dirty="0" smtClean="0"/>
              <a:t>Expected Runtime: O(m/p + n log(p))</a:t>
            </a:r>
          </a:p>
        </p:txBody>
      </p:sp>
    </p:spTree>
    <p:extLst>
      <p:ext uri="{BB962C8B-B14F-4D97-AF65-F5344CB8AC3E}">
        <p14:creationId xmlns="" xmlns:p14="http://schemas.microsoft.com/office/powerpoint/2010/main" val="25896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292</Words>
  <Application>Microsoft Office PowerPoint</Application>
  <PresentationFormat>Benutzerdefiniert</PresentationFormat>
  <Paragraphs>77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Berlin</vt:lpstr>
      <vt:lpstr>Parallel Connected Components</vt:lpstr>
      <vt:lpstr>The problem</vt:lpstr>
      <vt:lpstr>The problem</vt:lpstr>
      <vt:lpstr>The problem</vt:lpstr>
      <vt:lpstr>Serial approaches</vt:lpstr>
      <vt:lpstr>Related work</vt:lpstr>
      <vt:lpstr>The grand plan</vt:lpstr>
      <vt:lpstr>MPI</vt:lpstr>
      <vt:lpstr>MPI Discussion</vt:lpstr>
      <vt:lpstr>OpenMP</vt:lpstr>
      <vt:lpstr>OpenMP 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gustavo</dc:creator>
  <cp:lastModifiedBy>Fabian Meier</cp:lastModifiedBy>
  <cp:revision>17</cp:revision>
  <dcterms:created xsi:type="dcterms:W3CDTF">2014-10-29T16:01:49Z</dcterms:created>
  <dcterms:modified xsi:type="dcterms:W3CDTF">2014-10-29T23:04:21Z</dcterms:modified>
</cp:coreProperties>
</file>