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5"/>
  </p:notesMasterIdLst>
  <p:sldIdLst>
    <p:sldId id="256" r:id="rId2"/>
    <p:sldId id="262" r:id="rId3"/>
    <p:sldId id="264" r:id="rId4"/>
    <p:sldId id="261" r:id="rId5"/>
    <p:sldId id="265" r:id="rId6"/>
    <p:sldId id="320" r:id="rId7"/>
    <p:sldId id="267" r:id="rId8"/>
    <p:sldId id="305" r:id="rId9"/>
    <p:sldId id="268" r:id="rId10"/>
    <p:sldId id="269" r:id="rId11"/>
    <p:sldId id="270" r:id="rId12"/>
    <p:sldId id="266" r:id="rId13"/>
    <p:sldId id="319" r:id="rId14"/>
    <p:sldId id="285" r:id="rId15"/>
    <p:sldId id="286" r:id="rId16"/>
    <p:sldId id="287" r:id="rId17"/>
    <p:sldId id="272" r:id="rId18"/>
    <p:sldId id="318" r:id="rId19"/>
    <p:sldId id="299" r:id="rId20"/>
    <p:sldId id="300" r:id="rId21"/>
    <p:sldId id="301" r:id="rId22"/>
    <p:sldId id="291" r:id="rId23"/>
    <p:sldId id="316" r:id="rId24"/>
    <p:sldId id="273" r:id="rId25"/>
    <p:sldId id="295" r:id="rId26"/>
    <p:sldId id="296" r:id="rId27"/>
    <p:sldId id="297" r:id="rId28"/>
    <p:sldId id="298" r:id="rId29"/>
    <p:sldId id="274" r:id="rId30"/>
    <p:sldId id="315" r:id="rId31"/>
    <p:sldId id="275" r:id="rId32"/>
    <p:sldId id="302" r:id="rId33"/>
    <p:sldId id="303" r:id="rId34"/>
    <p:sldId id="304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276" r:id="rId43"/>
    <p:sldId id="277" r:id="rId44"/>
    <p:sldId id="278" r:id="rId45"/>
    <p:sldId id="314" r:id="rId46"/>
    <p:sldId id="280" r:id="rId47"/>
    <p:sldId id="322" r:id="rId48"/>
    <p:sldId id="281" r:id="rId49"/>
    <p:sldId id="282" r:id="rId50"/>
    <p:sldId id="283" r:id="rId51"/>
    <p:sldId id="284" r:id="rId52"/>
    <p:sldId id="321" r:id="rId53"/>
    <p:sldId id="259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8" userDrawn="1">
          <p15:clr>
            <a:srgbClr val="A4A3A4"/>
          </p15:clr>
        </p15:guide>
        <p15:guide id="2" pos="3840">
          <p15:clr>
            <a:srgbClr val="A4A3A4"/>
          </p15:clr>
        </p15:guide>
        <p15:guide id="3" pos="432" userDrawn="1">
          <p15:clr>
            <a:srgbClr val="A4A3A4"/>
          </p15:clr>
        </p15:guide>
        <p15:guide id="4" pos="7248" userDrawn="1">
          <p15:clr>
            <a:srgbClr val="A4A3A4"/>
          </p15:clr>
        </p15:guide>
        <p15:guide id="5" orient="horz" pos="4200" userDrawn="1">
          <p15:clr>
            <a:srgbClr val="A4A3A4"/>
          </p15:clr>
        </p15:guide>
        <p15:guide id="6" orient="horz" pos="1608" userDrawn="1">
          <p15:clr>
            <a:srgbClr val="A4A3A4"/>
          </p15:clr>
        </p15:guide>
        <p15:guide id="7" pos="22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56" y="582"/>
      </p:cViewPr>
      <p:guideLst>
        <p:guide orient="horz" pos="1368"/>
        <p:guide pos="3840"/>
        <p:guide pos="432"/>
        <p:guide pos="7248"/>
        <p:guide orient="horz" pos="4200"/>
        <p:guide orient="horz" pos="1608"/>
        <p:guide pos="22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stavo\Downloads\Plots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stavo\Downloads\Plo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stavo\Downloads\Plots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stavo\Downloads\Plots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stavo\Downloads\Plots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stavo\Downloads\Plots%20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stavo\Downloads\Plots%20(3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 smtClean="0">
                <a:effectLst/>
              </a:rPr>
              <a:t>Runtime x Number of vertices</a:t>
            </a:r>
            <a:endParaRPr lang="en-US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'[Plots (1).xlsx]increasingVertices'!$H$1</c:f>
              <c:strCache>
                <c:ptCount val="1"/>
                <c:pt idx="0">
                  <c:v>Bfs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'[Plots (1).xlsx]increasingVertices'!$I$11:$M$11</c:f>
                <c:numCache>
                  <c:formatCode>General</c:formatCode>
                  <c:ptCount val="5"/>
                  <c:pt idx="0">
                    <c:v>8.3666002653407568E-7</c:v>
                  </c:pt>
                  <c:pt idx="1">
                    <c:v>1.9112822920751405E-5</c:v>
                  </c:pt>
                  <c:pt idx="2">
                    <c:v>3.2425175404305842E-4</c:v>
                  </c:pt>
                  <c:pt idx="3">
                    <c:v>2.602416819035724E-3</c:v>
                  </c:pt>
                  <c:pt idx="4">
                    <c:v>0.25623108739963601</c:v>
                  </c:pt>
                </c:numCache>
              </c:numRef>
            </c:plus>
            <c:minus>
              <c:numRef>
                <c:f>'[Plots (1).xlsx]increasingVertices'!$B$11:$F$11</c:f>
                <c:numCache>
                  <c:formatCode>General</c:formatCode>
                  <c:ptCount val="5"/>
                  <c:pt idx="0">
                    <c:v>5.1618366944334568E-2</c:v>
                  </c:pt>
                  <c:pt idx="1">
                    <c:v>2.9376167726577234E-2</c:v>
                  </c:pt>
                  <c:pt idx="2">
                    <c:v>2.6629197697264624E-3</c:v>
                  </c:pt>
                  <c:pt idx="3">
                    <c:v>2.6127997052969826E-3</c:v>
                  </c:pt>
                  <c:pt idx="4">
                    <c:v>7.6386476690576618E-2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xVal>
            <c:numRef>
              <c:f>'[Plots (1).xlsx]increasingVertices'!$I$4:$M$4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(1).xlsx]increasingVertices'!$I$10:$M$10</c:f>
              <c:numCache>
                <c:formatCode>General</c:formatCode>
                <c:ptCount val="5"/>
                <c:pt idx="0">
                  <c:v>3.3200000000000007E-5</c:v>
                </c:pt>
                <c:pt idx="1">
                  <c:v>5.7059999999999999E-4</c:v>
                </c:pt>
                <c:pt idx="2">
                  <c:v>1.6162799999999998E-2</c:v>
                </c:pt>
                <c:pt idx="3">
                  <c:v>0.25853160000000003</c:v>
                </c:pt>
                <c:pt idx="4">
                  <c:v>6.2244100000000007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'[Plots (1).xlsx]increasingVertices'!$AQ$1</c:f>
              <c:strCache>
                <c:ptCount val="1"/>
                <c:pt idx="0">
                  <c:v>boost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(1).xlsx]increasingVertices'!$AR$4:$AV$4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(1).xlsx]increasingVertices'!$AR$10:$AV$10</c:f>
              <c:numCache>
                <c:formatCode>General</c:formatCode>
                <c:ptCount val="5"/>
                <c:pt idx="0">
                  <c:v>1.294E-4</c:v>
                </c:pt>
                <c:pt idx="1">
                  <c:v>1.4996E-3</c:v>
                </c:pt>
                <c:pt idx="2">
                  <c:v>2.2733999999999997E-2</c:v>
                </c:pt>
                <c:pt idx="3">
                  <c:v>0.35857400000000006</c:v>
                </c:pt>
                <c:pt idx="4">
                  <c:v>7.073264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1664896"/>
        <c:axId val="401665456"/>
      </c:scatterChart>
      <c:valAx>
        <c:axId val="401664896"/>
        <c:scaling>
          <c:orientation val="minMax"/>
          <c:max val="1020000"/>
          <c:min val="0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i="0" baseline="0" dirty="0" smtClean="0">
                    <a:effectLst/>
                  </a:rPr>
                  <a:t>Number of vertices</a:t>
                </a:r>
                <a:endParaRPr lang="en-US" sz="14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665456"/>
        <c:crosses val="autoZero"/>
        <c:crossBetween val="midCat"/>
      </c:valAx>
      <c:valAx>
        <c:axId val="40166545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400" dirty="0" smtClean="0"/>
                  <a:t>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6648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 smtClean="0">
                <a:effectLst/>
              </a:rPr>
              <a:t>Runtime x Number of vertices</a:t>
            </a:r>
            <a:endParaRPr lang="en-US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[Plots.xlsx]BFS_increasingVertices!$H$1</c:f>
              <c:strCache>
                <c:ptCount val="1"/>
                <c:pt idx="0">
                  <c:v>Bfs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errBars>
            <c:errDir val="y"/>
            <c:errBarType val="both"/>
            <c:errValType val="cust"/>
            <c:noEndCap val="0"/>
            <c:plus>
              <c:numRef>
                <c:f>[Plots.xlsx]BFS_increasingVertices!$I$11:$M$11</c:f>
                <c:numCache>
                  <c:formatCode>General</c:formatCode>
                  <c:ptCount val="5"/>
                  <c:pt idx="0">
                    <c:v>8.3666002653407568E-7</c:v>
                  </c:pt>
                  <c:pt idx="1">
                    <c:v>1.9112822920751405E-5</c:v>
                  </c:pt>
                  <c:pt idx="2">
                    <c:v>3.2425175404305842E-4</c:v>
                  </c:pt>
                  <c:pt idx="3">
                    <c:v>2.602416819035724E-3</c:v>
                  </c:pt>
                  <c:pt idx="4">
                    <c:v>0.25623108739963601</c:v>
                  </c:pt>
                </c:numCache>
              </c:numRef>
            </c:plus>
            <c:minus>
              <c:numRef>
                <c:f>[Plots.xlsx]BFS_increasingVertices!$B$11:$F$11</c:f>
                <c:numCache>
                  <c:formatCode>General</c:formatCode>
                  <c:ptCount val="5"/>
                  <c:pt idx="0">
                    <c:v>5.1618366944334568E-2</c:v>
                  </c:pt>
                  <c:pt idx="1">
                    <c:v>2.9376167726577234E-2</c:v>
                  </c:pt>
                  <c:pt idx="2">
                    <c:v>2.6629197697264624E-3</c:v>
                  </c:pt>
                  <c:pt idx="3">
                    <c:v>2.6127997052969826E-3</c:v>
                  </c:pt>
                  <c:pt idx="4">
                    <c:v>7.6386476690576618E-2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xVal>
            <c:numRef>
              <c:f>[Plots.xlsx]BFS_increasingVertices!$I$4:$M$4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[Plots.xlsx]BFS_increasingVertices!$I$10:$M$10</c:f>
              <c:numCache>
                <c:formatCode>General</c:formatCode>
                <c:ptCount val="5"/>
                <c:pt idx="0">
                  <c:v>3.3200000000000007E-5</c:v>
                </c:pt>
                <c:pt idx="1">
                  <c:v>5.7059999999999999E-4</c:v>
                </c:pt>
                <c:pt idx="2">
                  <c:v>1.6162799999999998E-2</c:v>
                </c:pt>
                <c:pt idx="3">
                  <c:v>0.25853160000000003</c:v>
                </c:pt>
                <c:pt idx="4">
                  <c:v>6.2244100000000007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[Plots.xlsx]BFS_increasingVertices!$AJ$1</c:f>
              <c:strCache>
                <c:ptCount val="1"/>
                <c:pt idx="0">
                  <c:v>ufind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[Plots.xlsx]BFS_increasingVertices!$AK$4:$AO$4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[Plots.xlsx]BFS_increasingVertices!$AK$10:$AO$10</c:f>
              <c:numCache>
                <c:formatCode>General</c:formatCode>
                <c:ptCount val="5"/>
                <c:pt idx="0">
                  <c:v>1.4799999999999999E-5</c:v>
                </c:pt>
                <c:pt idx="1">
                  <c:v>1.9659999999999998E-4</c:v>
                </c:pt>
                <c:pt idx="2">
                  <c:v>4.1971999999999999E-3</c:v>
                </c:pt>
                <c:pt idx="3">
                  <c:v>8.0379599999999995E-2</c:v>
                </c:pt>
                <c:pt idx="4">
                  <c:v>2.8516640000000004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5639232"/>
        <c:axId val="244388352"/>
      </c:scatterChart>
      <c:valAx>
        <c:axId val="355639232"/>
        <c:scaling>
          <c:orientation val="minMax"/>
          <c:max val="1020000"/>
          <c:min val="0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400" b="1" i="0" baseline="0" dirty="0" smtClean="0">
                    <a:effectLst/>
                  </a:rPr>
                  <a:t>Number of vertices</a:t>
                </a:r>
                <a:endParaRPr lang="en-US" sz="14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388352"/>
        <c:crosses val="autoZero"/>
        <c:crossBetween val="midCat"/>
      </c:valAx>
      <c:valAx>
        <c:axId val="24438835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b="1" i="0" u="none" strike="noStrike" kern="1200" baseline="0">
                    <a:solidFill>
                      <a:prstClr val="white">
                        <a:lumMod val="7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400" b="1" i="0" baseline="0" dirty="0" smtClean="0">
                    <a:effectLst/>
                  </a:rPr>
                  <a:t>Seconds</a:t>
                </a:r>
                <a:endParaRPr lang="en-US" sz="1400" dirty="0" smtClean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b="1" i="0" u="none" strike="noStrike" kern="1200" baseline="0">
                  <a:solidFill>
                    <a:prstClr val="white">
                      <a:lumMod val="7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6392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 smtClean="0">
                <a:effectLst/>
              </a:rPr>
              <a:t>Runtime x Number of vertices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0.34807283067479605"/>
          <c:y val="1.55763239875389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'[Plots (1).xlsx]increasingVertices'!$H$1</c:f>
              <c:strCache>
                <c:ptCount val="1"/>
                <c:pt idx="0">
                  <c:v>Bfs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'[Plots (1).xlsx]increasingVertices'!$I$11:$M$11</c:f>
                <c:numCache>
                  <c:formatCode>General</c:formatCode>
                  <c:ptCount val="5"/>
                  <c:pt idx="0">
                    <c:v>8.3666002653407568E-7</c:v>
                  </c:pt>
                  <c:pt idx="1">
                    <c:v>1.9112822920751405E-5</c:v>
                  </c:pt>
                  <c:pt idx="2">
                    <c:v>3.2425175404305842E-4</c:v>
                  </c:pt>
                  <c:pt idx="3">
                    <c:v>2.602416819035724E-3</c:v>
                  </c:pt>
                  <c:pt idx="4">
                    <c:v>0.25623108739963601</c:v>
                  </c:pt>
                </c:numCache>
              </c:numRef>
            </c:plus>
            <c:minus>
              <c:numRef>
                <c:f>'[Plots (1).xlsx]increasingVertices'!$B$11:$F$11</c:f>
                <c:numCache>
                  <c:formatCode>General</c:formatCode>
                  <c:ptCount val="5"/>
                  <c:pt idx="0">
                    <c:v>5.1618366944334568E-2</c:v>
                  </c:pt>
                  <c:pt idx="1">
                    <c:v>2.9376167726577234E-2</c:v>
                  </c:pt>
                  <c:pt idx="2">
                    <c:v>2.6629197697264624E-3</c:v>
                  </c:pt>
                  <c:pt idx="3">
                    <c:v>2.6127997052969826E-3</c:v>
                  </c:pt>
                  <c:pt idx="4">
                    <c:v>7.6386476690576618E-2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xVal>
            <c:numRef>
              <c:f>'[Plots (1).xlsx]increasingVertices'!$I$4:$M$4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(1).xlsx]increasingVertices'!$I$10:$M$10</c:f>
              <c:numCache>
                <c:formatCode>General</c:formatCode>
                <c:ptCount val="5"/>
                <c:pt idx="0">
                  <c:v>3.3200000000000007E-5</c:v>
                </c:pt>
                <c:pt idx="1">
                  <c:v>5.7059999999999999E-4</c:v>
                </c:pt>
                <c:pt idx="2">
                  <c:v>1.6162799999999998E-2</c:v>
                </c:pt>
                <c:pt idx="3">
                  <c:v>0.25853160000000003</c:v>
                </c:pt>
                <c:pt idx="4">
                  <c:v>6.2244100000000007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'[Plots (1).xlsx]increasingVertices'!$V$1</c:f>
              <c:strCache>
                <c:ptCount val="1"/>
                <c:pt idx="0">
                  <c:v>randContract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(1).xlsx]increasingVertices'!$W$4:$AA$4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(1).xlsx]increasingVertices'!$W$10:$AA$10</c:f>
              <c:numCache>
                <c:formatCode>General</c:formatCode>
                <c:ptCount val="5"/>
                <c:pt idx="0">
                  <c:v>3.0800000000000003E-5</c:v>
                </c:pt>
                <c:pt idx="1">
                  <c:v>1.0478E-3</c:v>
                </c:pt>
                <c:pt idx="2">
                  <c:v>4.1366400000000005E-2</c:v>
                </c:pt>
                <c:pt idx="3">
                  <c:v>1.6569551999999999</c:v>
                </c:pt>
                <c:pt idx="4">
                  <c:v>43.990808199999989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'[Plots (1).xlsx]increasingVertices'!$AC$1</c:f>
              <c:strCache>
                <c:ptCount val="1"/>
                <c:pt idx="0">
                  <c:v>pRandContract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(1).xlsx]increasingVertices'!$AD$4:$AH$4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(1).xlsx]increasingVertices'!$AD$10:$AH$10</c:f>
              <c:numCache>
                <c:formatCode>General</c:formatCode>
                <c:ptCount val="5"/>
                <c:pt idx="0">
                  <c:v>1.8000000000000001E-6</c:v>
                </c:pt>
                <c:pt idx="1">
                  <c:v>1.9779999999999997E-3</c:v>
                </c:pt>
                <c:pt idx="2">
                  <c:v>3.7945800000000002E-2</c:v>
                </c:pt>
                <c:pt idx="3">
                  <c:v>0.76689779999999996</c:v>
                </c:pt>
                <c:pt idx="4">
                  <c:v>16.57602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680560"/>
        <c:axId val="362681120"/>
      </c:scatterChart>
      <c:valAx>
        <c:axId val="362680560"/>
        <c:scaling>
          <c:orientation val="minMax"/>
          <c:max val="1020000"/>
          <c:min val="0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b="1" i="0" u="none" strike="noStrike" kern="1200" baseline="0">
                    <a:solidFill>
                      <a:prstClr val="white">
                        <a:lumMod val="7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400" b="1" i="0" baseline="0" dirty="0" smtClean="0">
                    <a:effectLst/>
                  </a:rPr>
                  <a:t>Number of vertices</a:t>
                </a:r>
                <a:endParaRPr lang="en-US" sz="1400" dirty="0" smtClean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b="1" i="0" u="none" strike="noStrike" kern="1200" baseline="0">
                  <a:solidFill>
                    <a:prstClr val="white">
                      <a:lumMod val="7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681120"/>
        <c:crosses val="autoZero"/>
        <c:crossBetween val="midCat"/>
      </c:valAx>
      <c:valAx>
        <c:axId val="36268112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400" dirty="0" smtClean="0"/>
                  <a:t>Seconds</a:t>
                </a:r>
                <a:endParaRPr lang="de-CH" sz="1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6805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 smtClean="0">
                <a:effectLst/>
              </a:rPr>
              <a:t>Runtime x Number of vertices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0.34799582270526042"/>
          <c:y val="1.55763239875389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'[Plots (1).xlsx]increasingVertices'!$H$1</c:f>
              <c:strCache>
                <c:ptCount val="1"/>
                <c:pt idx="0">
                  <c:v>Bfs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'[Plots (1).xlsx]increasingVertices'!$I$11:$M$11</c:f>
                <c:numCache>
                  <c:formatCode>General</c:formatCode>
                  <c:ptCount val="5"/>
                  <c:pt idx="0">
                    <c:v>8.3666002653407568E-7</c:v>
                  </c:pt>
                  <c:pt idx="1">
                    <c:v>1.9112822920751405E-5</c:v>
                  </c:pt>
                  <c:pt idx="2">
                    <c:v>3.2425175404305842E-4</c:v>
                  </c:pt>
                  <c:pt idx="3">
                    <c:v>2.602416819035724E-3</c:v>
                  </c:pt>
                  <c:pt idx="4">
                    <c:v>0.25623108739963601</c:v>
                  </c:pt>
                </c:numCache>
              </c:numRef>
            </c:plus>
            <c:minus>
              <c:numRef>
                <c:f>'[Plots (1).xlsx]increasingVertices'!$B$11:$F$11</c:f>
                <c:numCache>
                  <c:formatCode>General</c:formatCode>
                  <c:ptCount val="5"/>
                  <c:pt idx="0">
                    <c:v>5.1618366944334568E-2</c:v>
                  </c:pt>
                  <c:pt idx="1">
                    <c:v>2.9376167726577234E-2</c:v>
                  </c:pt>
                  <c:pt idx="2">
                    <c:v>2.6629197697264624E-3</c:v>
                  </c:pt>
                  <c:pt idx="3">
                    <c:v>2.6127997052969826E-3</c:v>
                  </c:pt>
                  <c:pt idx="4">
                    <c:v>7.6386476690576618E-2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xVal>
            <c:numRef>
              <c:f>'[Plots (1).xlsx]increasingVertices'!$I$4:$M$4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(1).xlsx]increasingVertices'!$I$10:$M$10</c:f>
              <c:numCache>
                <c:formatCode>General</c:formatCode>
                <c:ptCount val="5"/>
                <c:pt idx="0">
                  <c:v>3.3200000000000007E-5</c:v>
                </c:pt>
                <c:pt idx="1">
                  <c:v>5.7059999999999999E-4</c:v>
                </c:pt>
                <c:pt idx="2">
                  <c:v>1.6162799999999998E-2</c:v>
                </c:pt>
                <c:pt idx="3">
                  <c:v>0.25853160000000003</c:v>
                </c:pt>
                <c:pt idx="4">
                  <c:v>6.2244100000000007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'[Plots (1).xlsx]increasingVertices'!$A$1</c:f>
              <c:strCache>
                <c:ptCount val="1"/>
                <c:pt idx="0">
                  <c:v>pBfs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(1).xlsx]increasingVertices'!$B$4:$F$4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(1).xlsx]increasingVertices'!$B$10:$F$10</c:f>
              <c:numCache>
                <c:formatCode>General</c:formatCode>
                <c:ptCount val="5"/>
                <c:pt idx="0">
                  <c:v>0.27537200000000006</c:v>
                </c:pt>
                <c:pt idx="1">
                  <c:v>0.25881239999999994</c:v>
                </c:pt>
                <c:pt idx="2">
                  <c:v>0.22028880000000001</c:v>
                </c:pt>
                <c:pt idx="3">
                  <c:v>0.23518460000000002</c:v>
                </c:pt>
                <c:pt idx="4">
                  <c:v>0.53845480000000001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766192"/>
        <c:axId val="356698896"/>
      </c:scatterChart>
      <c:valAx>
        <c:axId val="364766192"/>
        <c:scaling>
          <c:orientation val="minMax"/>
          <c:max val="1020000"/>
          <c:min val="0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u="none" strike="noStrike" baseline="0" dirty="0" smtClean="0">
                    <a:effectLst/>
                  </a:rPr>
                  <a:t>Number of vertices</a:t>
                </a:r>
                <a:endParaRPr lang="de-CH" sz="1200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698896"/>
        <c:crosses val="autoZero"/>
        <c:crossBetween val="midCat"/>
      </c:valAx>
      <c:valAx>
        <c:axId val="35669889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200" dirty="0" smtClean="0"/>
                  <a:t>Seconds</a:t>
                </a:r>
                <a:endParaRPr lang="de-CH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7661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 smtClean="0">
                <a:effectLst/>
              </a:rPr>
              <a:t>Runtime x Number of vertices</a:t>
            </a:r>
            <a:endParaRPr lang="en-US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'[Plots (1).xlsx]increasingVertices'!$H$1</c:f>
              <c:strCache>
                <c:ptCount val="1"/>
                <c:pt idx="0">
                  <c:v>Bfs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'[Plots (1).xlsx]increasingVertices'!$I$11:$M$11</c:f>
                <c:numCache>
                  <c:formatCode>General</c:formatCode>
                  <c:ptCount val="5"/>
                  <c:pt idx="0">
                    <c:v>8.3666002653407568E-7</c:v>
                  </c:pt>
                  <c:pt idx="1">
                    <c:v>1.9112822920751405E-5</c:v>
                  </c:pt>
                  <c:pt idx="2">
                    <c:v>3.2425175404305842E-4</c:v>
                  </c:pt>
                  <c:pt idx="3">
                    <c:v>2.602416819035724E-3</c:v>
                  </c:pt>
                  <c:pt idx="4">
                    <c:v>0.25623108739963601</c:v>
                  </c:pt>
                </c:numCache>
              </c:numRef>
            </c:plus>
            <c:minus>
              <c:numRef>
                <c:f>'[Plots (1).xlsx]increasingVertices'!$B$11:$F$11</c:f>
                <c:numCache>
                  <c:formatCode>General</c:formatCode>
                  <c:ptCount val="5"/>
                  <c:pt idx="0">
                    <c:v>5.1618366944334568E-2</c:v>
                  </c:pt>
                  <c:pt idx="1">
                    <c:v>2.9376167726577234E-2</c:v>
                  </c:pt>
                  <c:pt idx="2">
                    <c:v>2.6629197697264624E-3</c:v>
                  </c:pt>
                  <c:pt idx="3">
                    <c:v>2.6127997052969826E-3</c:v>
                  </c:pt>
                  <c:pt idx="4">
                    <c:v>7.6386476690576618E-2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xVal>
            <c:numRef>
              <c:f>'[Plots (1).xlsx]increasingVertices'!$I$4:$M$4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(1).xlsx]increasingVertices'!$I$10:$M$10</c:f>
              <c:numCache>
                <c:formatCode>General</c:formatCode>
                <c:ptCount val="5"/>
                <c:pt idx="0">
                  <c:v>3.3200000000000007E-5</c:v>
                </c:pt>
                <c:pt idx="1">
                  <c:v>5.7059999999999999E-4</c:v>
                </c:pt>
                <c:pt idx="2">
                  <c:v>1.6162799999999998E-2</c:v>
                </c:pt>
                <c:pt idx="3">
                  <c:v>0.25853160000000003</c:v>
                </c:pt>
                <c:pt idx="4">
                  <c:v>6.2244100000000007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'[Plots (1).xlsx]increasingVertices'!$A$1</c:f>
              <c:strCache>
                <c:ptCount val="1"/>
                <c:pt idx="0">
                  <c:v>pBfs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(1).xlsx]increasingVertices'!$B$4:$F$4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(1).xlsx]increasingVertices'!$B$10:$F$10</c:f>
              <c:numCache>
                <c:formatCode>General</c:formatCode>
                <c:ptCount val="5"/>
                <c:pt idx="0">
                  <c:v>0.27537200000000006</c:v>
                </c:pt>
                <c:pt idx="1">
                  <c:v>0.25881239999999994</c:v>
                </c:pt>
                <c:pt idx="2">
                  <c:v>0.22028880000000001</c:v>
                </c:pt>
                <c:pt idx="3">
                  <c:v>0.23518460000000002</c:v>
                </c:pt>
                <c:pt idx="4">
                  <c:v>0.53845480000000001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'[Plots (1).xlsx]increasingVertices'!$O$1</c:f>
              <c:strCache>
                <c:ptCount val="1"/>
                <c:pt idx="0">
                  <c:v>pBfsAtomic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(1).xlsx]increasingVertices'!$P$4:$T$4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(1).xlsx]increasingVertices'!$P$10:$T$10</c:f>
              <c:numCache>
                <c:formatCode>General</c:formatCode>
                <c:ptCount val="5"/>
                <c:pt idx="0">
                  <c:v>0.23540460000000002</c:v>
                </c:pt>
                <c:pt idx="1">
                  <c:v>0.24465899999999996</c:v>
                </c:pt>
                <c:pt idx="2">
                  <c:v>0.22130299999999997</c:v>
                </c:pt>
                <c:pt idx="3">
                  <c:v>0.23338700000000001</c:v>
                </c:pt>
                <c:pt idx="4">
                  <c:v>1.1044212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2282960"/>
        <c:axId val="402281840"/>
      </c:scatterChart>
      <c:valAx>
        <c:axId val="402282960"/>
        <c:scaling>
          <c:orientation val="minMax"/>
          <c:max val="1020000"/>
          <c:min val="0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u="none" strike="noStrike" baseline="0" dirty="0" smtClean="0">
                    <a:effectLst/>
                  </a:rPr>
                  <a:t>Number of vertices</a:t>
                </a:r>
                <a:endParaRPr lang="de-CH" sz="1200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281840"/>
        <c:crosses val="autoZero"/>
        <c:crossBetween val="midCat"/>
      </c:valAx>
      <c:valAx>
        <c:axId val="40228184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dirty="0" smtClean="0"/>
                  <a:t>Seconds</a:t>
                </a:r>
                <a:endParaRPr lang="de-CH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2829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 smtClean="0">
                <a:effectLst/>
              </a:rPr>
              <a:t>Runtime x Number of vertices</a:t>
            </a:r>
            <a:endParaRPr lang="en-US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'[Plots (1).xlsx]increasingVertices'!$H$1</c:f>
              <c:strCache>
                <c:ptCount val="1"/>
                <c:pt idx="0">
                  <c:v>Bfs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'[Plots (1).xlsx]increasingVertices'!$I$11:$M$11</c:f>
                <c:numCache>
                  <c:formatCode>General</c:formatCode>
                  <c:ptCount val="5"/>
                  <c:pt idx="0">
                    <c:v>8.3666002653407568E-7</c:v>
                  </c:pt>
                  <c:pt idx="1">
                    <c:v>1.9112822920751405E-5</c:v>
                  </c:pt>
                  <c:pt idx="2">
                    <c:v>3.2425175404305842E-4</c:v>
                  </c:pt>
                  <c:pt idx="3">
                    <c:v>2.602416819035724E-3</c:v>
                  </c:pt>
                  <c:pt idx="4">
                    <c:v>0.25623108739963601</c:v>
                  </c:pt>
                </c:numCache>
              </c:numRef>
            </c:plus>
            <c:minus>
              <c:numRef>
                <c:f>'[Plots (1).xlsx]increasingVertices'!$B$11:$F$11</c:f>
                <c:numCache>
                  <c:formatCode>General</c:formatCode>
                  <c:ptCount val="5"/>
                  <c:pt idx="0">
                    <c:v>5.1618366944334568E-2</c:v>
                  </c:pt>
                  <c:pt idx="1">
                    <c:v>2.9376167726577234E-2</c:v>
                  </c:pt>
                  <c:pt idx="2">
                    <c:v>2.6629197697264624E-3</c:v>
                  </c:pt>
                  <c:pt idx="3">
                    <c:v>2.6127997052969826E-3</c:v>
                  </c:pt>
                  <c:pt idx="4">
                    <c:v>7.6386476690576618E-2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xVal>
            <c:numRef>
              <c:f>'[Plots (1).xlsx]increasingVertices'!$I$4:$M$4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(1).xlsx]increasingVertices'!$I$10:$M$10</c:f>
              <c:numCache>
                <c:formatCode>General</c:formatCode>
                <c:ptCount val="5"/>
                <c:pt idx="0">
                  <c:v>3.3200000000000007E-5</c:v>
                </c:pt>
                <c:pt idx="1">
                  <c:v>5.7059999999999999E-4</c:v>
                </c:pt>
                <c:pt idx="2">
                  <c:v>1.6162799999999998E-2</c:v>
                </c:pt>
                <c:pt idx="3">
                  <c:v>0.25853160000000003</c:v>
                </c:pt>
                <c:pt idx="4">
                  <c:v>6.2244100000000007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'[Plots (1).xlsx]increasingVertices'!$A$1</c:f>
              <c:strCache>
                <c:ptCount val="1"/>
                <c:pt idx="0">
                  <c:v>pBfs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(1).xlsx]increasingVertices'!$B$4:$F$4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(1).xlsx]increasingVertices'!$B$10:$F$10</c:f>
              <c:numCache>
                <c:formatCode>General</c:formatCode>
                <c:ptCount val="5"/>
                <c:pt idx="0">
                  <c:v>0.27537200000000006</c:v>
                </c:pt>
                <c:pt idx="1">
                  <c:v>0.25881239999999994</c:v>
                </c:pt>
                <c:pt idx="2">
                  <c:v>0.22028880000000001</c:v>
                </c:pt>
                <c:pt idx="3">
                  <c:v>0.23518460000000002</c:v>
                </c:pt>
                <c:pt idx="4">
                  <c:v>0.53845480000000001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'[Plots (1).xlsx]increasingVertices'!$O$1</c:f>
              <c:strCache>
                <c:ptCount val="1"/>
                <c:pt idx="0">
                  <c:v>pBfsAtomic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(1).xlsx]increasingVertices'!$P$4:$T$4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(1).xlsx]increasingVertices'!$P$10:$T$10</c:f>
              <c:numCache>
                <c:formatCode>General</c:formatCode>
                <c:ptCount val="5"/>
                <c:pt idx="0">
                  <c:v>0.23540460000000002</c:v>
                </c:pt>
                <c:pt idx="1">
                  <c:v>0.24465899999999996</c:v>
                </c:pt>
                <c:pt idx="2">
                  <c:v>0.22130299999999997</c:v>
                </c:pt>
                <c:pt idx="3">
                  <c:v>0.23338700000000001</c:v>
                </c:pt>
                <c:pt idx="4">
                  <c:v>1.1044212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'[Plots (1).xlsx]increasingVertices'!$V$1</c:f>
              <c:strCache>
                <c:ptCount val="1"/>
                <c:pt idx="0">
                  <c:v>randContract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4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(1).xlsx]increasingVertices'!$W$4:$AA$4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(1).xlsx]increasingVertices'!$W$10:$AA$10</c:f>
              <c:numCache>
                <c:formatCode>General</c:formatCode>
                <c:ptCount val="5"/>
                <c:pt idx="0">
                  <c:v>3.0800000000000003E-5</c:v>
                </c:pt>
                <c:pt idx="1">
                  <c:v>1.0478E-3</c:v>
                </c:pt>
                <c:pt idx="2">
                  <c:v>4.1366400000000005E-2</c:v>
                </c:pt>
                <c:pt idx="3">
                  <c:v>1.6569551999999999</c:v>
                </c:pt>
                <c:pt idx="4">
                  <c:v>43.990808199999989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'[Plots (1).xlsx]increasingVertices'!$AC$1</c:f>
              <c:strCache>
                <c:ptCount val="1"/>
                <c:pt idx="0">
                  <c:v>pRandContract</c:v>
                </c:pt>
              </c:strCache>
            </c:strRef>
          </c:tx>
          <c:spPr>
            <a:ln w="22225" cap="rnd">
              <a:solidFill>
                <a:schemeClr val="accent5"/>
              </a:solidFill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(1).xlsx]increasingVertices'!$AD$4:$AH$4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(1).xlsx]increasingVertices'!$AD$10:$AH$10</c:f>
              <c:numCache>
                <c:formatCode>General</c:formatCode>
                <c:ptCount val="5"/>
                <c:pt idx="0">
                  <c:v>1.8000000000000001E-6</c:v>
                </c:pt>
                <c:pt idx="1">
                  <c:v>1.9779999999999997E-3</c:v>
                </c:pt>
                <c:pt idx="2">
                  <c:v>3.7945800000000002E-2</c:v>
                </c:pt>
                <c:pt idx="3">
                  <c:v>0.76689779999999996</c:v>
                </c:pt>
                <c:pt idx="4">
                  <c:v>16.57602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'[Plots (1).xlsx]increasingVertices'!$AJ$1</c:f>
              <c:strCache>
                <c:ptCount val="1"/>
                <c:pt idx="0">
                  <c:v>ufind</c:v>
                </c:pt>
              </c:strCache>
            </c:strRef>
          </c:tx>
          <c:spPr>
            <a:ln w="22225" cap="rnd">
              <a:solidFill>
                <a:schemeClr val="accent6"/>
              </a:solidFill>
            </a:ln>
            <a:effectLst>
              <a:glow rad="139700">
                <a:schemeClr val="accent6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6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(1).xlsx]increasingVertices'!$AK$4:$AO$4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(1).xlsx]increasingVertices'!$AK$10:$AO$10</c:f>
              <c:numCache>
                <c:formatCode>General</c:formatCode>
                <c:ptCount val="5"/>
                <c:pt idx="0">
                  <c:v>1.4799999999999999E-5</c:v>
                </c:pt>
                <c:pt idx="1">
                  <c:v>1.9659999999999998E-4</c:v>
                </c:pt>
                <c:pt idx="2">
                  <c:v>4.1971999999999999E-3</c:v>
                </c:pt>
                <c:pt idx="3">
                  <c:v>8.0379599999999995E-2</c:v>
                </c:pt>
                <c:pt idx="4">
                  <c:v>2.8516640000000004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'[Plots (1).xlsx]increasingVertices'!$AQ$1</c:f>
              <c:strCache>
                <c:ptCount val="1"/>
                <c:pt idx="0">
                  <c:v>boost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</a:ln>
            <a:effectLst>
              <a:glow rad="139700">
                <a:schemeClr val="accent1">
                  <a:lumMod val="60000"/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lumMod val="60000"/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(1).xlsx]increasingVertices'!$AR$4:$AV$4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(1).xlsx]increasingVertices'!$AR$10:$AV$10</c:f>
              <c:numCache>
                <c:formatCode>General</c:formatCode>
                <c:ptCount val="5"/>
                <c:pt idx="0">
                  <c:v>1.294E-4</c:v>
                </c:pt>
                <c:pt idx="1">
                  <c:v>1.4996E-3</c:v>
                </c:pt>
                <c:pt idx="2">
                  <c:v>2.2733999999999997E-2</c:v>
                </c:pt>
                <c:pt idx="3">
                  <c:v>0.35857400000000006</c:v>
                </c:pt>
                <c:pt idx="4">
                  <c:v>7.073264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3103696"/>
        <c:axId val="403104256"/>
      </c:scatterChart>
      <c:valAx>
        <c:axId val="403103696"/>
        <c:scaling>
          <c:orientation val="minMax"/>
          <c:max val="1020000"/>
          <c:min val="0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i="0" baseline="0" dirty="0" smtClean="0">
                    <a:effectLst/>
                  </a:rPr>
                  <a:t>Number of vertices</a:t>
                </a:r>
                <a:endParaRPr lang="en-US" sz="14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104256"/>
        <c:crosses val="autoZero"/>
        <c:crossBetween val="midCat"/>
      </c:valAx>
      <c:valAx>
        <c:axId val="40310425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400" dirty="0" smtClean="0"/>
                  <a:t>Seconds</a:t>
                </a:r>
                <a:endParaRPr lang="de-CH" sz="1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1036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aseline="0" dirty="0" smtClean="0"/>
              <a:t>Runtime x Number of components</a:t>
            </a:r>
            <a:endParaRPr lang="en-US" sz="1800" dirty="0"/>
          </a:p>
        </c:rich>
      </c:tx>
      <c:layout>
        <c:manualLayout>
          <c:xMode val="edge"/>
          <c:yMode val="edge"/>
          <c:x val="0.40111514270573317"/>
          <c:y val="1.55763239875389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'[Plots (3).xlsx]increasing components'!$I$1</c:f>
              <c:strCache>
                <c:ptCount val="1"/>
                <c:pt idx="0">
                  <c:v>Bfs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'[Plots (3).xlsx]increasing components'!$J$11:$O$11</c:f>
                <c:numCache>
                  <c:formatCode>General</c:formatCode>
                  <c:ptCount val="6"/>
                  <c:pt idx="0">
                    <c:v>0.26671306730267247</c:v>
                  </c:pt>
                  <c:pt idx="1">
                    <c:v>0.1429201436817073</c:v>
                  </c:pt>
                  <c:pt idx="2">
                    <c:v>0.25623108739963601</c:v>
                  </c:pt>
                  <c:pt idx="3">
                    <c:v>8.2030182859725423E-2</c:v>
                  </c:pt>
                  <c:pt idx="4">
                    <c:v>4.7741031827977801E-2</c:v>
                  </c:pt>
                  <c:pt idx="5">
                    <c:v>4.7741031827977801E-2</c:v>
                  </c:pt>
                </c:numCache>
              </c:numRef>
            </c:plus>
            <c:minus>
              <c:numRef>
                <c:f>'[Plots (3).xlsx]increasing components'!$B$11:$F$11</c:f>
                <c:numCache>
                  <c:formatCode>General</c:formatCode>
                  <c:ptCount val="5"/>
                  <c:pt idx="0">
                    <c:v>9.6050199113796739E-2</c:v>
                  </c:pt>
                  <c:pt idx="1">
                    <c:v>6.6141841422808947E-2</c:v>
                  </c:pt>
                  <c:pt idx="2">
                    <c:v>7.6386476690576618E-2</c:v>
                  </c:pt>
                  <c:pt idx="3">
                    <c:v>7.1905386333709437E-2</c:v>
                  </c:pt>
                  <c:pt idx="4">
                    <c:v>4.1250027300597014E-2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xVal>
            <c:numRef>
              <c:f>'[Plots (3).xlsx]increasing components'!$J$4:$O$4</c:f>
              <c:numCache>
                <c:formatCode>General</c:formatCode>
                <c:ptCount val="6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</c:numCache>
            </c:numRef>
          </c:xVal>
          <c:yVal>
            <c:numRef>
              <c:f>'[Plots (3).xlsx]increasing components'!$J$10:$O$10</c:f>
              <c:numCache>
                <c:formatCode>General</c:formatCode>
                <c:ptCount val="6"/>
                <c:pt idx="0">
                  <c:v>9.6608020000000003</c:v>
                </c:pt>
                <c:pt idx="1">
                  <c:v>9.0628479999999989</c:v>
                </c:pt>
                <c:pt idx="2">
                  <c:v>6.2244100000000007</c:v>
                </c:pt>
                <c:pt idx="3">
                  <c:v>2.6677400000000002</c:v>
                </c:pt>
                <c:pt idx="4">
                  <c:v>2.2372520000000002</c:v>
                </c:pt>
                <c:pt idx="5">
                  <c:v>2.2372520000000002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'[Plots (3).xlsx]increasing components'!$A$1</c:f>
              <c:strCache>
                <c:ptCount val="1"/>
                <c:pt idx="0">
                  <c:v>pBfs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(3).xlsx]increasing components'!$B$4:$G$4</c:f>
              <c:numCache>
                <c:formatCode>General</c:formatCode>
                <c:ptCount val="6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</c:numCache>
            </c:numRef>
          </c:xVal>
          <c:yVal>
            <c:numRef>
              <c:f>'[Plots (3).xlsx]increasing components'!$B$10:$G$10</c:f>
              <c:numCache>
                <c:formatCode>General</c:formatCode>
                <c:ptCount val="6"/>
                <c:pt idx="0">
                  <c:v>2.2423253999999999</c:v>
                </c:pt>
                <c:pt idx="1">
                  <c:v>1.6065843999999998</c:v>
                </c:pt>
                <c:pt idx="2">
                  <c:v>0.53845480000000001</c:v>
                </c:pt>
                <c:pt idx="3">
                  <c:v>0.38767459999999998</c:v>
                </c:pt>
                <c:pt idx="4">
                  <c:v>0.40133640000000004</c:v>
                </c:pt>
                <c:pt idx="5">
                  <c:v>0.4007404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'[Plots (3).xlsx]increasing components'!$Q$1</c:f>
              <c:strCache>
                <c:ptCount val="1"/>
                <c:pt idx="0">
                  <c:v>pBfsAtomic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(3).xlsx]increasing components'!$R$4:$W$4</c:f>
              <c:numCache>
                <c:formatCode>General</c:formatCode>
                <c:ptCount val="6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</c:numCache>
            </c:numRef>
          </c:xVal>
          <c:yVal>
            <c:numRef>
              <c:f>'[Plots (3).xlsx]increasing components'!$R$10:$W$10</c:f>
              <c:numCache>
                <c:formatCode>General</c:formatCode>
                <c:ptCount val="6"/>
                <c:pt idx="0">
                  <c:v>5.2965508000000003</c:v>
                </c:pt>
                <c:pt idx="1">
                  <c:v>3.4290279999999997</c:v>
                </c:pt>
                <c:pt idx="2">
                  <c:v>1.1044212</c:v>
                </c:pt>
                <c:pt idx="3">
                  <c:v>0.44564539999999997</c:v>
                </c:pt>
                <c:pt idx="4">
                  <c:v>0.4249078</c:v>
                </c:pt>
                <c:pt idx="5">
                  <c:v>0.4249078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'[Plots (3).xlsx]increasing components'!$Y$1</c:f>
              <c:strCache>
                <c:ptCount val="1"/>
                <c:pt idx="0">
                  <c:v>randContract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4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(3).xlsx]increasing components'!$Z$4:$AE$4</c:f>
              <c:numCache>
                <c:formatCode>General</c:formatCode>
                <c:ptCount val="6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</c:numCache>
            </c:numRef>
          </c:xVal>
          <c:yVal>
            <c:numRef>
              <c:f>'[Plots (3).xlsx]increasing components'!$Z$10:$AE$10</c:f>
              <c:numCache>
                <c:formatCode>General</c:formatCode>
                <c:ptCount val="6"/>
                <c:pt idx="0">
                  <c:v>46.079525200000006</c:v>
                </c:pt>
                <c:pt idx="1">
                  <c:v>45.704233000000002</c:v>
                </c:pt>
                <c:pt idx="2">
                  <c:v>43.990808199999989</c:v>
                </c:pt>
                <c:pt idx="3">
                  <c:v>40.320104599999993</c:v>
                </c:pt>
                <c:pt idx="4">
                  <c:v>31.062687199999999</c:v>
                </c:pt>
                <c:pt idx="5">
                  <c:v>31.062687199999999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'[Plots (3).xlsx]increasing components'!$AG$1</c:f>
              <c:strCache>
                <c:ptCount val="1"/>
                <c:pt idx="0">
                  <c:v>pRandContract</c:v>
                </c:pt>
              </c:strCache>
            </c:strRef>
          </c:tx>
          <c:spPr>
            <a:ln w="22225" cap="rnd">
              <a:solidFill>
                <a:schemeClr val="accent5"/>
              </a:solidFill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(3).xlsx]increasing components'!$AH$4:$AM$4</c:f>
              <c:numCache>
                <c:formatCode>General</c:formatCode>
                <c:ptCount val="6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</c:numCache>
            </c:numRef>
          </c:xVal>
          <c:yVal>
            <c:numRef>
              <c:f>'[Plots (3).xlsx]increasing components'!$AH$10:$AM$10</c:f>
              <c:numCache>
                <c:formatCode>General</c:formatCode>
                <c:ptCount val="6"/>
                <c:pt idx="0">
                  <c:v>17.72212</c:v>
                </c:pt>
                <c:pt idx="1">
                  <c:v>17.460139999999999</c:v>
                </c:pt>
                <c:pt idx="2">
                  <c:v>16.57602</c:v>
                </c:pt>
                <c:pt idx="3">
                  <c:v>15.825999999999999</c:v>
                </c:pt>
                <c:pt idx="4">
                  <c:v>12.8353</c:v>
                </c:pt>
                <c:pt idx="5">
                  <c:v>4.7608539999999993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'[Plots (3).xlsx]increasing components'!$AO$1</c:f>
              <c:strCache>
                <c:ptCount val="1"/>
                <c:pt idx="0">
                  <c:v>ufind</c:v>
                </c:pt>
              </c:strCache>
            </c:strRef>
          </c:tx>
          <c:spPr>
            <a:ln w="22225" cap="rnd">
              <a:solidFill>
                <a:schemeClr val="accent6"/>
              </a:solidFill>
            </a:ln>
            <a:effectLst>
              <a:glow rad="139700">
                <a:schemeClr val="accent6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6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(3).xlsx]increasing components'!$AP$4:$AU$4</c:f>
              <c:numCache>
                <c:formatCode>General</c:formatCode>
                <c:ptCount val="6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</c:numCache>
            </c:numRef>
          </c:xVal>
          <c:yVal>
            <c:numRef>
              <c:f>'[Plots (3).xlsx]increasing components'!$AP$10:$AU$10</c:f>
              <c:numCache>
                <c:formatCode>General</c:formatCode>
                <c:ptCount val="6"/>
                <c:pt idx="0">
                  <c:v>2.9406940000000001</c:v>
                </c:pt>
                <c:pt idx="1">
                  <c:v>2.9083019999999999</c:v>
                </c:pt>
                <c:pt idx="2">
                  <c:v>2.8516640000000004</c:v>
                </c:pt>
                <c:pt idx="3">
                  <c:v>3.0117859999999999</c:v>
                </c:pt>
                <c:pt idx="4">
                  <c:v>3.0964959999999997</c:v>
                </c:pt>
                <c:pt idx="5">
                  <c:v>1.7293559999999999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'[Plots (3).xlsx]increasing components'!$AW$1</c:f>
              <c:strCache>
                <c:ptCount val="1"/>
                <c:pt idx="0">
                  <c:v>boost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</a:ln>
            <a:effectLst>
              <a:glow rad="139700">
                <a:schemeClr val="accent1">
                  <a:lumMod val="60000"/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lumMod val="60000"/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(3).xlsx]increasing components'!$AX$4:$BC$4</c:f>
              <c:numCache>
                <c:formatCode>General</c:formatCode>
                <c:ptCount val="6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</c:numCache>
            </c:numRef>
          </c:xVal>
          <c:yVal>
            <c:numRef>
              <c:f>'[Plots (3).xlsx]increasing components'!$AX$10:$BC$10</c:f>
              <c:numCache>
                <c:formatCode>General</c:formatCode>
                <c:ptCount val="6"/>
                <c:pt idx="0">
                  <c:v>8.9290140000000005</c:v>
                </c:pt>
                <c:pt idx="1">
                  <c:v>8.7440260000000016</c:v>
                </c:pt>
                <c:pt idx="2">
                  <c:v>7.073264</c:v>
                </c:pt>
                <c:pt idx="3">
                  <c:v>3.8359560000000004</c:v>
                </c:pt>
                <c:pt idx="4">
                  <c:v>2.944102</c:v>
                </c:pt>
                <c:pt idx="5">
                  <c:v>3.005798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7168000"/>
        <c:axId val="357168560"/>
      </c:scatterChart>
      <c:valAx>
        <c:axId val="357168000"/>
        <c:scaling>
          <c:orientation val="minMax"/>
          <c:max val="100000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u="none" strike="noStrike" baseline="0" dirty="0" smtClean="0">
                    <a:effectLst/>
                  </a:rPr>
                  <a:t>Number of components</a:t>
                </a:r>
                <a:endParaRPr lang="de-CH" sz="1200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168560"/>
        <c:crosses val="autoZero"/>
        <c:crossBetween val="midCat"/>
      </c:valAx>
      <c:valAx>
        <c:axId val="35716856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200" dirty="0" smtClean="0"/>
                  <a:t>Seconds</a:t>
                </a:r>
                <a:endParaRPr lang="de-CH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1680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9366F-C6C3-4D5A-8D0B-92E7DCCAC250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F5C0B-8884-41E5-88A3-9679438C4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0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954DE-AD15-4167-8118-D8CF852358AF}" type="slidenum">
              <a:rPr lang="de-DE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677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954DE-AD15-4167-8118-D8CF852358AF}" type="slidenum">
              <a:rPr lang="de-DE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451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954DE-AD15-4167-8118-D8CF852358AF}" type="slidenum">
              <a:rPr lang="de-DE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850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954DE-AD15-4167-8118-D8CF852358AF}" type="slidenum">
              <a:rPr lang="de-DE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5320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954DE-AD15-4167-8118-D8CF852358AF}" type="slidenum">
              <a:rPr lang="de-DE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736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954DE-AD15-4167-8118-D8CF852358AF}" type="slidenum">
              <a:rPr lang="de-DE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754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954DE-AD15-4167-8118-D8CF852358AF}" type="slidenum">
              <a:rPr lang="de-DE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942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2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51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9720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49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83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23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70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8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8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8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3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6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4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5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0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5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7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 Connected Components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2909" y="4946241"/>
            <a:ext cx="8144134" cy="1870195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Parallelepipeds:</a:t>
            </a:r>
          </a:p>
          <a:p>
            <a:r>
              <a:rPr lang="it-IT" dirty="0" smtClean="0"/>
              <a:t>Fabian Meier</a:t>
            </a:r>
          </a:p>
          <a:p>
            <a:r>
              <a:rPr lang="it-IT" dirty="0"/>
              <a:t>Gustavo </a:t>
            </a:r>
            <a:r>
              <a:rPr lang="it-IT" dirty="0" smtClean="0"/>
              <a:t>Segovia</a:t>
            </a:r>
          </a:p>
          <a:p>
            <a:r>
              <a:rPr lang="it-IT" dirty="0"/>
              <a:t>Seraiah Walter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10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transversal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Continues to next unmarked vertex</a:t>
            </a:r>
          </a:p>
        </p:txBody>
      </p:sp>
      <p:sp>
        <p:nvSpPr>
          <p:cNvPr id="10" name="Oval 9"/>
          <p:cNvSpPr/>
          <p:nvPr/>
        </p:nvSpPr>
        <p:spPr>
          <a:xfrm>
            <a:off x="3383154" y="3971410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31201" y="3714111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6"/>
            <a:endCxn id="11" idx="2"/>
          </p:cNvCxnSpPr>
          <p:nvPr/>
        </p:nvCxnSpPr>
        <p:spPr>
          <a:xfrm flipV="1">
            <a:off x="3555347" y="3800208"/>
            <a:ext cx="775854" cy="257299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503394" y="4672305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0" idx="5"/>
            <a:endCxn id="13" idx="1"/>
          </p:cNvCxnSpPr>
          <p:nvPr/>
        </p:nvCxnSpPr>
        <p:spPr>
          <a:xfrm>
            <a:off x="3530130" y="4118386"/>
            <a:ext cx="998481" cy="57913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355226" y="4905854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0" idx="4"/>
            <a:endCxn id="15" idx="0"/>
          </p:cNvCxnSpPr>
          <p:nvPr/>
        </p:nvCxnSpPr>
        <p:spPr>
          <a:xfrm flipH="1">
            <a:off x="3441323" y="4143603"/>
            <a:ext cx="27928" cy="76225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0"/>
            <a:endCxn id="11" idx="4"/>
          </p:cNvCxnSpPr>
          <p:nvPr/>
        </p:nvCxnSpPr>
        <p:spPr>
          <a:xfrm flipH="1" flipV="1">
            <a:off x="4417298" y="3886304"/>
            <a:ext cx="172193" cy="78600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012547" y="5462471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5" idx="5"/>
            <a:endCxn id="18" idx="1"/>
          </p:cNvCxnSpPr>
          <p:nvPr/>
        </p:nvCxnSpPr>
        <p:spPr>
          <a:xfrm>
            <a:off x="3502202" y="5052830"/>
            <a:ext cx="535562" cy="434858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455768" y="4473783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54412" y="5348122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1" idx="4"/>
            <a:endCxn id="22" idx="0"/>
          </p:cNvCxnSpPr>
          <p:nvPr/>
        </p:nvCxnSpPr>
        <p:spPr>
          <a:xfrm>
            <a:off x="5541865" y="4645976"/>
            <a:ext cx="298644" cy="70214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" name="Group 79"/>
          <p:cNvGrpSpPr/>
          <p:nvPr/>
        </p:nvGrpSpPr>
        <p:grpSpPr>
          <a:xfrm>
            <a:off x="6934410" y="3992761"/>
            <a:ext cx="1779432" cy="1516279"/>
            <a:chOff x="6806656" y="3958647"/>
            <a:chExt cx="1779432" cy="1516279"/>
          </a:xfrm>
          <a:solidFill>
            <a:schemeClr val="tx2"/>
          </a:solidFill>
        </p:grpSpPr>
        <p:sp>
          <p:nvSpPr>
            <p:cNvPr id="25" name="Oval 24"/>
            <p:cNvSpPr/>
            <p:nvPr/>
          </p:nvSpPr>
          <p:spPr>
            <a:xfrm>
              <a:off x="6806656" y="4173394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026202" y="4695682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5" idx="6"/>
              <a:endCxn id="26" idx="2"/>
            </p:cNvCxnSpPr>
            <p:nvPr/>
          </p:nvCxnSpPr>
          <p:spPr>
            <a:xfrm>
              <a:off x="6978849" y="4259491"/>
              <a:ext cx="1047353" cy="522288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7284325" y="5302733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5" idx="5"/>
              <a:endCxn id="28" idx="1"/>
            </p:cNvCxnSpPr>
            <p:nvPr/>
          </p:nvCxnSpPr>
          <p:spPr>
            <a:xfrm>
              <a:off x="6953632" y="4320370"/>
              <a:ext cx="355910" cy="100758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7897224" y="395864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25" idx="7"/>
              <a:endCxn id="30" idx="2"/>
            </p:cNvCxnSpPr>
            <p:nvPr/>
          </p:nvCxnSpPr>
          <p:spPr>
            <a:xfrm flipV="1">
              <a:off x="6953632" y="4044744"/>
              <a:ext cx="943592" cy="153867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8" idx="7"/>
              <a:endCxn id="26" idx="4"/>
            </p:cNvCxnSpPr>
            <p:nvPr/>
          </p:nvCxnSpPr>
          <p:spPr>
            <a:xfrm flipV="1">
              <a:off x="7431301" y="4867875"/>
              <a:ext cx="680998" cy="460075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8413895" y="412748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30" idx="6"/>
              <a:endCxn id="33" idx="2"/>
            </p:cNvCxnSpPr>
            <p:nvPr/>
          </p:nvCxnSpPr>
          <p:spPr>
            <a:xfrm>
              <a:off x="8069417" y="4044744"/>
              <a:ext cx="344478" cy="16884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8" idx="0"/>
              <a:endCxn id="30" idx="3"/>
            </p:cNvCxnSpPr>
            <p:nvPr/>
          </p:nvCxnSpPr>
          <p:spPr>
            <a:xfrm flipV="1">
              <a:off x="7370422" y="4105623"/>
              <a:ext cx="552019" cy="119711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Oval 35"/>
          <p:cNvSpPr/>
          <p:nvPr/>
        </p:nvSpPr>
        <p:spPr>
          <a:xfrm>
            <a:off x="5894875" y="366655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6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transversal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marks each component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383154" y="3971410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31201" y="3714111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6"/>
            <a:endCxn id="11" idx="2"/>
          </p:cNvCxnSpPr>
          <p:nvPr/>
        </p:nvCxnSpPr>
        <p:spPr>
          <a:xfrm flipV="1">
            <a:off x="3555347" y="3800208"/>
            <a:ext cx="775854" cy="257299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503394" y="4672305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0" idx="5"/>
            <a:endCxn id="13" idx="1"/>
          </p:cNvCxnSpPr>
          <p:nvPr/>
        </p:nvCxnSpPr>
        <p:spPr>
          <a:xfrm>
            <a:off x="3530130" y="4118386"/>
            <a:ext cx="998481" cy="57913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355226" y="4905854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0" idx="4"/>
            <a:endCxn id="15" idx="0"/>
          </p:cNvCxnSpPr>
          <p:nvPr/>
        </p:nvCxnSpPr>
        <p:spPr>
          <a:xfrm flipH="1">
            <a:off x="3441323" y="4143603"/>
            <a:ext cx="27928" cy="76225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0"/>
            <a:endCxn id="11" idx="4"/>
          </p:cNvCxnSpPr>
          <p:nvPr/>
        </p:nvCxnSpPr>
        <p:spPr>
          <a:xfrm flipH="1" flipV="1">
            <a:off x="4417298" y="3886304"/>
            <a:ext cx="172193" cy="78600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012547" y="5462471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5" idx="5"/>
            <a:endCxn id="18" idx="1"/>
          </p:cNvCxnSpPr>
          <p:nvPr/>
        </p:nvCxnSpPr>
        <p:spPr>
          <a:xfrm>
            <a:off x="3502202" y="5052830"/>
            <a:ext cx="535562" cy="434858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455768" y="4473783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54412" y="5348122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1" idx="4"/>
            <a:endCxn id="22" idx="0"/>
          </p:cNvCxnSpPr>
          <p:nvPr/>
        </p:nvCxnSpPr>
        <p:spPr>
          <a:xfrm>
            <a:off x="5541865" y="4645976"/>
            <a:ext cx="298644" cy="70214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" name="Group 79"/>
          <p:cNvGrpSpPr/>
          <p:nvPr/>
        </p:nvGrpSpPr>
        <p:grpSpPr>
          <a:xfrm>
            <a:off x="6934410" y="3992761"/>
            <a:ext cx="1779432" cy="1516279"/>
            <a:chOff x="6806656" y="3958647"/>
            <a:chExt cx="1779432" cy="1516279"/>
          </a:xfrm>
          <a:solidFill>
            <a:schemeClr val="accent5">
              <a:lumMod val="75000"/>
            </a:schemeClr>
          </a:solidFill>
        </p:grpSpPr>
        <p:sp>
          <p:nvSpPr>
            <p:cNvPr id="25" name="Oval 24"/>
            <p:cNvSpPr/>
            <p:nvPr/>
          </p:nvSpPr>
          <p:spPr>
            <a:xfrm>
              <a:off x="6806656" y="4173394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026202" y="4695682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5" idx="6"/>
              <a:endCxn id="26" idx="2"/>
            </p:cNvCxnSpPr>
            <p:nvPr/>
          </p:nvCxnSpPr>
          <p:spPr>
            <a:xfrm>
              <a:off x="6978849" y="4259491"/>
              <a:ext cx="1047353" cy="522288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7284325" y="5302733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5" idx="5"/>
              <a:endCxn id="28" idx="1"/>
            </p:cNvCxnSpPr>
            <p:nvPr/>
          </p:nvCxnSpPr>
          <p:spPr>
            <a:xfrm>
              <a:off x="6953632" y="4320370"/>
              <a:ext cx="355910" cy="100758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7897224" y="395864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25" idx="7"/>
              <a:endCxn id="30" idx="2"/>
            </p:cNvCxnSpPr>
            <p:nvPr/>
          </p:nvCxnSpPr>
          <p:spPr>
            <a:xfrm flipV="1">
              <a:off x="6953632" y="4044744"/>
              <a:ext cx="943592" cy="153867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8" idx="7"/>
              <a:endCxn id="26" idx="4"/>
            </p:cNvCxnSpPr>
            <p:nvPr/>
          </p:nvCxnSpPr>
          <p:spPr>
            <a:xfrm flipV="1">
              <a:off x="7431301" y="4867875"/>
              <a:ext cx="680998" cy="460075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8413895" y="412748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30" idx="6"/>
              <a:endCxn id="33" idx="2"/>
            </p:cNvCxnSpPr>
            <p:nvPr/>
          </p:nvCxnSpPr>
          <p:spPr>
            <a:xfrm>
              <a:off x="8069417" y="4044744"/>
              <a:ext cx="344478" cy="16884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8" idx="0"/>
              <a:endCxn id="30" idx="3"/>
            </p:cNvCxnSpPr>
            <p:nvPr/>
          </p:nvCxnSpPr>
          <p:spPr>
            <a:xfrm flipV="1">
              <a:off x="7370422" y="4105623"/>
              <a:ext cx="552019" cy="119711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Oval 35"/>
          <p:cNvSpPr/>
          <p:nvPr/>
        </p:nvSpPr>
        <p:spPr>
          <a:xfrm>
            <a:off x="5894875" y="3666557"/>
            <a:ext cx="172193" cy="17219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transversal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Diagramm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0240789"/>
              </p:ext>
            </p:extLst>
          </p:nvPr>
        </p:nvGraphicFramePr>
        <p:xfrm>
          <a:off x="685800" y="2171701"/>
          <a:ext cx="10820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185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find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4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Union Find</a:t>
            </a:r>
          </a:p>
        </p:txBody>
      </p:sp>
      <p:pic>
        <p:nvPicPr>
          <p:cNvPr id="4" name="Inhaltsplatzhalter 3" descr="ufind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6180" y="2398454"/>
            <a:ext cx="4798484" cy="3598863"/>
          </a:xfrm>
        </p:spPr>
      </p:pic>
    </p:spTree>
    <p:extLst>
      <p:ext uri="{BB962C8B-B14F-4D97-AF65-F5344CB8AC3E}">
        <p14:creationId xmlns:p14="http://schemas.microsoft.com/office/powerpoint/2010/main" val="265473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Union Find</a:t>
            </a:r>
          </a:p>
        </p:txBody>
      </p:sp>
      <p:pic>
        <p:nvPicPr>
          <p:cNvPr id="4" name="Inhaltsplatzhalter 3" descr="ufind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6180" y="2398454"/>
            <a:ext cx="4798484" cy="3598863"/>
          </a:xfrm>
        </p:spPr>
      </p:pic>
      <p:pic>
        <p:nvPicPr>
          <p:cNvPr id="6" name="Inhaltsplatzhalter 3" descr="ufind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90" y="2389658"/>
            <a:ext cx="4798484" cy="3598863"/>
          </a:xfrm>
          <a:prstGeom prst="rect">
            <a:avLst/>
          </a:prstGeom>
        </p:spPr>
      </p:pic>
      <p:sp>
        <p:nvSpPr>
          <p:cNvPr id="9" name="Pfeil nach rechts 8"/>
          <p:cNvSpPr/>
          <p:nvPr/>
        </p:nvSpPr>
        <p:spPr>
          <a:xfrm>
            <a:off x="2268635" y="3976961"/>
            <a:ext cx="2431769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2061009" y="4018994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de-DE"/>
              <a:t>edge 2-6</a:t>
            </a:r>
          </a:p>
        </p:txBody>
      </p:sp>
    </p:spTree>
    <p:extLst>
      <p:ext uri="{BB962C8B-B14F-4D97-AF65-F5344CB8AC3E}">
        <p14:creationId xmlns:p14="http://schemas.microsoft.com/office/powerpoint/2010/main" val="267144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Union Find</a:t>
            </a:r>
          </a:p>
        </p:txBody>
      </p:sp>
      <p:pic>
        <p:nvPicPr>
          <p:cNvPr id="4" name="Inhaltsplatzhalter 3" descr="ufind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6180" y="2398454"/>
            <a:ext cx="4798484" cy="3598863"/>
          </a:xfrm>
        </p:spPr>
      </p:pic>
      <p:pic>
        <p:nvPicPr>
          <p:cNvPr id="6" name="Inhaltsplatzhalter 3" descr="ufind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90" y="2389658"/>
            <a:ext cx="4798484" cy="3598863"/>
          </a:xfrm>
          <a:prstGeom prst="rect">
            <a:avLst/>
          </a:prstGeom>
        </p:spPr>
      </p:pic>
      <p:pic>
        <p:nvPicPr>
          <p:cNvPr id="7" name="Inhaltsplatzhalter 3" descr="ufind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633" y="2357901"/>
            <a:ext cx="4798484" cy="3598863"/>
          </a:xfrm>
          <a:prstGeom prst="rect">
            <a:avLst/>
          </a:prstGeom>
        </p:spPr>
      </p:pic>
      <p:sp>
        <p:nvSpPr>
          <p:cNvPr id="9" name="Pfeil nach rechts 8"/>
          <p:cNvSpPr/>
          <p:nvPr/>
        </p:nvSpPr>
        <p:spPr>
          <a:xfrm>
            <a:off x="2268635" y="3976961"/>
            <a:ext cx="2431769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2061009" y="4018994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de-DE"/>
              <a:t>edge 2-6</a:t>
            </a:r>
          </a:p>
        </p:txBody>
      </p:sp>
      <p:sp>
        <p:nvSpPr>
          <p:cNvPr id="11" name="Pfeil nach rechts 10"/>
          <p:cNvSpPr/>
          <p:nvPr/>
        </p:nvSpPr>
        <p:spPr>
          <a:xfrm>
            <a:off x="6427116" y="3939411"/>
            <a:ext cx="2431769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251036" y="3970533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de-DE"/>
              <a:t>edge 2-8</a:t>
            </a:r>
          </a:p>
        </p:txBody>
      </p:sp>
    </p:spTree>
    <p:extLst>
      <p:ext uri="{BB962C8B-B14F-4D97-AF65-F5344CB8AC3E}">
        <p14:creationId xmlns:p14="http://schemas.microsoft.com/office/powerpoint/2010/main" val="243627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find</a:t>
            </a:r>
            <a:endParaRPr lang="en-US" dirty="0"/>
          </a:p>
        </p:txBody>
      </p:sp>
      <p:graphicFrame>
        <p:nvGraphicFramePr>
          <p:cNvPr id="5" name="Diagramm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9178452"/>
              </p:ext>
            </p:extLst>
          </p:nvPr>
        </p:nvGraphicFramePr>
        <p:xfrm>
          <a:off x="680321" y="2171700"/>
          <a:ext cx="10825879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770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spanning tree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0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 spanning tree</a:t>
            </a:r>
            <a:endParaRPr lang="de-DE" dirty="0"/>
          </a:p>
        </p:txBody>
      </p:sp>
      <p:pic>
        <p:nvPicPr>
          <p:cNvPr id="4" name="Inhaltsplatzhalter 3" descr="gall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88746" y="2336800"/>
            <a:ext cx="4798484" cy="3598863"/>
          </a:xfrm>
        </p:spPr>
      </p:pic>
    </p:spTree>
    <p:extLst>
      <p:ext uri="{BB962C8B-B14F-4D97-AF65-F5344CB8AC3E}">
        <p14:creationId xmlns:p14="http://schemas.microsoft.com/office/powerpoint/2010/main" val="221562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high performance algorithm for connected components</a:t>
            </a:r>
          </a:p>
          <a:p>
            <a:r>
              <a:rPr lang="en-US" dirty="0"/>
              <a:t>Graph fits in memory</a:t>
            </a:r>
          </a:p>
          <a:p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5150975" y="3835297"/>
            <a:ext cx="1320361" cy="1920553"/>
            <a:chOff x="3334089" y="3712234"/>
            <a:chExt cx="1320361" cy="1920553"/>
          </a:xfrm>
          <a:solidFill>
            <a:schemeClr val="tx2"/>
          </a:solidFill>
        </p:grpSpPr>
        <p:sp>
          <p:nvSpPr>
            <p:cNvPr id="4" name="Oval 3"/>
            <p:cNvSpPr/>
            <p:nvPr/>
          </p:nvSpPr>
          <p:spPr>
            <a:xfrm>
              <a:off x="3362017" y="3969533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310064" y="3712234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4" idx="6"/>
              <a:endCxn id="5" idx="2"/>
            </p:cNvCxnSpPr>
            <p:nvPr/>
          </p:nvCxnSpPr>
          <p:spPr>
            <a:xfrm flipV="1">
              <a:off x="3534210" y="3798331"/>
              <a:ext cx="775854" cy="257299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482257" y="4670428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4" idx="5"/>
              <a:endCxn id="9" idx="1"/>
            </p:cNvCxnSpPr>
            <p:nvPr/>
          </p:nvCxnSpPr>
          <p:spPr>
            <a:xfrm>
              <a:off x="3508993" y="4116509"/>
              <a:ext cx="998481" cy="579136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334089" y="490397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4" idx="4"/>
              <a:endCxn id="15" idx="0"/>
            </p:cNvCxnSpPr>
            <p:nvPr/>
          </p:nvCxnSpPr>
          <p:spPr>
            <a:xfrm flipH="1">
              <a:off x="3420186" y="4141726"/>
              <a:ext cx="27928" cy="762251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0"/>
              <a:endCxn id="5" idx="4"/>
            </p:cNvCxnSpPr>
            <p:nvPr/>
          </p:nvCxnSpPr>
          <p:spPr>
            <a:xfrm flipH="1" flipV="1">
              <a:off x="4396161" y="3884427"/>
              <a:ext cx="172193" cy="786001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991410" y="5460594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15" idx="5"/>
              <a:endCxn id="23" idx="1"/>
            </p:cNvCxnSpPr>
            <p:nvPr/>
          </p:nvCxnSpPr>
          <p:spPr>
            <a:xfrm>
              <a:off x="3481065" y="5050953"/>
              <a:ext cx="535562" cy="434858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5455768" y="4473783"/>
            <a:ext cx="470837" cy="1046532"/>
            <a:chOff x="5483889" y="4414062"/>
            <a:chExt cx="470837" cy="1046532"/>
          </a:xfrm>
          <a:solidFill>
            <a:schemeClr val="tx2"/>
          </a:solidFill>
        </p:grpSpPr>
        <p:sp>
          <p:nvSpPr>
            <p:cNvPr id="28" name="Oval 27"/>
            <p:cNvSpPr/>
            <p:nvPr/>
          </p:nvSpPr>
          <p:spPr>
            <a:xfrm>
              <a:off x="5483889" y="4414062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782533" y="5288401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8" idx="4"/>
              <a:endCxn id="33" idx="0"/>
            </p:cNvCxnSpPr>
            <p:nvPr/>
          </p:nvCxnSpPr>
          <p:spPr>
            <a:xfrm>
              <a:off x="5569986" y="4586255"/>
              <a:ext cx="298644" cy="702146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5909841" y="4014794"/>
            <a:ext cx="1779432" cy="1516279"/>
            <a:chOff x="6806656" y="3958647"/>
            <a:chExt cx="1779432" cy="1516279"/>
          </a:xfrm>
          <a:solidFill>
            <a:schemeClr val="tx2"/>
          </a:solidFill>
        </p:grpSpPr>
        <p:sp>
          <p:nvSpPr>
            <p:cNvPr id="39" name="Oval 38"/>
            <p:cNvSpPr/>
            <p:nvPr/>
          </p:nvSpPr>
          <p:spPr>
            <a:xfrm>
              <a:off x="6806656" y="4173394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8026202" y="4695682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39" idx="6"/>
              <a:endCxn id="40" idx="2"/>
            </p:cNvCxnSpPr>
            <p:nvPr/>
          </p:nvCxnSpPr>
          <p:spPr>
            <a:xfrm>
              <a:off x="6978849" y="4259491"/>
              <a:ext cx="1047353" cy="522288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7284325" y="5302733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>
              <a:stCxn id="39" idx="5"/>
              <a:endCxn id="42" idx="1"/>
            </p:cNvCxnSpPr>
            <p:nvPr/>
          </p:nvCxnSpPr>
          <p:spPr>
            <a:xfrm>
              <a:off x="6953632" y="4320370"/>
              <a:ext cx="355910" cy="100758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7897224" y="395864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39" idx="7"/>
              <a:endCxn id="44" idx="2"/>
            </p:cNvCxnSpPr>
            <p:nvPr/>
          </p:nvCxnSpPr>
          <p:spPr>
            <a:xfrm flipV="1">
              <a:off x="6953632" y="4044744"/>
              <a:ext cx="943592" cy="153867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2" idx="7"/>
              <a:endCxn id="40" idx="4"/>
            </p:cNvCxnSpPr>
            <p:nvPr/>
          </p:nvCxnSpPr>
          <p:spPr>
            <a:xfrm flipV="1">
              <a:off x="7431301" y="4867875"/>
              <a:ext cx="680998" cy="460075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413895" y="412748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4" idx="6"/>
              <a:endCxn id="47" idx="2"/>
            </p:cNvCxnSpPr>
            <p:nvPr/>
          </p:nvCxnSpPr>
          <p:spPr>
            <a:xfrm>
              <a:off x="8069417" y="4044744"/>
              <a:ext cx="344478" cy="16884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42" idx="0"/>
              <a:endCxn id="44" idx="3"/>
            </p:cNvCxnSpPr>
            <p:nvPr/>
          </p:nvCxnSpPr>
          <p:spPr>
            <a:xfrm flipV="1">
              <a:off x="7370422" y="4105623"/>
              <a:ext cx="552019" cy="119711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Oval 72"/>
          <p:cNvSpPr/>
          <p:nvPr/>
        </p:nvSpPr>
        <p:spPr>
          <a:xfrm>
            <a:off x="5487251" y="3820793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9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33333E-6 L 0.08281 0.003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0.0362 -0.021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-106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-0.15547 -0.0196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73" y="-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 spanning treeTree</a:t>
            </a:r>
            <a:endParaRPr lang="de-DE" dirty="0"/>
          </a:p>
        </p:txBody>
      </p:sp>
      <p:pic>
        <p:nvPicPr>
          <p:cNvPr id="4" name="Inhaltsplatzhalter 3" descr="gsplit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1930" y="2398242"/>
            <a:ext cx="4798484" cy="3598863"/>
          </a:xfrm>
        </p:spPr>
      </p:pic>
      <p:pic>
        <p:nvPicPr>
          <p:cNvPr id="5" name="Inhaltsplatzhalter 3" descr="gsplit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157" y="2415411"/>
            <a:ext cx="4798484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2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 spanning tree</a:t>
            </a:r>
            <a:endParaRPr lang="de-DE" dirty="0"/>
          </a:p>
        </p:txBody>
      </p:sp>
      <p:pic>
        <p:nvPicPr>
          <p:cNvPr id="4" name="Inhaltsplatzhalter 3" descr="gtree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8146" y="2418202"/>
            <a:ext cx="4798484" cy="3598863"/>
          </a:xfrm>
        </p:spPr>
      </p:pic>
      <p:pic>
        <p:nvPicPr>
          <p:cNvPr id="5" name="Inhaltsplatzhalter 3" descr="gtree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161" y="2401033"/>
            <a:ext cx="4798484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9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Parallel spanning </a:t>
            </a:r>
            <a:r>
              <a:rPr lang="de-DE" dirty="0"/>
              <a:t>t</a:t>
            </a:r>
            <a:r>
              <a:rPr lang="de-DE" dirty="0" smtClean="0"/>
              <a:t>ree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18567" y="2336800"/>
            <a:ext cx="5176371" cy="3598863"/>
          </a:xfrm>
        </p:spPr>
        <p:txBody>
          <a:bodyPr/>
          <a:lstStyle/>
          <a:p>
            <a:r>
              <a:rPr lang="de-DE"/>
              <a:t>Runtime: O(m/p+ n*log(p))</a:t>
            </a:r>
          </a:p>
          <a:p>
            <a:r>
              <a:rPr lang="en-US"/>
              <a:t>Strong scaling </a:t>
            </a:r>
            <a:r>
              <a:rPr lang="de-DE"/>
              <a:t>in number of </a:t>
            </a:r>
            <a:r>
              <a:rPr lang="en-US"/>
              <a:t>processors</a:t>
            </a:r>
            <a:endParaRPr lang="de-DE"/>
          </a:p>
        </p:txBody>
      </p:sp>
      <p:pic>
        <p:nvPicPr>
          <p:cNvPr id="6" name="Grafik 5" descr="pstree_Struc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43" y="2294810"/>
            <a:ext cx="5043662" cy="36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1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Randomized contraction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4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Randomized Contraction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2286000"/>
            <a:ext cx="80200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Randomized Contraction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409" y="2209228"/>
            <a:ext cx="80105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Randomized Contraction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581" y="2189449"/>
            <a:ext cx="85344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5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472" y="2189449"/>
            <a:ext cx="8696325" cy="396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Randomized Contraction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3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Randomized Contraction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3052330"/>
            <a:ext cx="84391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4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Randomized Contraction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Diagramm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8962533"/>
              </p:ext>
            </p:extLst>
          </p:nvPr>
        </p:nvGraphicFramePr>
        <p:xfrm>
          <a:off x="680322" y="2171700"/>
          <a:ext cx="10825878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461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0"/>
          <p:cNvGrpSpPr/>
          <p:nvPr/>
        </p:nvGrpSpPr>
        <p:grpSpPr>
          <a:xfrm>
            <a:off x="3099493" y="3388207"/>
            <a:ext cx="5783066" cy="2367643"/>
            <a:chOff x="3099493" y="3388207"/>
            <a:chExt cx="5783066" cy="2367643"/>
          </a:xfrm>
        </p:grpSpPr>
        <p:sp>
          <p:nvSpPr>
            <p:cNvPr id="77" name="Oval 76"/>
            <p:cNvSpPr/>
            <p:nvPr/>
          </p:nvSpPr>
          <p:spPr>
            <a:xfrm>
              <a:off x="6740793" y="3646743"/>
              <a:ext cx="2141766" cy="2026797"/>
            </a:xfrm>
            <a:prstGeom prst="ellipse">
              <a:avLst/>
            </a:prstGeom>
            <a:solidFill>
              <a:schemeClr val="tx1">
                <a:lumMod val="85000"/>
                <a:alpha val="5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742370" y="3388207"/>
              <a:ext cx="568927" cy="70182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241941" y="4299680"/>
              <a:ext cx="884711" cy="13523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099493" y="3435697"/>
              <a:ext cx="1735597" cy="2320153"/>
            </a:xfrm>
            <a:prstGeom prst="ellipse">
              <a:avLst/>
            </a:prstGeom>
            <a:solidFill>
              <a:schemeClr val="accent1">
                <a:alpha val="5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high performance algorithm for connected components</a:t>
            </a:r>
          </a:p>
          <a:p>
            <a:r>
              <a:rPr lang="en-US" dirty="0"/>
              <a:t>Graph fits in memory</a:t>
            </a:r>
          </a:p>
          <a:p>
            <a:endParaRPr lang="en-US" dirty="0"/>
          </a:p>
        </p:txBody>
      </p:sp>
      <p:grpSp>
        <p:nvGrpSpPr>
          <p:cNvPr id="8" name="Group 77"/>
          <p:cNvGrpSpPr/>
          <p:nvPr/>
        </p:nvGrpSpPr>
        <p:grpSpPr>
          <a:xfrm>
            <a:off x="3355226" y="3714111"/>
            <a:ext cx="1320361" cy="1920553"/>
            <a:chOff x="3334089" y="3712234"/>
            <a:chExt cx="1320361" cy="1920553"/>
          </a:xfrm>
          <a:solidFill>
            <a:schemeClr val="tx2"/>
          </a:solidFill>
        </p:grpSpPr>
        <p:sp>
          <p:nvSpPr>
            <p:cNvPr id="4" name="Oval 3"/>
            <p:cNvSpPr/>
            <p:nvPr/>
          </p:nvSpPr>
          <p:spPr>
            <a:xfrm>
              <a:off x="3362017" y="3969533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310064" y="3712234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4" idx="6"/>
              <a:endCxn id="5" idx="2"/>
            </p:cNvCxnSpPr>
            <p:nvPr/>
          </p:nvCxnSpPr>
          <p:spPr>
            <a:xfrm flipV="1">
              <a:off x="3534210" y="3798331"/>
              <a:ext cx="775854" cy="257299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482257" y="4670428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4" idx="5"/>
              <a:endCxn id="9" idx="1"/>
            </p:cNvCxnSpPr>
            <p:nvPr/>
          </p:nvCxnSpPr>
          <p:spPr>
            <a:xfrm>
              <a:off x="3508993" y="4116509"/>
              <a:ext cx="998481" cy="579136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334089" y="490397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4" idx="4"/>
              <a:endCxn id="15" idx="0"/>
            </p:cNvCxnSpPr>
            <p:nvPr/>
          </p:nvCxnSpPr>
          <p:spPr>
            <a:xfrm flipH="1">
              <a:off x="3420186" y="4141726"/>
              <a:ext cx="27928" cy="762251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0"/>
              <a:endCxn id="5" idx="4"/>
            </p:cNvCxnSpPr>
            <p:nvPr/>
          </p:nvCxnSpPr>
          <p:spPr>
            <a:xfrm flipH="1" flipV="1">
              <a:off x="4396161" y="3884427"/>
              <a:ext cx="172193" cy="786001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991410" y="5460594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15" idx="5"/>
              <a:endCxn id="23" idx="1"/>
            </p:cNvCxnSpPr>
            <p:nvPr/>
          </p:nvCxnSpPr>
          <p:spPr>
            <a:xfrm>
              <a:off x="3481065" y="5050953"/>
              <a:ext cx="535562" cy="434858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78"/>
          <p:cNvGrpSpPr/>
          <p:nvPr/>
        </p:nvGrpSpPr>
        <p:grpSpPr>
          <a:xfrm>
            <a:off x="5455768" y="4473783"/>
            <a:ext cx="470837" cy="1046532"/>
            <a:chOff x="5483889" y="4414062"/>
            <a:chExt cx="470837" cy="1046532"/>
          </a:xfrm>
          <a:solidFill>
            <a:schemeClr val="tx2"/>
          </a:solidFill>
        </p:grpSpPr>
        <p:sp>
          <p:nvSpPr>
            <p:cNvPr id="28" name="Oval 27"/>
            <p:cNvSpPr/>
            <p:nvPr/>
          </p:nvSpPr>
          <p:spPr>
            <a:xfrm>
              <a:off x="5483889" y="4414062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782533" y="5288401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8" idx="4"/>
              <a:endCxn id="33" idx="0"/>
            </p:cNvCxnSpPr>
            <p:nvPr/>
          </p:nvCxnSpPr>
          <p:spPr>
            <a:xfrm>
              <a:off x="5569986" y="4586255"/>
              <a:ext cx="298644" cy="702146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79"/>
          <p:cNvGrpSpPr/>
          <p:nvPr/>
        </p:nvGrpSpPr>
        <p:grpSpPr>
          <a:xfrm>
            <a:off x="6934410" y="3992761"/>
            <a:ext cx="1779432" cy="1516279"/>
            <a:chOff x="6806656" y="3958647"/>
            <a:chExt cx="1779432" cy="1516279"/>
          </a:xfrm>
          <a:solidFill>
            <a:schemeClr val="tx2"/>
          </a:solidFill>
        </p:grpSpPr>
        <p:sp>
          <p:nvSpPr>
            <p:cNvPr id="39" name="Oval 38"/>
            <p:cNvSpPr/>
            <p:nvPr/>
          </p:nvSpPr>
          <p:spPr>
            <a:xfrm>
              <a:off x="6806656" y="4173394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8026202" y="4695682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39" idx="6"/>
              <a:endCxn id="40" idx="2"/>
            </p:cNvCxnSpPr>
            <p:nvPr/>
          </p:nvCxnSpPr>
          <p:spPr>
            <a:xfrm>
              <a:off x="6978849" y="4259491"/>
              <a:ext cx="1047353" cy="522288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7284325" y="5302733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>
              <a:stCxn id="39" idx="5"/>
              <a:endCxn id="42" idx="1"/>
            </p:cNvCxnSpPr>
            <p:nvPr/>
          </p:nvCxnSpPr>
          <p:spPr>
            <a:xfrm>
              <a:off x="6953632" y="4320370"/>
              <a:ext cx="355910" cy="100758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7897224" y="395864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39" idx="7"/>
              <a:endCxn id="44" idx="2"/>
            </p:cNvCxnSpPr>
            <p:nvPr/>
          </p:nvCxnSpPr>
          <p:spPr>
            <a:xfrm flipV="1">
              <a:off x="6953632" y="4044744"/>
              <a:ext cx="943592" cy="153867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2" idx="7"/>
              <a:endCxn id="40" idx="4"/>
            </p:cNvCxnSpPr>
            <p:nvPr/>
          </p:nvCxnSpPr>
          <p:spPr>
            <a:xfrm flipV="1">
              <a:off x="7431301" y="4867875"/>
              <a:ext cx="680998" cy="460075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413895" y="412748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4" idx="6"/>
              <a:endCxn id="47" idx="2"/>
            </p:cNvCxnSpPr>
            <p:nvPr/>
          </p:nvCxnSpPr>
          <p:spPr>
            <a:xfrm>
              <a:off x="8069417" y="4044744"/>
              <a:ext cx="344478" cy="16884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42" idx="0"/>
              <a:endCxn id="44" idx="3"/>
            </p:cNvCxnSpPr>
            <p:nvPr/>
          </p:nvCxnSpPr>
          <p:spPr>
            <a:xfrm flipV="1">
              <a:off x="7370422" y="4105623"/>
              <a:ext cx="552019" cy="119711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Oval 72"/>
          <p:cNvSpPr/>
          <p:nvPr/>
        </p:nvSpPr>
        <p:spPr>
          <a:xfrm>
            <a:off x="5894875" y="366655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3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transversal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transversal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Unmarked vertices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383154" y="3971410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31201" y="371411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6"/>
            <a:endCxn id="6" idx="2"/>
          </p:cNvCxnSpPr>
          <p:nvPr/>
        </p:nvCxnSpPr>
        <p:spPr>
          <a:xfrm flipV="1">
            <a:off x="3555347" y="3800208"/>
            <a:ext cx="775854" cy="257299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503394" y="4672305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5" idx="5"/>
            <a:endCxn id="8" idx="1"/>
          </p:cNvCxnSpPr>
          <p:nvPr/>
        </p:nvCxnSpPr>
        <p:spPr>
          <a:xfrm>
            <a:off x="3530130" y="4118386"/>
            <a:ext cx="998481" cy="57913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355226" y="4905854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5" idx="4"/>
            <a:endCxn id="10" idx="0"/>
          </p:cNvCxnSpPr>
          <p:nvPr/>
        </p:nvCxnSpPr>
        <p:spPr>
          <a:xfrm flipH="1">
            <a:off x="3441323" y="4143603"/>
            <a:ext cx="27928" cy="76225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0"/>
            <a:endCxn id="6" idx="4"/>
          </p:cNvCxnSpPr>
          <p:nvPr/>
        </p:nvCxnSpPr>
        <p:spPr>
          <a:xfrm flipH="1" flipV="1">
            <a:off x="4417298" y="3886304"/>
            <a:ext cx="172193" cy="78600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012547" y="546247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0" idx="5"/>
            <a:endCxn id="13" idx="1"/>
          </p:cNvCxnSpPr>
          <p:nvPr/>
        </p:nvCxnSpPr>
        <p:spPr>
          <a:xfrm>
            <a:off x="3502202" y="5052830"/>
            <a:ext cx="535562" cy="434858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455768" y="4473783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754412" y="5348122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4"/>
            <a:endCxn id="16" idx="0"/>
          </p:cNvCxnSpPr>
          <p:nvPr/>
        </p:nvCxnSpPr>
        <p:spPr>
          <a:xfrm>
            <a:off x="5541865" y="4645976"/>
            <a:ext cx="298644" cy="70214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934410" y="4207508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153956" y="4729796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8" idx="6"/>
            <a:endCxn id="19" idx="2"/>
          </p:cNvCxnSpPr>
          <p:nvPr/>
        </p:nvCxnSpPr>
        <p:spPr>
          <a:xfrm>
            <a:off x="7106603" y="4293605"/>
            <a:ext cx="1047353" cy="522288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12079" y="533684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8" idx="5"/>
            <a:endCxn id="21" idx="1"/>
          </p:cNvCxnSpPr>
          <p:nvPr/>
        </p:nvCxnSpPr>
        <p:spPr>
          <a:xfrm>
            <a:off x="7081386" y="4354484"/>
            <a:ext cx="355910" cy="1007580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024978" y="399276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8" idx="7"/>
            <a:endCxn id="23" idx="2"/>
          </p:cNvCxnSpPr>
          <p:nvPr/>
        </p:nvCxnSpPr>
        <p:spPr>
          <a:xfrm flipV="1">
            <a:off x="7081386" y="4078858"/>
            <a:ext cx="943592" cy="153867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1" idx="7"/>
            <a:endCxn id="19" idx="4"/>
          </p:cNvCxnSpPr>
          <p:nvPr/>
        </p:nvCxnSpPr>
        <p:spPr>
          <a:xfrm flipV="1">
            <a:off x="7559055" y="4901989"/>
            <a:ext cx="680998" cy="460075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541649" y="416160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3" idx="6"/>
            <a:endCxn id="26" idx="2"/>
          </p:cNvCxnSpPr>
          <p:nvPr/>
        </p:nvCxnSpPr>
        <p:spPr>
          <a:xfrm>
            <a:off x="8197171" y="4078858"/>
            <a:ext cx="344478" cy="168840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1" idx="0"/>
            <a:endCxn id="23" idx="3"/>
          </p:cNvCxnSpPr>
          <p:nvPr/>
        </p:nvCxnSpPr>
        <p:spPr>
          <a:xfrm flipV="1">
            <a:off x="7498176" y="4139737"/>
            <a:ext cx="552019" cy="1197110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63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transversal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thread starts at a vertex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383154" y="3971410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31201" y="371411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6"/>
            <a:endCxn id="6" idx="2"/>
          </p:cNvCxnSpPr>
          <p:nvPr/>
        </p:nvCxnSpPr>
        <p:spPr>
          <a:xfrm flipV="1">
            <a:off x="3555347" y="3800208"/>
            <a:ext cx="775854" cy="257299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503394" y="4672305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5" idx="5"/>
            <a:endCxn id="8" idx="1"/>
          </p:cNvCxnSpPr>
          <p:nvPr/>
        </p:nvCxnSpPr>
        <p:spPr>
          <a:xfrm>
            <a:off x="3530130" y="4118386"/>
            <a:ext cx="998481" cy="57913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355226" y="4905854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5" idx="4"/>
            <a:endCxn id="10" idx="0"/>
          </p:cNvCxnSpPr>
          <p:nvPr/>
        </p:nvCxnSpPr>
        <p:spPr>
          <a:xfrm flipH="1">
            <a:off x="3441323" y="4143603"/>
            <a:ext cx="27928" cy="76225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0"/>
            <a:endCxn id="6" idx="4"/>
          </p:cNvCxnSpPr>
          <p:nvPr/>
        </p:nvCxnSpPr>
        <p:spPr>
          <a:xfrm flipH="1" flipV="1">
            <a:off x="4417298" y="3886304"/>
            <a:ext cx="172193" cy="78600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012547" y="5462471"/>
            <a:ext cx="172193" cy="172193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0" idx="5"/>
            <a:endCxn id="13" idx="1"/>
          </p:cNvCxnSpPr>
          <p:nvPr/>
        </p:nvCxnSpPr>
        <p:spPr>
          <a:xfrm>
            <a:off x="3502202" y="5052830"/>
            <a:ext cx="535562" cy="434858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455768" y="4473783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754412" y="5348122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4"/>
            <a:endCxn id="16" idx="0"/>
          </p:cNvCxnSpPr>
          <p:nvPr/>
        </p:nvCxnSpPr>
        <p:spPr>
          <a:xfrm>
            <a:off x="5541865" y="4645976"/>
            <a:ext cx="298644" cy="70214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934410" y="4207508"/>
            <a:ext cx="172193" cy="17219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153956" y="4729796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8" idx="6"/>
            <a:endCxn id="19" idx="2"/>
          </p:cNvCxnSpPr>
          <p:nvPr/>
        </p:nvCxnSpPr>
        <p:spPr>
          <a:xfrm>
            <a:off x="7106603" y="4293605"/>
            <a:ext cx="1047353" cy="522288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12079" y="533684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8" idx="5"/>
            <a:endCxn id="21" idx="1"/>
          </p:cNvCxnSpPr>
          <p:nvPr/>
        </p:nvCxnSpPr>
        <p:spPr>
          <a:xfrm>
            <a:off x="7081386" y="4354484"/>
            <a:ext cx="355910" cy="1007580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024978" y="399276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8" idx="7"/>
            <a:endCxn id="23" idx="2"/>
          </p:cNvCxnSpPr>
          <p:nvPr/>
        </p:nvCxnSpPr>
        <p:spPr>
          <a:xfrm flipV="1">
            <a:off x="7081386" y="4078858"/>
            <a:ext cx="943592" cy="153867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1" idx="7"/>
            <a:endCxn id="19" idx="4"/>
          </p:cNvCxnSpPr>
          <p:nvPr/>
        </p:nvCxnSpPr>
        <p:spPr>
          <a:xfrm flipV="1">
            <a:off x="7559055" y="4901989"/>
            <a:ext cx="680998" cy="460075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541649" y="416160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3" idx="6"/>
            <a:endCxn id="26" idx="2"/>
          </p:cNvCxnSpPr>
          <p:nvPr/>
        </p:nvCxnSpPr>
        <p:spPr>
          <a:xfrm>
            <a:off x="8197171" y="4078858"/>
            <a:ext cx="344478" cy="168840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1" idx="0"/>
            <a:endCxn id="23" idx="3"/>
          </p:cNvCxnSpPr>
          <p:nvPr/>
        </p:nvCxnSpPr>
        <p:spPr>
          <a:xfrm flipV="1">
            <a:off x="7498176" y="4139737"/>
            <a:ext cx="552019" cy="1197110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39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transversal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Vertices are marked</a:t>
            </a:r>
          </a:p>
          <a:p>
            <a:r>
              <a:rPr lang="en-US" dirty="0" smtClean="0"/>
              <a:t>When one thread hits a component marked by another thread, it makes an entry in the merge table</a:t>
            </a:r>
          </a:p>
        </p:txBody>
      </p:sp>
      <p:sp>
        <p:nvSpPr>
          <p:cNvPr id="5" name="Oval 4"/>
          <p:cNvSpPr/>
          <p:nvPr/>
        </p:nvSpPr>
        <p:spPr>
          <a:xfrm>
            <a:off x="3383154" y="3971410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31201" y="3714111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6"/>
            <a:endCxn id="6" idx="2"/>
          </p:cNvCxnSpPr>
          <p:nvPr/>
        </p:nvCxnSpPr>
        <p:spPr>
          <a:xfrm flipV="1">
            <a:off x="3555347" y="3800208"/>
            <a:ext cx="775854" cy="257299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503394" y="4672305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5" idx="5"/>
            <a:endCxn id="8" idx="1"/>
          </p:cNvCxnSpPr>
          <p:nvPr/>
        </p:nvCxnSpPr>
        <p:spPr>
          <a:xfrm>
            <a:off x="3530130" y="4118386"/>
            <a:ext cx="998481" cy="57913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355226" y="4905854"/>
            <a:ext cx="172193" cy="172193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5" idx="4"/>
            <a:endCxn id="10" idx="0"/>
          </p:cNvCxnSpPr>
          <p:nvPr/>
        </p:nvCxnSpPr>
        <p:spPr>
          <a:xfrm flipH="1">
            <a:off x="3441323" y="4143603"/>
            <a:ext cx="27928" cy="76225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0"/>
            <a:endCxn id="6" idx="4"/>
          </p:cNvCxnSpPr>
          <p:nvPr/>
        </p:nvCxnSpPr>
        <p:spPr>
          <a:xfrm flipH="1" flipV="1">
            <a:off x="4417298" y="3886304"/>
            <a:ext cx="172193" cy="78600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012547" y="5462471"/>
            <a:ext cx="172193" cy="172193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0" idx="5"/>
            <a:endCxn id="13" idx="1"/>
          </p:cNvCxnSpPr>
          <p:nvPr/>
        </p:nvCxnSpPr>
        <p:spPr>
          <a:xfrm>
            <a:off x="3502202" y="5052830"/>
            <a:ext cx="535562" cy="434858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455768" y="4473783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754412" y="5348122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4"/>
            <a:endCxn id="16" idx="0"/>
          </p:cNvCxnSpPr>
          <p:nvPr/>
        </p:nvCxnSpPr>
        <p:spPr>
          <a:xfrm>
            <a:off x="5541865" y="4645976"/>
            <a:ext cx="298644" cy="70214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934410" y="4207508"/>
            <a:ext cx="172193" cy="17219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153956" y="4729796"/>
            <a:ext cx="172193" cy="17219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8" idx="6"/>
            <a:endCxn id="19" idx="2"/>
          </p:cNvCxnSpPr>
          <p:nvPr/>
        </p:nvCxnSpPr>
        <p:spPr>
          <a:xfrm>
            <a:off x="7106603" y="4293605"/>
            <a:ext cx="1047353" cy="522288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12079" y="5336847"/>
            <a:ext cx="172193" cy="17219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8" idx="5"/>
            <a:endCxn id="21" idx="1"/>
          </p:cNvCxnSpPr>
          <p:nvPr/>
        </p:nvCxnSpPr>
        <p:spPr>
          <a:xfrm>
            <a:off x="7081386" y="4354484"/>
            <a:ext cx="355910" cy="1007580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024978" y="3992761"/>
            <a:ext cx="172193" cy="17219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8" idx="7"/>
            <a:endCxn id="23" idx="2"/>
          </p:cNvCxnSpPr>
          <p:nvPr/>
        </p:nvCxnSpPr>
        <p:spPr>
          <a:xfrm flipV="1">
            <a:off x="7081386" y="4078858"/>
            <a:ext cx="943592" cy="153867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1" idx="7"/>
            <a:endCxn id="19" idx="4"/>
          </p:cNvCxnSpPr>
          <p:nvPr/>
        </p:nvCxnSpPr>
        <p:spPr>
          <a:xfrm flipV="1">
            <a:off x="7559055" y="4901989"/>
            <a:ext cx="680998" cy="460075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541649" y="4161601"/>
            <a:ext cx="172193" cy="17219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3" idx="6"/>
            <a:endCxn id="26" idx="2"/>
          </p:cNvCxnSpPr>
          <p:nvPr/>
        </p:nvCxnSpPr>
        <p:spPr>
          <a:xfrm>
            <a:off x="8197171" y="4078858"/>
            <a:ext cx="344478" cy="168840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1" idx="0"/>
            <a:endCxn id="23" idx="3"/>
          </p:cNvCxnSpPr>
          <p:nvPr/>
        </p:nvCxnSpPr>
        <p:spPr>
          <a:xfrm flipV="1">
            <a:off x="7498176" y="4139737"/>
            <a:ext cx="552019" cy="1197110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54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transversal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Vertices components are merged</a:t>
            </a:r>
          </a:p>
        </p:txBody>
      </p:sp>
      <p:sp>
        <p:nvSpPr>
          <p:cNvPr id="5" name="Oval 4"/>
          <p:cNvSpPr/>
          <p:nvPr/>
        </p:nvSpPr>
        <p:spPr>
          <a:xfrm>
            <a:off x="3383154" y="3971410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31201" y="3714111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6"/>
            <a:endCxn id="6" idx="2"/>
          </p:cNvCxnSpPr>
          <p:nvPr/>
        </p:nvCxnSpPr>
        <p:spPr>
          <a:xfrm flipV="1">
            <a:off x="3555347" y="3800208"/>
            <a:ext cx="775854" cy="257299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503394" y="4672305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5" idx="5"/>
            <a:endCxn id="8" idx="1"/>
          </p:cNvCxnSpPr>
          <p:nvPr/>
        </p:nvCxnSpPr>
        <p:spPr>
          <a:xfrm>
            <a:off x="3530130" y="4118386"/>
            <a:ext cx="998481" cy="57913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355226" y="4905854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5" idx="4"/>
            <a:endCxn id="10" idx="0"/>
          </p:cNvCxnSpPr>
          <p:nvPr/>
        </p:nvCxnSpPr>
        <p:spPr>
          <a:xfrm flipH="1">
            <a:off x="3441323" y="4143603"/>
            <a:ext cx="27928" cy="76225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0"/>
            <a:endCxn id="6" idx="4"/>
          </p:cNvCxnSpPr>
          <p:nvPr/>
        </p:nvCxnSpPr>
        <p:spPr>
          <a:xfrm flipH="1" flipV="1">
            <a:off x="4417298" y="3886304"/>
            <a:ext cx="172193" cy="78600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012547" y="5462471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0" idx="5"/>
            <a:endCxn id="13" idx="1"/>
          </p:cNvCxnSpPr>
          <p:nvPr/>
        </p:nvCxnSpPr>
        <p:spPr>
          <a:xfrm>
            <a:off x="3502202" y="5052830"/>
            <a:ext cx="535562" cy="434858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455768" y="4473783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754412" y="5348122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4"/>
            <a:endCxn id="16" idx="0"/>
          </p:cNvCxnSpPr>
          <p:nvPr/>
        </p:nvCxnSpPr>
        <p:spPr>
          <a:xfrm>
            <a:off x="5541865" y="4645976"/>
            <a:ext cx="298644" cy="70214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934410" y="4207508"/>
            <a:ext cx="172193" cy="17219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153956" y="4729796"/>
            <a:ext cx="172193" cy="17219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8" idx="6"/>
            <a:endCxn id="19" idx="2"/>
          </p:cNvCxnSpPr>
          <p:nvPr/>
        </p:nvCxnSpPr>
        <p:spPr>
          <a:xfrm>
            <a:off x="7106603" y="4293605"/>
            <a:ext cx="1047353" cy="522288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12079" y="5336847"/>
            <a:ext cx="172193" cy="17219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8" idx="5"/>
            <a:endCxn id="21" idx="1"/>
          </p:cNvCxnSpPr>
          <p:nvPr/>
        </p:nvCxnSpPr>
        <p:spPr>
          <a:xfrm>
            <a:off x="7081386" y="4354484"/>
            <a:ext cx="355910" cy="1007580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024978" y="3992761"/>
            <a:ext cx="172193" cy="17219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8" idx="7"/>
            <a:endCxn id="23" idx="2"/>
          </p:cNvCxnSpPr>
          <p:nvPr/>
        </p:nvCxnSpPr>
        <p:spPr>
          <a:xfrm flipV="1">
            <a:off x="7081386" y="4078858"/>
            <a:ext cx="943592" cy="153867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1" idx="7"/>
            <a:endCxn id="19" idx="4"/>
          </p:cNvCxnSpPr>
          <p:nvPr/>
        </p:nvCxnSpPr>
        <p:spPr>
          <a:xfrm flipV="1">
            <a:off x="7559055" y="4901989"/>
            <a:ext cx="680998" cy="460075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541649" y="4161601"/>
            <a:ext cx="172193" cy="17219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3" idx="6"/>
            <a:endCxn id="26" idx="2"/>
          </p:cNvCxnSpPr>
          <p:nvPr/>
        </p:nvCxnSpPr>
        <p:spPr>
          <a:xfrm>
            <a:off x="8197171" y="4078858"/>
            <a:ext cx="344478" cy="168840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1" idx="0"/>
            <a:endCxn id="23" idx="3"/>
          </p:cNvCxnSpPr>
          <p:nvPr/>
        </p:nvCxnSpPr>
        <p:spPr>
          <a:xfrm flipV="1">
            <a:off x="7498176" y="4139737"/>
            <a:ext cx="552019" cy="1197110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50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transversal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Problem, thread might not notice it is marking a vertex that was already marked by another thread</a:t>
            </a:r>
          </a:p>
        </p:txBody>
      </p:sp>
      <p:sp>
        <p:nvSpPr>
          <p:cNvPr id="5" name="Oval 4"/>
          <p:cNvSpPr/>
          <p:nvPr/>
        </p:nvSpPr>
        <p:spPr>
          <a:xfrm>
            <a:off x="6536639" y="452472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10071" y="4515185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5" idx="2"/>
            <a:endCxn id="10" idx="6"/>
          </p:cNvCxnSpPr>
          <p:nvPr/>
        </p:nvCxnSpPr>
        <p:spPr>
          <a:xfrm flipH="1" flipV="1">
            <a:off x="5682264" y="4601282"/>
            <a:ext cx="854375" cy="9542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63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transversal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Problem, thread might not notice it is marking a vertex that was already marked by another thread</a:t>
            </a:r>
          </a:p>
        </p:txBody>
      </p:sp>
      <p:sp>
        <p:nvSpPr>
          <p:cNvPr id="5" name="Oval 4"/>
          <p:cNvSpPr/>
          <p:nvPr/>
        </p:nvSpPr>
        <p:spPr>
          <a:xfrm>
            <a:off x="4587500" y="413849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33223" y="413653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5" idx="2"/>
            <a:endCxn id="10" idx="6"/>
          </p:cNvCxnSpPr>
          <p:nvPr/>
        </p:nvCxnSpPr>
        <p:spPr>
          <a:xfrm flipH="1" flipV="1">
            <a:off x="3705416" y="4222628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74831" y="4037961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64834" y="344915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Green thread</a:t>
            </a:r>
          </a:p>
        </p:txBody>
      </p:sp>
      <p:sp>
        <p:nvSpPr>
          <p:cNvPr id="23" name="Oval 22"/>
          <p:cNvSpPr/>
          <p:nvPr/>
        </p:nvSpPr>
        <p:spPr>
          <a:xfrm>
            <a:off x="9008420" y="413849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954143" y="413653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3" idx="2"/>
            <a:endCxn id="24" idx="6"/>
          </p:cNvCxnSpPr>
          <p:nvPr/>
        </p:nvCxnSpPr>
        <p:spPr>
          <a:xfrm flipH="1" flipV="1">
            <a:off x="8126336" y="4222628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95751" y="4037961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85754" y="3449158"/>
            <a:ext cx="1601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Yellow thread</a:t>
            </a:r>
          </a:p>
        </p:txBody>
      </p:sp>
    </p:spTree>
    <p:extLst>
      <p:ext uri="{BB962C8B-B14F-4D97-AF65-F5344CB8AC3E}">
        <p14:creationId xmlns:p14="http://schemas.microsoft.com/office/powerpoint/2010/main" val="208788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transversal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Problem, thread might not notice it is marking a vertex that was already marked by another thread</a:t>
            </a:r>
          </a:p>
        </p:txBody>
      </p:sp>
      <p:sp>
        <p:nvSpPr>
          <p:cNvPr id="5" name="Oval 4"/>
          <p:cNvSpPr/>
          <p:nvPr/>
        </p:nvSpPr>
        <p:spPr>
          <a:xfrm>
            <a:off x="4587500" y="413849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33223" y="413653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5" idx="2"/>
            <a:endCxn id="10" idx="6"/>
          </p:cNvCxnSpPr>
          <p:nvPr/>
        </p:nvCxnSpPr>
        <p:spPr>
          <a:xfrm flipH="1" flipV="1">
            <a:off x="3705416" y="4222628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74831" y="4037961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74830" y="455844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64834" y="344915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Green thread</a:t>
            </a:r>
          </a:p>
        </p:txBody>
      </p:sp>
      <p:sp>
        <p:nvSpPr>
          <p:cNvPr id="17" name="Oval 16"/>
          <p:cNvSpPr/>
          <p:nvPr/>
        </p:nvSpPr>
        <p:spPr>
          <a:xfrm>
            <a:off x="4587500" y="466420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33223" y="4662235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7" idx="2"/>
            <a:endCxn id="18" idx="6"/>
          </p:cNvCxnSpPr>
          <p:nvPr/>
        </p:nvCxnSpPr>
        <p:spPr>
          <a:xfrm flipH="1" flipV="1">
            <a:off x="3705416" y="4748332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9008420" y="413849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954143" y="413653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3" idx="2"/>
            <a:endCxn id="24" idx="6"/>
          </p:cNvCxnSpPr>
          <p:nvPr/>
        </p:nvCxnSpPr>
        <p:spPr>
          <a:xfrm flipH="1" flipV="1">
            <a:off x="8126336" y="4222628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95751" y="4037961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85754" y="3449158"/>
            <a:ext cx="1601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Yellow thread</a:t>
            </a:r>
          </a:p>
        </p:txBody>
      </p:sp>
    </p:spTree>
    <p:extLst>
      <p:ext uri="{BB962C8B-B14F-4D97-AF65-F5344CB8AC3E}">
        <p14:creationId xmlns:p14="http://schemas.microsoft.com/office/powerpoint/2010/main" val="199266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transversal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Problem, thread might not notice it is marking a vertex that was already marked by another thread</a:t>
            </a:r>
          </a:p>
        </p:txBody>
      </p:sp>
      <p:sp>
        <p:nvSpPr>
          <p:cNvPr id="5" name="Oval 4"/>
          <p:cNvSpPr/>
          <p:nvPr/>
        </p:nvSpPr>
        <p:spPr>
          <a:xfrm>
            <a:off x="4587500" y="413849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33223" y="413653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5" idx="2"/>
            <a:endCxn id="10" idx="6"/>
          </p:cNvCxnSpPr>
          <p:nvPr/>
        </p:nvCxnSpPr>
        <p:spPr>
          <a:xfrm flipH="1" flipV="1">
            <a:off x="3705416" y="4222628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74831" y="4037961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74830" y="455844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74830" y="507891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64834" y="344915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Green thread</a:t>
            </a:r>
          </a:p>
        </p:txBody>
      </p:sp>
      <p:sp>
        <p:nvSpPr>
          <p:cNvPr id="17" name="Oval 16"/>
          <p:cNvSpPr/>
          <p:nvPr/>
        </p:nvSpPr>
        <p:spPr>
          <a:xfrm>
            <a:off x="4587500" y="466420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33223" y="4662235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7" idx="2"/>
            <a:endCxn id="18" idx="6"/>
          </p:cNvCxnSpPr>
          <p:nvPr/>
        </p:nvCxnSpPr>
        <p:spPr>
          <a:xfrm flipH="1" flipV="1">
            <a:off x="3705416" y="4748332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587500" y="5182778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33223" y="5180812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0" idx="2"/>
            <a:endCxn id="21" idx="6"/>
          </p:cNvCxnSpPr>
          <p:nvPr/>
        </p:nvCxnSpPr>
        <p:spPr>
          <a:xfrm flipH="1" flipV="1">
            <a:off x="3705416" y="5266909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9008420" y="413849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954143" y="413653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3" idx="2"/>
            <a:endCxn id="24" idx="6"/>
          </p:cNvCxnSpPr>
          <p:nvPr/>
        </p:nvCxnSpPr>
        <p:spPr>
          <a:xfrm flipH="1" flipV="1">
            <a:off x="8126336" y="4222628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95751" y="4037961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85754" y="3449158"/>
            <a:ext cx="1601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Yellow thread</a:t>
            </a:r>
          </a:p>
        </p:txBody>
      </p:sp>
    </p:spTree>
    <p:extLst>
      <p:ext uri="{BB962C8B-B14F-4D97-AF65-F5344CB8AC3E}">
        <p14:creationId xmlns:p14="http://schemas.microsoft.com/office/powerpoint/2010/main" val="40901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transversal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Problem, thread might not notice it is marking a vertex that was already marked by another thread</a:t>
            </a:r>
          </a:p>
        </p:txBody>
      </p:sp>
      <p:sp>
        <p:nvSpPr>
          <p:cNvPr id="5" name="Oval 4"/>
          <p:cNvSpPr/>
          <p:nvPr/>
        </p:nvSpPr>
        <p:spPr>
          <a:xfrm>
            <a:off x="4587500" y="413849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33223" y="413653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5" idx="2"/>
            <a:endCxn id="10" idx="6"/>
          </p:cNvCxnSpPr>
          <p:nvPr/>
        </p:nvCxnSpPr>
        <p:spPr>
          <a:xfrm flipH="1" flipV="1">
            <a:off x="3705416" y="4222628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74831" y="4037961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74830" y="455844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74830" y="507891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64834" y="344915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Green thread</a:t>
            </a:r>
          </a:p>
        </p:txBody>
      </p:sp>
      <p:sp>
        <p:nvSpPr>
          <p:cNvPr id="17" name="Oval 16"/>
          <p:cNvSpPr/>
          <p:nvPr/>
        </p:nvSpPr>
        <p:spPr>
          <a:xfrm>
            <a:off x="4587500" y="466420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33223" y="4662235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7" idx="2"/>
            <a:endCxn id="18" idx="6"/>
          </p:cNvCxnSpPr>
          <p:nvPr/>
        </p:nvCxnSpPr>
        <p:spPr>
          <a:xfrm flipH="1" flipV="1">
            <a:off x="3705416" y="4748332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587500" y="5182778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33223" y="5180812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0" idx="2"/>
            <a:endCxn id="21" idx="6"/>
          </p:cNvCxnSpPr>
          <p:nvPr/>
        </p:nvCxnSpPr>
        <p:spPr>
          <a:xfrm flipH="1" flipV="1">
            <a:off x="3705416" y="5266909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9008420" y="413849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954143" y="413653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3" idx="2"/>
            <a:endCxn id="24" idx="6"/>
          </p:cNvCxnSpPr>
          <p:nvPr/>
        </p:nvCxnSpPr>
        <p:spPr>
          <a:xfrm flipH="1" flipV="1">
            <a:off x="8126336" y="4222628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95751" y="4037961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695750" y="455844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695750" y="507891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85754" y="3449158"/>
            <a:ext cx="1601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Yellow thread</a:t>
            </a:r>
          </a:p>
        </p:txBody>
      </p:sp>
      <p:sp>
        <p:nvSpPr>
          <p:cNvPr id="30" name="Oval 29"/>
          <p:cNvSpPr/>
          <p:nvPr/>
        </p:nvSpPr>
        <p:spPr>
          <a:xfrm>
            <a:off x="9008420" y="4664201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954143" y="4662235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0" idx="2"/>
            <a:endCxn id="31" idx="6"/>
          </p:cNvCxnSpPr>
          <p:nvPr/>
        </p:nvCxnSpPr>
        <p:spPr>
          <a:xfrm flipH="1" flipV="1">
            <a:off x="8126336" y="4748332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008420" y="5182778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954143" y="5180812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33" idx="2"/>
            <a:endCxn id="34" idx="6"/>
          </p:cNvCxnSpPr>
          <p:nvPr/>
        </p:nvCxnSpPr>
        <p:spPr>
          <a:xfrm flipH="1" flipV="1">
            <a:off x="8126336" y="5266909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50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– 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serial</a:t>
            </a:r>
          </a:p>
          <a:p>
            <a:pPr lvl="1"/>
            <a:r>
              <a:rPr lang="en-US" dirty="0" smtClean="0"/>
              <a:t>Transversal (BFS/DFS) – O(n + m)</a:t>
            </a:r>
          </a:p>
          <a:p>
            <a:pPr lvl="1"/>
            <a:r>
              <a:rPr lang="en-US" dirty="0" smtClean="0"/>
              <a:t>Union find – O(m log(n))</a:t>
            </a:r>
          </a:p>
          <a:p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Serial</a:t>
            </a:r>
          </a:p>
          <a:p>
            <a:pPr lvl="1"/>
            <a:r>
              <a:rPr lang="en-US" dirty="0" smtClean="0"/>
              <a:t>Parallel</a:t>
            </a:r>
          </a:p>
          <a:p>
            <a:r>
              <a:rPr lang="en-US" dirty="0" smtClean="0"/>
              <a:t>Randomized Contraction Parallel Connected Components</a:t>
            </a:r>
          </a:p>
          <a:p>
            <a:pPr lvl="1"/>
            <a:r>
              <a:rPr lang="en-US" sz="1600" dirty="0"/>
              <a:t>http://www3.cs.stonybrook.edu/~rezaul/Spring-2012/CSE613/CSE613-lecture-11.pdf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178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transversal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Problem, thread might not notice it is marking a vertex that was already marked by another thread</a:t>
            </a:r>
          </a:p>
        </p:txBody>
      </p:sp>
      <p:sp>
        <p:nvSpPr>
          <p:cNvPr id="5" name="Oval 4"/>
          <p:cNvSpPr/>
          <p:nvPr/>
        </p:nvSpPr>
        <p:spPr>
          <a:xfrm>
            <a:off x="4587500" y="413849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33223" y="413653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5" idx="2"/>
            <a:endCxn id="10" idx="6"/>
          </p:cNvCxnSpPr>
          <p:nvPr/>
        </p:nvCxnSpPr>
        <p:spPr>
          <a:xfrm flipH="1" flipV="1">
            <a:off x="3705416" y="4222628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74831" y="4037961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74830" y="455844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74830" y="507891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94646" y="5936189"/>
            <a:ext cx="3155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Possible result:</a:t>
            </a:r>
          </a:p>
          <a:p>
            <a:pPr algn="ctr"/>
            <a:r>
              <a:rPr lang="en-US" dirty="0" smtClean="0"/>
              <a:t>(with no merge table entry!)</a:t>
            </a:r>
          </a:p>
        </p:txBody>
      </p:sp>
      <p:sp>
        <p:nvSpPr>
          <p:cNvPr id="17" name="Oval 16"/>
          <p:cNvSpPr/>
          <p:nvPr/>
        </p:nvSpPr>
        <p:spPr>
          <a:xfrm>
            <a:off x="4587500" y="466420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33223" y="4662235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7" idx="2"/>
            <a:endCxn id="18" idx="6"/>
          </p:cNvCxnSpPr>
          <p:nvPr/>
        </p:nvCxnSpPr>
        <p:spPr>
          <a:xfrm flipH="1" flipV="1">
            <a:off x="3705416" y="4748332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587500" y="5182778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33223" y="5180812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0" idx="2"/>
            <a:endCxn id="21" idx="6"/>
          </p:cNvCxnSpPr>
          <p:nvPr/>
        </p:nvCxnSpPr>
        <p:spPr>
          <a:xfrm flipH="1" flipV="1">
            <a:off x="3705416" y="5266909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9008420" y="413849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954143" y="413653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3" idx="2"/>
            <a:endCxn id="24" idx="6"/>
          </p:cNvCxnSpPr>
          <p:nvPr/>
        </p:nvCxnSpPr>
        <p:spPr>
          <a:xfrm flipH="1" flipV="1">
            <a:off x="8126336" y="4222628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95751" y="4037961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695750" y="455844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695750" y="507891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85754" y="3449158"/>
            <a:ext cx="1601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Yellow thread</a:t>
            </a:r>
          </a:p>
        </p:txBody>
      </p:sp>
      <p:sp>
        <p:nvSpPr>
          <p:cNvPr id="30" name="Oval 29"/>
          <p:cNvSpPr/>
          <p:nvPr/>
        </p:nvSpPr>
        <p:spPr>
          <a:xfrm>
            <a:off x="9008420" y="4664201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954143" y="4662235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0" idx="2"/>
            <a:endCxn id="31" idx="6"/>
          </p:cNvCxnSpPr>
          <p:nvPr/>
        </p:nvCxnSpPr>
        <p:spPr>
          <a:xfrm flipH="1" flipV="1">
            <a:off x="8126336" y="4748332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008420" y="5182778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954143" y="5180812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33" idx="2"/>
            <a:endCxn id="34" idx="6"/>
          </p:cNvCxnSpPr>
          <p:nvPr/>
        </p:nvCxnSpPr>
        <p:spPr>
          <a:xfrm flipH="1" flipV="1">
            <a:off x="8126336" y="5266909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090719" y="6049284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036442" y="6047318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38" idx="2"/>
            <a:endCxn id="39" idx="6"/>
          </p:cNvCxnSpPr>
          <p:nvPr/>
        </p:nvCxnSpPr>
        <p:spPr>
          <a:xfrm flipH="1" flipV="1">
            <a:off x="5208635" y="6133415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87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transversal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1: check if algorithm output is correct</a:t>
            </a:r>
            <a:r>
              <a:rPr lang="en-US" dirty="0"/>
              <a:t>.</a:t>
            </a:r>
            <a:r>
              <a:rPr lang="en-US" dirty="0" smtClean="0"/>
              <a:t> If not, run again with 1 thread</a:t>
            </a:r>
          </a:p>
          <a:p>
            <a:r>
              <a:rPr lang="en-US" dirty="0" smtClean="0"/>
              <a:t>Fast to check</a:t>
            </a:r>
          </a:p>
          <a:p>
            <a:r>
              <a:rPr lang="en-US" dirty="0" smtClean="0"/>
              <a:t>Problem is very unlikely. Slow execution is amortized</a:t>
            </a:r>
          </a:p>
        </p:txBody>
      </p:sp>
    </p:spTree>
    <p:extLst>
      <p:ext uri="{BB962C8B-B14F-4D97-AF65-F5344CB8AC3E}">
        <p14:creationId xmlns:p14="http://schemas.microsoft.com/office/powerpoint/2010/main" val="99345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transversal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6970904"/>
              </p:ext>
            </p:extLst>
          </p:nvPr>
        </p:nvGraphicFramePr>
        <p:xfrm>
          <a:off x="685800" y="2171700"/>
          <a:ext cx="10820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665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transversal with atomics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2: Use test and set (</a:t>
            </a:r>
            <a:r>
              <a:rPr lang="en-US" dirty="0" err="1" smtClean="0"/>
              <a:t>atomic_flag</a:t>
            </a:r>
            <a:r>
              <a:rPr lang="en-US" dirty="0" smtClean="0"/>
              <a:t>)</a:t>
            </a:r>
          </a:p>
          <a:p>
            <a:r>
              <a:rPr lang="en-US" dirty="0" smtClean="0"/>
              <a:t>Every time a thread marks a vertex, it makes sure no other thread marked it before with test and set</a:t>
            </a:r>
          </a:p>
          <a:p>
            <a:r>
              <a:rPr lang="en-US" dirty="0" smtClean="0"/>
              <a:t>Each vertex has is own </a:t>
            </a:r>
            <a:r>
              <a:rPr lang="en-US" dirty="0" err="1" smtClean="0"/>
              <a:t>atomic_flag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52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transversal with atomics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Diagramm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8328557"/>
              </p:ext>
            </p:extLst>
          </p:nvPr>
        </p:nvGraphicFramePr>
        <p:xfrm>
          <a:off x="680322" y="2171700"/>
          <a:ext cx="10825878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986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7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varying the number of vertices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Diagramm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886075"/>
              </p:ext>
            </p:extLst>
          </p:nvPr>
        </p:nvGraphicFramePr>
        <p:xfrm>
          <a:off x="680322" y="2171699"/>
          <a:ext cx="10825878" cy="4495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229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usage varying the number of vertices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1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varying the number of components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Diagramm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1909598"/>
              </p:ext>
            </p:extLst>
          </p:nvPr>
        </p:nvGraphicFramePr>
        <p:xfrm>
          <a:off x="680321" y="2171700"/>
          <a:ext cx="10825879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90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Varying number of threads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3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– 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Lock free parallel transversal</a:t>
            </a:r>
          </a:p>
          <a:p>
            <a:pPr lvl="1"/>
            <a:r>
              <a:rPr lang="en-US" dirty="0" smtClean="0"/>
              <a:t>Parallel BFS</a:t>
            </a:r>
          </a:p>
          <a:p>
            <a:pPr lvl="1"/>
            <a:r>
              <a:rPr lang="en-US" dirty="0"/>
              <a:t>Parallel </a:t>
            </a:r>
            <a:r>
              <a:rPr lang="en-US" dirty="0" smtClean="0"/>
              <a:t>BFS with atomics</a:t>
            </a:r>
          </a:p>
          <a:p>
            <a:r>
              <a:rPr lang="en-US" dirty="0" smtClean="0"/>
              <a:t>Parallel spanning tree – inspired by union find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080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– Real world graphs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4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800" dirty="0" smtClean="0"/>
              <a:t>Thank you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Explain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Algorithm</a:t>
            </a:r>
            <a:r>
              <a:rPr lang="de-CH" dirty="0" err="1"/>
              <a:t>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415769" cy="4207765"/>
          </a:xfrm>
        </p:spPr>
        <p:txBody>
          <a:bodyPr>
            <a:normAutofit fontScale="62500" lnSpcReduction="20000"/>
          </a:bodyPr>
          <a:lstStyle/>
          <a:p>
            <a:r>
              <a:rPr lang="de-CH" dirty="0" smtClean="0"/>
              <a:t>BFS</a:t>
            </a:r>
          </a:p>
          <a:p>
            <a:pPr lvl="1"/>
            <a:r>
              <a:rPr lang="de-CH" dirty="0" err="1" smtClean="0"/>
              <a:t>Iterate</a:t>
            </a:r>
            <a:r>
              <a:rPr lang="de-CH" dirty="0" smtClean="0"/>
              <a:t> </a:t>
            </a:r>
            <a:r>
              <a:rPr lang="de-CH" dirty="0" err="1" smtClean="0"/>
              <a:t>over</a:t>
            </a:r>
            <a:r>
              <a:rPr lang="de-CH" dirty="0" smtClean="0"/>
              <a:t> all </a:t>
            </a:r>
            <a:r>
              <a:rPr lang="de-CH" dirty="0" err="1" smtClean="0"/>
              <a:t>nodes</a:t>
            </a:r>
            <a:endParaRPr lang="de-CH" dirty="0" smtClean="0"/>
          </a:p>
          <a:p>
            <a:pPr lvl="1"/>
            <a:r>
              <a:rPr lang="de-CH" dirty="0" err="1" smtClean="0"/>
              <a:t>if</a:t>
            </a:r>
            <a:r>
              <a:rPr lang="de-CH" dirty="0" smtClean="0"/>
              <a:t> not </a:t>
            </a:r>
            <a:r>
              <a:rPr lang="de-CH" dirty="0" err="1" smtClean="0"/>
              <a:t>visited</a:t>
            </a:r>
            <a:r>
              <a:rPr lang="de-CH" dirty="0" smtClean="0"/>
              <a:t> </a:t>
            </a:r>
            <a:r>
              <a:rPr lang="de-CH" dirty="0" err="1" smtClean="0"/>
              <a:t>yet</a:t>
            </a:r>
            <a:r>
              <a:rPr lang="de-CH" dirty="0"/>
              <a:t> </a:t>
            </a:r>
            <a:r>
              <a:rPr lang="de-CH" dirty="0" err="1" smtClean="0"/>
              <a:t>start</a:t>
            </a:r>
            <a:r>
              <a:rPr lang="de-CH" dirty="0" smtClean="0"/>
              <a:t> </a:t>
            </a:r>
            <a:r>
              <a:rPr lang="de-CH" dirty="0" err="1" smtClean="0"/>
              <a:t>bfs</a:t>
            </a:r>
            <a:r>
              <a:rPr lang="de-CH" dirty="0"/>
              <a:t> </a:t>
            </a:r>
            <a:endParaRPr lang="de-CH" dirty="0" smtClean="0"/>
          </a:p>
          <a:p>
            <a:r>
              <a:rPr lang="de-CH" dirty="0" err="1" smtClean="0"/>
              <a:t>pBFS</a:t>
            </a:r>
            <a:endParaRPr lang="de-CH" dirty="0" smtClean="0"/>
          </a:p>
          <a:p>
            <a:pPr lvl="1"/>
            <a:r>
              <a:rPr lang="de-CH" dirty="0" err="1" smtClean="0"/>
              <a:t>Each</a:t>
            </a:r>
            <a:r>
              <a:rPr lang="de-CH" dirty="0" smtClean="0"/>
              <a:t> </a:t>
            </a:r>
            <a:r>
              <a:rPr lang="de-CH" dirty="0" err="1" smtClean="0"/>
              <a:t>thread</a:t>
            </a:r>
            <a:r>
              <a:rPr lang="de-CH" dirty="0" smtClean="0"/>
              <a:t> </a:t>
            </a:r>
            <a:r>
              <a:rPr lang="de-CH" dirty="0" err="1" smtClean="0"/>
              <a:t>starts</a:t>
            </a:r>
            <a:r>
              <a:rPr lang="de-CH" dirty="0" smtClean="0"/>
              <a:t> at a different </a:t>
            </a:r>
            <a:r>
              <a:rPr lang="de-CH" dirty="0" err="1" smtClean="0"/>
              <a:t>node</a:t>
            </a:r>
            <a:endParaRPr lang="de-CH" dirty="0"/>
          </a:p>
          <a:p>
            <a:pPr lvl="1"/>
            <a:r>
              <a:rPr lang="de-CH" dirty="0" err="1" smtClean="0"/>
              <a:t>If</a:t>
            </a:r>
            <a:r>
              <a:rPr lang="de-CH" dirty="0" smtClean="0"/>
              <a:t> not </a:t>
            </a:r>
            <a:r>
              <a:rPr lang="de-CH" dirty="0" err="1" smtClean="0"/>
              <a:t>visited</a:t>
            </a:r>
            <a:r>
              <a:rPr lang="de-CH" dirty="0" smtClean="0"/>
              <a:t> </a:t>
            </a:r>
            <a:r>
              <a:rPr lang="de-CH" dirty="0" err="1" smtClean="0"/>
              <a:t>yet</a:t>
            </a:r>
            <a:r>
              <a:rPr lang="de-CH" dirty="0" smtClean="0"/>
              <a:t> </a:t>
            </a:r>
            <a:r>
              <a:rPr lang="de-CH" dirty="0" err="1" smtClean="0"/>
              <a:t>start</a:t>
            </a:r>
            <a:r>
              <a:rPr lang="de-CH" dirty="0" smtClean="0"/>
              <a:t> </a:t>
            </a:r>
            <a:r>
              <a:rPr lang="de-CH" dirty="0" err="1" smtClean="0"/>
              <a:t>bfs</a:t>
            </a:r>
            <a:endParaRPr lang="de-CH" dirty="0" smtClean="0"/>
          </a:p>
          <a:p>
            <a:pPr lvl="1"/>
            <a:r>
              <a:rPr lang="de-CH" dirty="0"/>
              <a:t>Mark </a:t>
            </a:r>
            <a:r>
              <a:rPr lang="de-CH" dirty="0" err="1"/>
              <a:t>nodes</a:t>
            </a:r>
            <a:r>
              <a:rPr lang="de-CH" dirty="0"/>
              <a:t> </a:t>
            </a:r>
            <a:r>
              <a:rPr lang="de-CH" dirty="0" err="1"/>
              <a:t>traversed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bfs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 </a:t>
            </a:r>
            <a:r>
              <a:rPr lang="de-CH" dirty="0" err="1"/>
              <a:t>component</a:t>
            </a:r>
            <a:r>
              <a:rPr lang="de-CH" dirty="0"/>
              <a:t> </a:t>
            </a:r>
            <a:r>
              <a:rPr lang="de-CH" dirty="0" err="1"/>
              <a:t>number</a:t>
            </a:r>
            <a:r>
              <a:rPr lang="de-CH" dirty="0"/>
              <a:t>.</a:t>
            </a:r>
          </a:p>
          <a:p>
            <a:pPr lvl="1"/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encounter</a:t>
            </a:r>
            <a:r>
              <a:rPr lang="de-CH" dirty="0" smtClean="0"/>
              <a:t> </a:t>
            </a:r>
            <a:r>
              <a:rPr lang="de-CH" dirty="0" err="1" smtClean="0"/>
              <a:t>another</a:t>
            </a:r>
            <a:r>
              <a:rPr lang="de-CH" dirty="0" smtClean="0"/>
              <a:t> </a:t>
            </a:r>
            <a:r>
              <a:rPr lang="de-CH" dirty="0" err="1" smtClean="0"/>
              <a:t>number</a:t>
            </a:r>
            <a:r>
              <a:rPr lang="de-CH" dirty="0" smtClean="0"/>
              <a:t>/</a:t>
            </a:r>
            <a:r>
              <a:rPr lang="de-CH" dirty="0" err="1" smtClean="0"/>
              <a:t>thread</a:t>
            </a:r>
            <a:r>
              <a:rPr lang="de-CH" dirty="0" smtClean="0"/>
              <a:t> </a:t>
            </a:r>
            <a:r>
              <a:rPr lang="de-CH" dirty="0" err="1" smtClean="0"/>
              <a:t>put</a:t>
            </a:r>
            <a:r>
              <a:rPr lang="de-CH" dirty="0" smtClean="0"/>
              <a:t> </a:t>
            </a:r>
            <a:r>
              <a:rPr lang="de-CH" dirty="0" err="1" smtClean="0"/>
              <a:t>both</a:t>
            </a:r>
            <a:r>
              <a:rPr lang="de-CH" dirty="0" smtClean="0"/>
              <a:t> </a:t>
            </a:r>
            <a:r>
              <a:rPr lang="de-CH" dirty="0" err="1" smtClean="0"/>
              <a:t>number</a:t>
            </a:r>
            <a:r>
              <a:rPr lang="de-CH" dirty="0" smtClean="0"/>
              <a:t> </a:t>
            </a:r>
            <a:r>
              <a:rPr lang="de-CH" dirty="0" err="1" smtClean="0"/>
              <a:t>into</a:t>
            </a:r>
            <a:r>
              <a:rPr lang="de-CH" dirty="0" smtClean="0"/>
              <a:t> </a:t>
            </a:r>
            <a:r>
              <a:rPr lang="de-CH" dirty="0" err="1" smtClean="0"/>
              <a:t>merge</a:t>
            </a:r>
            <a:r>
              <a:rPr lang="de-CH" dirty="0" smtClean="0"/>
              <a:t> </a:t>
            </a:r>
            <a:r>
              <a:rPr lang="de-CH" dirty="0" err="1" smtClean="0"/>
              <a:t>list</a:t>
            </a:r>
            <a:r>
              <a:rPr lang="de-CH" dirty="0" smtClean="0"/>
              <a:t>. </a:t>
            </a:r>
            <a:r>
              <a:rPr lang="de-CH" dirty="0" err="1" smtClean="0"/>
              <a:t>Don’t</a:t>
            </a:r>
            <a:r>
              <a:rPr lang="de-CH" dirty="0" smtClean="0"/>
              <a:t> follow </a:t>
            </a:r>
            <a:r>
              <a:rPr lang="de-CH" dirty="0" err="1" smtClean="0"/>
              <a:t>nodes</a:t>
            </a:r>
            <a:r>
              <a:rPr lang="de-CH" dirty="0" smtClean="0"/>
              <a:t> </a:t>
            </a:r>
            <a:r>
              <a:rPr lang="de-CH" dirty="0" err="1" smtClean="0"/>
              <a:t>which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already</a:t>
            </a:r>
            <a:r>
              <a:rPr lang="de-CH" dirty="0" smtClean="0"/>
              <a:t> </a:t>
            </a:r>
            <a:r>
              <a:rPr lang="de-CH" dirty="0" err="1" smtClean="0"/>
              <a:t>marked</a:t>
            </a:r>
            <a:r>
              <a:rPr lang="de-CH" dirty="0" smtClean="0"/>
              <a:t>.</a:t>
            </a:r>
          </a:p>
          <a:p>
            <a:pPr lvl="1"/>
            <a:r>
              <a:rPr lang="en-US" dirty="0" smtClean="0"/>
              <a:t>At the end do merging of </a:t>
            </a:r>
            <a:r>
              <a:rPr lang="en-US" dirty="0" err="1" smtClean="0"/>
              <a:t>componenets</a:t>
            </a:r>
            <a:endParaRPr lang="de-CH" dirty="0" smtClean="0"/>
          </a:p>
          <a:p>
            <a:r>
              <a:rPr lang="de-CH" dirty="0" err="1" smtClean="0"/>
              <a:t>pBFSAtomic</a:t>
            </a:r>
            <a:endParaRPr lang="de-CH" dirty="0" smtClean="0"/>
          </a:p>
          <a:p>
            <a:pPr lvl="1"/>
            <a:r>
              <a:rPr lang="en-US" dirty="0" smtClean="0"/>
              <a:t>Same as </a:t>
            </a:r>
            <a:r>
              <a:rPr lang="en-US" dirty="0" err="1" smtClean="0"/>
              <a:t>pBFS</a:t>
            </a:r>
            <a:r>
              <a:rPr lang="en-US" dirty="0" smtClean="0"/>
              <a:t>, guarantees that a write is seen by all other threads.</a:t>
            </a:r>
            <a:endParaRPr lang="de-CH" dirty="0" smtClean="0"/>
          </a:p>
          <a:p>
            <a:r>
              <a:rPr lang="de-CH" dirty="0" err="1" smtClean="0"/>
              <a:t>compareExchange</a:t>
            </a:r>
            <a:endParaRPr lang="de-CH" dirty="0" smtClean="0"/>
          </a:p>
          <a:p>
            <a:pPr lvl="1"/>
            <a:r>
              <a:rPr lang="en-US" dirty="0" smtClean="0"/>
              <a:t>Similar to </a:t>
            </a:r>
            <a:r>
              <a:rPr lang="en-US" dirty="0" err="1" smtClean="0"/>
              <a:t>pBFS</a:t>
            </a:r>
            <a:r>
              <a:rPr lang="en-US" dirty="0" smtClean="0"/>
              <a:t> but no merging.</a:t>
            </a:r>
          </a:p>
          <a:p>
            <a:pPr lvl="1"/>
            <a:r>
              <a:rPr lang="en-US" dirty="0" smtClean="0"/>
              <a:t>If two threads on the same component the one with lower priority drops its work and starts somewhere else.</a:t>
            </a:r>
            <a:endParaRPr lang="de-CH" dirty="0" smtClean="0"/>
          </a:p>
          <a:p>
            <a:r>
              <a:rPr lang="de-CH" dirty="0" smtClean="0"/>
              <a:t>Union find</a:t>
            </a:r>
          </a:p>
          <a:p>
            <a:r>
              <a:rPr lang="de-CH" dirty="0" err="1" smtClean="0"/>
              <a:t>Randomized</a:t>
            </a:r>
            <a:r>
              <a:rPr lang="de-CH" dirty="0" smtClean="0"/>
              <a:t> </a:t>
            </a:r>
            <a:r>
              <a:rPr lang="de-CH" dirty="0" err="1" smtClean="0"/>
              <a:t>contraction</a:t>
            </a:r>
            <a:endParaRPr lang="de-CH" dirty="0" smtClean="0"/>
          </a:p>
          <a:p>
            <a:r>
              <a:rPr lang="de-CH" dirty="0" err="1" smtClean="0"/>
              <a:t>Spanning</a:t>
            </a:r>
            <a:r>
              <a:rPr lang="de-CH" dirty="0" smtClean="0"/>
              <a:t> </a:t>
            </a:r>
            <a:r>
              <a:rPr lang="de-CH" dirty="0" err="1" smtClean="0"/>
              <a:t>tree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6221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details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39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transversal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Unmarked vertices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383154" y="3971410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31201" y="371411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6"/>
            <a:endCxn id="11" idx="2"/>
          </p:cNvCxnSpPr>
          <p:nvPr/>
        </p:nvCxnSpPr>
        <p:spPr>
          <a:xfrm flipV="1">
            <a:off x="3555347" y="3800208"/>
            <a:ext cx="775854" cy="257299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503394" y="4672305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0" idx="5"/>
            <a:endCxn id="13" idx="1"/>
          </p:cNvCxnSpPr>
          <p:nvPr/>
        </p:nvCxnSpPr>
        <p:spPr>
          <a:xfrm>
            <a:off x="3530130" y="4118386"/>
            <a:ext cx="998481" cy="57913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355226" y="4905854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0" idx="4"/>
            <a:endCxn id="15" idx="0"/>
          </p:cNvCxnSpPr>
          <p:nvPr/>
        </p:nvCxnSpPr>
        <p:spPr>
          <a:xfrm flipH="1">
            <a:off x="3441323" y="4143603"/>
            <a:ext cx="27928" cy="76225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0"/>
            <a:endCxn id="11" idx="4"/>
          </p:cNvCxnSpPr>
          <p:nvPr/>
        </p:nvCxnSpPr>
        <p:spPr>
          <a:xfrm flipH="1" flipV="1">
            <a:off x="4417298" y="3886304"/>
            <a:ext cx="172193" cy="78600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012547" y="546247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5" idx="5"/>
            <a:endCxn id="18" idx="1"/>
          </p:cNvCxnSpPr>
          <p:nvPr/>
        </p:nvCxnSpPr>
        <p:spPr>
          <a:xfrm>
            <a:off x="3502202" y="5052830"/>
            <a:ext cx="535562" cy="434858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" name="Group 78"/>
          <p:cNvGrpSpPr/>
          <p:nvPr/>
        </p:nvGrpSpPr>
        <p:grpSpPr>
          <a:xfrm>
            <a:off x="5455768" y="4473783"/>
            <a:ext cx="470837" cy="1046532"/>
            <a:chOff x="5483889" y="4414062"/>
            <a:chExt cx="470837" cy="1046532"/>
          </a:xfrm>
          <a:solidFill>
            <a:schemeClr val="tx2"/>
          </a:solidFill>
        </p:grpSpPr>
        <p:sp>
          <p:nvSpPr>
            <p:cNvPr id="21" name="Oval 20"/>
            <p:cNvSpPr/>
            <p:nvPr/>
          </p:nvSpPr>
          <p:spPr>
            <a:xfrm>
              <a:off x="5483889" y="4414062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782533" y="5288401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1" idx="4"/>
              <a:endCxn id="22" idx="0"/>
            </p:cNvCxnSpPr>
            <p:nvPr/>
          </p:nvCxnSpPr>
          <p:spPr>
            <a:xfrm>
              <a:off x="5569986" y="4586255"/>
              <a:ext cx="298644" cy="702146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79"/>
          <p:cNvGrpSpPr/>
          <p:nvPr/>
        </p:nvGrpSpPr>
        <p:grpSpPr>
          <a:xfrm>
            <a:off x="6934410" y="3992761"/>
            <a:ext cx="1779432" cy="1516279"/>
            <a:chOff x="6806656" y="3958647"/>
            <a:chExt cx="1779432" cy="1516279"/>
          </a:xfrm>
          <a:solidFill>
            <a:schemeClr val="tx2"/>
          </a:solidFill>
        </p:grpSpPr>
        <p:sp>
          <p:nvSpPr>
            <p:cNvPr id="25" name="Oval 24"/>
            <p:cNvSpPr/>
            <p:nvPr/>
          </p:nvSpPr>
          <p:spPr>
            <a:xfrm>
              <a:off x="6806656" y="4173394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026202" y="4695682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5" idx="6"/>
              <a:endCxn id="26" idx="2"/>
            </p:cNvCxnSpPr>
            <p:nvPr/>
          </p:nvCxnSpPr>
          <p:spPr>
            <a:xfrm>
              <a:off x="6978849" y="4259491"/>
              <a:ext cx="1047353" cy="522288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7284325" y="5302733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5" idx="5"/>
              <a:endCxn id="28" idx="1"/>
            </p:cNvCxnSpPr>
            <p:nvPr/>
          </p:nvCxnSpPr>
          <p:spPr>
            <a:xfrm>
              <a:off x="6953632" y="4320370"/>
              <a:ext cx="355910" cy="100758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7897224" y="395864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25" idx="7"/>
              <a:endCxn id="30" idx="2"/>
            </p:cNvCxnSpPr>
            <p:nvPr/>
          </p:nvCxnSpPr>
          <p:spPr>
            <a:xfrm flipV="1">
              <a:off x="6953632" y="4044744"/>
              <a:ext cx="943592" cy="153867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8" idx="7"/>
              <a:endCxn id="26" idx="4"/>
            </p:cNvCxnSpPr>
            <p:nvPr/>
          </p:nvCxnSpPr>
          <p:spPr>
            <a:xfrm flipV="1">
              <a:off x="7431301" y="4867875"/>
              <a:ext cx="680998" cy="460075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8413895" y="412748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30" idx="6"/>
              <a:endCxn id="33" idx="2"/>
            </p:cNvCxnSpPr>
            <p:nvPr/>
          </p:nvCxnSpPr>
          <p:spPr>
            <a:xfrm>
              <a:off x="8069417" y="4044744"/>
              <a:ext cx="344478" cy="16884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8" idx="0"/>
              <a:endCxn id="30" idx="3"/>
            </p:cNvCxnSpPr>
            <p:nvPr/>
          </p:nvCxnSpPr>
          <p:spPr>
            <a:xfrm flipV="1">
              <a:off x="7370422" y="4105623"/>
              <a:ext cx="552019" cy="119711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Oval 35"/>
          <p:cNvSpPr/>
          <p:nvPr/>
        </p:nvSpPr>
        <p:spPr>
          <a:xfrm>
            <a:off x="5894875" y="366655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8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transversal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starts at one vertex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383154" y="3971410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31201" y="371411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6"/>
            <a:endCxn id="11" idx="2"/>
          </p:cNvCxnSpPr>
          <p:nvPr/>
        </p:nvCxnSpPr>
        <p:spPr>
          <a:xfrm flipV="1">
            <a:off x="3555347" y="3800208"/>
            <a:ext cx="775854" cy="257299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503394" y="4672305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0" idx="5"/>
            <a:endCxn id="13" idx="1"/>
          </p:cNvCxnSpPr>
          <p:nvPr/>
        </p:nvCxnSpPr>
        <p:spPr>
          <a:xfrm>
            <a:off x="3530130" y="4118386"/>
            <a:ext cx="998481" cy="57913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355226" y="4905854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0" idx="4"/>
            <a:endCxn id="15" idx="0"/>
          </p:cNvCxnSpPr>
          <p:nvPr/>
        </p:nvCxnSpPr>
        <p:spPr>
          <a:xfrm flipH="1">
            <a:off x="3441323" y="4143603"/>
            <a:ext cx="27928" cy="76225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0"/>
            <a:endCxn id="11" idx="4"/>
          </p:cNvCxnSpPr>
          <p:nvPr/>
        </p:nvCxnSpPr>
        <p:spPr>
          <a:xfrm flipH="1" flipV="1">
            <a:off x="4417298" y="3886304"/>
            <a:ext cx="172193" cy="78600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012547" y="546247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5" idx="5"/>
            <a:endCxn id="18" idx="1"/>
          </p:cNvCxnSpPr>
          <p:nvPr/>
        </p:nvCxnSpPr>
        <p:spPr>
          <a:xfrm>
            <a:off x="3502202" y="5052830"/>
            <a:ext cx="535562" cy="434858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" name="Group 78"/>
          <p:cNvGrpSpPr/>
          <p:nvPr/>
        </p:nvGrpSpPr>
        <p:grpSpPr>
          <a:xfrm>
            <a:off x="5455768" y="4473783"/>
            <a:ext cx="470837" cy="1046532"/>
            <a:chOff x="5483889" y="4414062"/>
            <a:chExt cx="470837" cy="1046532"/>
          </a:xfrm>
          <a:solidFill>
            <a:schemeClr val="tx2"/>
          </a:solidFill>
        </p:grpSpPr>
        <p:sp>
          <p:nvSpPr>
            <p:cNvPr id="21" name="Oval 20"/>
            <p:cNvSpPr/>
            <p:nvPr/>
          </p:nvSpPr>
          <p:spPr>
            <a:xfrm>
              <a:off x="5483889" y="4414062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782533" y="5288401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1" idx="4"/>
              <a:endCxn id="22" idx="0"/>
            </p:cNvCxnSpPr>
            <p:nvPr/>
          </p:nvCxnSpPr>
          <p:spPr>
            <a:xfrm>
              <a:off x="5569986" y="4586255"/>
              <a:ext cx="298644" cy="702146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79"/>
          <p:cNvGrpSpPr/>
          <p:nvPr/>
        </p:nvGrpSpPr>
        <p:grpSpPr>
          <a:xfrm>
            <a:off x="6934410" y="3992761"/>
            <a:ext cx="1779432" cy="1516279"/>
            <a:chOff x="6806656" y="3958647"/>
            <a:chExt cx="1779432" cy="1516279"/>
          </a:xfrm>
          <a:solidFill>
            <a:schemeClr val="tx2"/>
          </a:solidFill>
        </p:grpSpPr>
        <p:sp>
          <p:nvSpPr>
            <p:cNvPr id="25" name="Oval 24"/>
            <p:cNvSpPr/>
            <p:nvPr/>
          </p:nvSpPr>
          <p:spPr>
            <a:xfrm>
              <a:off x="6806656" y="4173394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026202" y="4695682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5" idx="6"/>
              <a:endCxn id="26" idx="2"/>
            </p:cNvCxnSpPr>
            <p:nvPr/>
          </p:nvCxnSpPr>
          <p:spPr>
            <a:xfrm>
              <a:off x="6978849" y="4259491"/>
              <a:ext cx="1047353" cy="522288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7284325" y="5302733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5" idx="5"/>
              <a:endCxn id="28" idx="1"/>
            </p:cNvCxnSpPr>
            <p:nvPr/>
          </p:nvCxnSpPr>
          <p:spPr>
            <a:xfrm>
              <a:off x="6953632" y="4320370"/>
              <a:ext cx="355910" cy="100758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7897224" y="395864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25" idx="7"/>
              <a:endCxn id="30" idx="2"/>
            </p:cNvCxnSpPr>
            <p:nvPr/>
          </p:nvCxnSpPr>
          <p:spPr>
            <a:xfrm flipV="1">
              <a:off x="6953632" y="4044744"/>
              <a:ext cx="943592" cy="153867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8" idx="7"/>
              <a:endCxn id="26" idx="4"/>
            </p:cNvCxnSpPr>
            <p:nvPr/>
          </p:nvCxnSpPr>
          <p:spPr>
            <a:xfrm flipV="1">
              <a:off x="7431301" y="4867875"/>
              <a:ext cx="680998" cy="460075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8413895" y="412748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30" idx="6"/>
              <a:endCxn id="33" idx="2"/>
            </p:cNvCxnSpPr>
            <p:nvPr/>
          </p:nvCxnSpPr>
          <p:spPr>
            <a:xfrm>
              <a:off x="8069417" y="4044744"/>
              <a:ext cx="344478" cy="16884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8" idx="0"/>
              <a:endCxn id="30" idx="3"/>
            </p:cNvCxnSpPr>
            <p:nvPr/>
          </p:nvCxnSpPr>
          <p:spPr>
            <a:xfrm flipV="1">
              <a:off x="7370422" y="4105623"/>
              <a:ext cx="552019" cy="119711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Oval 35"/>
          <p:cNvSpPr/>
          <p:nvPr/>
        </p:nvSpPr>
        <p:spPr>
          <a:xfrm>
            <a:off x="5894875" y="366655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2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transversal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transverses all connected vertices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383154" y="3971410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31201" y="3714111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6"/>
            <a:endCxn id="11" idx="2"/>
          </p:cNvCxnSpPr>
          <p:nvPr/>
        </p:nvCxnSpPr>
        <p:spPr>
          <a:xfrm flipV="1">
            <a:off x="3555347" y="3800208"/>
            <a:ext cx="775854" cy="257299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503394" y="4672305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0" idx="5"/>
            <a:endCxn id="13" idx="1"/>
          </p:cNvCxnSpPr>
          <p:nvPr/>
        </p:nvCxnSpPr>
        <p:spPr>
          <a:xfrm>
            <a:off x="3530130" y="4118386"/>
            <a:ext cx="998481" cy="57913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355226" y="4905854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0" idx="4"/>
            <a:endCxn id="15" idx="0"/>
          </p:cNvCxnSpPr>
          <p:nvPr/>
        </p:nvCxnSpPr>
        <p:spPr>
          <a:xfrm flipH="1">
            <a:off x="3441323" y="4143603"/>
            <a:ext cx="27928" cy="76225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0"/>
            <a:endCxn id="11" idx="4"/>
          </p:cNvCxnSpPr>
          <p:nvPr/>
        </p:nvCxnSpPr>
        <p:spPr>
          <a:xfrm flipH="1" flipV="1">
            <a:off x="4417298" y="3886304"/>
            <a:ext cx="172193" cy="78600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012547" y="5462471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5" idx="5"/>
            <a:endCxn id="18" idx="1"/>
          </p:cNvCxnSpPr>
          <p:nvPr/>
        </p:nvCxnSpPr>
        <p:spPr>
          <a:xfrm>
            <a:off x="3502202" y="5052830"/>
            <a:ext cx="535562" cy="434858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" name="Group 78"/>
          <p:cNvGrpSpPr/>
          <p:nvPr/>
        </p:nvGrpSpPr>
        <p:grpSpPr>
          <a:xfrm>
            <a:off x="5455768" y="4473783"/>
            <a:ext cx="470837" cy="1046532"/>
            <a:chOff x="5483889" y="4414062"/>
            <a:chExt cx="470837" cy="1046532"/>
          </a:xfrm>
          <a:solidFill>
            <a:schemeClr val="tx2"/>
          </a:solidFill>
        </p:grpSpPr>
        <p:sp>
          <p:nvSpPr>
            <p:cNvPr id="21" name="Oval 20"/>
            <p:cNvSpPr/>
            <p:nvPr/>
          </p:nvSpPr>
          <p:spPr>
            <a:xfrm>
              <a:off x="5483889" y="4414062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782533" y="5288401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1" idx="4"/>
              <a:endCxn id="22" idx="0"/>
            </p:cNvCxnSpPr>
            <p:nvPr/>
          </p:nvCxnSpPr>
          <p:spPr>
            <a:xfrm>
              <a:off x="5569986" y="4586255"/>
              <a:ext cx="298644" cy="702146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79"/>
          <p:cNvGrpSpPr/>
          <p:nvPr/>
        </p:nvGrpSpPr>
        <p:grpSpPr>
          <a:xfrm>
            <a:off x="6934410" y="3992761"/>
            <a:ext cx="1779432" cy="1516279"/>
            <a:chOff x="6806656" y="3958647"/>
            <a:chExt cx="1779432" cy="1516279"/>
          </a:xfrm>
          <a:solidFill>
            <a:schemeClr val="tx2"/>
          </a:solidFill>
        </p:grpSpPr>
        <p:sp>
          <p:nvSpPr>
            <p:cNvPr id="25" name="Oval 24"/>
            <p:cNvSpPr/>
            <p:nvPr/>
          </p:nvSpPr>
          <p:spPr>
            <a:xfrm>
              <a:off x="6806656" y="4173394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026202" y="4695682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5" idx="6"/>
              <a:endCxn id="26" idx="2"/>
            </p:cNvCxnSpPr>
            <p:nvPr/>
          </p:nvCxnSpPr>
          <p:spPr>
            <a:xfrm>
              <a:off x="6978849" y="4259491"/>
              <a:ext cx="1047353" cy="522288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7284325" y="5302733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5" idx="5"/>
              <a:endCxn id="28" idx="1"/>
            </p:cNvCxnSpPr>
            <p:nvPr/>
          </p:nvCxnSpPr>
          <p:spPr>
            <a:xfrm>
              <a:off x="6953632" y="4320370"/>
              <a:ext cx="355910" cy="100758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7897224" y="395864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25" idx="7"/>
              <a:endCxn id="30" idx="2"/>
            </p:cNvCxnSpPr>
            <p:nvPr/>
          </p:nvCxnSpPr>
          <p:spPr>
            <a:xfrm flipV="1">
              <a:off x="6953632" y="4044744"/>
              <a:ext cx="943592" cy="153867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8" idx="7"/>
              <a:endCxn id="26" idx="4"/>
            </p:cNvCxnSpPr>
            <p:nvPr/>
          </p:nvCxnSpPr>
          <p:spPr>
            <a:xfrm flipV="1">
              <a:off x="7431301" y="4867875"/>
              <a:ext cx="680998" cy="460075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8413895" y="412748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30" idx="6"/>
              <a:endCxn id="33" idx="2"/>
            </p:cNvCxnSpPr>
            <p:nvPr/>
          </p:nvCxnSpPr>
          <p:spPr>
            <a:xfrm>
              <a:off x="8069417" y="4044744"/>
              <a:ext cx="344478" cy="16884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8" idx="0"/>
              <a:endCxn id="30" idx="3"/>
            </p:cNvCxnSpPr>
            <p:nvPr/>
          </p:nvCxnSpPr>
          <p:spPr>
            <a:xfrm flipV="1">
              <a:off x="7370422" y="4105623"/>
              <a:ext cx="552019" cy="119711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Oval 35"/>
          <p:cNvSpPr/>
          <p:nvPr/>
        </p:nvSpPr>
        <p:spPr>
          <a:xfrm>
            <a:off x="5894875" y="366655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165</TotalTime>
  <Words>719</Words>
  <Application>Microsoft Office PowerPoint</Application>
  <PresentationFormat>Widescreen</PresentationFormat>
  <Paragraphs>177</Paragraphs>
  <Slides>53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Trebuchet MS</vt:lpstr>
      <vt:lpstr>Berlin</vt:lpstr>
      <vt:lpstr>Parallel Connected Components</vt:lpstr>
      <vt:lpstr>Our goal</vt:lpstr>
      <vt:lpstr>Our goal</vt:lpstr>
      <vt:lpstr>Algorithms – Related work</vt:lpstr>
      <vt:lpstr>Algorithms – Ours</vt:lpstr>
      <vt:lpstr>Algorithm details</vt:lpstr>
      <vt:lpstr>Serial transversal</vt:lpstr>
      <vt:lpstr>Serial transversal</vt:lpstr>
      <vt:lpstr>Serial transversal</vt:lpstr>
      <vt:lpstr>Serial transversal</vt:lpstr>
      <vt:lpstr>Serial transversal</vt:lpstr>
      <vt:lpstr>Serial transversal</vt:lpstr>
      <vt:lpstr>Union find</vt:lpstr>
      <vt:lpstr>Union Find</vt:lpstr>
      <vt:lpstr>Union Find</vt:lpstr>
      <vt:lpstr>Union Find</vt:lpstr>
      <vt:lpstr>Union find</vt:lpstr>
      <vt:lpstr>Parallel spanning tree</vt:lpstr>
      <vt:lpstr>Parallel spanning tree</vt:lpstr>
      <vt:lpstr>Parallel spanning treeTree</vt:lpstr>
      <vt:lpstr>Parallel spanning tree</vt:lpstr>
      <vt:lpstr>Parallel spanning tree</vt:lpstr>
      <vt:lpstr>Randomized contraction</vt:lpstr>
      <vt:lpstr>Randomized Contraction</vt:lpstr>
      <vt:lpstr>Randomized Contraction</vt:lpstr>
      <vt:lpstr>Randomized Contraction</vt:lpstr>
      <vt:lpstr>Randomized Contraction</vt:lpstr>
      <vt:lpstr>Randomized Contraction</vt:lpstr>
      <vt:lpstr>Randomized Contraction</vt:lpstr>
      <vt:lpstr>Parallel transversal</vt:lpstr>
      <vt:lpstr>Parallel transversal</vt:lpstr>
      <vt:lpstr>Parallel transversal</vt:lpstr>
      <vt:lpstr>Parallel transversal</vt:lpstr>
      <vt:lpstr>Parallel transversal</vt:lpstr>
      <vt:lpstr>Parallel transversal</vt:lpstr>
      <vt:lpstr>Parallel transversal</vt:lpstr>
      <vt:lpstr>Parallel transversal</vt:lpstr>
      <vt:lpstr>Parallel transversal</vt:lpstr>
      <vt:lpstr>Parallel transversal</vt:lpstr>
      <vt:lpstr>Parallel transversal</vt:lpstr>
      <vt:lpstr>Parallel transversal</vt:lpstr>
      <vt:lpstr>Parallel transversal</vt:lpstr>
      <vt:lpstr>Parallel transversal with atomics</vt:lpstr>
      <vt:lpstr>Parallel transversal with atomics</vt:lpstr>
      <vt:lpstr>Algorithm results</vt:lpstr>
      <vt:lpstr>Runtime varying the number of vertices</vt:lpstr>
      <vt:lpstr>Memory usage varying the number of vertices</vt:lpstr>
      <vt:lpstr>Runtime varying the number of components</vt:lpstr>
      <vt:lpstr>Varying number of threads</vt:lpstr>
      <vt:lpstr>Overview – Real world graphs</vt:lpstr>
      <vt:lpstr>Lessons learned</vt:lpstr>
      <vt:lpstr>Thank you</vt:lpstr>
      <vt:lpstr>Explain the Algorithms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Connected Components</dc:title>
  <dc:creator>gustavo</dc:creator>
  <cp:lastModifiedBy>gustavo</cp:lastModifiedBy>
  <cp:revision>42</cp:revision>
  <dcterms:created xsi:type="dcterms:W3CDTF">2014-10-29T16:01:49Z</dcterms:created>
  <dcterms:modified xsi:type="dcterms:W3CDTF">2014-12-14T21:41:48Z</dcterms:modified>
</cp:coreProperties>
</file>