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5"/>
  </p:notesMasterIdLst>
  <p:sldIdLst>
    <p:sldId id="256" r:id="rId2"/>
    <p:sldId id="262" r:id="rId3"/>
    <p:sldId id="264" r:id="rId4"/>
    <p:sldId id="261" r:id="rId5"/>
    <p:sldId id="265" r:id="rId6"/>
    <p:sldId id="320" r:id="rId7"/>
    <p:sldId id="267" r:id="rId8"/>
    <p:sldId id="305" r:id="rId9"/>
    <p:sldId id="268" r:id="rId10"/>
    <p:sldId id="269" r:id="rId11"/>
    <p:sldId id="270" r:id="rId12"/>
    <p:sldId id="266" r:id="rId13"/>
    <p:sldId id="319" r:id="rId14"/>
    <p:sldId id="285" r:id="rId15"/>
    <p:sldId id="286" r:id="rId16"/>
    <p:sldId id="287" r:id="rId17"/>
    <p:sldId id="272" r:id="rId18"/>
    <p:sldId id="318" r:id="rId19"/>
    <p:sldId id="299" r:id="rId20"/>
    <p:sldId id="300" r:id="rId21"/>
    <p:sldId id="301" r:id="rId22"/>
    <p:sldId id="291" r:id="rId23"/>
    <p:sldId id="316" r:id="rId24"/>
    <p:sldId id="273" r:id="rId25"/>
    <p:sldId id="295" r:id="rId26"/>
    <p:sldId id="296" r:id="rId27"/>
    <p:sldId id="297" r:id="rId28"/>
    <p:sldId id="298" r:id="rId29"/>
    <p:sldId id="274" r:id="rId30"/>
    <p:sldId id="315" r:id="rId31"/>
    <p:sldId id="275" r:id="rId32"/>
    <p:sldId id="302" r:id="rId33"/>
    <p:sldId id="303" r:id="rId34"/>
    <p:sldId id="304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276" r:id="rId43"/>
    <p:sldId id="277" r:id="rId44"/>
    <p:sldId id="278" r:id="rId45"/>
    <p:sldId id="314" r:id="rId46"/>
    <p:sldId id="280" r:id="rId47"/>
    <p:sldId id="322" r:id="rId48"/>
    <p:sldId id="281" r:id="rId49"/>
    <p:sldId id="282" r:id="rId50"/>
    <p:sldId id="283" r:id="rId51"/>
    <p:sldId id="323" r:id="rId52"/>
    <p:sldId id="284" r:id="rId53"/>
    <p:sldId id="32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8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4200" userDrawn="1">
          <p15:clr>
            <a:srgbClr val="A4A3A4"/>
          </p15:clr>
        </p15:guide>
        <p15:guide id="6" orient="horz" pos="1608" userDrawn="1">
          <p15:clr>
            <a:srgbClr val="A4A3A4"/>
          </p15:clr>
        </p15:guide>
        <p15:guide id="7" pos="1752" userDrawn="1">
          <p15:clr>
            <a:srgbClr val="A4A3A4"/>
          </p15:clr>
        </p15:guide>
        <p15:guide id="8" pos="5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390"/>
      </p:cViewPr>
      <p:guideLst>
        <p:guide orient="horz" pos="1368"/>
        <p:guide pos="3840"/>
        <p:guide pos="432"/>
        <p:guide pos="7248"/>
        <p:guide orient="horz" pos="4200"/>
        <p:guide orient="horz" pos="1608"/>
        <p:guide pos="1752"/>
        <p:guide pos="5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4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4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4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3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4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(1).xlsx]increasingVertices'!$AQ$1</c:f>
              <c:strCache>
                <c:ptCount val="1"/>
                <c:pt idx="0">
                  <c:v>boost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(1).xlsx]increasingVertices'!$AR$4:$AV$4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(1).xlsx]increasingVertices'!$AR$10:$AV$10</c:f>
              <c:numCache>
                <c:formatCode>General</c:formatCode>
                <c:ptCount val="5"/>
                <c:pt idx="0">
                  <c:v>1.294E-4</c:v>
                </c:pt>
                <c:pt idx="1">
                  <c:v>1.4996E-3</c:v>
                </c:pt>
                <c:pt idx="2">
                  <c:v>2.2733999999999997E-2</c:v>
                </c:pt>
                <c:pt idx="3">
                  <c:v>0.35857400000000006</c:v>
                </c:pt>
                <c:pt idx="4">
                  <c:v>7.073264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1664896"/>
        <c:axId val="401665456"/>
      </c:scatterChart>
      <c:valAx>
        <c:axId val="401664896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 dirty="0" smtClean="0">
                    <a:effectLst/>
                  </a:rPr>
                  <a:t>Number of vertices</a:t>
                </a:r>
                <a:endParaRPr lang="en-US" sz="14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665456"/>
        <c:crosses val="autoZero"/>
        <c:crossBetween val="midCat"/>
      </c:valAx>
      <c:valAx>
        <c:axId val="4016654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664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Runtime on 3D</a:t>
            </a:r>
            <a:r>
              <a:rPr lang="en-US" sz="1800" baseline="0" dirty="0" smtClean="0"/>
              <a:t> meshes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490904154222098E-2"/>
          <c:y val="0.16827105298278394"/>
          <c:w val="0.87943629891091202"/>
          <c:h val="0.752779038213443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'[Plots (4).xlsx]real world'!$G$1</c:f>
              <c:strCache>
                <c:ptCount val="1"/>
                <c:pt idx="0">
                  <c:v>Bfs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world'!$H$11:$K$11</c:f>
                <c:numCache>
                  <c:formatCode>General</c:formatCode>
                  <c:ptCount val="4"/>
                  <c:pt idx="0">
                    <c:v>7.2890719573893525E-4</c:v>
                  </c:pt>
                  <c:pt idx="1">
                    <c:v>3.9882163933267978E-4</c:v>
                  </c:pt>
                  <c:pt idx="2">
                    <c:v>0</c:v>
                  </c:pt>
                  <c:pt idx="3">
                    <c:v>3.2941873049357708E-4</c:v>
                  </c:pt>
                </c:numCache>
              </c:numRef>
            </c:plus>
            <c:minus>
              <c:numRef>
                <c:f>'[Plots (4).xlsx]real world'!$H$11:$K$11</c:f>
                <c:numCache>
                  <c:formatCode>General</c:formatCode>
                  <c:ptCount val="4"/>
                  <c:pt idx="0">
                    <c:v>7.2890719573893525E-4</c:v>
                  </c:pt>
                  <c:pt idx="1">
                    <c:v>3.9882163933267978E-4</c:v>
                  </c:pt>
                  <c:pt idx="2">
                    <c:v>0</c:v>
                  </c:pt>
                  <c:pt idx="3">
                    <c:v>3.2941873049357708E-4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world'!$AL$4:$AM$4</c:f>
              <c:strCache>
                <c:ptCount val="2"/>
                <c:pt idx="0">
                  <c:v>ferrari</c:v>
                </c:pt>
                <c:pt idx="1">
                  <c:v>space station</c:v>
                </c:pt>
              </c:strCache>
            </c:strRef>
          </c:cat>
          <c:val>
            <c:numRef>
              <c:f>'[Plots (4).xlsx]real world'!$H$10:$I$10</c:f>
              <c:numCache>
                <c:formatCode>General</c:formatCode>
                <c:ptCount val="2"/>
                <c:pt idx="0">
                  <c:v>0.15121679999999998</c:v>
                </c:pt>
                <c:pt idx="1">
                  <c:v>0.42709520000000001</c:v>
                </c:pt>
              </c:numCache>
            </c:numRef>
          </c:val>
        </c:ser>
        <c:ser>
          <c:idx val="1"/>
          <c:order val="1"/>
          <c:tx>
            <c:strRef>
              <c:f>'[Plots (4).xlsx]real world'!$A$1</c:f>
              <c:strCache>
                <c:ptCount val="1"/>
                <c:pt idx="0">
                  <c:v>pBfs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world'!$B$11:$E$11</c:f>
                <c:numCache>
                  <c:formatCode>General</c:formatCode>
                  <c:ptCount val="4"/>
                  <c:pt idx="0">
                    <c:v>2.3375334945193761E-2</c:v>
                  </c:pt>
                  <c:pt idx="1">
                    <c:v>0.12569644279493339</c:v>
                  </c:pt>
                  <c:pt idx="2">
                    <c:v>1.8123683050086697E-2</c:v>
                  </c:pt>
                  <c:pt idx="3">
                    <c:v>1.5205966592097981E-2</c:v>
                  </c:pt>
                </c:numCache>
              </c:numRef>
            </c:plus>
            <c:minus>
              <c:numRef>
                <c:f>'[Plots (4).xlsx]real world'!$B$11:$E$11</c:f>
                <c:numCache>
                  <c:formatCode>General</c:formatCode>
                  <c:ptCount val="4"/>
                  <c:pt idx="0">
                    <c:v>2.3375334945193761E-2</c:v>
                  </c:pt>
                  <c:pt idx="1">
                    <c:v>0.12569644279493339</c:v>
                  </c:pt>
                  <c:pt idx="2">
                    <c:v>1.8123683050086697E-2</c:v>
                  </c:pt>
                  <c:pt idx="3">
                    <c:v>1.5205966592097981E-2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world'!$AL$4:$AM$4</c:f>
              <c:strCache>
                <c:ptCount val="2"/>
                <c:pt idx="0">
                  <c:v>ferrari</c:v>
                </c:pt>
                <c:pt idx="1">
                  <c:v>space station</c:v>
                </c:pt>
              </c:strCache>
            </c:strRef>
          </c:cat>
          <c:val>
            <c:numRef>
              <c:f>'[Plots (4).xlsx]real world'!$B$10:$C$10</c:f>
              <c:numCache>
                <c:formatCode>General</c:formatCode>
                <c:ptCount val="2"/>
                <c:pt idx="0">
                  <c:v>0.20264460000000001</c:v>
                </c:pt>
                <c:pt idx="1">
                  <c:v>0.30755960000000004</c:v>
                </c:pt>
              </c:numCache>
            </c:numRef>
          </c:val>
        </c:ser>
        <c:ser>
          <c:idx val="2"/>
          <c:order val="2"/>
          <c:tx>
            <c:strRef>
              <c:f>'[Plots (4).xlsx]real world'!$M$1</c:f>
              <c:strCache>
                <c:ptCount val="1"/>
                <c:pt idx="0">
                  <c:v>pBfsAtomic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world'!$N$11:$Q$11</c:f>
                <c:numCache>
                  <c:formatCode>General</c:formatCode>
                  <c:ptCount val="4"/>
                  <c:pt idx="0">
                    <c:v>3.6839147882381504E-2</c:v>
                  </c:pt>
                  <c:pt idx="1">
                    <c:v>1.2372056417588816E-3</c:v>
                  </c:pt>
                  <c:pt idx="2">
                    <c:v>3.5802057583328668E-2</c:v>
                  </c:pt>
                  <c:pt idx="3">
                    <c:v>2.4025880853779321E-2</c:v>
                  </c:pt>
                </c:numCache>
              </c:numRef>
            </c:plus>
            <c:minus>
              <c:numRef>
                <c:f>'[Plots (4).xlsx]real world'!$N$11:$Q$11</c:f>
                <c:numCache>
                  <c:formatCode>General</c:formatCode>
                  <c:ptCount val="4"/>
                  <c:pt idx="0">
                    <c:v>3.6839147882381504E-2</c:v>
                  </c:pt>
                  <c:pt idx="1">
                    <c:v>1.2372056417588816E-3</c:v>
                  </c:pt>
                  <c:pt idx="2">
                    <c:v>3.5802057583328668E-2</c:v>
                  </c:pt>
                  <c:pt idx="3">
                    <c:v>2.4025880853779321E-2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world'!$AL$4:$AM$4</c:f>
              <c:strCache>
                <c:ptCount val="2"/>
                <c:pt idx="0">
                  <c:v>ferrari</c:v>
                </c:pt>
                <c:pt idx="1">
                  <c:v>space station</c:v>
                </c:pt>
              </c:strCache>
            </c:strRef>
          </c:cat>
          <c:val>
            <c:numRef>
              <c:f>'[Plots (4).xlsx]real world'!$N$10:$O$10</c:f>
              <c:numCache>
                <c:formatCode>General</c:formatCode>
                <c:ptCount val="2"/>
                <c:pt idx="0">
                  <c:v>0.25266379999999999</c:v>
                </c:pt>
                <c:pt idx="1">
                  <c:v>0.22882659999999996</c:v>
                </c:pt>
              </c:numCache>
            </c:numRef>
          </c:val>
        </c:ser>
        <c:ser>
          <c:idx val="3"/>
          <c:order val="3"/>
          <c:tx>
            <c:strRef>
              <c:f>'[Plots (4).xlsx]real world'!$S$1</c:f>
              <c:strCache>
                <c:ptCount val="1"/>
                <c:pt idx="0">
                  <c:v>randContract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world'!$T$11:$W$11</c:f>
                <c:numCache>
                  <c:formatCode>General</c:formatCode>
                  <c:ptCount val="4"/>
                  <c:pt idx="0">
                    <c:v>3.1839790671422583E-3</c:v>
                  </c:pt>
                  <c:pt idx="1">
                    <c:v>8.5135350883167211E-3</c:v>
                  </c:pt>
                  <c:pt idx="2">
                    <c:v>8.0187280786917612E-6</c:v>
                  </c:pt>
                  <c:pt idx="3">
                    <c:v>4.3790832373911455E-4</c:v>
                  </c:pt>
                </c:numCache>
              </c:numRef>
            </c:plus>
            <c:minus>
              <c:numRef>
                <c:f>'[Plots (4).xlsx]real world'!$T$11:$W$11</c:f>
                <c:numCache>
                  <c:formatCode>General</c:formatCode>
                  <c:ptCount val="4"/>
                  <c:pt idx="0">
                    <c:v>3.1839790671422583E-3</c:v>
                  </c:pt>
                  <c:pt idx="1">
                    <c:v>8.5135350883167211E-3</c:v>
                  </c:pt>
                  <c:pt idx="2">
                    <c:v>8.0187280786917612E-6</c:v>
                  </c:pt>
                  <c:pt idx="3">
                    <c:v>4.3790832373911455E-4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world'!$AL$4:$AM$4</c:f>
              <c:strCache>
                <c:ptCount val="2"/>
                <c:pt idx="0">
                  <c:v>ferrari</c:v>
                </c:pt>
                <c:pt idx="1">
                  <c:v>space station</c:v>
                </c:pt>
              </c:strCache>
            </c:strRef>
          </c:cat>
          <c:val>
            <c:numRef>
              <c:f>'[Plots (4).xlsx]real world'!$T$10:$U$10</c:f>
              <c:numCache>
                <c:formatCode>General</c:formatCode>
                <c:ptCount val="2"/>
                <c:pt idx="0">
                  <c:v>0.48361979999999993</c:v>
                </c:pt>
                <c:pt idx="1">
                  <c:v>1.4496461999999999</c:v>
                </c:pt>
              </c:numCache>
            </c:numRef>
          </c:val>
        </c:ser>
        <c:ser>
          <c:idx val="4"/>
          <c:order val="4"/>
          <c:tx>
            <c:strRef>
              <c:f>'[Plots (4).xlsx]real world'!$Y$1</c:f>
              <c:strCache>
                <c:ptCount val="1"/>
                <c:pt idx="0">
                  <c:v>pRandContract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world'!$Z$11:$AC$11</c:f>
                <c:numCache>
                  <c:formatCode>General</c:formatCode>
                  <c:ptCount val="4"/>
                  <c:pt idx="0">
                    <c:v>8.118797583263164E-2</c:v>
                  </c:pt>
                  <c:pt idx="1">
                    <c:v>1.5247938244234876E-2</c:v>
                  </c:pt>
                  <c:pt idx="2">
                    <c:v>2.9693081135173553E-2</c:v>
                  </c:pt>
                  <c:pt idx="3">
                    <c:v>2.9344079619234971E-2</c:v>
                  </c:pt>
                </c:numCache>
              </c:numRef>
            </c:plus>
            <c:minus>
              <c:numRef>
                <c:f>'[Plots (4).xlsx]real world'!$Z$11:$AC$11</c:f>
                <c:numCache>
                  <c:formatCode>General</c:formatCode>
                  <c:ptCount val="4"/>
                  <c:pt idx="0">
                    <c:v>8.118797583263164E-2</c:v>
                  </c:pt>
                  <c:pt idx="1">
                    <c:v>1.5247938244234876E-2</c:v>
                  </c:pt>
                  <c:pt idx="2">
                    <c:v>2.9693081135173553E-2</c:v>
                  </c:pt>
                  <c:pt idx="3">
                    <c:v>2.9344079619234971E-2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world'!$AL$4:$AM$4</c:f>
              <c:strCache>
                <c:ptCount val="2"/>
                <c:pt idx="0">
                  <c:v>ferrari</c:v>
                </c:pt>
                <c:pt idx="1">
                  <c:v>space station</c:v>
                </c:pt>
              </c:strCache>
            </c:strRef>
          </c:cat>
          <c:val>
            <c:numRef>
              <c:f>'[Plots (4).xlsx]real world'!$Z$10:$AA$10</c:f>
              <c:numCache>
                <c:formatCode>General</c:formatCode>
                <c:ptCount val="2"/>
                <c:pt idx="0">
                  <c:v>0.53431459999999997</c:v>
                </c:pt>
                <c:pt idx="1">
                  <c:v>1.0387157999999999</c:v>
                </c:pt>
              </c:numCache>
            </c:numRef>
          </c:val>
        </c:ser>
        <c:ser>
          <c:idx val="5"/>
          <c:order val="5"/>
          <c:tx>
            <c:strRef>
              <c:f>'[Plots (4).xlsx]real world'!$AE$1</c:f>
              <c:strCache>
                <c:ptCount val="1"/>
                <c:pt idx="0">
                  <c:v>ufind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world'!$AF$11:$AI$11</c:f>
                <c:numCache>
                  <c:formatCode>General</c:formatCode>
                  <c:ptCount val="4"/>
                  <c:pt idx="0">
                    <c:v>4.7590471735422011E-4</c:v>
                  </c:pt>
                  <c:pt idx="1">
                    <c:v>6.9125415007795308E-4</c:v>
                  </c:pt>
                  <c:pt idx="2">
                    <c:v>1.9485892332659546E-5</c:v>
                  </c:pt>
                  <c:pt idx="3">
                    <c:v>1.185293212669337E-4</c:v>
                  </c:pt>
                </c:numCache>
              </c:numRef>
            </c:plus>
            <c:minus>
              <c:numRef>
                <c:f>'[Plots (4).xlsx]real world'!$AF$11:$AI$11</c:f>
                <c:numCache>
                  <c:formatCode>General</c:formatCode>
                  <c:ptCount val="4"/>
                  <c:pt idx="0">
                    <c:v>4.7590471735422011E-4</c:v>
                  </c:pt>
                  <c:pt idx="1">
                    <c:v>6.9125415007795308E-4</c:v>
                  </c:pt>
                  <c:pt idx="2">
                    <c:v>1.9485892332659546E-5</c:v>
                  </c:pt>
                  <c:pt idx="3">
                    <c:v>1.185293212669337E-4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world'!$AL$4:$AM$4</c:f>
              <c:strCache>
                <c:ptCount val="2"/>
                <c:pt idx="0">
                  <c:v>ferrari</c:v>
                </c:pt>
                <c:pt idx="1">
                  <c:v>space station</c:v>
                </c:pt>
              </c:strCache>
            </c:strRef>
          </c:cat>
          <c:val>
            <c:numRef>
              <c:f>'[Plots (4).xlsx]real world'!$AF$10:$AG$10</c:f>
              <c:numCache>
                <c:formatCode>General</c:formatCode>
                <c:ptCount val="2"/>
                <c:pt idx="0">
                  <c:v>4.3327600000000001E-2</c:v>
                </c:pt>
                <c:pt idx="1">
                  <c:v>0.13382959999999999</c:v>
                </c:pt>
              </c:numCache>
            </c:numRef>
          </c:val>
        </c:ser>
        <c:ser>
          <c:idx val="6"/>
          <c:order val="6"/>
          <c:tx>
            <c:strRef>
              <c:f>'[Plots (4).xlsx]real world'!$AK$1</c:f>
              <c:strCache>
                <c:ptCount val="1"/>
                <c:pt idx="0">
                  <c:v>boost</c:v>
                </c:pt>
              </c:strCache>
            </c:strRef>
          </c:tx>
          <c:spPr>
            <a:noFill/>
            <a:ln w="9525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>
              <a:glow rad="63500">
                <a:schemeClr val="accent1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world'!$AL$11:$AO$11</c:f>
                <c:numCache>
                  <c:formatCode>General</c:formatCode>
                  <c:ptCount val="4"/>
                  <c:pt idx="0">
                    <c:v>2.2652623909825524E-3</c:v>
                  </c:pt>
                  <c:pt idx="1">
                    <c:v>8.7903594920796431E-4</c:v>
                  </c:pt>
                  <c:pt idx="2">
                    <c:v>1.0283336034575548E-4</c:v>
                  </c:pt>
                  <c:pt idx="3">
                    <c:v>7.0961278173381319E-4</c:v>
                  </c:pt>
                </c:numCache>
              </c:numRef>
            </c:plus>
            <c:minus>
              <c:numRef>
                <c:f>'[Plots (4).xlsx]real world'!$AL$11:$AO$11</c:f>
                <c:numCache>
                  <c:formatCode>General</c:formatCode>
                  <c:ptCount val="4"/>
                  <c:pt idx="0">
                    <c:v>2.2652623909825524E-3</c:v>
                  </c:pt>
                  <c:pt idx="1">
                    <c:v>8.7903594920796431E-4</c:v>
                  </c:pt>
                  <c:pt idx="2">
                    <c:v>1.0283336034575548E-4</c:v>
                  </c:pt>
                  <c:pt idx="3">
                    <c:v>7.0961278173381319E-4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world'!$AL$4:$AM$4</c:f>
              <c:strCache>
                <c:ptCount val="2"/>
                <c:pt idx="0">
                  <c:v>ferrari</c:v>
                </c:pt>
                <c:pt idx="1">
                  <c:v>space station</c:v>
                </c:pt>
              </c:strCache>
            </c:strRef>
          </c:cat>
          <c:val>
            <c:numRef>
              <c:f>'[Plots (4).xlsx]real world'!$AL$10:$AM$10</c:f>
              <c:numCache>
                <c:formatCode>General</c:formatCode>
                <c:ptCount val="2"/>
                <c:pt idx="0">
                  <c:v>0.30623820000000002</c:v>
                </c:pt>
                <c:pt idx="1">
                  <c:v>0.76534119999999994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58579008"/>
        <c:axId val="358575648"/>
      </c:barChart>
      <c:catAx>
        <c:axId val="35857900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575648"/>
        <c:crosses val="autoZero"/>
        <c:auto val="1"/>
        <c:lblAlgn val="ctr"/>
        <c:lblOffset val="100"/>
        <c:noMultiLvlLbl val="0"/>
      </c:catAx>
      <c:valAx>
        <c:axId val="3585756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  <a:endParaRPr lang="de-CH" sz="1400" dirty="0"/>
              </a:p>
            </c:rich>
          </c:tx>
          <c:layout>
            <c:manualLayout>
              <c:xMode val="edge"/>
              <c:yMode val="edge"/>
              <c:x val="9.5785440613026813E-3"/>
              <c:y val="0.45560723341785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579008"/>
        <c:crossesAt val="1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Runtime on</a:t>
            </a:r>
            <a:r>
              <a:rPr lang="en-US" baseline="0" dirty="0" smtClean="0"/>
              <a:t> sparse matrices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'[Plots (4).xlsx]real world'!$G$1</c:f>
              <c:strCache>
                <c:ptCount val="1"/>
                <c:pt idx="0">
                  <c:v>Bfs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world'!$H$11:$K$11</c:f>
                <c:numCache>
                  <c:formatCode>General</c:formatCode>
                  <c:ptCount val="4"/>
                  <c:pt idx="0">
                    <c:v>7.2890719573893525E-4</c:v>
                  </c:pt>
                  <c:pt idx="1">
                    <c:v>3.9882163933267978E-4</c:v>
                  </c:pt>
                  <c:pt idx="2">
                    <c:v>0</c:v>
                  </c:pt>
                  <c:pt idx="3">
                    <c:v>3.2941873049357708E-4</c:v>
                  </c:pt>
                </c:numCache>
              </c:numRef>
            </c:plus>
            <c:minus>
              <c:numRef>
                <c:f>'[Plots (4).xlsx]real world'!$H$11:$K$11</c:f>
                <c:numCache>
                  <c:formatCode>General</c:formatCode>
                  <c:ptCount val="4"/>
                  <c:pt idx="0">
                    <c:v>7.2890719573893525E-4</c:v>
                  </c:pt>
                  <c:pt idx="1">
                    <c:v>3.9882163933267978E-4</c:v>
                  </c:pt>
                  <c:pt idx="2">
                    <c:v>0</c:v>
                  </c:pt>
                  <c:pt idx="3">
                    <c:v>3.2941873049357708E-4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world'!$J$4:$K$4</c:f>
              <c:strCache>
                <c:ptCount val="2"/>
                <c:pt idx="0">
                  <c:v>sparse FL 1</c:v>
                </c:pt>
                <c:pt idx="1">
                  <c:v>sparse FL 2</c:v>
                </c:pt>
              </c:strCache>
            </c:strRef>
          </c:cat>
          <c:val>
            <c:numRef>
              <c:f>'[Plots (4).xlsx]real world'!$J$10:$K$10</c:f>
              <c:numCache>
                <c:formatCode>General</c:formatCode>
                <c:ptCount val="2"/>
                <c:pt idx="0">
                  <c:v>1.47E-4</c:v>
                </c:pt>
                <c:pt idx="1">
                  <c:v>8.5477999999999995E-3</c:v>
                </c:pt>
              </c:numCache>
            </c:numRef>
          </c:val>
        </c:ser>
        <c:ser>
          <c:idx val="1"/>
          <c:order val="1"/>
          <c:tx>
            <c:strRef>
              <c:f>'[Plots (4).xlsx]real world'!$A$1</c:f>
              <c:strCache>
                <c:ptCount val="1"/>
                <c:pt idx="0">
                  <c:v>pBfs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world'!$B$11:$E$11</c:f>
                <c:numCache>
                  <c:formatCode>General</c:formatCode>
                  <c:ptCount val="4"/>
                  <c:pt idx="0">
                    <c:v>2.3375334945193761E-2</c:v>
                  </c:pt>
                  <c:pt idx="1">
                    <c:v>0.12569644279493339</c:v>
                  </c:pt>
                  <c:pt idx="2">
                    <c:v>1.8123683050086697E-2</c:v>
                  </c:pt>
                  <c:pt idx="3">
                    <c:v>1.5205966592097981E-2</c:v>
                  </c:pt>
                </c:numCache>
              </c:numRef>
            </c:plus>
            <c:minus>
              <c:numRef>
                <c:f>'[Plots (4).xlsx]real world'!$B$11:$E$11</c:f>
                <c:numCache>
                  <c:formatCode>General</c:formatCode>
                  <c:ptCount val="4"/>
                  <c:pt idx="0">
                    <c:v>2.3375334945193761E-2</c:v>
                  </c:pt>
                  <c:pt idx="1">
                    <c:v>0.12569644279493339</c:v>
                  </c:pt>
                  <c:pt idx="2">
                    <c:v>1.8123683050086697E-2</c:v>
                  </c:pt>
                  <c:pt idx="3">
                    <c:v>1.5205966592097981E-2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world'!$J$4:$K$4</c:f>
              <c:strCache>
                <c:ptCount val="2"/>
                <c:pt idx="0">
                  <c:v>sparse FL 1</c:v>
                </c:pt>
                <c:pt idx="1">
                  <c:v>sparse FL 2</c:v>
                </c:pt>
              </c:strCache>
            </c:strRef>
          </c:cat>
          <c:val>
            <c:numRef>
              <c:f>'[Plots (4).xlsx]real world'!$D$10:$E$10</c:f>
              <c:numCache>
                <c:formatCode>General</c:formatCode>
                <c:ptCount val="2"/>
                <c:pt idx="0">
                  <c:v>0.2242044</c:v>
                </c:pt>
                <c:pt idx="1">
                  <c:v>0.23235800000000001</c:v>
                </c:pt>
              </c:numCache>
            </c:numRef>
          </c:val>
        </c:ser>
        <c:ser>
          <c:idx val="2"/>
          <c:order val="2"/>
          <c:tx>
            <c:strRef>
              <c:f>'[Plots (4).xlsx]real world'!$M$1</c:f>
              <c:strCache>
                <c:ptCount val="1"/>
                <c:pt idx="0">
                  <c:v>pBfsAtomic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world'!$N$11:$Q$11</c:f>
                <c:numCache>
                  <c:formatCode>General</c:formatCode>
                  <c:ptCount val="4"/>
                  <c:pt idx="0">
                    <c:v>3.6839147882381504E-2</c:v>
                  </c:pt>
                  <c:pt idx="1">
                    <c:v>1.2372056417588816E-3</c:v>
                  </c:pt>
                  <c:pt idx="2">
                    <c:v>3.5802057583328668E-2</c:v>
                  </c:pt>
                  <c:pt idx="3">
                    <c:v>2.4025880853779321E-2</c:v>
                  </c:pt>
                </c:numCache>
              </c:numRef>
            </c:plus>
            <c:minus>
              <c:numRef>
                <c:f>'[Plots (4).xlsx]real world'!$N$11:$Q$11</c:f>
                <c:numCache>
                  <c:formatCode>General</c:formatCode>
                  <c:ptCount val="4"/>
                  <c:pt idx="0">
                    <c:v>3.6839147882381504E-2</c:v>
                  </c:pt>
                  <c:pt idx="1">
                    <c:v>1.2372056417588816E-3</c:v>
                  </c:pt>
                  <c:pt idx="2">
                    <c:v>3.5802057583328668E-2</c:v>
                  </c:pt>
                  <c:pt idx="3">
                    <c:v>2.4025880853779321E-2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world'!$J$4:$K$4</c:f>
              <c:strCache>
                <c:ptCount val="2"/>
                <c:pt idx="0">
                  <c:v>sparse FL 1</c:v>
                </c:pt>
                <c:pt idx="1">
                  <c:v>sparse FL 2</c:v>
                </c:pt>
              </c:strCache>
            </c:strRef>
          </c:cat>
          <c:val>
            <c:numRef>
              <c:f>'[Plots (4).xlsx]real world'!$P$10:$Q$10</c:f>
              <c:numCache>
                <c:formatCode>General</c:formatCode>
                <c:ptCount val="2"/>
                <c:pt idx="0">
                  <c:v>0.24211580000000002</c:v>
                </c:pt>
                <c:pt idx="1">
                  <c:v>0.24678539999999996</c:v>
                </c:pt>
              </c:numCache>
            </c:numRef>
          </c:val>
        </c:ser>
        <c:ser>
          <c:idx val="3"/>
          <c:order val="3"/>
          <c:tx>
            <c:strRef>
              <c:f>'[Plots (4).xlsx]real world'!$S$1</c:f>
              <c:strCache>
                <c:ptCount val="1"/>
                <c:pt idx="0">
                  <c:v>randContract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world'!$T$11:$W$11</c:f>
                <c:numCache>
                  <c:formatCode>General</c:formatCode>
                  <c:ptCount val="4"/>
                  <c:pt idx="0">
                    <c:v>3.1839790671422583E-3</c:v>
                  </c:pt>
                  <c:pt idx="1">
                    <c:v>8.5135350883167211E-3</c:v>
                  </c:pt>
                  <c:pt idx="2">
                    <c:v>8.0187280786917612E-6</c:v>
                  </c:pt>
                  <c:pt idx="3">
                    <c:v>4.3790832373911455E-4</c:v>
                  </c:pt>
                </c:numCache>
              </c:numRef>
            </c:plus>
            <c:minus>
              <c:numRef>
                <c:f>'[Plots (4).xlsx]real world'!$T$11:$W$11</c:f>
                <c:numCache>
                  <c:formatCode>General</c:formatCode>
                  <c:ptCount val="4"/>
                  <c:pt idx="0">
                    <c:v>3.1839790671422583E-3</c:v>
                  </c:pt>
                  <c:pt idx="1">
                    <c:v>8.5135350883167211E-3</c:v>
                  </c:pt>
                  <c:pt idx="2">
                    <c:v>8.0187280786917612E-6</c:v>
                  </c:pt>
                  <c:pt idx="3">
                    <c:v>4.3790832373911455E-4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world'!$J$4:$K$4</c:f>
              <c:strCache>
                <c:ptCount val="2"/>
                <c:pt idx="0">
                  <c:v>sparse FL 1</c:v>
                </c:pt>
                <c:pt idx="1">
                  <c:v>sparse FL 2</c:v>
                </c:pt>
              </c:strCache>
            </c:strRef>
          </c:cat>
          <c:val>
            <c:numRef>
              <c:f>'[Plots (4).xlsx]real world'!$V$10:$W$10</c:f>
              <c:numCache>
                <c:formatCode>General</c:formatCode>
                <c:ptCount val="2"/>
                <c:pt idx="0">
                  <c:v>6.8959999999999996E-4</c:v>
                </c:pt>
                <c:pt idx="1">
                  <c:v>1.86448E-2</c:v>
                </c:pt>
              </c:numCache>
            </c:numRef>
          </c:val>
        </c:ser>
        <c:ser>
          <c:idx val="4"/>
          <c:order val="4"/>
          <c:tx>
            <c:strRef>
              <c:f>'[Plots (4).xlsx]real world'!$Y$1</c:f>
              <c:strCache>
                <c:ptCount val="1"/>
                <c:pt idx="0">
                  <c:v>pRandContract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world'!$Z$11:$AC$11</c:f>
                <c:numCache>
                  <c:formatCode>General</c:formatCode>
                  <c:ptCount val="4"/>
                  <c:pt idx="0">
                    <c:v>8.118797583263164E-2</c:v>
                  </c:pt>
                  <c:pt idx="1">
                    <c:v>1.5247938244234876E-2</c:v>
                  </c:pt>
                  <c:pt idx="2">
                    <c:v>2.9693081135173553E-2</c:v>
                  </c:pt>
                  <c:pt idx="3">
                    <c:v>2.9344079619234971E-2</c:v>
                  </c:pt>
                </c:numCache>
              </c:numRef>
            </c:plus>
            <c:minus>
              <c:numRef>
                <c:f>'[Plots (4).xlsx]real world'!$Z$11:$AC$11</c:f>
                <c:numCache>
                  <c:formatCode>General</c:formatCode>
                  <c:ptCount val="4"/>
                  <c:pt idx="0">
                    <c:v>8.118797583263164E-2</c:v>
                  </c:pt>
                  <c:pt idx="1">
                    <c:v>1.5247938244234876E-2</c:v>
                  </c:pt>
                  <c:pt idx="2">
                    <c:v>2.9693081135173553E-2</c:v>
                  </c:pt>
                  <c:pt idx="3">
                    <c:v>2.9344079619234971E-2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world'!$J$4:$K$4</c:f>
              <c:strCache>
                <c:ptCount val="2"/>
                <c:pt idx="0">
                  <c:v>sparse FL 1</c:v>
                </c:pt>
                <c:pt idx="1">
                  <c:v>sparse FL 2</c:v>
                </c:pt>
              </c:strCache>
            </c:strRef>
          </c:cat>
          <c:val>
            <c:numRef>
              <c:f>'[Plots (4).xlsx]real world'!$AB$10:$AC$10</c:f>
              <c:numCache>
                <c:formatCode>General</c:formatCode>
                <c:ptCount val="2"/>
                <c:pt idx="0">
                  <c:v>0.26583659999999998</c:v>
                </c:pt>
                <c:pt idx="1">
                  <c:v>0.26223580000000002</c:v>
                </c:pt>
              </c:numCache>
            </c:numRef>
          </c:val>
        </c:ser>
        <c:ser>
          <c:idx val="5"/>
          <c:order val="5"/>
          <c:tx>
            <c:strRef>
              <c:f>'[Plots (4).xlsx]real world'!$AE$1</c:f>
              <c:strCache>
                <c:ptCount val="1"/>
                <c:pt idx="0">
                  <c:v>ufind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world'!$AF$11:$AI$11</c:f>
                <c:numCache>
                  <c:formatCode>General</c:formatCode>
                  <c:ptCount val="4"/>
                  <c:pt idx="0">
                    <c:v>4.7590471735422011E-4</c:v>
                  </c:pt>
                  <c:pt idx="1">
                    <c:v>6.9125415007795308E-4</c:v>
                  </c:pt>
                  <c:pt idx="2">
                    <c:v>1.9485892332659546E-5</c:v>
                  </c:pt>
                  <c:pt idx="3">
                    <c:v>1.185293212669337E-4</c:v>
                  </c:pt>
                </c:numCache>
              </c:numRef>
            </c:plus>
            <c:minus>
              <c:numRef>
                <c:f>'[Plots (4).xlsx]real world'!$AF$11:$AI$11</c:f>
                <c:numCache>
                  <c:formatCode>General</c:formatCode>
                  <c:ptCount val="4"/>
                  <c:pt idx="0">
                    <c:v>4.7590471735422011E-4</c:v>
                  </c:pt>
                  <c:pt idx="1">
                    <c:v>6.9125415007795308E-4</c:v>
                  </c:pt>
                  <c:pt idx="2">
                    <c:v>1.9485892332659546E-5</c:v>
                  </c:pt>
                  <c:pt idx="3">
                    <c:v>1.185293212669337E-4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world'!$J$4:$K$4</c:f>
              <c:strCache>
                <c:ptCount val="2"/>
                <c:pt idx="0">
                  <c:v>sparse FL 1</c:v>
                </c:pt>
                <c:pt idx="1">
                  <c:v>sparse FL 2</c:v>
                </c:pt>
              </c:strCache>
            </c:strRef>
          </c:cat>
          <c:val>
            <c:numRef>
              <c:f>'[Plots (4).xlsx]real world'!$AH$10:$AI$10</c:f>
              <c:numCache>
                <c:formatCode>General</c:formatCode>
                <c:ptCount val="2"/>
                <c:pt idx="0">
                  <c:v>9.9199999999999999E-5</c:v>
                </c:pt>
                <c:pt idx="1">
                  <c:v>1.8611999999999999E-3</c:v>
                </c:pt>
              </c:numCache>
            </c:numRef>
          </c:val>
        </c:ser>
        <c:ser>
          <c:idx val="6"/>
          <c:order val="6"/>
          <c:tx>
            <c:strRef>
              <c:f>'[Plots (4).xlsx]real world'!$AK$1</c:f>
              <c:strCache>
                <c:ptCount val="1"/>
                <c:pt idx="0">
                  <c:v>boost</c:v>
                </c:pt>
              </c:strCache>
            </c:strRef>
          </c:tx>
          <c:spPr>
            <a:noFill/>
            <a:ln w="9525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>
              <a:glow rad="63500">
                <a:schemeClr val="accent1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errBars>
            <c:errBarType val="both"/>
            <c:errValType val="cust"/>
            <c:noEndCap val="0"/>
            <c:plus>
              <c:numRef>
                <c:f>'[Plots (4).xlsx]real world'!$AL$11:$AO$11</c:f>
                <c:numCache>
                  <c:formatCode>General</c:formatCode>
                  <c:ptCount val="4"/>
                  <c:pt idx="0">
                    <c:v>2.2652623909825524E-3</c:v>
                  </c:pt>
                  <c:pt idx="1">
                    <c:v>8.7903594920796431E-4</c:v>
                  </c:pt>
                  <c:pt idx="2">
                    <c:v>1.0283336034575548E-4</c:v>
                  </c:pt>
                  <c:pt idx="3">
                    <c:v>7.0961278173381319E-4</c:v>
                  </c:pt>
                </c:numCache>
              </c:numRef>
            </c:plus>
            <c:minus>
              <c:numRef>
                <c:f>'[Plots (4).xlsx]real world'!$AL$11:$AO$11</c:f>
                <c:numCache>
                  <c:formatCode>General</c:formatCode>
                  <c:ptCount val="4"/>
                  <c:pt idx="0">
                    <c:v>2.2652623909825524E-3</c:v>
                  </c:pt>
                  <c:pt idx="1">
                    <c:v>8.7903594920796431E-4</c:v>
                  </c:pt>
                  <c:pt idx="2">
                    <c:v>1.0283336034575548E-4</c:v>
                  </c:pt>
                  <c:pt idx="3">
                    <c:v>7.0961278173381319E-4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cat>
            <c:strRef>
              <c:f>'[Plots (4).xlsx]real world'!$J$4:$K$4</c:f>
              <c:strCache>
                <c:ptCount val="2"/>
                <c:pt idx="0">
                  <c:v>sparse FL 1</c:v>
                </c:pt>
                <c:pt idx="1">
                  <c:v>sparse FL 2</c:v>
                </c:pt>
              </c:strCache>
            </c:strRef>
          </c:cat>
          <c:val>
            <c:numRef>
              <c:f>'[Plots (4).xlsx]real world'!$AN$10:$AO$10</c:f>
              <c:numCache>
                <c:formatCode>General</c:formatCode>
                <c:ptCount val="2"/>
                <c:pt idx="0">
                  <c:v>4.0819999999999995E-4</c:v>
                </c:pt>
                <c:pt idx="1">
                  <c:v>2.33294E-2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04902800"/>
        <c:axId val="404901680"/>
      </c:barChart>
      <c:catAx>
        <c:axId val="40490280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901680"/>
        <c:crosses val="autoZero"/>
        <c:auto val="1"/>
        <c:lblAlgn val="ctr"/>
        <c:lblOffset val="100"/>
        <c:noMultiLvlLbl val="0"/>
      </c:catAx>
      <c:valAx>
        <c:axId val="4049016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  <a:endParaRPr lang="de-CH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902800"/>
        <c:crossesAt val="1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[Plots.xlsx]BFS_increasingVertices!$H$1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[Plots.xlsx]BFS_increasingVertices!$I$11:$M$11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[Plots.xlsx]BFS_increasingVertices!$B$11:$F$11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[Plots.xlsx]BFS_increasingVertices!$I$4:$M$4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[Plots.xlsx]BFS_increasingVertices!$I$10:$M$10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[Plots.xlsx]BFS_increasingVertices!$AJ$1</c:f>
              <c:strCache>
                <c:ptCount val="1"/>
                <c:pt idx="0">
                  <c:v>ufind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[Plots.xlsx]BFS_increasingVertices!$AK$4:$AO$4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[Plots.xlsx]BFS_increasingVertices!$AK$10:$AO$10</c:f>
              <c:numCache>
                <c:formatCode>General</c:formatCode>
                <c:ptCount val="5"/>
                <c:pt idx="0">
                  <c:v>1.4799999999999999E-5</c:v>
                </c:pt>
                <c:pt idx="1">
                  <c:v>1.9659999999999998E-4</c:v>
                </c:pt>
                <c:pt idx="2">
                  <c:v>4.1971999999999999E-3</c:v>
                </c:pt>
                <c:pt idx="3">
                  <c:v>8.0379599999999995E-2</c:v>
                </c:pt>
                <c:pt idx="4">
                  <c:v>2.8516640000000004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5639232"/>
        <c:axId val="244388352"/>
      </c:scatterChart>
      <c:valAx>
        <c:axId val="355639232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b="1" i="0" baseline="0" dirty="0" smtClean="0">
                    <a:effectLst/>
                  </a:rPr>
                  <a:t>Number of vertices</a:t>
                </a:r>
                <a:endParaRPr lang="en-US" sz="14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88352"/>
        <c:crosses val="autoZero"/>
        <c:crossBetween val="midCat"/>
      </c:valAx>
      <c:valAx>
        <c:axId val="2443883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b="1" i="0" baseline="0" dirty="0" smtClean="0">
                    <a:effectLst/>
                  </a:rPr>
                  <a:t>Seconds</a:t>
                </a:r>
                <a:endParaRPr lang="en-US" sz="1400" dirty="0" smtClean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639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4807283067479605"/>
          <c:y val="1.5576323987538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(1).xlsx]increasingVertices'!$V$1</c:f>
              <c:strCache>
                <c:ptCount val="1"/>
                <c:pt idx="0">
                  <c:v>randContract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(1).xlsx]increasingVertices'!$W$4:$AA$4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(1).xlsx]increasingVertices'!$W$10:$AA$10</c:f>
              <c:numCache>
                <c:formatCode>General</c:formatCode>
                <c:ptCount val="5"/>
                <c:pt idx="0">
                  <c:v>3.0800000000000003E-5</c:v>
                </c:pt>
                <c:pt idx="1">
                  <c:v>1.0478E-3</c:v>
                </c:pt>
                <c:pt idx="2">
                  <c:v>4.1366400000000005E-2</c:v>
                </c:pt>
                <c:pt idx="3">
                  <c:v>1.6569551999999999</c:v>
                </c:pt>
                <c:pt idx="4">
                  <c:v>43.990808199999989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(1).xlsx]increasingVertices'!$AC$1</c:f>
              <c:strCache>
                <c:ptCount val="1"/>
                <c:pt idx="0">
                  <c:v>pRandContract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(1).xlsx]increasingVertices'!$AD$4:$AH$4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(1).xlsx]increasingVertices'!$AD$10:$AH$10</c:f>
              <c:numCache>
                <c:formatCode>General</c:formatCode>
                <c:ptCount val="5"/>
                <c:pt idx="0">
                  <c:v>1.8000000000000001E-6</c:v>
                </c:pt>
                <c:pt idx="1">
                  <c:v>1.9779999999999997E-3</c:v>
                </c:pt>
                <c:pt idx="2">
                  <c:v>3.7945800000000002E-2</c:v>
                </c:pt>
                <c:pt idx="3">
                  <c:v>0.76689779999999996</c:v>
                </c:pt>
                <c:pt idx="4">
                  <c:v>16.57602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680560"/>
        <c:axId val="362681120"/>
      </c:scatterChart>
      <c:valAx>
        <c:axId val="362680560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b="1" i="0" baseline="0" dirty="0" smtClean="0">
                    <a:effectLst/>
                  </a:rPr>
                  <a:t>Number of vertices</a:t>
                </a:r>
                <a:endParaRPr lang="en-US" sz="1400" dirty="0" smtClean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681120"/>
        <c:crosses val="autoZero"/>
        <c:crossBetween val="midCat"/>
      </c:valAx>
      <c:valAx>
        <c:axId val="3626811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  <a:endParaRPr lang="de-CH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680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4799582270526042"/>
          <c:y val="1.5576323987538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(1).xlsx]increasingVertices'!$B$4:$F$4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(1).xlsx]increasingVertices'!$B$10:$F$10</c:f>
              <c:numCache>
                <c:formatCode>General</c:formatCode>
                <c:ptCount val="5"/>
                <c:pt idx="0">
                  <c:v>0.27537200000000006</c:v>
                </c:pt>
                <c:pt idx="1">
                  <c:v>0.25881239999999994</c:v>
                </c:pt>
                <c:pt idx="2">
                  <c:v>0.22028880000000001</c:v>
                </c:pt>
                <c:pt idx="3">
                  <c:v>0.23518460000000002</c:v>
                </c:pt>
                <c:pt idx="4">
                  <c:v>0.53845480000000001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766192"/>
        <c:axId val="356698896"/>
      </c:scatterChart>
      <c:valAx>
        <c:axId val="364766192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 smtClean="0">
                    <a:effectLst/>
                  </a:rPr>
                  <a:t>Number of vertices</a:t>
                </a:r>
                <a:endParaRPr lang="de-CH" sz="12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698896"/>
        <c:crosses val="autoZero"/>
        <c:crossBetween val="midCat"/>
      </c:valAx>
      <c:valAx>
        <c:axId val="3566988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200" dirty="0" smtClean="0"/>
                  <a:t>Seconds</a:t>
                </a:r>
                <a:endParaRPr lang="de-CH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66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(1).xlsx]increasingVertices'!$B$4:$F$4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(1).xlsx]increasingVertices'!$B$10:$F$10</c:f>
              <c:numCache>
                <c:formatCode>General</c:formatCode>
                <c:ptCount val="5"/>
                <c:pt idx="0">
                  <c:v>0.27537200000000006</c:v>
                </c:pt>
                <c:pt idx="1">
                  <c:v>0.25881239999999994</c:v>
                </c:pt>
                <c:pt idx="2">
                  <c:v>0.22028880000000001</c:v>
                </c:pt>
                <c:pt idx="3">
                  <c:v>0.23518460000000002</c:v>
                </c:pt>
                <c:pt idx="4">
                  <c:v>0.53845480000000001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(1).xlsx]increasingVertices'!$O$1</c:f>
              <c:strCache>
                <c:ptCount val="1"/>
                <c:pt idx="0">
                  <c:v>pBfsAtomic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(1).xlsx]increasingVertices'!$P$4:$T$4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(1).xlsx]increasingVertices'!$P$10:$T$10</c:f>
              <c:numCache>
                <c:formatCode>General</c:formatCode>
                <c:ptCount val="5"/>
                <c:pt idx="0">
                  <c:v>0.23540460000000002</c:v>
                </c:pt>
                <c:pt idx="1">
                  <c:v>0.24465899999999996</c:v>
                </c:pt>
                <c:pt idx="2">
                  <c:v>0.22130299999999997</c:v>
                </c:pt>
                <c:pt idx="3">
                  <c:v>0.23338700000000001</c:v>
                </c:pt>
                <c:pt idx="4">
                  <c:v>1.1044212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282960"/>
        <c:axId val="402281840"/>
      </c:scatterChart>
      <c:valAx>
        <c:axId val="402282960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 smtClean="0">
                    <a:effectLst/>
                  </a:rPr>
                  <a:t>Number of vertices</a:t>
                </a:r>
                <a:endParaRPr lang="de-CH" sz="12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281840"/>
        <c:crosses val="autoZero"/>
        <c:crossBetween val="midCat"/>
      </c:valAx>
      <c:valAx>
        <c:axId val="4022818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dirty="0" smtClean="0"/>
                  <a:t>Seconds</a:t>
                </a:r>
                <a:endParaRPr lang="de-CH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282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(1).xlsx]increasingVertices'!$B$4:$F$4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(1).xlsx]increasingVertices'!$B$10:$F$10</c:f>
              <c:numCache>
                <c:formatCode>General</c:formatCode>
                <c:ptCount val="5"/>
                <c:pt idx="0">
                  <c:v>0.27537200000000006</c:v>
                </c:pt>
                <c:pt idx="1">
                  <c:v>0.25881239999999994</c:v>
                </c:pt>
                <c:pt idx="2">
                  <c:v>0.22028880000000001</c:v>
                </c:pt>
                <c:pt idx="3">
                  <c:v>0.23518460000000002</c:v>
                </c:pt>
                <c:pt idx="4">
                  <c:v>0.53845480000000001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(1).xlsx]increasingVertices'!$O$1</c:f>
              <c:strCache>
                <c:ptCount val="1"/>
                <c:pt idx="0">
                  <c:v>pBfsAtomic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(1).xlsx]increasingVertices'!$P$4:$T$4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(1).xlsx]increasingVertices'!$P$10:$T$10</c:f>
              <c:numCache>
                <c:formatCode>General</c:formatCode>
                <c:ptCount val="5"/>
                <c:pt idx="0">
                  <c:v>0.23540460000000002</c:v>
                </c:pt>
                <c:pt idx="1">
                  <c:v>0.24465899999999996</c:v>
                </c:pt>
                <c:pt idx="2">
                  <c:v>0.22130299999999997</c:v>
                </c:pt>
                <c:pt idx="3">
                  <c:v>0.23338700000000001</c:v>
                </c:pt>
                <c:pt idx="4">
                  <c:v>1.1044212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'[Plots (1).xlsx]increasingVertices'!$V$1</c:f>
              <c:strCache>
                <c:ptCount val="1"/>
                <c:pt idx="0">
                  <c:v>randContract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(1).xlsx]increasingVertices'!$W$4:$AA$4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(1).xlsx]increasingVertices'!$W$10:$AA$10</c:f>
              <c:numCache>
                <c:formatCode>General</c:formatCode>
                <c:ptCount val="5"/>
                <c:pt idx="0">
                  <c:v>3.0800000000000003E-5</c:v>
                </c:pt>
                <c:pt idx="1">
                  <c:v>1.0478E-3</c:v>
                </c:pt>
                <c:pt idx="2">
                  <c:v>4.1366400000000005E-2</c:v>
                </c:pt>
                <c:pt idx="3">
                  <c:v>1.6569551999999999</c:v>
                </c:pt>
                <c:pt idx="4">
                  <c:v>43.990808199999989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'[Plots (1).xlsx]increasingVertices'!$AC$1</c:f>
              <c:strCache>
                <c:ptCount val="1"/>
                <c:pt idx="0">
                  <c:v>pRandContract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(1).xlsx]increasingVertices'!$AD$4:$AH$4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(1).xlsx]increasingVertices'!$AD$10:$AH$10</c:f>
              <c:numCache>
                <c:formatCode>General</c:formatCode>
                <c:ptCount val="5"/>
                <c:pt idx="0">
                  <c:v>1.8000000000000001E-6</c:v>
                </c:pt>
                <c:pt idx="1">
                  <c:v>1.9779999999999997E-3</c:v>
                </c:pt>
                <c:pt idx="2">
                  <c:v>3.7945800000000002E-2</c:v>
                </c:pt>
                <c:pt idx="3">
                  <c:v>0.76689779999999996</c:v>
                </c:pt>
                <c:pt idx="4">
                  <c:v>16.57602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'[Plots (1).xlsx]increasingVertices'!$AJ$1</c:f>
              <c:strCache>
                <c:ptCount val="1"/>
                <c:pt idx="0">
                  <c:v>ufind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(1).xlsx]increasingVertices'!$AK$4:$AO$4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(1).xlsx]increasingVertices'!$AK$10:$AO$10</c:f>
              <c:numCache>
                <c:formatCode>General</c:formatCode>
                <c:ptCount val="5"/>
                <c:pt idx="0">
                  <c:v>1.4799999999999999E-5</c:v>
                </c:pt>
                <c:pt idx="1">
                  <c:v>1.9659999999999998E-4</c:v>
                </c:pt>
                <c:pt idx="2">
                  <c:v>4.1971999999999999E-3</c:v>
                </c:pt>
                <c:pt idx="3">
                  <c:v>8.0379599999999995E-2</c:v>
                </c:pt>
                <c:pt idx="4">
                  <c:v>2.8516640000000004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'[Plots (1).xlsx]increasingVertices'!$AQ$1</c:f>
              <c:strCache>
                <c:ptCount val="1"/>
                <c:pt idx="0">
                  <c:v>boost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</a:ln>
            <a:effectLst>
              <a:glow rad="139700">
                <a:schemeClr val="accent1">
                  <a:lumMod val="60000"/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lumMod val="60000"/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(1).xlsx]increasingVertices'!$AR$4:$AV$4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(1).xlsx]increasingVertices'!$AR$10:$AV$10</c:f>
              <c:numCache>
                <c:formatCode>General</c:formatCode>
                <c:ptCount val="5"/>
                <c:pt idx="0">
                  <c:v>1.294E-4</c:v>
                </c:pt>
                <c:pt idx="1">
                  <c:v>1.4996E-3</c:v>
                </c:pt>
                <c:pt idx="2">
                  <c:v>2.2733999999999997E-2</c:v>
                </c:pt>
                <c:pt idx="3">
                  <c:v>0.35857400000000006</c:v>
                </c:pt>
                <c:pt idx="4">
                  <c:v>7.073264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103696"/>
        <c:axId val="403104256"/>
      </c:scatterChart>
      <c:valAx>
        <c:axId val="403103696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 dirty="0" smtClean="0">
                    <a:effectLst/>
                  </a:rPr>
                  <a:t>Number of vertices</a:t>
                </a:r>
                <a:endParaRPr lang="en-US" sz="14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104256"/>
        <c:crosses val="autoZero"/>
        <c:crossBetween val="midCat"/>
      </c:valAx>
      <c:valAx>
        <c:axId val="4031042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  <a:endParaRPr lang="de-CH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103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/>
              <a:t>Memory </a:t>
            </a:r>
            <a:r>
              <a:rPr lang="en-US" sz="1800" baseline="0" dirty="0" smtClean="0"/>
              <a:t>usage x Number of vertices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(4).xlsx]Memory_increasingVertices'!$H$1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(4).xlsx]Memory_increasingVertices'!$I$11:$M$11</c:f>
                <c:numCache>
                  <c:formatCode>General</c:formatCode>
                  <c:ptCount val="5"/>
                  <c:pt idx="0">
                    <c:v>1.7888543819998322</c:v>
                  </c:pt>
                  <c:pt idx="1">
                    <c:v>3.5777087639996634</c:v>
                  </c:pt>
                  <c:pt idx="2">
                    <c:v>758.02902319106488</c:v>
                  </c:pt>
                  <c:pt idx="3">
                    <c:v>167.91902810581058</c:v>
                  </c:pt>
                  <c:pt idx="4">
                    <c:v>308.21291342187459</c:v>
                  </c:pt>
                </c:numCache>
              </c:numRef>
            </c:plus>
            <c:minus>
              <c:numRef>
                <c:f>'[Plots (4).xlsx]Memory_increasingVertices'!$B$11:$F$11</c:f>
                <c:numCache>
                  <c:formatCode>General</c:formatCode>
                  <c:ptCount val="5"/>
                  <c:pt idx="0">
                    <c:v>1681.0767977698104</c:v>
                  </c:pt>
                  <c:pt idx="1">
                    <c:v>118.0643892119889</c:v>
                  </c:pt>
                  <c:pt idx="2">
                    <c:v>0</c:v>
                  </c:pt>
                  <c:pt idx="3">
                    <c:v>688.06976390479474</c:v>
                  </c:pt>
                  <c:pt idx="4">
                    <c:v>869.14394665095608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(4).xlsx]Memory_increasingVertices'!$I$4:$M$4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(4).xlsx]Memory_increasingVertices'!$I$10:$M$10</c:f>
              <c:numCache>
                <c:formatCode>General</c:formatCode>
                <c:ptCount val="5"/>
                <c:pt idx="0">
                  <c:v>5004.8</c:v>
                </c:pt>
                <c:pt idx="1">
                  <c:v>5157.6000000000004</c:v>
                </c:pt>
                <c:pt idx="2">
                  <c:v>7800</c:v>
                </c:pt>
                <c:pt idx="3">
                  <c:v>30154.400000000001</c:v>
                </c:pt>
                <c:pt idx="4">
                  <c:v>258244.8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(4).xlsx]Memory_increasingVertices'!$A$1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(4).xlsx]Memory_increasingVertices'!$B$4:$F$4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(4).xlsx]Memory_increasingVertices'!$B$10:$F$10</c:f>
              <c:numCache>
                <c:formatCode>General</c:formatCode>
                <c:ptCount val="5"/>
                <c:pt idx="0">
                  <c:v>43748.800000000003</c:v>
                </c:pt>
                <c:pt idx="1">
                  <c:v>43052.800000000003</c:v>
                </c:pt>
                <c:pt idx="2">
                  <c:v>45444</c:v>
                </c:pt>
                <c:pt idx="3">
                  <c:v>68400</c:v>
                </c:pt>
                <c:pt idx="4">
                  <c:v>295356.79999999999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(4).xlsx]Memory_increasingVertices'!$O$1</c:f>
              <c:strCache>
                <c:ptCount val="1"/>
                <c:pt idx="0">
                  <c:v>pBfsAtomic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(4).xlsx]Memory_increasingVertices'!$P$4:$T$4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(4).xlsx]Memory_increasingVertices'!$P$10:$T$10</c:f>
              <c:numCache>
                <c:formatCode>General</c:formatCode>
                <c:ptCount val="5"/>
                <c:pt idx="0">
                  <c:v>43300.800000000003</c:v>
                </c:pt>
                <c:pt idx="1">
                  <c:v>43155.199999999997</c:v>
                </c:pt>
                <c:pt idx="2">
                  <c:v>45945.599999999999</c:v>
                </c:pt>
                <c:pt idx="3">
                  <c:v>68684</c:v>
                </c:pt>
                <c:pt idx="4">
                  <c:v>301423.2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'[Plots (4).xlsx]Memory_increasingVertices'!$V$1</c:f>
              <c:strCache>
                <c:ptCount val="1"/>
                <c:pt idx="0">
                  <c:v>randContract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(4).xlsx]Memory_increasingVertices'!$W$4:$AA$4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(4).xlsx]Memory_increasingVertices'!$W$10:$AA$10</c:f>
              <c:numCache>
                <c:formatCode>General</c:formatCode>
                <c:ptCount val="5"/>
                <c:pt idx="0">
                  <c:v>5007.2</c:v>
                </c:pt>
                <c:pt idx="1">
                  <c:v>5016.8</c:v>
                </c:pt>
                <c:pt idx="2">
                  <c:v>7196</c:v>
                </c:pt>
                <c:pt idx="3">
                  <c:v>27416.799999999999</c:v>
                </c:pt>
                <c:pt idx="4">
                  <c:v>232833.6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'[Plots (4).xlsx]Memory_increasingVertices'!$AC$1</c:f>
              <c:strCache>
                <c:ptCount val="1"/>
                <c:pt idx="0">
                  <c:v>pRandContract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(4).xlsx]Memory_increasingVertices'!$AD$4:$AH$4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(4).xlsx]Memory_increasingVertices'!$AD$10:$AH$10</c:f>
              <c:numCache>
                <c:formatCode>General</c:formatCode>
                <c:ptCount val="5"/>
                <c:pt idx="0">
                  <c:v>43844.800000000003</c:v>
                </c:pt>
                <c:pt idx="1">
                  <c:v>43922.400000000001</c:v>
                </c:pt>
                <c:pt idx="2">
                  <c:v>46356</c:v>
                </c:pt>
                <c:pt idx="3">
                  <c:v>65430.400000000001</c:v>
                </c:pt>
                <c:pt idx="4">
                  <c:v>269621.59999999998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'[Plots (4).xlsx]Memory_increasingVertices'!$AJ$1</c:f>
              <c:strCache>
                <c:ptCount val="1"/>
                <c:pt idx="0">
                  <c:v>ufind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(4).xlsx]Memory_increasingVertices'!$AK$4:$AO$4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(4).xlsx]Memory_increasingVertices'!$AK$10:$AO$10</c:f>
              <c:numCache>
                <c:formatCode>General</c:formatCode>
                <c:ptCount val="5"/>
                <c:pt idx="0">
                  <c:v>5004.8</c:v>
                </c:pt>
                <c:pt idx="1">
                  <c:v>5017.6000000000004</c:v>
                </c:pt>
                <c:pt idx="2">
                  <c:v>5886.4</c:v>
                </c:pt>
                <c:pt idx="3">
                  <c:v>13982.4</c:v>
                </c:pt>
                <c:pt idx="4">
                  <c:v>136182.39999999999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'[Plots (4).xlsx]Memory_increasingVertices'!$AQ$1</c:f>
              <c:strCache>
                <c:ptCount val="1"/>
                <c:pt idx="0">
                  <c:v>boost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</a:ln>
            <a:effectLst>
              <a:glow rad="139700">
                <a:schemeClr val="accent1">
                  <a:lumMod val="60000"/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lumMod val="60000"/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(4).xlsx]Memory_increasingVertices'!$AR$4:$AV$4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(4).xlsx]Memory_increasingVertices'!$AR$10:$AV$10</c:f>
              <c:numCache>
                <c:formatCode>General</c:formatCode>
                <c:ptCount val="5"/>
                <c:pt idx="0">
                  <c:v>5016.8</c:v>
                </c:pt>
                <c:pt idx="1">
                  <c:v>5924</c:v>
                </c:pt>
                <c:pt idx="2">
                  <c:v>15985.6</c:v>
                </c:pt>
                <c:pt idx="3">
                  <c:v>113964.8</c:v>
                </c:pt>
                <c:pt idx="4">
                  <c:v>1091370.3999999999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642768"/>
        <c:axId val="352643328"/>
      </c:scatterChart>
      <c:valAx>
        <c:axId val="352642768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Number of vertices</a:t>
                </a:r>
                <a:endParaRPr lang="de-CH" sz="14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643328"/>
        <c:crosses val="autoZero"/>
        <c:crossBetween val="midCat"/>
      </c:valAx>
      <c:valAx>
        <c:axId val="3526433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Megabytes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642768"/>
        <c:crosses val="autoZero"/>
        <c:crossBetween val="midCat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Runtime x Number of components</a:t>
            </a:r>
            <a:endParaRPr lang="en-US" sz="1800" dirty="0"/>
          </a:p>
        </c:rich>
      </c:tx>
      <c:layout>
        <c:manualLayout>
          <c:xMode val="edge"/>
          <c:yMode val="edge"/>
          <c:x val="0.40111514270573317"/>
          <c:y val="1.5576323987538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(3).xlsx]increasing components'!$I$1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(3).xlsx]increasing components'!$J$11:$O$11</c:f>
                <c:numCache>
                  <c:formatCode>General</c:formatCode>
                  <c:ptCount val="6"/>
                  <c:pt idx="0">
                    <c:v>0.26671306730267247</c:v>
                  </c:pt>
                  <c:pt idx="1">
                    <c:v>0.1429201436817073</c:v>
                  </c:pt>
                  <c:pt idx="2">
                    <c:v>0.25623108739963601</c:v>
                  </c:pt>
                  <c:pt idx="3">
                    <c:v>8.2030182859725423E-2</c:v>
                  </c:pt>
                  <c:pt idx="4">
                    <c:v>4.7741031827977801E-2</c:v>
                  </c:pt>
                  <c:pt idx="5">
                    <c:v>4.7741031827977801E-2</c:v>
                  </c:pt>
                </c:numCache>
              </c:numRef>
            </c:plus>
            <c:minus>
              <c:numRef>
                <c:f>'[Plots (3).xlsx]increasing components'!$B$11:$F$11</c:f>
                <c:numCache>
                  <c:formatCode>General</c:formatCode>
                  <c:ptCount val="5"/>
                  <c:pt idx="0">
                    <c:v>9.6050199113796739E-2</c:v>
                  </c:pt>
                  <c:pt idx="1">
                    <c:v>6.6141841422808947E-2</c:v>
                  </c:pt>
                  <c:pt idx="2">
                    <c:v>7.6386476690576618E-2</c:v>
                  </c:pt>
                  <c:pt idx="3">
                    <c:v>7.1905386333709437E-2</c:v>
                  </c:pt>
                  <c:pt idx="4">
                    <c:v>4.1250027300597014E-2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(3).xlsx]increasing components'!$J$4:$O$4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components'!$J$10:$O$10</c:f>
              <c:numCache>
                <c:formatCode>General</c:formatCode>
                <c:ptCount val="6"/>
                <c:pt idx="0">
                  <c:v>9.6608020000000003</c:v>
                </c:pt>
                <c:pt idx="1">
                  <c:v>9.0628479999999989</c:v>
                </c:pt>
                <c:pt idx="2">
                  <c:v>6.2244100000000007</c:v>
                </c:pt>
                <c:pt idx="3">
                  <c:v>2.6677400000000002</c:v>
                </c:pt>
                <c:pt idx="4">
                  <c:v>2.2372520000000002</c:v>
                </c:pt>
                <c:pt idx="5">
                  <c:v>2.2372520000000002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(3).xlsx]increasing components'!$A$1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(3).xlsx]increasing components'!$B$4:$G$4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components'!$B$10:$G$10</c:f>
              <c:numCache>
                <c:formatCode>General</c:formatCode>
                <c:ptCount val="6"/>
                <c:pt idx="0">
                  <c:v>2.2423253999999999</c:v>
                </c:pt>
                <c:pt idx="1">
                  <c:v>1.6065843999999998</c:v>
                </c:pt>
                <c:pt idx="2">
                  <c:v>0.53845480000000001</c:v>
                </c:pt>
                <c:pt idx="3">
                  <c:v>0.38767459999999998</c:v>
                </c:pt>
                <c:pt idx="4">
                  <c:v>0.40133640000000004</c:v>
                </c:pt>
                <c:pt idx="5">
                  <c:v>0.4007404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(3).xlsx]increasing components'!$Q$1</c:f>
              <c:strCache>
                <c:ptCount val="1"/>
                <c:pt idx="0">
                  <c:v>pBfsAtomic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(3).xlsx]increasing components'!$R$4:$W$4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components'!$R$10:$W$10</c:f>
              <c:numCache>
                <c:formatCode>General</c:formatCode>
                <c:ptCount val="6"/>
                <c:pt idx="0">
                  <c:v>5.2965508000000003</c:v>
                </c:pt>
                <c:pt idx="1">
                  <c:v>3.4290279999999997</c:v>
                </c:pt>
                <c:pt idx="2">
                  <c:v>1.1044212</c:v>
                </c:pt>
                <c:pt idx="3">
                  <c:v>0.44564539999999997</c:v>
                </c:pt>
                <c:pt idx="4">
                  <c:v>0.4249078</c:v>
                </c:pt>
                <c:pt idx="5">
                  <c:v>0.4249078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'[Plots (3).xlsx]increasing components'!$Y$1</c:f>
              <c:strCache>
                <c:ptCount val="1"/>
                <c:pt idx="0">
                  <c:v>randContract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(3).xlsx]increasing components'!$Z$4:$AE$4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components'!$Z$10:$AE$10</c:f>
              <c:numCache>
                <c:formatCode>General</c:formatCode>
                <c:ptCount val="6"/>
                <c:pt idx="0">
                  <c:v>46.079525200000006</c:v>
                </c:pt>
                <c:pt idx="1">
                  <c:v>45.704233000000002</c:v>
                </c:pt>
                <c:pt idx="2">
                  <c:v>43.990808199999989</c:v>
                </c:pt>
                <c:pt idx="3">
                  <c:v>40.320104599999993</c:v>
                </c:pt>
                <c:pt idx="4">
                  <c:v>31.062687199999999</c:v>
                </c:pt>
                <c:pt idx="5">
                  <c:v>31.062687199999999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'[Plots (3).xlsx]increasing components'!$AG$1</c:f>
              <c:strCache>
                <c:ptCount val="1"/>
                <c:pt idx="0">
                  <c:v>pRandContract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(3).xlsx]increasing components'!$AH$4:$AM$4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components'!$AH$10:$AM$10</c:f>
              <c:numCache>
                <c:formatCode>General</c:formatCode>
                <c:ptCount val="6"/>
                <c:pt idx="0">
                  <c:v>17.72212</c:v>
                </c:pt>
                <c:pt idx="1">
                  <c:v>17.460139999999999</c:v>
                </c:pt>
                <c:pt idx="2">
                  <c:v>16.57602</c:v>
                </c:pt>
                <c:pt idx="3">
                  <c:v>15.825999999999999</c:v>
                </c:pt>
                <c:pt idx="4">
                  <c:v>12.8353</c:v>
                </c:pt>
                <c:pt idx="5">
                  <c:v>4.7608539999999993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'[Plots (3).xlsx]increasing components'!$AO$1</c:f>
              <c:strCache>
                <c:ptCount val="1"/>
                <c:pt idx="0">
                  <c:v>ufind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(3).xlsx]increasing components'!$AP$4:$AU$4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components'!$AP$10:$AU$10</c:f>
              <c:numCache>
                <c:formatCode>General</c:formatCode>
                <c:ptCount val="6"/>
                <c:pt idx="0">
                  <c:v>2.9406940000000001</c:v>
                </c:pt>
                <c:pt idx="1">
                  <c:v>2.9083019999999999</c:v>
                </c:pt>
                <c:pt idx="2">
                  <c:v>2.8516640000000004</c:v>
                </c:pt>
                <c:pt idx="3">
                  <c:v>3.0117859999999999</c:v>
                </c:pt>
                <c:pt idx="4">
                  <c:v>3.0964959999999997</c:v>
                </c:pt>
                <c:pt idx="5">
                  <c:v>1.7293559999999999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'[Plots (3).xlsx]increasing components'!$AW$1</c:f>
              <c:strCache>
                <c:ptCount val="1"/>
                <c:pt idx="0">
                  <c:v>boost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</a:ln>
            <a:effectLst>
              <a:glow rad="139700">
                <a:schemeClr val="accent1">
                  <a:lumMod val="60000"/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lumMod val="60000"/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(3).xlsx]increasing components'!$AX$4:$BC$4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</c:numCache>
            </c:numRef>
          </c:xVal>
          <c:yVal>
            <c:numRef>
              <c:f>'[Plots (3).xlsx]increasing components'!$AX$10:$BC$10</c:f>
              <c:numCache>
                <c:formatCode>General</c:formatCode>
                <c:ptCount val="6"/>
                <c:pt idx="0">
                  <c:v>8.9290140000000005</c:v>
                </c:pt>
                <c:pt idx="1">
                  <c:v>8.7440260000000016</c:v>
                </c:pt>
                <c:pt idx="2">
                  <c:v>7.073264</c:v>
                </c:pt>
                <c:pt idx="3">
                  <c:v>3.8359560000000004</c:v>
                </c:pt>
                <c:pt idx="4">
                  <c:v>2.944102</c:v>
                </c:pt>
                <c:pt idx="5">
                  <c:v>3.005798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168000"/>
        <c:axId val="357168560"/>
      </c:scatterChart>
      <c:valAx>
        <c:axId val="357168000"/>
        <c:scaling>
          <c:orientation val="minMax"/>
          <c:max val="10000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 smtClean="0">
                    <a:effectLst/>
                  </a:rPr>
                  <a:t>Number of components</a:t>
                </a:r>
                <a:endParaRPr lang="de-CH" sz="12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168560"/>
        <c:crosses val="autoZero"/>
        <c:crossBetween val="midCat"/>
      </c:valAx>
      <c:valAx>
        <c:axId val="3571685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200" dirty="0" smtClean="0"/>
                  <a:t>Seconds</a:t>
                </a:r>
                <a:endParaRPr lang="de-CH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168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 smtClean="0"/>
              <a:t>Runtime x Number of threads</a:t>
            </a:r>
            <a:endParaRPr 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(4).xlsx]increasing Threads'!$H$1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  <a:prstDash val="sysDot"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Pt>
            <c:idx val="3"/>
            <c:marker>
              <c:symbol val="none"/>
            </c:marker>
            <c:bubble3D val="0"/>
          </c:dPt>
          <c:errBars>
            <c:errDir val="y"/>
            <c:errBarType val="both"/>
            <c:errValType val="cust"/>
            <c:noEndCap val="0"/>
            <c:plus>
              <c:numRef>
                <c:f>'[Plots (4).xlsx]increasing Threads'!$I$11:$M$11</c:f>
                <c:numCache>
                  <c:formatCode>General</c:formatCode>
                  <c:ptCount val="5"/>
                  <c:pt idx="0">
                    <c:v>0.25623108739963601</c:v>
                  </c:pt>
                  <c:pt idx="1">
                    <c:v>0.25623108739963601</c:v>
                  </c:pt>
                  <c:pt idx="2">
                    <c:v>0.25623108739963601</c:v>
                  </c:pt>
                  <c:pt idx="3">
                    <c:v>0.25623108739963601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(4).xlsx]increasing Threads'!$B$11:$F$11</c:f>
                <c:numCache>
                  <c:formatCode>General</c:formatCode>
                  <c:ptCount val="5"/>
                  <c:pt idx="0">
                    <c:v>0.1852605099736585</c:v>
                  </c:pt>
                  <c:pt idx="1">
                    <c:v>5.7227727132046692E-2</c:v>
                  </c:pt>
                  <c:pt idx="2">
                    <c:v>0.10745601668496745</c:v>
                  </c:pt>
                  <c:pt idx="3">
                    <c:v>7.254261651953281E-2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noFill/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(4).xlsx]increasing Threads'!$I$4:$M$4</c:f>
              <c:numCache>
                <c:formatCode>General</c:formatCode>
                <c:ptCount val="5"/>
                <c:pt idx="0">
                  <c:v>1</c:v>
                </c:pt>
                <c:pt idx="1">
                  <c:v>30</c:v>
                </c:pt>
                <c:pt idx="2">
                  <c:v>60</c:v>
                </c:pt>
                <c:pt idx="3">
                  <c:v>120</c:v>
                </c:pt>
                <c:pt idx="4">
                  <c:v>240</c:v>
                </c:pt>
              </c:numCache>
            </c:numRef>
          </c:xVal>
          <c:yVal>
            <c:numRef>
              <c:f>'[Plots (4).xlsx]increasing Threads'!$I$10:$M$10</c:f>
              <c:numCache>
                <c:formatCode>General</c:formatCode>
                <c:ptCount val="5"/>
                <c:pt idx="0">
                  <c:v>6.2244100000000007</c:v>
                </c:pt>
                <c:pt idx="1">
                  <c:v>6.2244100000000007</c:v>
                </c:pt>
                <c:pt idx="2">
                  <c:v>6.2244100000000007</c:v>
                </c:pt>
                <c:pt idx="3">
                  <c:v>6.2244100000000007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(4).xlsx]increasing Threads'!$A$1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(4).xlsx]increasing Threads'!$B$4:$F$4</c:f>
              <c:numCache>
                <c:formatCode>General</c:formatCode>
                <c:ptCount val="5"/>
                <c:pt idx="0">
                  <c:v>1</c:v>
                </c:pt>
                <c:pt idx="1">
                  <c:v>30</c:v>
                </c:pt>
                <c:pt idx="2">
                  <c:v>60</c:v>
                </c:pt>
                <c:pt idx="3">
                  <c:v>120</c:v>
                </c:pt>
                <c:pt idx="4">
                  <c:v>240</c:v>
                </c:pt>
              </c:numCache>
            </c:numRef>
          </c:xVal>
          <c:yVal>
            <c:numRef>
              <c:f>'[Plots (4).xlsx]increasing Threads'!$B$10:$F$10</c:f>
              <c:numCache>
                <c:formatCode>General</c:formatCode>
                <c:ptCount val="5"/>
                <c:pt idx="0">
                  <c:v>6.1905998000000002</c:v>
                </c:pt>
                <c:pt idx="1">
                  <c:v>1.0435772000000001</c:v>
                </c:pt>
                <c:pt idx="2">
                  <c:v>1.2041864</c:v>
                </c:pt>
                <c:pt idx="3">
                  <c:v>1.2161830000000002</c:v>
                </c:pt>
                <c:pt idx="4">
                  <c:v>0.53845480000000001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(4).xlsx]increasing Threads'!$O$1</c:f>
              <c:strCache>
                <c:ptCount val="1"/>
                <c:pt idx="0">
                  <c:v>pBfsAtomic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(4).xlsx]increasing Threads'!$P$4:$T$4</c:f>
              <c:numCache>
                <c:formatCode>General</c:formatCode>
                <c:ptCount val="5"/>
                <c:pt idx="0">
                  <c:v>1</c:v>
                </c:pt>
                <c:pt idx="1">
                  <c:v>30</c:v>
                </c:pt>
                <c:pt idx="2">
                  <c:v>60</c:v>
                </c:pt>
                <c:pt idx="3">
                  <c:v>120</c:v>
                </c:pt>
                <c:pt idx="4">
                  <c:v>240</c:v>
                </c:pt>
              </c:numCache>
            </c:numRef>
          </c:xVal>
          <c:yVal>
            <c:numRef>
              <c:f>'[Plots (4).xlsx]increasing Threads'!$P$10:$T$10</c:f>
              <c:numCache>
                <c:formatCode>General</c:formatCode>
                <c:ptCount val="5"/>
                <c:pt idx="0">
                  <c:v>7.1341421999999994</c:v>
                </c:pt>
                <c:pt idx="1">
                  <c:v>1.0467842000000001</c:v>
                </c:pt>
                <c:pt idx="2">
                  <c:v>1.4016009999999999</c:v>
                </c:pt>
                <c:pt idx="3">
                  <c:v>2.0194019999999999</c:v>
                </c:pt>
                <c:pt idx="4">
                  <c:v>1.1044212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'[Plots (4).xlsx]increasing Threads'!$V$1</c:f>
              <c:strCache>
                <c:ptCount val="1"/>
                <c:pt idx="0">
                  <c:v>randContract</c:v>
                </c:pt>
              </c:strCache>
            </c:strRef>
          </c:tx>
          <c:spPr>
            <a:ln w="22225" cap="rnd">
              <a:solidFill>
                <a:schemeClr val="accent4"/>
              </a:solidFill>
              <a:prstDash val="sysDot"/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'[Plots (4).xlsx]increasing Threads'!$W$4:$AA$4</c:f>
              <c:numCache>
                <c:formatCode>General</c:formatCode>
                <c:ptCount val="5"/>
                <c:pt idx="0">
                  <c:v>1</c:v>
                </c:pt>
                <c:pt idx="1">
                  <c:v>30</c:v>
                </c:pt>
                <c:pt idx="2">
                  <c:v>60</c:v>
                </c:pt>
                <c:pt idx="3">
                  <c:v>120</c:v>
                </c:pt>
                <c:pt idx="4">
                  <c:v>240</c:v>
                </c:pt>
              </c:numCache>
            </c:numRef>
          </c:xVal>
          <c:yVal>
            <c:numRef>
              <c:f>'[Plots (4).xlsx]increasing Threads'!$W$10:$AA$10</c:f>
              <c:numCache>
                <c:formatCode>General</c:formatCode>
                <c:ptCount val="5"/>
                <c:pt idx="0">
                  <c:v>43.990808199999989</c:v>
                </c:pt>
                <c:pt idx="1">
                  <c:v>43.990808199999989</c:v>
                </c:pt>
                <c:pt idx="2">
                  <c:v>43.990808199999989</c:v>
                </c:pt>
                <c:pt idx="3">
                  <c:v>43.990808199999989</c:v>
                </c:pt>
                <c:pt idx="4">
                  <c:v>43.990808199999989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'[Plots (4).xlsx]increasing Threads'!$AC$1</c:f>
              <c:strCache>
                <c:ptCount val="1"/>
                <c:pt idx="0">
                  <c:v>pRandContract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(4).xlsx]increasing Threads'!$AD$4:$AH$4</c:f>
              <c:numCache>
                <c:formatCode>General</c:formatCode>
                <c:ptCount val="5"/>
                <c:pt idx="0">
                  <c:v>1</c:v>
                </c:pt>
                <c:pt idx="1">
                  <c:v>30</c:v>
                </c:pt>
                <c:pt idx="2">
                  <c:v>60</c:v>
                </c:pt>
                <c:pt idx="3">
                  <c:v>120</c:v>
                </c:pt>
                <c:pt idx="4">
                  <c:v>240</c:v>
                </c:pt>
              </c:numCache>
            </c:numRef>
          </c:xVal>
          <c:yVal>
            <c:numRef>
              <c:f>'[Plots (4).xlsx]increasing Threads'!$AD$10:$AH$10</c:f>
              <c:numCache>
                <c:formatCode>General</c:formatCode>
                <c:ptCount val="5"/>
                <c:pt idx="0">
                  <c:v>39.805079999999997</c:v>
                </c:pt>
                <c:pt idx="1">
                  <c:v>17.88766</c:v>
                </c:pt>
                <c:pt idx="2">
                  <c:v>17.792880000000004</c:v>
                </c:pt>
                <c:pt idx="3">
                  <c:v>17.514900000000001</c:v>
                </c:pt>
                <c:pt idx="4">
                  <c:v>16.57602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'[Plots (4).xlsx]increasing Threads'!$AJ$1</c:f>
              <c:strCache>
                <c:ptCount val="1"/>
                <c:pt idx="0">
                  <c:v>ufind</c:v>
                </c:pt>
              </c:strCache>
            </c:strRef>
          </c:tx>
          <c:spPr>
            <a:ln w="22225" cap="rnd">
              <a:solidFill>
                <a:schemeClr val="accent6"/>
              </a:solidFill>
              <a:prstDash val="sysDot"/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'[Plots (4).xlsx]increasing Threads'!$AK$4:$AO$4</c:f>
              <c:numCache>
                <c:formatCode>General</c:formatCode>
                <c:ptCount val="5"/>
                <c:pt idx="0">
                  <c:v>1</c:v>
                </c:pt>
                <c:pt idx="1">
                  <c:v>30</c:v>
                </c:pt>
                <c:pt idx="2">
                  <c:v>60</c:v>
                </c:pt>
                <c:pt idx="3">
                  <c:v>120</c:v>
                </c:pt>
                <c:pt idx="4">
                  <c:v>240</c:v>
                </c:pt>
              </c:numCache>
            </c:numRef>
          </c:xVal>
          <c:yVal>
            <c:numRef>
              <c:f>'[Plots (4).xlsx]increasing Threads'!$AK$10:$AO$10</c:f>
              <c:numCache>
                <c:formatCode>General</c:formatCode>
                <c:ptCount val="5"/>
                <c:pt idx="0">
                  <c:v>2.8516640000000004</c:v>
                </c:pt>
                <c:pt idx="1">
                  <c:v>2.8516640000000004</c:v>
                </c:pt>
                <c:pt idx="2">
                  <c:v>2.8516640000000004</c:v>
                </c:pt>
                <c:pt idx="3">
                  <c:v>2.8516640000000004</c:v>
                </c:pt>
                <c:pt idx="4">
                  <c:v>2.8516640000000004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'[Plots (4).xlsx]increasing Threads'!$AQ$1</c:f>
              <c:strCache>
                <c:ptCount val="1"/>
                <c:pt idx="0">
                  <c:v>boost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prstDash val="sysDot"/>
            </a:ln>
            <a:effectLst>
              <a:glow rad="139700">
                <a:schemeClr val="accent1">
                  <a:lumMod val="60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'[Plots (4).xlsx]increasing Threads'!$AR$4:$AV$4</c:f>
              <c:numCache>
                <c:formatCode>General</c:formatCode>
                <c:ptCount val="5"/>
                <c:pt idx="0">
                  <c:v>1</c:v>
                </c:pt>
                <c:pt idx="1">
                  <c:v>30</c:v>
                </c:pt>
                <c:pt idx="2">
                  <c:v>60</c:v>
                </c:pt>
                <c:pt idx="3">
                  <c:v>120</c:v>
                </c:pt>
                <c:pt idx="4">
                  <c:v>240</c:v>
                </c:pt>
              </c:numCache>
            </c:numRef>
          </c:xVal>
          <c:yVal>
            <c:numRef>
              <c:f>'[Plots (4).xlsx]increasing Threads'!$AR$10:$AV$10</c:f>
              <c:numCache>
                <c:formatCode>General</c:formatCode>
                <c:ptCount val="5"/>
                <c:pt idx="0">
                  <c:v>7.073264</c:v>
                </c:pt>
                <c:pt idx="1">
                  <c:v>7.073264</c:v>
                </c:pt>
                <c:pt idx="2">
                  <c:v>7.073264</c:v>
                </c:pt>
                <c:pt idx="3">
                  <c:v>7.073264</c:v>
                </c:pt>
                <c:pt idx="4">
                  <c:v>7.073264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750960"/>
        <c:axId val="396751520"/>
      </c:scatterChart>
      <c:valAx>
        <c:axId val="396750960"/>
        <c:scaling>
          <c:orientation val="minMax"/>
          <c:max val="25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baseline="0" dirty="0" smtClean="0">
                    <a:effectLst/>
                  </a:rPr>
                  <a:t>Number of threads</a:t>
                </a:r>
                <a:endParaRPr lang="de-CH" sz="14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751520"/>
        <c:crosses val="autoZero"/>
        <c:crossBetween val="midCat"/>
      </c:valAx>
      <c:valAx>
        <c:axId val="39675152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  <a:endParaRPr lang="de-CH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750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366F-C6C3-4D5A-8D0B-92E7DCCAC25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F5C0B-8884-41E5-88A3-9679438C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677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 developed to convert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obj</a:t>
            </a:r>
            <a:r>
              <a:rPr lang="en-US" baseline="0" dirty="0" smtClean="0"/>
              <a:t> files</a:t>
            </a:r>
            <a:endParaRPr lang="en-US" dirty="0" smtClean="0"/>
          </a:p>
          <a:p>
            <a:r>
              <a:rPr lang="en-US" dirty="0" smtClean="0"/>
              <a:t>Number</a:t>
            </a:r>
            <a:r>
              <a:rPr lang="en-US" baseline="0" dirty="0" smtClean="0"/>
              <a:t> components checked with program called trimesh2, programming used for processing meshes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C0B-8884-41E5-88A3-9679438C47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24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 developed to convert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obj</a:t>
            </a:r>
            <a:r>
              <a:rPr lang="en-US" baseline="0" smtClean="0"/>
              <a:t> files</a:t>
            </a:r>
            <a:endParaRPr lang="en-US" smtClean="0"/>
          </a:p>
          <a:p>
            <a:r>
              <a:rPr lang="en-US" dirty="0" smtClean="0"/>
              <a:t>Number</a:t>
            </a:r>
            <a:r>
              <a:rPr lang="en-US" baseline="0" dirty="0" smtClean="0"/>
              <a:t> components checked with program called trimesh2, programming used for processing meshes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C0B-8884-41E5-88A3-9679438C47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9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5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85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32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736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75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942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Bfs</a:t>
            </a:r>
            <a:r>
              <a:rPr lang="en-US" dirty="0" smtClean="0"/>
              <a:t>/</a:t>
            </a:r>
            <a:r>
              <a:rPr lang="en-US" dirty="0" err="1" smtClean="0"/>
              <a:t>pbfs</a:t>
            </a:r>
            <a:r>
              <a:rPr lang="en-US" dirty="0" smtClean="0"/>
              <a:t>/</a:t>
            </a:r>
            <a:r>
              <a:rPr lang="en-US" dirty="0" err="1" smtClean="0"/>
              <a:t>atomicbfs</a:t>
            </a:r>
            <a:r>
              <a:rPr lang="en-US" dirty="0" smtClean="0"/>
              <a:t> create adjacency list</a:t>
            </a:r>
          </a:p>
          <a:p>
            <a:r>
              <a:rPr lang="en-US" dirty="0" smtClean="0"/>
              <a:t>Boost does too, but it is absurdly big</a:t>
            </a:r>
          </a:p>
          <a:p>
            <a:r>
              <a:rPr lang="en-US" dirty="0" err="1" smtClean="0"/>
              <a:t>Ufind</a:t>
            </a:r>
            <a:r>
              <a:rPr lang="en-US" dirty="0" smtClean="0"/>
              <a:t> works directly with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C0B-8884-41E5-88A3-9679438C47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9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Serial </a:t>
            </a:r>
            <a:r>
              <a:rPr lang="en-US" dirty="0" err="1" smtClean="0"/>
              <a:t>algos</a:t>
            </a:r>
            <a:r>
              <a:rPr lang="en-US" dirty="0" smtClean="0"/>
              <a:t> shown as straight 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C0B-8884-41E5-88A3-9679438C47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3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5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720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49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3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0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8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6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4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5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image" Target="../media/image21.gi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Connected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2909" y="4946241"/>
            <a:ext cx="8144134" cy="187019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Parallelepipeds:</a:t>
            </a:r>
          </a:p>
          <a:p>
            <a:r>
              <a:rPr lang="it-IT" dirty="0" smtClean="0"/>
              <a:t>Fabian Meier</a:t>
            </a:r>
          </a:p>
          <a:p>
            <a:r>
              <a:rPr lang="it-IT" dirty="0"/>
              <a:t>Gustavo </a:t>
            </a:r>
            <a:r>
              <a:rPr lang="it-IT" dirty="0" smtClean="0"/>
              <a:t>Segovia</a:t>
            </a:r>
          </a:p>
          <a:p>
            <a:r>
              <a:rPr lang="it-IT" dirty="0"/>
              <a:t>Seraiah Walter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Continues to next unmarked vertex</a:t>
            </a:r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4"/>
            <a:endCxn id="22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marks each component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4"/>
            <a:endCxn id="22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accent5">
              <a:lumMod val="75000"/>
            </a:schemeClr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transversal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Diagramm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240789"/>
              </p:ext>
            </p:extLst>
          </p:nvPr>
        </p:nvGraphicFramePr>
        <p:xfrm>
          <a:off x="685800" y="2171701"/>
          <a:ext cx="10820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18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Union Find</a:t>
            </a:r>
          </a:p>
        </p:txBody>
      </p:sp>
      <p:pic>
        <p:nvPicPr>
          <p:cNvPr id="4" name="Inhaltsplatzhalter 3" descr="ufind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180" y="2398454"/>
            <a:ext cx="4798484" cy="3598863"/>
          </a:xfrm>
        </p:spPr>
      </p:pic>
    </p:spTree>
    <p:extLst>
      <p:ext uri="{BB962C8B-B14F-4D97-AF65-F5344CB8AC3E}">
        <p14:creationId xmlns:p14="http://schemas.microsoft.com/office/powerpoint/2010/main" val="26547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Union Find</a:t>
            </a:r>
          </a:p>
        </p:txBody>
      </p:sp>
      <p:pic>
        <p:nvPicPr>
          <p:cNvPr id="4" name="Inhaltsplatzhalter 3" descr="ufind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180" y="2398454"/>
            <a:ext cx="4798484" cy="3598863"/>
          </a:xfrm>
        </p:spPr>
      </p:pic>
      <p:pic>
        <p:nvPicPr>
          <p:cNvPr id="6" name="Inhaltsplatzhalter 3" descr="ufin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0" y="2389658"/>
            <a:ext cx="4798484" cy="3598863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2268635" y="3976961"/>
            <a:ext cx="2431769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061009" y="401899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de-DE"/>
              <a:t>edge 2-6</a:t>
            </a:r>
          </a:p>
        </p:txBody>
      </p:sp>
    </p:spTree>
    <p:extLst>
      <p:ext uri="{BB962C8B-B14F-4D97-AF65-F5344CB8AC3E}">
        <p14:creationId xmlns:p14="http://schemas.microsoft.com/office/powerpoint/2010/main" val="26714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Union Find</a:t>
            </a:r>
          </a:p>
        </p:txBody>
      </p:sp>
      <p:pic>
        <p:nvPicPr>
          <p:cNvPr id="4" name="Inhaltsplatzhalter 3" descr="ufind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180" y="2398454"/>
            <a:ext cx="4798484" cy="3598863"/>
          </a:xfrm>
        </p:spPr>
      </p:pic>
      <p:pic>
        <p:nvPicPr>
          <p:cNvPr id="6" name="Inhaltsplatzhalter 3" descr="ufin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0" y="2389658"/>
            <a:ext cx="4798484" cy="3598863"/>
          </a:xfrm>
          <a:prstGeom prst="rect">
            <a:avLst/>
          </a:prstGeom>
        </p:spPr>
      </p:pic>
      <p:pic>
        <p:nvPicPr>
          <p:cNvPr id="7" name="Inhaltsplatzhalter 3" descr="ufind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633" y="2357901"/>
            <a:ext cx="4798484" cy="3598863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2268635" y="3976961"/>
            <a:ext cx="2431769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061009" y="401899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de-DE"/>
              <a:t>edge 2-6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6427116" y="3939411"/>
            <a:ext cx="2431769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251036" y="397053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de-DE"/>
              <a:t>edge 2-8</a:t>
            </a:r>
          </a:p>
        </p:txBody>
      </p:sp>
    </p:spTree>
    <p:extLst>
      <p:ext uri="{BB962C8B-B14F-4D97-AF65-F5344CB8AC3E}">
        <p14:creationId xmlns:p14="http://schemas.microsoft.com/office/powerpoint/2010/main" val="24362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</a:t>
            </a:r>
            <a:endParaRPr lang="en-US" dirty="0"/>
          </a:p>
        </p:txBody>
      </p:sp>
      <p:graphicFrame>
        <p:nvGraphicFramePr>
          <p:cNvPr id="5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178452"/>
              </p:ext>
            </p:extLst>
          </p:nvPr>
        </p:nvGraphicFramePr>
        <p:xfrm>
          <a:off x="680321" y="2171700"/>
          <a:ext cx="10825879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77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spanning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 spanning tree</a:t>
            </a:r>
            <a:endParaRPr lang="de-DE" dirty="0"/>
          </a:p>
        </p:txBody>
      </p:sp>
      <p:pic>
        <p:nvPicPr>
          <p:cNvPr id="4" name="Inhaltsplatzhalter 3" descr="gal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8746" y="2336800"/>
            <a:ext cx="4798484" cy="3598863"/>
          </a:xfrm>
        </p:spPr>
      </p:pic>
    </p:spTree>
    <p:extLst>
      <p:ext uri="{BB962C8B-B14F-4D97-AF65-F5344CB8AC3E}">
        <p14:creationId xmlns:p14="http://schemas.microsoft.com/office/powerpoint/2010/main" val="22156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high performance algorithm for connected components</a:t>
            </a:r>
          </a:p>
          <a:p>
            <a:r>
              <a:rPr lang="en-US" dirty="0"/>
              <a:t>Graph fits in memory</a:t>
            </a:r>
          </a:p>
          <a:p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5150975" y="3835297"/>
            <a:ext cx="1320361" cy="1920553"/>
            <a:chOff x="3334089" y="3712234"/>
            <a:chExt cx="1320361" cy="1920553"/>
          </a:xfrm>
          <a:solidFill>
            <a:schemeClr val="tx2"/>
          </a:solidFill>
        </p:grpSpPr>
        <p:sp>
          <p:nvSpPr>
            <p:cNvPr id="4" name="Oval 3"/>
            <p:cNvSpPr/>
            <p:nvPr/>
          </p:nvSpPr>
          <p:spPr>
            <a:xfrm>
              <a:off x="3362017" y="39695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310064" y="371223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6"/>
              <a:endCxn id="5" idx="2"/>
            </p:cNvCxnSpPr>
            <p:nvPr/>
          </p:nvCxnSpPr>
          <p:spPr>
            <a:xfrm flipV="1">
              <a:off x="3534210" y="3798331"/>
              <a:ext cx="775854" cy="257299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82257" y="4670428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5"/>
              <a:endCxn id="9" idx="1"/>
            </p:cNvCxnSpPr>
            <p:nvPr/>
          </p:nvCxnSpPr>
          <p:spPr>
            <a:xfrm>
              <a:off x="3508993" y="4116509"/>
              <a:ext cx="998481" cy="57913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34089" y="490397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4" idx="4"/>
              <a:endCxn id="15" idx="0"/>
            </p:cNvCxnSpPr>
            <p:nvPr/>
          </p:nvCxnSpPr>
          <p:spPr>
            <a:xfrm flipH="1">
              <a:off x="3420186" y="4141726"/>
              <a:ext cx="27928" cy="762251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5" idx="4"/>
            </p:cNvCxnSpPr>
            <p:nvPr/>
          </p:nvCxnSpPr>
          <p:spPr>
            <a:xfrm flipH="1" flipV="1">
              <a:off x="4396161" y="3884427"/>
              <a:ext cx="172193" cy="786001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991410" y="54605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5" idx="5"/>
              <a:endCxn id="23" idx="1"/>
            </p:cNvCxnSpPr>
            <p:nvPr/>
          </p:nvCxnSpPr>
          <p:spPr>
            <a:xfrm>
              <a:off x="3481065" y="5050953"/>
              <a:ext cx="535562" cy="43485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8" name="Oval 27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8" idx="4"/>
              <a:endCxn id="33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909841" y="4014794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39" name="Oval 38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6"/>
              <a:endCxn id="40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9" idx="5"/>
              <a:endCxn id="42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9" idx="7"/>
              <a:endCxn id="44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7"/>
              <a:endCxn id="40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4" idx="6"/>
              <a:endCxn id="47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2" idx="0"/>
              <a:endCxn id="44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5487251" y="3820793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8281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362 -0.021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10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15547 -0.019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3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 spanning treeTree</a:t>
            </a:r>
            <a:endParaRPr lang="de-DE" dirty="0"/>
          </a:p>
        </p:txBody>
      </p:sp>
      <p:pic>
        <p:nvPicPr>
          <p:cNvPr id="4" name="Inhaltsplatzhalter 3" descr="gsplit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1930" y="2398242"/>
            <a:ext cx="4798484" cy="3598863"/>
          </a:xfrm>
        </p:spPr>
      </p:pic>
      <p:pic>
        <p:nvPicPr>
          <p:cNvPr id="5" name="Inhaltsplatzhalter 3" descr="gsplit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57" y="2415411"/>
            <a:ext cx="479848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 spanning tree</a:t>
            </a:r>
            <a:endParaRPr lang="de-DE" dirty="0"/>
          </a:p>
        </p:txBody>
      </p:sp>
      <p:pic>
        <p:nvPicPr>
          <p:cNvPr id="4" name="Inhaltsplatzhalter 3" descr="gtree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8146" y="2418202"/>
            <a:ext cx="4798484" cy="3598863"/>
          </a:xfrm>
        </p:spPr>
      </p:pic>
      <p:pic>
        <p:nvPicPr>
          <p:cNvPr id="5" name="Inhaltsplatzhalter 3" descr="gtre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161" y="2401033"/>
            <a:ext cx="479848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 spanning </a:t>
            </a:r>
            <a:r>
              <a:rPr lang="de-DE" dirty="0"/>
              <a:t>t</a:t>
            </a:r>
            <a:r>
              <a:rPr lang="de-DE" dirty="0" smtClean="0"/>
              <a:t>ree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18567" y="2336800"/>
            <a:ext cx="5176371" cy="3598863"/>
          </a:xfrm>
        </p:spPr>
        <p:txBody>
          <a:bodyPr/>
          <a:lstStyle/>
          <a:p>
            <a:r>
              <a:rPr lang="de-DE"/>
              <a:t>Runtime: O(m/p+ n*log(p))</a:t>
            </a:r>
          </a:p>
          <a:p>
            <a:r>
              <a:rPr lang="en-US"/>
              <a:t>Strong scaling </a:t>
            </a:r>
            <a:r>
              <a:rPr lang="de-DE"/>
              <a:t>in number of </a:t>
            </a:r>
            <a:r>
              <a:rPr lang="en-US"/>
              <a:t>processors</a:t>
            </a:r>
            <a:endParaRPr lang="de-DE"/>
          </a:p>
        </p:txBody>
      </p:sp>
      <p:pic>
        <p:nvPicPr>
          <p:cNvPr id="6" name="Grafik 5" descr="pstree_Stru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3" y="2294810"/>
            <a:ext cx="5043662" cy="36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286000"/>
            <a:ext cx="80200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409" y="2209228"/>
            <a:ext cx="80105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81" y="2189449"/>
            <a:ext cx="85344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72" y="2189449"/>
            <a:ext cx="8696325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3052330"/>
            <a:ext cx="84391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m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962533"/>
              </p:ext>
            </p:extLst>
          </p:nvPr>
        </p:nvGraphicFramePr>
        <p:xfrm>
          <a:off x="680322" y="2171700"/>
          <a:ext cx="1082587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46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0"/>
          <p:cNvGrpSpPr/>
          <p:nvPr/>
        </p:nvGrpSpPr>
        <p:grpSpPr>
          <a:xfrm>
            <a:off x="3099493" y="3388207"/>
            <a:ext cx="5783066" cy="2367643"/>
            <a:chOff x="3099493" y="3388207"/>
            <a:chExt cx="5783066" cy="2367643"/>
          </a:xfrm>
        </p:grpSpPr>
        <p:sp>
          <p:nvSpPr>
            <p:cNvPr id="77" name="Oval 76"/>
            <p:cNvSpPr/>
            <p:nvPr/>
          </p:nvSpPr>
          <p:spPr>
            <a:xfrm>
              <a:off x="6740793" y="3646743"/>
              <a:ext cx="2141766" cy="2026797"/>
            </a:xfrm>
            <a:prstGeom prst="ellipse">
              <a:avLst/>
            </a:prstGeom>
            <a:solidFill>
              <a:schemeClr val="tx1">
                <a:lumMod val="85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742370" y="3388207"/>
              <a:ext cx="568927" cy="7018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241941" y="4299680"/>
              <a:ext cx="884711" cy="13523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099493" y="3435697"/>
              <a:ext cx="1735597" cy="2320153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high performance algorithm for connected components</a:t>
            </a:r>
          </a:p>
          <a:p>
            <a:r>
              <a:rPr lang="en-US" dirty="0"/>
              <a:t>Graph fits in memory</a:t>
            </a:r>
          </a:p>
          <a:p>
            <a:endParaRPr lang="en-US" dirty="0"/>
          </a:p>
        </p:txBody>
      </p:sp>
      <p:grpSp>
        <p:nvGrpSpPr>
          <p:cNvPr id="8" name="Group 77"/>
          <p:cNvGrpSpPr/>
          <p:nvPr/>
        </p:nvGrpSpPr>
        <p:grpSpPr>
          <a:xfrm>
            <a:off x="3355226" y="3714111"/>
            <a:ext cx="1320361" cy="1920553"/>
            <a:chOff x="3334089" y="3712234"/>
            <a:chExt cx="1320361" cy="1920553"/>
          </a:xfrm>
          <a:solidFill>
            <a:schemeClr val="tx2"/>
          </a:solidFill>
        </p:grpSpPr>
        <p:sp>
          <p:nvSpPr>
            <p:cNvPr id="4" name="Oval 3"/>
            <p:cNvSpPr/>
            <p:nvPr/>
          </p:nvSpPr>
          <p:spPr>
            <a:xfrm>
              <a:off x="3362017" y="39695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310064" y="371223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6"/>
              <a:endCxn id="5" idx="2"/>
            </p:cNvCxnSpPr>
            <p:nvPr/>
          </p:nvCxnSpPr>
          <p:spPr>
            <a:xfrm flipV="1">
              <a:off x="3534210" y="3798331"/>
              <a:ext cx="775854" cy="257299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82257" y="4670428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5"/>
              <a:endCxn id="9" idx="1"/>
            </p:cNvCxnSpPr>
            <p:nvPr/>
          </p:nvCxnSpPr>
          <p:spPr>
            <a:xfrm>
              <a:off x="3508993" y="4116509"/>
              <a:ext cx="998481" cy="57913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34089" y="490397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4" idx="4"/>
              <a:endCxn id="15" idx="0"/>
            </p:cNvCxnSpPr>
            <p:nvPr/>
          </p:nvCxnSpPr>
          <p:spPr>
            <a:xfrm flipH="1">
              <a:off x="3420186" y="4141726"/>
              <a:ext cx="27928" cy="762251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5" idx="4"/>
            </p:cNvCxnSpPr>
            <p:nvPr/>
          </p:nvCxnSpPr>
          <p:spPr>
            <a:xfrm flipH="1" flipV="1">
              <a:off x="4396161" y="3884427"/>
              <a:ext cx="172193" cy="786001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991410" y="54605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5" idx="5"/>
              <a:endCxn id="23" idx="1"/>
            </p:cNvCxnSpPr>
            <p:nvPr/>
          </p:nvCxnSpPr>
          <p:spPr>
            <a:xfrm>
              <a:off x="3481065" y="5050953"/>
              <a:ext cx="535562" cy="43485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8" name="Oval 27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8" idx="4"/>
              <a:endCxn id="33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39" name="Oval 38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6"/>
              <a:endCxn id="40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9" idx="5"/>
              <a:endCxn id="42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9" idx="7"/>
              <a:endCxn id="44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7"/>
              <a:endCxn id="40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4" idx="6"/>
              <a:endCxn id="47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2" idx="0"/>
              <a:endCxn id="44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Unmarked vertices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  <a:endCxn id="6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5"/>
            <a:endCxn id="8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4"/>
            <a:endCxn id="10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34410" y="4207508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53956" y="4729796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9" idx="2"/>
          </p:cNvCxnSpPr>
          <p:nvPr/>
        </p:nvCxnSpPr>
        <p:spPr>
          <a:xfrm>
            <a:off x="7106603" y="4293605"/>
            <a:ext cx="1047353" cy="52228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12079" y="533684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8" idx="5"/>
            <a:endCxn id="21" idx="1"/>
          </p:cNvCxnSpPr>
          <p:nvPr/>
        </p:nvCxnSpPr>
        <p:spPr>
          <a:xfrm>
            <a:off x="7081386" y="4354484"/>
            <a:ext cx="355910" cy="100758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24978" y="399276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7"/>
            <a:endCxn id="23" idx="2"/>
          </p:cNvCxnSpPr>
          <p:nvPr/>
        </p:nvCxnSpPr>
        <p:spPr>
          <a:xfrm flipV="1">
            <a:off x="7081386" y="4078858"/>
            <a:ext cx="943592" cy="153867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7"/>
            <a:endCxn id="19" idx="4"/>
          </p:cNvCxnSpPr>
          <p:nvPr/>
        </p:nvCxnSpPr>
        <p:spPr>
          <a:xfrm flipV="1">
            <a:off x="7559055" y="4901989"/>
            <a:ext cx="680998" cy="460075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541649" y="41616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6"/>
            <a:endCxn id="26" idx="2"/>
          </p:cNvCxnSpPr>
          <p:nvPr/>
        </p:nvCxnSpPr>
        <p:spPr>
          <a:xfrm>
            <a:off x="8197171" y="4078858"/>
            <a:ext cx="344478" cy="16884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0"/>
            <a:endCxn id="23" idx="3"/>
          </p:cNvCxnSpPr>
          <p:nvPr/>
        </p:nvCxnSpPr>
        <p:spPr>
          <a:xfrm flipV="1">
            <a:off x="7498176" y="4139737"/>
            <a:ext cx="552019" cy="119711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6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thread starts at a vertex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  <a:endCxn id="6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5"/>
            <a:endCxn id="8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4"/>
            <a:endCxn id="10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34410" y="4207508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53956" y="4729796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9" idx="2"/>
          </p:cNvCxnSpPr>
          <p:nvPr/>
        </p:nvCxnSpPr>
        <p:spPr>
          <a:xfrm>
            <a:off x="7106603" y="4293605"/>
            <a:ext cx="1047353" cy="52228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12079" y="533684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8" idx="5"/>
            <a:endCxn id="21" idx="1"/>
          </p:cNvCxnSpPr>
          <p:nvPr/>
        </p:nvCxnSpPr>
        <p:spPr>
          <a:xfrm>
            <a:off x="7081386" y="4354484"/>
            <a:ext cx="355910" cy="100758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24978" y="399276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7"/>
            <a:endCxn id="23" idx="2"/>
          </p:cNvCxnSpPr>
          <p:nvPr/>
        </p:nvCxnSpPr>
        <p:spPr>
          <a:xfrm flipV="1">
            <a:off x="7081386" y="4078858"/>
            <a:ext cx="943592" cy="153867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7"/>
            <a:endCxn id="19" idx="4"/>
          </p:cNvCxnSpPr>
          <p:nvPr/>
        </p:nvCxnSpPr>
        <p:spPr>
          <a:xfrm flipV="1">
            <a:off x="7559055" y="4901989"/>
            <a:ext cx="680998" cy="460075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541649" y="41616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6"/>
            <a:endCxn id="26" idx="2"/>
          </p:cNvCxnSpPr>
          <p:nvPr/>
        </p:nvCxnSpPr>
        <p:spPr>
          <a:xfrm>
            <a:off x="8197171" y="4078858"/>
            <a:ext cx="344478" cy="16884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0"/>
            <a:endCxn id="23" idx="3"/>
          </p:cNvCxnSpPr>
          <p:nvPr/>
        </p:nvCxnSpPr>
        <p:spPr>
          <a:xfrm flipV="1">
            <a:off x="7498176" y="4139737"/>
            <a:ext cx="552019" cy="119711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3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Vertices are marked</a:t>
            </a:r>
          </a:p>
          <a:p>
            <a:r>
              <a:rPr lang="en-US" dirty="0" smtClean="0"/>
              <a:t>When one thread hits a component marked by another thread, it makes an entry in the merge table</a:t>
            </a:r>
          </a:p>
        </p:txBody>
      </p:sp>
      <p:sp>
        <p:nvSpPr>
          <p:cNvPr id="5" name="Oval 4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  <a:endCxn id="6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5"/>
            <a:endCxn id="8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4"/>
            <a:endCxn id="10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34410" y="4207508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53956" y="4729796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9" idx="2"/>
          </p:cNvCxnSpPr>
          <p:nvPr/>
        </p:nvCxnSpPr>
        <p:spPr>
          <a:xfrm>
            <a:off x="7106603" y="4293605"/>
            <a:ext cx="1047353" cy="52228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12079" y="5336847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8" idx="5"/>
            <a:endCxn id="21" idx="1"/>
          </p:cNvCxnSpPr>
          <p:nvPr/>
        </p:nvCxnSpPr>
        <p:spPr>
          <a:xfrm>
            <a:off x="7081386" y="4354484"/>
            <a:ext cx="355910" cy="100758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24978" y="3992761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7"/>
            <a:endCxn id="23" idx="2"/>
          </p:cNvCxnSpPr>
          <p:nvPr/>
        </p:nvCxnSpPr>
        <p:spPr>
          <a:xfrm flipV="1">
            <a:off x="7081386" y="4078858"/>
            <a:ext cx="943592" cy="153867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7"/>
            <a:endCxn id="19" idx="4"/>
          </p:cNvCxnSpPr>
          <p:nvPr/>
        </p:nvCxnSpPr>
        <p:spPr>
          <a:xfrm flipV="1">
            <a:off x="7559055" y="4901989"/>
            <a:ext cx="680998" cy="460075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541649" y="4161601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6"/>
            <a:endCxn id="26" idx="2"/>
          </p:cNvCxnSpPr>
          <p:nvPr/>
        </p:nvCxnSpPr>
        <p:spPr>
          <a:xfrm>
            <a:off x="8197171" y="4078858"/>
            <a:ext cx="344478" cy="16884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0"/>
            <a:endCxn id="23" idx="3"/>
          </p:cNvCxnSpPr>
          <p:nvPr/>
        </p:nvCxnSpPr>
        <p:spPr>
          <a:xfrm flipV="1">
            <a:off x="7498176" y="4139737"/>
            <a:ext cx="552019" cy="119711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Vertices components are merged</a:t>
            </a:r>
          </a:p>
        </p:txBody>
      </p:sp>
      <p:sp>
        <p:nvSpPr>
          <p:cNvPr id="5" name="Oval 4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  <a:endCxn id="6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5"/>
            <a:endCxn id="8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4"/>
            <a:endCxn id="10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34410" y="4207508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53956" y="4729796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9" idx="2"/>
          </p:cNvCxnSpPr>
          <p:nvPr/>
        </p:nvCxnSpPr>
        <p:spPr>
          <a:xfrm>
            <a:off x="7106603" y="4293605"/>
            <a:ext cx="1047353" cy="52228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12079" y="5336847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8" idx="5"/>
            <a:endCxn id="21" idx="1"/>
          </p:cNvCxnSpPr>
          <p:nvPr/>
        </p:nvCxnSpPr>
        <p:spPr>
          <a:xfrm>
            <a:off x="7081386" y="4354484"/>
            <a:ext cx="355910" cy="100758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024978" y="3992761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7"/>
            <a:endCxn id="23" idx="2"/>
          </p:cNvCxnSpPr>
          <p:nvPr/>
        </p:nvCxnSpPr>
        <p:spPr>
          <a:xfrm flipV="1">
            <a:off x="7081386" y="4078858"/>
            <a:ext cx="943592" cy="153867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7"/>
            <a:endCxn id="19" idx="4"/>
          </p:cNvCxnSpPr>
          <p:nvPr/>
        </p:nvCxnSpPr>
        <p:spPr>
          <a:xfrm flipV="1">
            <a:off x="7559055" y="4901989"/>
            <a:ext cx="680998" cy="460075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541649" y="4161601"/>
            <a:ext cx="172193" cy="1721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6"/>
            <a:endCxn id="26" idx="2"/>
          </p:cNvCxnSpPr>
          <p:nvPr/>
        </p:nvCxnSpPr>
        <p:spPr>
          <a:xfrm>
            <a:off x="8197171" y="4078858"/>
            <a:ext cx="344478" cy="16884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0"/>
            <a:endCxn id="23" idx="3"/>
          </p:cNvCxnSpPr>
          <p:nvPr/>
        </p:nvCxnSpPr>
        <p:spPr>
          <a:xfrm flipV="1">
            <a:off x="7498176" y="4139737"/>
            <a:ext cx="552019" cy="119711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Problem, thread might not notice it is marking a vertex that was already marked by another thread</a:t>
            </a:r>
          </a:p>
        </p:txBody>
      </p:sp>
      <p:sp>
        <p:nvSpPr>
          <p:cNvPr id="5" name="Oval 4"/>
          <p:cNvSpPr/>
          <p:nvPr/>
        </p:nvSpPr>
        <p:spPr>
          <a:xfrm>
            <a:off x="6536639" y="452472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10071" y="451518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2"/>
            <a:endCxn id="10" idx="6"/>
          </p:cNvCxnSpPr>
          <p:nvPr/>
        </p:nvCxnSpPr>
        <p:spPr>
          <a:xfrm flipH="1" flipV="1">
            <a:off x="5682264" y="4601282"/>
            <a:ext cx="854375" cy="9542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Problem, thread might not notice it is marking a vertex that was already marked by another thread</a:t>
            </a:r>
          </a:p>
        </p:txBody>
      </p:sp>
      <p:sp>
        <p:nvSpPr>
          <p:cNvPr id="5" name="Oval 4"/>
          <p:cNvSpPr/>
          <p:nvPr/>
        </p:nvSpPr>
        <p:spPr>
          <a:xfrm>
            <a:off x="458750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22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2"/>
            <a:endCxn id="10" idx="6"/>
          </p:cNvCxnSpPr>
          <p:nvPr/>
        </p:nvCxnSpPr>
        <p:spPr>
          <a:xfrm flipH="1" flipV="1">
            <a:off x="370541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483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4834" y="3449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thread</a:t>
            </a:r>
          </a:p>
        </p:txBody>
      </p:sp>
      <p:sp>
        <p:nvSpPr>
          <p:cNvPr id="23" name="Oval 22"/>
          <p:cNvSpPr/>
          <p:nvPr/>
        </p:nvSpPr>
        <p:spPr>
          <a:xfrm>
            <a:off x="900842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5414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4" idx="6"/>
          </p:cNvCxnSpPr>
          <p:nvPr/>
        </p:nvCxnSpPr>
        <p:spPr>
          <a:xfrm flipH="1" flipV="1">
            <a:off x="812633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575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85754" y="3449158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Yellow thread</a:t>
            </a:r>
          </a:p>
        </p:txBody>
      </p:sp>
    </p:spTree>
    <p:extLst>
      <p:ext uri="{BB962C8B-B14F-4D97-AF65-F5344CB8AC3E}">
        <p14:creationId xmlns:p14="http://schemas.microsoft.com/office/powerpoint/2010/main" val="20878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Problem, thread might not notice it is marking a vertex that was already marked by another thread</a:t>
            </a:r>
          </a:p>
        </p:txBody>
      </p:sp>
      <p:sp>
        <p:nvSpPr>
          <p:cNvPr id="5" name="Oval 4"/>
          <p:cNvSpPr/>
          <p:nvPr/>
        </p:nvSpPr>
        <p:spPr>
          <a:xfrm>
            <a:off x="458750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22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2"/>
            <a:endCxn id="10" idx="6"/>
          </p:cNvCxnSpPr>
          <p:nvPr/>
        </p:nvCxnSpPr>
        <p:spPr>
          <a:xfrm flipH="1" flipV="1">
            <a:off x="370541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483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74830" y="45584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4834" y="3449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thread</a:t>
            </a:r>
          </a:p>
        </p:txBody>
      </p:sp>
      <p:sp>
        <p:nvSpPr>
          <p:cNvPr id="17" name="Oval 16"/>
          <p:cNvSpPr/>
          <p:nvPr/>
        </p:nvSpPr>
        <p:spPr>
          <a:xfrm>
            <a:off x="4587500" y="46642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33223" y="4662235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2"/>
            <a:endCxn id="18" idx="6"/>
          </p:cNvCxnSpPr>
          <p:nvPr/>
        </p:nvCxnSpPr>
        <p:spPr>
          <a:xfrm flipH="1" flipV="1">
            <a:off x="3705416" y="4748332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00842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5414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4" idx="6"/>
          </p:cNvCxnSpPr>
          <p:nvPr/>
        </p:nvCxnSpPr>
        <p:spPr>
          <a:xfrm flipH="1" flipV="1">
            <a:off x="812633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575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85754" y="3449158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Yellow thread</a:t>
            </a:r>
          </a:p>
        </p:txBody>
      </p:sp>
    </p:spTree>
    <p:extLst>
      <p:ext uri="{BB962C8B-B14F-4D97-AF65-F5344CB8AC3E}">
        <p14:creationId xmlns:p14="http://schemas.microsoft.com/office/powerpoint/2010/main" val="19926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Problem, thread might not notice it is marking a vertex that was already marked by another thread</a:t>
            </a:r>
          </a:p>
        </p:txBody>
      </p:sp>
      <p:sp>
        <p:nvSpPr>
          <p:cNvPr id="5" name="Oval 4"/>
          <p:cNvSpPr/>
          <p:nvPr/>
        </p:nvSpPr>
        <p:spPr>
          <a:xfrm>
            <a:off x="458750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22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2"/>
            <a:endCxn id="10" idx="6"/>
          </p:cNvCxnSpPr>
          <p:nvPr/>
        </p:nvCxnSpPr>
        <p:spPr>
          <a:xfrm flipH="1" flipV="1">
            <a:off x="370541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483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74830" y="45584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74830" y="507891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4834" y="3449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thread</a:t>
            </a:r>
          </a:p>
        </p:txBody>
      </p:sp>
      <p:sp>
        <p:nvSpPr>
          <p:cNvPr id="17" name="Oval 16"/>
          <p:cNvSpPr/>
          <p:nvPr/>
        </p:nvSpPr>
        <p:spPr>
          <a:xfrm>
            <a:off x="4587500" y="46642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33223" y="4662235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2"/>
            <a:endCxn id="18" idx="6"/>
          </p:cNvCxnSpPr>
          <p:nvPr/>
        </p:nvCxnSpPr>
        <p:spPr>
          <a:xfrm flipH="1" flipV="1">
            <a:off x="3705416" y="4748332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7500" y="5182778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33223" y="518081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2"/>
            <a:endCxn id="21" idx="6"/>
          </p:cNvCxnSpPr>
          <p:nvPr/>
        </p:nvCxnSpPr>
        <p:spPr>
          <a:xfrm flipH="1" flipV="1">
            <a:off x="3705416" y="5266909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00842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5414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4" idx="6"/>
          </p:cNvCxnSpPr>
          <p:nvPr/>
        </p:nvCxnSpPr>
        <p:spPr>
          <a:xfrm flipH="1" flipV="1">
            <a:off x="812633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575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85754" y="3449158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Yellow thread</a:t>
            </a:r>
          </a:p>
        </p:txBody>
      </p:sp>
    </p:spTree>
    <p:extLst>
      <p:ext uri="{BB962C8B-B14F-4D97-AF65-F5344CB8AC3E}">
        <p14:creationId xmlns:p14="http://schemas.microsoft.com/office/powerpoint/2010/main" val="4090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Problem, thread might not notice it is marking a vertex that was already marked by another thread</a:t>
            </a:r>
          </a:p>
        </p:txBody>
      </p:sp>
      <p:sp>
        <p:nvSpPr>
          <p:cNvPr id="5" name="Oval 4"/>
          <p:cNvSpPr/>
          <p:nvPr/>
        </p:nvSpPr>
        <p:spPr>
          <a:xfrm>
            <a:off x="458750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22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2"/>
            <a:endCxn id="10" idx="6"/>
          </p:cNvCxnSpPr>
          <p:nvPr/>
        </p:nvCxnSpPr>
        <p:spPr>
          <a:xfrm flipH="1" flipV="1">
            <a:off x="370541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483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74830" y="45584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74830" y="507891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4834" y="3449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thread</a:t>
            </a:r>
          </a:p>
        </p:txBody>
      </p:sp>
      <p:sp>
        <p:nvSpPr>
          <p:cNvPr id="17" name="Oval 16"/>
          <p:cNvSpPr/>
          <p:nvPr/>
        </p:nvSpPr>
        <p:spPr>
          <a:xfrm>
            <a:off x="4587500" y="46642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33223" y="4662235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2"/>
            <a:endCxn id="18" idx="6"/>
          </p:cNvCxnSpPr>
          <p:nvPr/>
        </p:nvCxnSpPr>
        <p:spPr>
          <a:xfrm flipH="1" flipV="1">
            <a:off x="3705416" y="4748332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7500" y="5182778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33223" y="518081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2"/>
            <a:endCxn id="21" idx="6"/>
          </p:cNvCxnSpPr>
          <p:nvPr/>
        </p:nvCxnSpPr>
        <p:spPr>
          <a:xfrm flipH="1" flipV="1">
            <a:off x="3705416" y="5266909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00842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5414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4" idx="6"/>
          </p:cNvCxnSpPr>
          <p:nvPr/>
        </p:nvCxnSpPr>
        <p:spPr>
          <a:xfrm flipH="1" flipV="1">
            <a:off x="812633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575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95750" y="45584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95750" y="507891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85754" y="3449158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Yellow thread</a:t>
            </a:r>
          </a:p>
        </p:txBody>
      </p:sp>
      <p:sp>
        <p:nvSpPr>
          <p:cNvPr id="30" name="Oval 29"/>
          <p:cNvSpPr/>
          <p:nvPr/>
        </p:nvSpPr>
        <p:spPr>
          <a:xfrm>
            <a:off x="9008420" y="466420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54143" y="466223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2"/>
            <a:endCxn id="31" idx="6"/>
          </p:cNvCxnSpPr>
          <p:nvPr/>
        </p:nvCxnSpPr>
        <p:spPr>
          <a:xfrm flipH="1" flipV="1">
            <a:off x="8126336" y="4748332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008420" y="5182778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954143" y="5180812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3" idx="2"/>
            <a:endCxn id="34" idx="6"/>
          </p:cNvCxnSpPr>
          <p:nvPr/>
        </p:nvCxnSpPr>
        <p:spPr>
          <a:xfrm flipH="1" flipV="1">
            <a:off x="8126336" y="5266909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–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serial</a:t>
            </a:r>
          </a:p>
          <a:p>
            <a:pPr lvl="1"/>
            <a:r>
              <a:rPr lang="en-US" dirty="0" smtClean="0"/>
              <a:t>Transversal (BFS/DFS) – O(n + m)</a:t>
            </a:r>
          </a:p>
          <a:p>
            <a:pPr lvl="1"/>
            <a:r>
              <a:rPr lang="en-US" dirty="0" smtClean="0"/>
              <a:t>Union find – O(m log(n))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Serial</a:t>
            </a:r>
          </a:p>
          <a:p>
            <a:pPr lvl="1"/>
            <a:r>
              <a:rPr lang="en-US" dirty="0" smtClean="0"/>
              <a:t>Parallel</a:t>
            </a:r>
          </a:p>
          <a:p>
            <a:r>
              <a:rPr lang="en-US" dirty="0" smtClean="0"/>
              <a:t>Randomized Contraction Parallel Connected Components</a:t>
            </a:r>
          </a:p>
          <a:p>
            <a:pPr lvl="1"/>
            <a:r>
              <a:rPr lang="en-US" sz="1600" dirty="0"/>
              <a:t>http://www3.cs.stonybrook.edu/~rezaul/Spring-2012/CSE613/CSE613-lecture-11.pdf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7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Problem, thread might not notice it is marking a vertex that was already marked by another thread</a:t>
            </a:r>
          </a:p>
        </p:txBody>
      </p:sp>
      <p:sp>
        <p:nvSpPr>
          <p:cNvPr id="5" name="Oval 4"/>
          <p:cNvSpPr/>
          <p:nvPr/>
        </p:nvSpPr>
        <p:spPr>
          <a:xfrm>
            <a:off x="458750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22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2"/>
            <a:endCxn id="10" idx="6"/>
          </p:cNvCxnSpPr>
          <p:nvPr/>
        </p:nvCxnSpPr>
        <p:spPr>
          <a:xfrm flipH="1" flipV="1">
            <a:off x="370541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7483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74830" y="45584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74830" y="507891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94646" y="5936189"/>
            <a:ext cx="3155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Possible result:</a:t>
            </a:r>
          </a:p>
          <a:p>
            <a:pPr algn="ctr"/>
            <a:r>
              <a:rPr lang="en-US" dirty="0" smtClean="0"/>
              <a:t>(with no merge table entry!)</a:t>
            </a:r>
          </a:p>
        </p:txBody>
      </p:sp>
      <p:sp>
        <p:nvSpPr>
          <p:cNvPr id="17" name="Oval 16"/>
          <p:cNvSpPr/>
          <p:nvPr/>
        </p:nvSpPr>
        <p:spPr>
          <a:xfrm>
            <a:off x="4587500" y="46642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33223" y="4662235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2"/>
            <a:endCxn id="18" idx="6"/>
          </p:cNvCxnSpPr>
          <p:nvPr/>
        </p:nvCxnSpPr>
        <p:spPr>
          <a:xfrm flipH="1" flipV="1">
            <a:off x="3705416" y="4748332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87500" y="5182778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33223" y="518081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2"/>
            <a:endCxn id="21" idx="6"/>
          </p:cNvCxnSpPr>
          <p:nvPr/>
        </p:nvCxnSpPr>
        <p:spPr>
          <a:xfrm flipH="1" flipV="1">
            <a:off x="3705416" y="5266909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008420" y="413849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54143" y="413653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4" idx="6"/>
          </p:cNvCxnSpPr>
          <p:nvPr/>
        </p:nvCxnSpPr>
        <p:spPr>
          <a:xfrm flipH="1" flipV="1">
            <a:off x="8126336" y="4222628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5751" y="40379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95750" y="455844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95750" y="507891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85754" y="3449158"/>
            <a:ext cx="160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Yellow thread</a:t>
            </a:r>
          </a:p>
        </p:txBody>
      </p:sp>
      <p:sp>
        <p:nvSpPr>
          <p:cNvPr id="30" name="Oval 29"/>
          <p:cNvSpPr/>
          <p:nvPr/>
        </p:nvSpPr>
        <p:spPr>
          <a:xfrm>
            <a:off x="9008420" y="466420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54143" y="466223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2"/>
            <a:endCxn id="31" idx="6"/>
          </p:cNvCxnSpPr>
          <p:nvPr/>
        </p:nvCxnSpPr>
        <p:spPr>
          <a:xfrm flipH="1" flipV="1">
            <a:off x="8126336" y="4748332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008420" y="5182778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954143" y="5180812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3" idx="2"/>
            <a:endCxn id="34" idx="6"/>
          </p:cNvCxnSpPr>
          <p:nvPr/>
        </p:nvCxnSpPr>
        <p:spPr>
          <a:xfrm flipH="1" flipV="1">
            <a:off x="8126336" y="5266909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090719" y="604928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36442" y="6047318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8" idx="2"/>
            <a:endCxn id="39" idx="6"/>
          </p:cNvCxnSpPr>
          <p:nvPr/>
        </p:nvCxnSpPr>
        <p:spPr>
          <a:xfrm flipH="1" flipV="1">
            <a:off x="5208635" y="6133415"/>
            <a:ext cx="882084" cy="196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8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 check if algorithm output is correct</a:t>
            </a:r>
            <a:r>
              <a:rPr lang="en-US" dirty="0"/>
              <a:t>.</a:t>
            </a:r>
            <a:r>
              <a:rPr lang="en-US" dirty="0" smtClean="0"/>
              <a:t> If not, run again with 1 thread</a:t>
            </a:r>
          </a:p>
          <a:p>
            <a:r>
              <a:rPr lang="en-US" dirty="0" smtClean="0"/>
              <a:t>Fast to check</a:t>
            </a:r>
          </a:p>
          <a:p>
            <a:r>
              <a:rPr lang="en-US" dirty="0" smtClean="0"/>
              <a:t>Problem is very unlikely. Slow execution is amortized</a:t>
            </a:r>
          </a:p>
        </p:txBody>
      </p:sp>
    </p:spTree>
    <p:extLst>
      <p:ext uri="{BB962C8B-B14F-4D97-AF65-F5344CB8AC3E}">
        <p14:creationId xmlns:p14="http://schemas.microsoft.com/office/powerpoint/2010/main" val="9934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970904"/>
              </p:ext>
            </p:extLst>
          </p:nvPr>
        </p:nvGraphicFramePr>
        <p:xfrm>
          <a:off x="685800" y="2171700"/>
          <a:ext cx="10820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66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 with atomics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2: Use test and set (</a:t>
            </a:r>
            <a:r>
              <a:rPr lang="en-US" dirty="0" err="1" smtClean="0"/>
              <a:t>atomic_flag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Every time a thread marks a vertex, it makes sure no other thread marked it before with test and set</a:t>
            </a:r>
          </a:p>
          <a:p>
            <a:r>
              <a:rPr lang="en-US" dirty="0" smtClean="0"/>
              <a:t>Each vertex has is own </a:t>
            </a:r>
            <a:r>
              <a:rPr lang="en-US" dirty="0" err="1" smtClean="0"/>
              <a:t>atomic_flag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 with atomics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328557"/>
              </p:ext>
            </p:extLst>
          </p:nvPr>
        </p:nvGraphicFramePr>
        <p:xfrm>
          <a:off x="680322" y="2171700"/>
          <a:ext cx="1082587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8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varying the number of vertices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m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86075"/>
              </p:ext>
            </p:extLst>
          </p:nvPr>
        </p:nvGraphicFramePr>
        <p:xfrm>
          <a:off x="680322" y="2171699"/>
          <a:ext cx="10825878" cy="4495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22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usage varying the number of vertices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767526"/>
              </p:ext>
            </p:extLst>
          </p:nvPr>
        </p:nvGraphicFramePr>
        <p:xfrm>
          <a:off x="685800" y="2171700"/>
          <a:ext cx="10820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83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varying the number of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909598"/>
              </p:ext>
            </p:extLst>
          </p:nvPr>
        </p:nvGraphicFramePr>
        <p:xfrm>
          <a:off x="680321" y="2171700"/>
          <a:ext cx="10825879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9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varying the number of threads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496342"/>
              </p:ext>
            </p:extLst>
          </p:nvPr>
        </p:nvGraphicFramePr>
        <p:xfrm>
          <a:off x="685800" y="2171699"/>
          <a:ext cx="10820400" cy="4495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148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– 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free parallel transversal</a:t>
            </a:r>
          </a:p>
          <a:p>
            <a:pPr lvl="1"/>
            <a:r>
              <a:rPr lang="en-US" dirty="0" smtClean="0"/>
              <a:t>Parallel BFS</a:t>
            </a:r>
          </a:p>
          <a:p>
            <a:pPr lvl="1"/>
            <a:r>
              <a:rPr lang="en-US" dirty="0"/>
              <a:t>Parallel </a:t>
            </a:r>
            <a:r>
              <a:rPr lang="en-US" dirty="0" smtClean="0"/>
              <a:t>BFS with atomics</a:t>
            </a:r>
          </a:p>
          <a:p>
            <a:r>
              <a:rPr lang="en-US" dirty="0" smtClean="0"/>
              <a:t>Parallel spanning tree – inspired by union find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08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on real world graphs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72"/>
          <a:stretch/>
        </p:blipFill>
        <p:spPr>
          <a:xfrm>
            <a:off x="140133" y="3373267"/>
            <a:ext cx="2561503" cy="1803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146" y="3373267"/>
            <a:ext cx="2536680" cy="18033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6599" y="5292436"/>
            <a:ext cx="20345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~350 thousand vertices</a:t>
            </a:r>
          </a:p>
          <a:p>
            <a:pPr algn="ctr"/>
            <a:r>
              <a:rPr lang="en-US" sz="1400" dirty="0" smtClean="0"/>
              <a:t>~700 thousand edges</a:t>
            </a:r>
          </a:p>
          <a:p>
            <a:pPr algn="ctr"/>
            <a:r>
              <a:rPr lang="en-US" sz="1400" dirty="0" smtClean="0"/>
              <a:t>753 components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645201" y="5292436"/>
            <a:ext cx="18309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~1.2 million vertices</a:t>
            </a:r>
          </a:p>
          <a:p>
            <a:pPr algn="ctr"/>
            <a:r>
              <a:rPr lang="en-US" sz="1400" dirty="0" smtClean="0"/>
              <a:t>~2.4 million edges</a:t>
            </a:r>
          </a:p>
          <a:p>
            <a:pPr algn="ctr"/>
            <a:r>
              <a:rPr lang="en-US" sz="1400" dirty="0" smtClean="0"/>
              <a:t>6617 components</a:t>
            </a:r>
            <a:endParaRPr lang="en-US" sz="1400" dirty="0"/>
          </a:p>
        </p:txBody>
      </p:sp>
      <p:graphicFrame>
        <p:nvGraphicFramePr>
          <p:cNvPr id="10" name="Diagramm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852897"/>
              </p:ext>
            </p:extLst>
          </p:nvPr>
        </p:nvGraphicFramePr>
        <p:xfrm>
          <a:off x="2781300" y="2171701"/>
          <a:ext cx="6629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639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on real world graphs</a:t>
            </a:r>
            <a:endParaRPr lang="en-US" dirty="0"/>
          </a:p>
        </p:txBody>
      </p:sp>
      <p:pic>
        <p:nvPicPr>
          <p:cNvPr id="10" name="Grafik 4" descr="graph2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61" y="3457733"/>
            <a:ext cx="1765006" cy="1739792"/>
          </a:xfrm>
          <a:prstGeom prst="rect">
            <a:avLst/>
          </a:prstGeom>
        </p:spPr>
      </p:pic>
      <p:pic>
        <p:nvPicPr>
          <p:cNvPr id="11" name="Grafik 8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463" y="3443105"/>
            <a:ext cx="1750688" cy="17544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0555" y="5292436"/>
            <a:ext cx="12266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608 vertices</a:t>
            </a:r>
          </a:p>
          <a:p>
            <a:pPr algn="ctr"/>
            <a:r>
              <a:rPr lang="en-US" sz="1400" dirty="0" smtClean="0"/>
              <a:t>1216 edges</a:t>
            </a:r>
          </a:p>
          <a:p>
            <a:pPr algn="ctr"/>
            <a:r>
              <a:rPr lang="en-US" sz="1400" dirty="0"/>
              <a:t>1</a:t>
            </a:r>
            <a:r>
              <a:rPr lang="en-US" sz="1400" dirty="0" smtClean="0"/>
              <a:t> component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590699" y="5292436"/>
            <a:ext cx="19399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~10 thousand vertices</a:t>
            </a:r>
          </a:p>
          <a:p>
            <a:pPr algn="ctr"/>
            <a:r>
              <a:rPr lang="en-US" sz="1400" dirty="0" smtClean="0"/>
              <a:t>~31 thousand edges</a:t>
            </a:r>
          </a:p>
          <a:p>
            <a:pPr algn="ctr"/>
            <a:r>
              <a:rPr lang="en-US" sz="1400" dirty="0" smtClean="0"/>
              <a:t>135 components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Diagramm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805479"/>
              </p:ext>
            </p:extLst>
          </p:nvPr>
        </p:nvGraphicFramePr>
        <p:xfrm>
          <a:off x="2781300" y="2171701"/>
          <a:ext cx="6629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330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lessons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0627"/>
          </a:xfrm>
        </p:spPr>
        <p:txBody>
          <a:bodyPr>
            <a:normAutofit/>
          </a:bodyPr>
          <a:lstStyle/>
          <a:p>
            <a:r>
              <a:rPr lang="en-US" dirty="0" smtClean="0"/>
              <a:t>Different algorithms are right for different situations</a:t>
            </a:r>
          </a:p>
          <a:p>
            <a:pPr lvl="1"/>
            <a:r>
              <a:rPr lang="en-US" dirty="0" smtClean="0"/>
              <a:t>Best for small graphs: union find</a:t>
            </a:r>
          </a:p>
          <a:p>
            <a:pPr lvl="1"/>
            <a:r>
              <a:rPr lang="en-US" dirty="0" smtClean="0"/>
              <a:t>Best for large graphs: parallel transversal with atomics</a:t>
            </a:r>
          </a:p>
          <a:p>
            <a:r>
              <a:rPr lang="en-US" dirty="0" smtClean="0"/>
              <a:t>Should use algorithm that matches graph </a:t>
            </a:r>
            <a:r>
              <a:rPr lang="en-US" dirty="0" err="1" smtClean="0"/>
              <a:t>datastructure</a:t>
            </a:r>
            <a:r>
              <a:rPr lang="en-US" dirty="0" smtClean="0"/>
              <a:t> (not worth the time switching)</a:t>
            </a:r>
          </a:p>
          <a:p>
            <a:r>
              <a:rPr lang="en-US" dirty="0" smtClean="0"/>
              <a:t>Extra threads can help runtime up to a limit</a:t>
            </a:r>
          </a:p>
          <a:p>
            <a:r>
              <a:rPr lang="en-US" dirty="0" smtClean="0"/>
              <a:t>Boost is very bloated in terms of memory and not difficult to beat in runtime</a:t>
            </a:r>
          </a:p>
          <a:p>
            <a:r>
              <a:rPr lang="en-US" dirty="0" smtClean="0"/>
              <a:t>It is not a good idea to take measurements on a shared Xeon phi on the weekend before final presentation (5 hour queue)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Unmarked vertices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1" name="Oval 20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1" idx="4"/>
              <a:endCxn id="22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starts at one vertex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1" name="Oval 20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1" idx="4"/>
              <a:endCxn id="22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transverses all connected vertices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1" name="Oval 20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1" idx="4"/>
              <a:endCxn id="22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235</TotalTime>
  <Words>832</Words>
  <Application>Microsoft Office PowerPoint</Application>
  <PresentationFormat>Widescreen</PresentationFormat>
  <Paragraphs>201</Paragraphs>
  <Slides>53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Trebuchet MS</vt:lpstr>
      <vt:lpstr>Berlin</vt:lpstr>
      <vt:lpstr>Parallel Connected Components</vt:lpstr>
      <vt:lpstr>Our goal</vt:lpstr>
      <vt:lpstr>Our goal</vt:lpstr>
      <vt:lpstr>Algorithms – Related work</vt:lpstr>
      <vt:lpstr>Algorithms – Ours</vt:lpstr>
      <vt:lpstr>Algorithm details</vt:lpstr>
      <vt:lpstr>Serial transversal</vt:lpstr>
      <vt:lpstr>Serial transversal</vt:lpstr>
      <vt:lpstr>Serial transversal</vt:lpstr>
      <vt:lpstr>Serial transversal</vt:lpstr>
      <vt:lpstr>Serial transversal</vt:lpstr>
      <vt:lpstr>Serial transversal</vt:lpstr>
      <vt:lpstr>Union find</vt:lpstr>
      <vt:lpstr>Union Find</vt:lpstr>
      <vt:lpstr>Union Find</vt:lpstr>
      <vt:lpstr>Union Find</vt:lpstr>
      <vt:lpstr>Union find</vt:lpstr>
      <vt:lpstr>Parallel spanning tree</vt:lpstr>
      <vt:lpstr>Parallel spanning tree</vt:lpstr>
      <vt:lpstr>Parallel spanning treeTree</vt:lpstr>
      <vt:lpstr>Parallel spanning tree</vt:lpstr>
      <vt:lpstr>Parallel spanning tree</vt:lpstr>
      <vt:lpstr>Randomized contraction</vt:lpstr>
      <vt:lpstr>Randomized Contraction</vt:lpstr>
      <vt:lpstr>Randomized Contraction</vt:lpstr>
      <vt:lpstr>Randomized Contraction</vt:lpstr>
      <vt:lpstr>Randomized Contraction</vt:lpstr>
      <vt:lpstr>Randomized Contraction</vt:lpstr>
      <vt:lpstr>Randomized Contraction</vt:lpstr>
      <vt:lpstr>Parallel transversal</vt:lpstr>
      <vt:lpstr>Parallel transversal</vt:lpstr>
      <vt:lpstr>Parallel transversal</vt:lpstr>
      <vt:lpstr>Parallel transversal</vt:lpstr>
      <vt:lpstr>Parallel transversal</vt:lpstr>
      <vt:lpstr>Parallel transversal</vt:lpstr>
      <vt:lpstr>Parallel transversal</vt:lpstr>
      <vt:lpstr>Parallel transversal</vt:lpstr>
      <vt:lpstr>Parallel transversal</vt:lpstr>
      <vt:lpstr>Parallel transversal</vt:lpstr>
      <vt:lpstr>Parallel transversal</vt:lpstr>
      <vt:lpstr>Parallel transversal</vt:lpstr>
      <vt:lpstr>Parallel transversal</vt:lpstr>
      <vt:lpstr>Parallel transversal with atomics</vt:lpstr>
      <vt:lpstr>Parallel transversal with atomics</vt:lpstr>
      <vt:lpstr>Algorithm results</vt:lpstr>
      <vt:lpstr>Runtime varying the number of vertices</vt:lpstr>
      <vt:lpstr>Memory usage varying the number of vertices</vt:lpstr>
      <vt:lpstr>Runtime varying the number of components</vt:lpstr>
      <vt:lpstr>Runtime varying the number of threads</vt:lpstr>
      <vt:lpstr>Runtime on real world graphs</vt:lpstr>
      <vt:lpstr>Runtime on real world graphs</vt:lpstr>
      <vt:lpstr>Conclusions and lessons learned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Connected Components</dc:title>
  <dc:creator>gustavo</dc:creator>
  <cp:lastModifiedBy>gustavo</cp:lastModifiedBy>
  <cp:revision>51</cp:revision>
  <dcterms:created xsi:type="dcterms:W3CDTF">2014-10-29T16:01:49Z</dcterms:created>
  <dcterms:modified xsi:type="dcterms:W3CDTF">2014-12-14T22:51:42Z</dcterms:modified>
</cp:coreProperties>
</file>