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4" r:id="rId4"/>
    <p:sldId id="261" r:id="rId5"/>
    <p:sldId id="265" r:id="rId6"/>
    <p:sldId id="267" r:id="rId7"/>
    <p:sldId id="268" r:id="rId8"/>
    <p:sldId id="269" r:id="rId9"/>
    <p:sldId id="270" r:id="rId10"/>
    <p:sldId id="266" r:id="rId11"/>
    <p:sldId id="271" r:id="rId12"/>
    <p:sldId id="272" r:id="rId13"/>
    <p:sldId id="27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59" r:id="rId22"/>
    <p:sldId id="257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582"/>
      </p:cViewPr>
      <p:guideLst>
        <p:guide orient="horz" pos="1440"/>
        <p:guide pos="3840"/>
        <p:guide pos="432"/>
        <p:guide pos="7248"/>
        <p:guide orient="horz"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(1).xlsx]increasingVertices'!$AR$4:$AV$4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(1).xlsx]increasingVertices'!$AR$10:$AV$10</c:f>
              <c:numCache>
                <c:formatCode>General</c:formatCode>
                <c:ptCount val="5"/>
                <c:pt idx="0">
                  <c:v>1.294E-4</c:v>
                </c:pt>
                <c:pt idx="1">
                  <c:v>1.4996E-3</c:v>
                </c:pt>
                <c:pt idx="2">
                  <c:v>2.2733999999999997E-2</c:v>
                </c:pt>
                <c:pt idx="3">
                  <c:v>0.35857400000000006</c:v>
                </c:pt>
                <c:pt idx="4">
                  <c:v>7.073264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664896"/>
        <c:axId val="401665456"/>
      </c:scatterChart>
      <c:valAx>
        <c:axId val="401664896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 dirty="0" smtClean="0">
                    <a:effectLst/>
                  </a:rPr>
                  <a:t>Number of vertices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65456"/>
        <c:crosses val="autoZero"/>
        <c:crossBetween val="midCat"/>
      </c:valAx>
      <c:valAx>
        <c:axId val="4016654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64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[Plots.xlsx]BFS_increasingVertices!$H$1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[Plots.xlsx]BFS_increasingVertices!$I$11:$M$11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[Plots.xlsx]BFS_increasingVertices!$B$11:$F$11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[Plots.xlsx]BFS_increasingVertices!$I$4:$M$4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[Plots.xlsx]BFS_increasingVertices!$I$10:$M$10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[Plots.xlsx]BFS_increasingVertices!$AJ$1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[Plots.xlsx]BFS_increasingVertices!$AK$4:$AO$4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[Plots.xlsx]BFS_increasingVertices!$AK$10:$AO$10</c:f>
              <c:numCache>
                <c:formatCode>General</c:formatCode>
                <c:ptCount val="5"/>
                <c:pt idx="0">
                  <c:v>1.4799999999999999E-5</c:v>
                </c:pt>
                <c:pt idx="1">
                  <c:v>1.9659999999999998E-4</c:v>
                </c:pt>
                <c:pt idx="2">
                  <c:v>4.1971999999999999E-3</c:v>
                </c:pt>
                <c:pt idx="3">
                  <c:v>8.0379599999999995E-2</c:v>
                </c:pt>
                <c:pt idx="4">
                  <c:v>2.8516640000000004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639232"/>
        <c:axId val="244388352"/>
      </c:scatterChart>
      <c:valAx>
        <c:axId val="355639232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Number of vertices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8352"/>
        <c:crosses val="autoZero"/>
        <c:crossBetween val="midCat"/>
      </c:valAx>
      <c:valAx>
        <c:axId val="2443883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Seconds</a:t>
                </a:r>
                <a:endParaRPr lang="en-US" sz="1400" dirty="0" smtClean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639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4807283067479605"/>
          <c:y val="1.557632398753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(1).xlsx]increasingVertices'!$W$4:$AA$4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(1).xlsx]increasingVertices'!$W$10:$AA$10</c:f>
              <c:numCache>
                <c:formatCode>General</c:formatCode>
                <c:ptCount val="5"/>
                <c:pt idx="0">
                  <c:v>3.0800000000000003E-5</c:v>
                </c:pt>
                <c:pt idx="1">
                  <c:v>1.0478E-3</c:v>
                </c:pt>
                <c:pt idx="2">
                  <c:v>4.1366400000000005E-2</c:v>
                </c:pt>
                <c:pt idx="3">
                  <c:v>1.6569551999999999</c:v>
                </c:pt>
                <c:pt idx="4">
                  <c:v>43.990808199999989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(1).xlsx]increasingVertices'!$AD$4:$AH$4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(1).xlsx]increasingVertices'!$AD$10:$AH$10</c:f>
              <c:numCache>
                <c:formatCode>General</c:formatCode>
                <c:ptCount val="5"/>
                <c:pt idx="0">
                  <c:v>1.8000000000000001E-6</c:v>
                </c:pt>
                <c:pt idx="1">
                  <c:v>1.9779999999999997E-3</c:v>
                </c:pt>
                <c:pt idx="2">
                  <c:v>3.7945800000000002E-2</c:v>
                </c:pt>
                <c:pt idx="3">
                  <c:v>0.76689779999999996</c:v>
                </c:pt>
                <c:pt idx="4">
                  <c:v>16.57602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680560"/>
        <c:axId val="362681120"/>
      </c:scatterChart>
      <c:valAx>
        <c:axId val="362680560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Number of vertices</a:t>
                </a:r>
                <a:endParaRPr lang="en-US" sz="1400" dirty="0" smtClean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81120"/>
        <c:crosses val="autoZero"/>
        <c:crossBetween val="midCat"/>
      </c:valAx>
      <c:valAx>
        <c:axId val="3626811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80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4799582270526042"/>
          <c:y val="1.557632398753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66192"/>
        <c:axId val="356698896"/>
      </c:scatterChart>
      <c:valAx>
        <c:axId val="364766192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 smtClean="0">
                    <a:effectLst/>
                  </a:rPr>
                  <a:t>Number of vertices</a:t>
                </a:r>
                <a:endParaRPr lang="de-CH" sz="12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698896"/>
        <c:crosses val="autoZero"/>
        <c:crossBetween val="midCat"/>
      </c:valAx>
      <c:valAx>
        <c:axId val="3566988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200" dirty="0" smtClean="0"/>
                  <a:t>Seconds</a:t>
                </a:r>
                <a:endParaRPr lang="de-CH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66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(1).xlsx]increasingVertices'!$P$4:$T$4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(1).xlsx]increasingVertices'!$P$10:$T$10</c:f>
              <c:numCache>
                <c:formatCode>General</c:formatCode>
                <c:ptCount val="5"/>
                <c:pt idx="0">
                  <c:v>0.23540460000000002</c:v>
                </c:pt>
                <c:pt idx="1">
                  <c:v>0.24465899999999996</c:v>
                </c:pt>
                <c:pt idx="2">
                  <c:v>0.22130299999999997</c:v>
                </c:pt>
                <c:pt idx="3">
                  <c:v>0.23338700000000001</c:v>
                </c:pt>
                <c:pt idx="4">
                  <c:v>1.1044212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282960"/>
        <c:axId val="402281840"/>
      </c:scatterChart>
      <c:valAx>
        <c:axId val="402282960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 smtClean="0">
                    <a:effectLst/>
                  </a:rPr>
                  <a:t>Number of vertices</a:t>
                </a:r>
                <a:endParaRPr lang="de-CH" sz="12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81840"/>
        <c:crosses val="autoZero"/>
        <c:crossBetween val="midCat"/>
      </c:valAx>
      <c:valAx>
        <c:axId val="4022818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dirty="0" smtClean="0"/>
                  <a:t>Seconds</a:t>
                </a:r>
                <a:endParaRPr lang="de-CH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82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increasing vertices</a:t>
            </a:r>
            <a:r>
              <a:rPr lang="en-US"/>
              <a:t> 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(1).xlsx]increasingVertices'!$P$4:$T$4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(1).xlsx]increasingVertices'!$P$10:$T$10</c:f>
              <c:numCache>
                <c:formatCode>General</c:formatCode>
                <c:ptCount val="5"/>
                <c:pt idx="0">
                  <c:v>0.23540460000000002</c:v>
                </c:pt>
                <c:pt idx="1">
                  <c:v>0.24465899999999996</c:v>
                </c:pt>
                <c:pt idx="2">
                  <c:v>0.22130299999999997</c:v>
                </c:pt>
                <c:pt idx="3">
                  <c:v>0.23338700000000001</c:v>
                </c:pt>
                <c:pt idx="4">
                  <c:v>1.1044212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'[Plots (1).xlsx]increasingVertices'!$V$1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(1).xlsx]increasingVertices'!$W$4:$AA$4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(1).xlsx]increasingVertices'!$W$10:$AA$10</c:f>
              <c:numCache>
                <c:formatCode>General</c:formatCode>
                <c:ptCount val="5"/>
                <c:pt idx="0">
                  <c:v>3.0800000000000003E-5</c:v>
                </c:pt>
                <c:pt idx="1">
                  <c:v>1.0478E-3</c:v>
                </c:pt>
                <c:pt idx="2">
                  <c:v>4.1366400000000005E-2</c:v>
                </c:pt>
                <c:pt idx="3">
                  <c:v>1.6569551999999999</c:v>
                </c:pt>
                <c:pt idx="4">
                  <c:v>43.990808199999989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'[Plots (1).xlsx]increasingVertices'!$AC$1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(1).xlsx]increasingVertices'!$AD$4:$AH$4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(1).xlsx]increasingVertices'!$AD$10:$AH$10</c:f>
              <c:numCache>
                <c:formatCode>General</c:formatCode>
                <c:ptCount val="5"/>
                <c:pt idx="0">
                  <c:v>1.8000000000000001E-6</c:v>
                </c:pt>
                <c:pt idx="1">
                  <c:v>1.9779999999999997E-3</c:v>
                </c:pt>
                <c:pt idx="2">
                  <c:v>3.7945800000000002E-2</c:v>
                </c:pt>
                <c:pt idx="3">
                  <c:v>0.76689779999999996</c:v>
                </c:pt>
                <c:pt idx="4">
                  <c:v>16.57602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'[Plots (1).xlsx]increasingVertices'!$AJ$1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(1).xlsx]increasingVertices'!$AK$4:$AO$4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(1).xlsx]increasingVertices'!$AK$10:$AO$10</c:f>
              <c:numCache>
                <c:formatCode>General</c:formatCode>
                <c:ptCount val="5"/>
                <c:pt idx="0">
                  <c:v>1.4799999999999999E-5</c:v>
                </c:pt>
                <c:pt idx="1">
                  <c:v>1.9659999999999998E-4</c:v>
                </c:pt>
                <c:pt idx="2">
                  <c:v>4.1971999999999999E-3</c:v>
                </c:pt>
                <c:pt idx="3">
                  <c:v>8.0379599999999995E-2</c:v>
                </c:pt>
                <c:pt idx="4">
                  <c:v>2.8516640000000004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'[Plots (1).xlsx]increasingVertices'!$AQ$1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(1).xlsx]increasingVertices'!$AR$4:$AV$4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(1).xlsx]increasingVertices'!$AR$10:$AV$10</c:f>
              <c:numCache>
                <c:formatCode>General</c:formatCode>
                <c:ptCount val="5"/>
                <c:pt idx="0">
                  <c:v>1.294E-4</c:v>
                </c:pt>
                <c:pt idx="1">
                  <c:v>1.4996E-3</c:v>
                </c:pt>
                <c:pt idx="2">
                  <c:v>2.2733999999999997E-2</c:v>
                </c:pt>
                <c:pt idx="3">
                  <c:v>0.35857400000000006</c:v>
                </c:pt>
                <c:pt idx="4">
                  <c:v>7.073264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103696"/>
        <c:axId val="403104256"/>
      </c:scatterChart>
      <c:valAx>
        <c:axId val="403103696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#</a:t>
                </a:r>
                <a:r>
                  <a:rPr lang="de-CH" baseline="0"/>
                  <a:t> Vertices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104256"/>
        <c:crosses val="autoZero"/>
        <c:crossBetween val="midCat"/>
      </c:valAx>
      <c:valAx>
        <c:axId val="4031042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sec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103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5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72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8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6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09" y="4946241"/>
            <a:ext cx="8144134" cy="187019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Parallelepipeds:</a:t>
            </a:r>
          </a:p>
          <a:p>
            <a:r>
              <a:rPr lang="it-IT" dirty="0" smtClean="0"/>
              <a:t>Fabian Meier</a:t>
            </a:r>
          </a:p>
          <a:p>
            <a:r>
              <a:rPr lang="it-IT" dirty="0"/>
              <a:t>Gustavo </a:t>
            </a:r>
            <a:r>
              <a:rPr lang="it-IT" dirty="0" smtClean="0"/>
              <a:t>Segovia</a:t>
            </a:r>
          </a:p>
          <a:p>
            <a:r>
              <a:rPr lang="it-IT" dirty="0"/>
              <a:t>Seraiah Walter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transversal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Diagramm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095122"/>
              </p:ext>
            </p:extLst>
          </p:nvPr>
        </p:nvGraphicFramePr>
        <p:xfrm>
          <a:off x="685800" y="2285999"/>
          <a:ext cx="10820400" cy="4024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18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EXPLAIN IT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</a:t>
            </a:r>
            <a:endParaRPr lang="en-US" dirty="0"/>
          </a:p>
        </p:txBody>
      </p:sp>
      <p:graphicFrame>
        <p:nvGraphicFramePr>
          <p:cNvPr id="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702702"/>
              </p:ext>
            </p:extLst>
          </p:nvPr>
        </p:nvGraphicFramePr>
        <p:xfrm>
          <a:off x="680321" y="2286000"/>
          <a:ext cx="10825879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77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union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EXPLAIN IT and say why we don’t have measurements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EXPLAIN IT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m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272504"/>
              </p:ext>
            </p:extLst>
          </p:nvPr>
        </p:nvGraphicFramePr>
        <p:xfrm>
          <a:off x="680322" y="2286000"/>
          <a:ext cx="10825878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46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EXPLAIN IT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493148"/>
              </p:ext>
            </p:extLst>
          </p:nvPr>
        </p:nvGraphicFramePr>
        <p:xfrm>
          <a:off x="685800" y="2286001"/>
          <a:ext cx="10820400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66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 with atomics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EXPLAIN IT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 with atomics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104988"/>
              </p:ext>
            </p:extLst>
          </p:nvPr>
        </p:nvGraphicFramePr>
        <p:xfrm>
          <a:off x="680322" y="2286000"/>
          <a:ext cx="10825878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8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high performance algorithm for connected components</a:t>
            </a:r>
          </a:p>
          <a:p>
            <a:r>
              <a:rPr lang="en-US" dirty="0"/>
              <a:t>Graph fits in memory</a:t>
            </a:r>
          </a:p>
          <a:p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5150975" y="3835297"/>
            <a:ext cx="1320361" cy="1920553"/>
            <a:chOff x="3334089" y="3712234"/>
            <a:chExt cx="1320361" cy="1920553"/>
          </a:xfrm>
        </p:grpSpPr>
        <p:sp>
          <p:nvSpPr>
            <p:cNvPr id="4" name="Oval 3"/>
            <p:cNvSpPr/>
            <p:nvPr/>
          </p:nvSpPr>
          <p:spPr>
            <a:xfrm>
              <a:off x="3362017" y="3969533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10064" y="371223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6"/>
              <a:endCxn id="5" idx="2"/>
            </p:cNvCxnSpPr>
            <p:nvPr/>
          </p:nvCxnSpPr>
          <p:spPr>
            <a:xfrm flipV="1">
              <a:off x="3534210" y="3798331"/>
              <a:ext cx="775854" cy="2572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82257" y="4670428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5"/>
              <a:endCxn id="9" idx="1"/>
            </p:cNvCxnSpPr>
            <p:nvPr/>
          </p:nvCxnSpPr>
          <p:spPr>
            <a:xfrm>
              <a:off x="3508993" y="4116509"/>
              <a:ext cx="998481" cy="5791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4089" y="490397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4" idx="4"/>
              <a:endCxn id="15" idx="0"/>
            </p:cNvCxnSpPr>
            <p:nvPr/>
          </p:nvCxnSpPr>
          <p:spPr>
            <a:xfrm flipH="1">
              <a:off x="3420186" y="4141726"/>
              <a:ext cx="27928" cy="7622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5" idx="4"/>
            </p:cNvCxnSpPr>
            <p:nvPr/>
          </p:nvCxnSpPr>
          <p:spPr>
            <a:xfrm flipH="1" flipV="1">
              <a:off x="4396161" y="3884427"/>
              <a:ext cx="172193" cy="78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91410" y="546059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5" idx="5"/>
              <a:endCxn id="23" idx="1"/>
            </p:cNvCxnSpPr>
            <p:nvPr/>
          </p:nvCxnSpPr>
          <p:spPr>
            <a:xfrm>
              <a:off x="3481065" y="5050953"/>
              <a:ext cx="535562" cy="4348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</p:grpSpPr>
        <p:sp>
          <p:nvSpPr>
            <p:cNvPr id="28" name="Oval 27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4"/>
              <a:endCxn id="33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909841" y="4014794"/>
            <a:ext cx="1779432" cy="1516279"/>
            <a:chOff x="6806656" y="3958647"/>
            <a:chExt cx="1779432" cy="1516279"/>
          </a:xfrm>
        </p:grpSpPr>
        <p:sp>
          <p:nvSpPr>
            <p:cNvPr id="39" name="Oval 38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9" idx="5"/>
              <a:endCxn id="42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9" idx="7"/>
              <a:endCxn id="44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7"/>
              <a:endCxn id="40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4" idx="6"/>
              <a:endCxn id="47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0"/>
              <a:endCxn id="44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5487251" y="3820793"/>
            <a:ext cx="172193" cy="17219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8281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362 -0.021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10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15547 -0.019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Overview, varying vertices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438885"/>
              </p:ext>
            </p:extLst>
          </p:nvPr>
        </p:nvGraphicFramePr>
        <p:xfrm>
          <a:off x="680322" y="2286000"/>
          <a:ext cx="10825878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2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Explain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r>
              <a:rPr lang="de-CH" dirty="0" err="1"/>
              <a:t>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415769" cy="4207765"/>
          </a:xfrm>
        </p:spPr>
        <p:txBody>
          <a:bodyPr>
            <a:normAutofit fontScale="62500" lnSpcReduction="20000"/>
          </a:bodyPr>
          <a:lstStyle/>
          <a:p>
            <a:r>
              <a:rPr lang="de-CH" dirty="0" smtClean="0"/>
              <a:t>BFS</a:t>
            </a:r>
          </a:p>
          <a:p>
            <a:pPr lvl="1"/>
            <a:r>
              <a:rPr lang="de-CH" dirty="0" err="1" smtClean="0"/>
              <a:t>Iterate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all </a:t>
            </a:r>
            <a:r>
              <a:rPr lang="de-CH" dirty="0" err="1" smtClean="0"/>
              <a:t>nodes</a:t>
            </a:r>
            <a:endParaRPr lang="de-CH" dirty="0" smtClean="0"/>
          </a:p>
          <a:p>
            <a:pPr lvl="1"/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visited</a:t>
            </a:r>
            <a:r>
              <a:rPr lang="de-CH" dirty="0" smtClean="0"/>
              <a:t> </a:t>
            </a:r>
            <a:r>
              <a:rPr lang="de-CH" dirty="0" err="1" smtClean="0"/>
              <a:t>yet</a:t>
            </a:r>
            <a:r>
              <a:rPr lang="de-CH" dirty="0"/>
              <a:t> </a:t>
            </a:r>
            <a:r>
              <a:rPr lang="de-CH" dirty="0" err="1" smtClean="0"/>
              <a:t>start</a:t>
            </a:r>
            <a:r>
              <a:rPr lang="de-CH" dirty="0" smtClean="0"/>
              <a:t> </a:t>
            </a:r>
            <a:r>
              <a:rPr lang="de-CH" dirty="0" err="1" smtClean="0"/>
              <a:t>bfs</a:t>
            </a:r>
            <a:r>
              <a:rPr lang="de-CH" dirty="0"/>
              <a:t> </a:t>
            </a:r>
            <a:endParaRPr lang="de-CH" dirty="0" smtClean="0"/>
          </a:p>
          <a:p>
            <a:r>
              <a:rPr lang="de-CH" dirty="0" err="1" smtClean="0"/>
              <a:t>pBFS</a:t>
            </a:r>
            <a:endParaRPr lang="de-CH" dirty="0" smtClean="0"/>
          </a:p>
          <a:p>
            <a:pPr lvl="1"/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thread</a:t>
            </a:r>
            <a:r>
              <a:rPr lang="de-CH" dirty="0" smtClean="0"/>
              <a:t> </a:t>
            </a:r>
            <a:r>
              <a:rPr lang="de-CH" dirty="0" err="1" smtClean="0"/>
              <a:t>starts</a:t>
            </a:r>
            <a:r>
              <a:rPr lang="de-CH" dirty="0" smtClean="0"/>
              <a:t> at a different </a:t>
            </a:r>
            <a:r>
              <a:rPr lang="de-CH" dirty="0" err="1" smtClean="0"/>
              <a:t>node</a:t>
            </a:r>
            <a:endParaRPr lang="de-CH" dirty="0"/>
          </a:p>
          <a:p>
            <a:pPr lvl="1"/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visited</a:t>
            </a:r>
            <a:r>
              <a:rPr lang="de-CH" dirty="0" smtClean="0"/>
              <a:t> </a:t>
            </a:r>
            <a:r>
              <a:rPr lang="de-CH" dirty="0" err="1" smtClean="0"/>
              <a:t>yet</a:t>
            </a:r>
            <a:r>
              <a:rPr lang="de-CH" dirty="0" smtClean="0"/>
              <a:t> </a:t>
            </a:r>
            <a:r>
              <a:rPr lang="de-CH" dirty="0" err="1" smtClean="0"/>
              <a:t>start</a:t>
            </a:r>
            <a:r>
              <a:rPr lang="de-CH" dirty="0" smtClean="0"/>
              <a:t> </a:t>
            </a:r>
            <a:r>
              <a:rPr lang="de-CH" dirty="0" err="1" smtClean="0"/>
              <a:t>bfs</a:t>
            </a:r>
            <a:endParaRPr lang="de-CH" dirty="0" smtClean="0"/>
          </a:p>
          <a:p>
            <a:pPr lvl="1"/>
            <a:r>
              <a:rPr lang="de-CH" dirty="0"/>
              <a:t>Mark </a:t>
            </a:r>
            <a:r>
              <a:rPr lang="de-CH" dirty="0" err="1"/>
              <a:t>nodes</a:t>
            </a:r>
            <a:r>
              <a:rPr lang="de-CH" dirty="0"/>
              <a:t> </a:t>
            </a:r>
            <a:r>
              <a:rPr lang="de-CH" dirty="0" err="1"/>
              <a:t>traversed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bfs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.</a:t>
            </a:r>
          </a:p>
          <a:p>
            <a:pPr lvl="1"/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encounter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number</a:t>
            </a:r>
            <a:r>
              <a:rPr lang="de-CH" dirty="0" smtClean="0"/>
              <a:t>/</a:t>
            </a:r>
            <a:r>
              <a:rPr lang="de-CH" dirty="0" err="1" smtClean="0"/>
              <a:t>thread</a:t>
            </a:r>
            <a:r>
              <a:rPr lang="de-CH" dirty="0" smtClean="0"/>
              <a:t> </a:t>
            </a:r>
            <a:r>
              <a:rPr lang="de-CH" dirty="0" err="1" smtClean="0"/>
              <a:t>put</a:t>
            </a:r>
            <a:r>
              <a:rPr lang="de-CH" dirty="0" smtClean="0"/>
              <a:t> </a:t>
            </a:r>
            <a:r>
              <a:rPr lang="de-CH" dirty="0" err="1" smtClean="0"/>
              <a:t>both</a:t>
            </a:r>
            <a:r>
              <a:rPr lang="de-CH" dirty="0" smtClean="0"/>
              <a:t> </a:t>
            </a:r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merge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. </a:t>
            </a:r>
            <a:r>
              <a:rPr lang="de-CH" dirty="0" err="1" smtClean="0"/>
              <a:t>Don’t</a:t>
            </a:r>
            <a:r>
              <a:rPr lang="de-CH" dirty="0" smtClean="0"/>
              <a:t> follow </a:t>
            </a:r>
            <a:r>
              <a:rPr lang="de-CH" dirty="0" err="1" smtClean="0"/>
              <a:t>nodes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already</a:t>
            </a:r>
            <a:r>
              <a:rPr lang="de-CH" dirty="0" smtClean="0"/>
              <a:t> </a:t>
            </a:r>
            <a:r>
              <a:rPr lang="de-CH" dirty="0" err="1" smtClean="0"/>
              <a:t>marked</a:t>
            </a:r>
            <a:r>
              <a:rPr lang="de-CH" dirty="0" smtClean="0"/>
              <a:t>.</a:t>
            </a:r>
          </a:p>
          <a:p>
            <a:pPr lvl="1"/>
            <a:r>
              <a:rPr lang="en-US" dirty="0" smtClean="0"/>
              <a:t>At the end do merging of </a:t>
            </a:r>
            <a:r>
              <a:rPr lang="en-US" dirty="0" err="1" smtClean="0"/>
              <a:t>componenets</a:t>
            </a:r>
            <a:endParaRPr lang="de-CH" dirty="0" smtClean="0"/>
          </a:p>
          <a:p>
            <a:r>
              <a:rPr lang="de-CH" dirty="0" err="1" smtClean="0"/>
              <a:t>pBFSAtomic</a:t>
            </a:r>
            <a:endParaRPr lang="de-CH" dirty="0" smtClean="0"/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pBFS</a:t>
            </a:r>
            <a:r>
              <a:rPr lang="en-US" dirty="0" smtClean="0"/>
              <a:t>, guarantees that a write is seen by all other threads.</a:t>
            </a:r>
            <a:endParaRPr lang="de-CH" dirty="0" smtClean="0"/>
          </a:p>
          <a:p>
            <a:r>
              <a:rPr lang="de-CH" dirty="0" err="1" smtClean="0"/>
              <a:t>compareExchange</a:t>
            </a:r>
            <a:endParaRPr lang="de-CH" dirty="0" smtClean="0"/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pBFS</a:t>
            </a:r>
            <a:r>
              <a:rPr lang="en-US" dirty="0" smtClean="0"/>
              <a:t> but no merging.</a:t>
            </a:r>
          </a:p>
          <a:p>
            <a:pPr lvl="1"/>
            <a:r>
              <a:rPr lang="en-US" dirty="0" smtClean="0"/>
              <a:t>If two threads on the same component the one with lower priority drops its work and starts somewhere else.</a:t>
            </a:r>
            <a:endParaRPr lang="de-CH" dirty="0" smtClean="0"/>
          </a:p>
          <a:p>
            <a:r>
              <a:rPr lang="de-CH" dirty="0" smtClean="0"/>
              <a:t>Union find</a:t>
            </a:r>
          </a:p>
          <a:p>
            <a:r>
              <a:rPr lang="de-CH" dirty="0" err="1" smtClean="0"/>
              <a:t>Randomized</a:t>
            </a:r>
            <a:r>
              <a:rPr lang="de-CH" dirty="0" smtClean="0"/>
              <a:t> </a:t>
            </a:r>
            <a:r>
              <a:rPr lang="de-CH" dirty="0" err="1" smtClean="0"/>
              <a:t>contraction</a:t>
            </a:r>
            <a:endParaRPr lang="de-CH" dirty="0" smtClean="0"/>
          </a:p>
          <a:p>
            <a:r>
              <a:rPr lang="de-CH" dirty="0" err="1" smtClean="0"/>
              <a:t>Spanning</a:t>
            </a:r>
            <a:r>
              <a:rPr lang="de-CH" dirty="0" smtClean="0"/>
              <a:t> </a:t>
            </a:r>
            <a:r>
              <a:rPr lang="de-CH" dirty="0" err="1" smtClean="0"/>
              <a:t>tree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22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Middle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Explaining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00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0"/>
          <p:cNvGrpSpPr/>
          <p:nvPr/>
        </p:nvGrpSpPr>
        <p:grpSpPr>
          <a:xfrm>
            <a:off x="3099493" y="3388207"/>
            <a:ext cx="5783066" cy="2367643"/>
            <a:chOff x="3099493" y="3388207"/>
            <a:chExt cx="5783066" cy="2367643"/>
          </a:xfrm>
        </p:grpSpPr>
        <p:sp>
          <p:nvSpPr>
            <p:cNvPr id="77" name="Oval 76"/>
            <p:cNvSpPr/>
            <p:nvPr/>
          </p:nvSpPr>
          <p:spPr>
            <a:xfrm>
              <a:off x="6740793" y="3646743"/>
              <a:ext cx="2141766" cy="2026797"/>
            </a:xfrm>
            <a:prstGeom prst="ellipse">
              <a:avLst/>
            </a:prstGeom>
            <a:solidFill>
              <a:schemeClr val="tx1">
                <a:lumMod val="85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742370" y="3388207"/>
              <a:ext cx="568927" cy="7018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241941" y="4299680"/>
              <a:ext cx="884711" cy="13523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099493" y="3435697"/>
              <a:ext cx="1735597" cy="2320153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high performance algorithm for connected components</a:t>
            </a:r>
          </a:p>
          <a:p>
            <a:r>
              <a:rPr lang="en-US" dirty="0"/>
              <a:t>Graph fits in memory</a:t>
            </a:r>
          </a:p>
          <a:p>
            <a:endParaRPr lang="en-US" dirty="0"/>
          </a:p>
        </p:txBody>
      </p:sp>
      <p:grpSp>
        <p:nvGrpSpPr>
          <p:cNvPr id="8" name="Group 77"/>
          <p:cNvGrpSpPr/>
          <p:nvPr/>
        </p:nvGrpSpPr>
        <p:grpSpPr>
          <a:xfrm>
            <a:off x="3355226" y="3714111"/>
            <a:ext cx="1320361" cy="1920553"/>
            <a:chOff x="3334089" y="3712234"/>
            <a:chExt cx="1320361" cy="1920553"/>
          </a:xfrm>
        </p:grpSpPr>
        <p:sp>
          <p:nvSpPr>
            <p:cNvPr id="4" name="Oval 3"/>
            <p:cNvSpPr/>
            <p:nvPr/>
          </p:nvSpPr>
          <p:spPr>
            <a:xfrm>
              <a:off x="3362017" y="3969533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10064" y="371223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6"/>
              <a:endCxn id="5" idx="2"/>
            </p:cNvCxnSpPr>
            <p:nvPr/>
          </p:nvCxnSpPr>
          <p:spPr>
            <a:xfrm flipV="1">
              <a:off x="3534210" y="3798331"/>
              <a:ext cx="775854" cy="2572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82257" y="4670428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5"/>
              <a:endCxn id="9" idx="1"/>
            </p:cNvCxnSpPr>
            <p:nvPr/>
          </p:nvCxnSpPr>
          <p:spPr>
            <a:xfrm>
              <a:off x="3508993" y="4116509"/>
              <a:ext cx="998481" cy="5791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4089" y="490397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4" idx="4"/>
              <a:endCxn id="15" idx="0"/>
            </p:cNvCxnSpPr>
            <p:nvPr/>
          </p:nvCxnSpPr>
          <p:spPr>
            <a:xfrm flipH="1">
              <a:off x="3420186" y="4141726"/>
              <a:ext cx="27928" cy="7622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5" idx="4"/>
            </p:cNvCxnSpPr>
            <p:nvPr/>
          </p:nvCxnSpPr>
          <p:spPr>
            <a:xfrm flipH="1" flipV="1">
              <a:off x="4396161" y="3884427"/>
              <a:ext cx="172193" cy="786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91410" y="546059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5" idx="5"/>
              <a:endCxn id="23" idx="1"/>
            </p:cNvCxnSpPr>
            <p:nvPr/>
          </p:nvCxnSpPr>
          <p:spPr>
            <a:xfrm>
              <a:off x="3481065" y="5050953"/>
              <a:ext cx="535562" cy="4348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</p:grpSpPr>
        <p:sp>
          <p:nvSpPr>
            <p:cNvPr id="28" name="Oval 27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4"/>
              <a:endCxn id="33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</p:grpSpPr>
        <p:sp>
          <p:nvSpPr>
            <p:cNvPr id="39" name="Oval 38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9" idx="5"/>
              <a:endCxn id="42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9" idx="7"/>
              <a:endCxn id="44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7"/>
              <a:endCxn id="40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4" idx="6"/>
              <a:endCxn id="47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0"/>
              <a:endCxn id="44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–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serial</a:t>
            </a:r>
          </a:p>
          <a:p>
            <a:pPr lvl="1"/>
            <a:r>
              <a:rPr lang="en-US" dirty="0" smtClean="0"/>
              <a:t>Transversal (BFS/DFS) – O(n + m)</a:t>
            </a:r>
          </a:p>
          <a:p>
            <a:pPr lvl="1"/>
            <a:r>
              <a:rPr lang="en-US" dirty="0" smtClean="0"/>
              <a:t>Union find – O(m log(n))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Parallel</a:t>
            </a:r>
          </a:p>
          <a:p>
            <a:r>
              <a:rPr lang="en-US" dirty="0" smtClean="0"/>
              <a:t>Randomized Contraction Parallel Connected Components</a:t>
            </a:r>
          </a:p>
          <a:p>
            <a:pPr lvl="1"/>
            <a:r>
              <a:rPr lang="en-US" sz="1600" dirty="0"/>
              <a:t>http://www3.cs.stonybrook.edu/~rezaul/Spring-2012/CSE613/CSE613-lecture-11.pdf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7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– 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free parallel transversal</a:t>
            </a:r>
          </a:p>
          <a:p>
            <a:pPr lvl="1"/>
            <a:r>
              <a:rPr lang="en-US" dirty="0" smtClean="0"/>
              <a:t>Parallel BFS</a:t>
            </a:r>
          </a:p>
          <a:p>
            <a:pPr lvl="1"/>
            <a:r>
              <a:rPr lang="en-US" dirty="0"/>
              <a:t>Parallel </a:t>
            </a:r>
            <a:r>
              <a:rPr lang="en-US" dirty="0" smtClean="0"/>
              <a:t>BFS with atomics</a:t>
            </a:r>
          </a:p>
          <a:p>
            <a:r>
              <a:rPr lang="en-US" dirty="0" smtClean="0"/>
              <a:t>Parallel Union find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8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1" name="Oval 20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1" name="Oval 20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4"/>
            <a:endCxn id="22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4"/>
            <a:endCxn id="22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accent5">
              <a:lumMod val="75000"/>
            </a:schemeClr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66</TotalTime>
  <Words>316</Words>
  <Application>Microsoft Office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Trebuchet MS</vt:lpstr>
      <vt:lpstr>Berlin</vt:lpstr>
      <vt:lpstr>Parallel Connected Components</vt:lpstr>
      <vt:lpstr>Our goal</vt:lpstr>
      <vt:lpstr>Our goal</vt:lpstr>
      <vt:lpstr>Algorithms – Related work</vt:lpstr>
      <vt:lpstr>Algorithms – Ours</vt:lpstr>
      <vt:lpstr>Serial transversal</vt:lpstr>
      <vt:lpstr>Serial transversal</vt:lpstr>
      <vt:lpstr>Serial transversal</vt:lpstr>
      <vt:lpstr>Serial transversal</vt:lpstr>
      <vt:lpstr>Serial transversal</vt:lpstr>
      <vt:lpstr>Union find</vt:lpstr>
      <vt:lpstr>Union find</vt:lpstr>
      <vt:lpstr>Parallel union find</vt:lpstr>
      <vt:lpstr>Randomized Contraction</vt:lpstr>
      <vt:lpstr>Randomized Contraction</vt:lpstr>
      <vt:lpstr>Parallel transversal</vt:lpstr>
      <vt:lpstr>Parallel transversal</vt:lpstr>
      <vt:lpstr>Parallel transversal with atomics</vt:lpstr>
      <vt:lpstr>Parallel transversal with atomics</vt:lpstr>
      <vt:lpstr>Overview, varying vertices</vt:lpstr>
      <vt:lpstr>Explain the Algorithms</vt:lpstr>
      <vt:lpstr>Measurements</vt:lpstr>
      <vt:lpstr>Explaining the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gustavo</dc:creator>
  <cp:lastModifiedBy>gustavo</cp:lastModifiedBy>
  <cp:revision>27</cp:revision>
  <dcterms:created xsi:type="dcterms:W3CDTF">2014-10-29T16:01:49Z</dcterms:created>
  <dcterms:modified xsi:type="dcterms:W3CDTF">2014-12-14T20:02:48Z</dcterms:modified>
</cp:coreProperties>
</file>