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7EB21-C088-434A-B2FB-73896C4C8BA6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1193-6D0A-429D-8547-DA4E1ADD6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77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DF9C6-8796-4E4A-A2BD-F2A145151176}" type="datetimeFigureOut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A24C0-80CB-4561-ABE3-1A3EF4523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977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6AD3-F046-455A-92F8-E1CA6B7B9F88}" type="datetime1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“因为认识耶和华的知识要充满遍地，好像水充满洋海一般。”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以赛亚书</a:t>
            </a:r>
            <a:r>
              <a:rPr lang="en-US" altLang="zh-CN" dirty="0" smtClean="0"/>
              <a:t>11:9)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725C-7CB1-4AD8-A28C-3AAB0A45E66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40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4B7B-019E-42AF-8229-5A5C2987EF1B}" type="datetime1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725C-7CB1-4AD8-A28C-3AAB0A45E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2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1AB9-1FA6-4BFB-AF09-5D7BB8C2CC91}" type="datetime1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725C-7CB1-4AD8-A28C-3AAB0A45E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9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altLang="zh-CN" dirty="0" smtClean="0"/>
              <a:t>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A68C-D6F9-4176-B44B-B7F5B1ACD351}" type="datetime1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“因为认识耶和华的知识要充满遍地，好像水充满洋海一般。”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以赛亚书</a:t>
            </a:r>
            <a:r>
              <a:rPr lang="en-US" altLang="zh-CN" dirty="0" smtClean="0"/>
              <a:t>11:9)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725C-7CB1-4AD8-A28C-3AAB0A45E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1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496A-2928-408C-90EA-A0FDEF5DDF4E}" type="datetime1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725C-7CB1-4AD8-A28C-3AAB0A45E66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3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E5A-CEF8-44BD-8FD7-9B9ADB15B759}" type="datetime1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725C-7CB1-4AD8-A28C-3AAB0A45E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225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708C-4411-4CD8-BCA6-BE15A0E204EE}" type="datetime1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725C-7CB1-4AD8-A28C-3AAB0A45E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5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C599-38D7-4BC4-B00A-8575C7A58E73}" type="datetime1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725C-7CB1-4AD8-A28C-3AAB0A45E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ED67-A787-4289-8D2C-6291727A0CB2}" type="datetime1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725C-7CB1-4AD8-A28C-3AAB0A45E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5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7C0AD8-540D-478A-B8D8-B81551867A2D}" type="datetime1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D725C-7CB1-4AD8-A28C-3AAB0A45E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3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FC77-EEB5-4B2E-8319-2ECB9C1CE3BB}" type="datetime1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725C-7CB1-4AD8-A28C-3AAB0A45E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2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dirty="0" smtClean="0"/>
              <a:t>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57B500-97F5-4909-A4C9-227868BE07EB}" type="datetime1">
              <a:rPr lang="zh-CN" altLang="en-US" smtClean="0"/>
              <a:t>2016/5/5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cap="all" baseline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“因为认识耶和华的知识要充满遍地，好像水充满洋海一般。”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以赛亚书</a:t>
            </a:r>
            <a:r>
              <a:rPr lang="en-US" altLang="zh-CN" dirty="0" smtClean="0"/>
              <a:t>11:9)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4ECD725C-7CB1-4AD8-A28C-3AAB0A45E66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等线" panose="02010600030101010101" pitchFamily="2" charset="-122"/>
          <a:ea typeface="等线" panose="02010600030101010101" pitchFamily="2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大数据预测的一条入门途径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以拍拍贷风控模型预测为例</a:t>
            </a:r>
            <a:endParaRPr lang="zh-CN" alt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67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2000" dirty="0" smtClean="0"/>
              <a:t>KESCI“</a:t>
            </a:r>
            <a:r>
              <a:rPr lang="zh-CN" altLang="en-US" sz="2000" dirty="0" smtClean="0"/>
              <a:t>魔镜杯”风控算法大赛 涌泉队</a:t>
            </a:r>
            <a:endParaRPr lang="en-US" altLang="zh-CN" sz="2000" dirty="0" smtClean="0"/>
          </a:p>
          <a:p>
            <a:pPr algn="r"/>
            <a:r>
              <a:rPr lang="zh-CN" altLang="en-US" sz="2000" dirty="0" smtClean="0"/>
              <a:t>范方达</a:t>
            </a:r>
            <a:endParaRPr lang="en-US" altLang="zh-CN" sz="2000" dirty="0" smtClean="0"/>
          </a:p>
          <a:p>
            <a:pPr algn="r"/>
            <a:r>
              <a:rPr lang="en-US" altLang="zh-CN" sz="2000" dirty="0" smtClean="0"/>
              <a:t>2016.5</a:t>
            </a:r>
            <a:endParaRPr lang="zh-CN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“因为认识耶和华的知识要充满遍地，好像水充满洋海一般。”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以赛亚书</a:t>
            </a:r>
            <a:r>
              <a:rPr lang="en-US" altLang="zh-CN" dirty="0" smtClean="0"/>
              <a:t>11:9)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6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模型优化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我们需要对模型参数优化，提升模型对数据的拟合精度</a:t>
            </a:r>
            <a:endParaRPr lang="en-US" altLang="zh-CN" dirty="0"/>
          </a:p>
          <a:p>
            <a:r>
              <a:rPr lang="zh-CN" altLang="en-US" dirty="0" smtClean="0"/>
              <a:t>参</a:t>
            </a:r>
            <a:r>
              <a:rPr lang="zh-CN" altLang="en-US" dirty="0"/>
              <a:t>数优</a:t>
            </a:r>
            <a:r>
              <a:rPr lang="zh-CN" altLang="en-US" dirty="0" smtClean="0"/>
              <a:t>化是很考</a:t>
            </a:r>
            <a:r>
              <a:rPr lang="zh-CN" altLang="en-US" dirty="0"/>
              <a:t>验耐心和时间的过</a:t>
            </a:r>
            <a:r>
              <a:rPr lang="zh-CN" altLang="en-US" dirty="0" smtClean="0"/>
              <a:t>程，可能要</a:t>
            </a:r>
            <a:r>
              <a:rPr lang="zh-CN" altLang="en-US" dirty="0"/>
              <a:t>大</a:t>
            </a:r>
            <a:r>
              <a:rPr lang="zh-CN" altLang="en-US" dirty="0" smtClean="0"/>
              <a:t>量重复训</a:t>
            </a:r>
            <a:r>
              <a:rPr lang="zh-CN" altLang="en-US" dirty="0"/>
              <a:t>练模</a:t>
            </a:r>
            <a:r>
              <a:rPr lang="zh-CN" altLang="en-US" dirty="0" smtClean="0"/>
              <a:t>型，合理设计步骤很关键</a:t>
            </a:r>
            <a:endParaRPr lang="zh-CN" altLang="en-US" dirty="0"/>
          </a:p>
          <a:p>
            <a:pPr marL="544068" lvl="1" indent="-342900">
              <a:buFont typeface="+mj-lt"/>
              <a:buAutoNum type="arabicPeriod"/>
            </a:pPr>
            <a:r>
              <a:rPr lang="zh-CN" altLang="en-US" dirty="0" smtClean="0"/>
              <a:t>调</a:t>
            </a:r>
            <a:r>
              <a:rPr lang="zh-CN" altLang="en-US" dirty="0"/>
              <a:t>参前，首</a:t>
            </a:r>
            <a:r>
              <a:rPr lang="zh-CN" altLang="en-US" dirty="0" smtClean="0"/>
              <a:t>先</a:t>
            </a:r>
            <a:r>
              <a:rPr lang="zh-CN" altLang="en-US" b="1" dirty="0" smtClean="0"/>
              <a:t>理</a:t>
            </a:r>
            <a:r>
              <a:rPr lang="zh-CN" altLang="en-US" b="1" dirty="0"/>
              <a:t>解模型和参数的含</a:t>
            </a:r>
            <a:r>
              <a:rPr lang="zh-CN" altLang="en-US" b="1" dirty="0" smtClean="0"/>
              <a:t>义</a:t>
            </a:r>
            <a:endParaRPr lang="zh-CN" altLang="en-US" dirty="0"/>
          </a:p>
          <a:p>
            <a:pPr marL="544068" lvl="1" indent="-342900">
              <a:buFont typeface="+mj-lt"/>
              <a:buAutoNum type="arabicPeriod"/>
            </a:pPr>
            <a:r>
              <a:rPr lang="zh-CN" altLang="en-US" dirty="0" smtClean="0"/>
              <a:t>先</a:t>
            </a:r>
            <a:r>
              <a:rPr lang="zh-CN" altLang="en-US" dirty="0"/>
              <a:t>用</a:t>
            </a:r>
            <a:r>
              <a:rPr lang="zh-CN" altLang="en-US" b="1" dirty="0"/>
              <a:t>单数据集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手</a:t>
            </a:r>
            <a:r>
              <a:rPr lang="zh-CN" altLang="en-US" b="1" dirty="0"/>
              <a:t>工逐个调参</a:t>
            </a:r>
            <a:r>
              <a:rPr lang="zh-CN" altLang="en-US" dirty="0"/>
              <a:t>熟悉模</a:t>
            </a:r>
            <a:r>
              <a:rPr lang="zh-CN" altLang="en-US" dirty="0" smtClean="0"/>
              <a:t>型，小范围</a:t>
            </a:r>
            <a:r>
              <a:rPr lang="zh-CN" altLang="en-US" dirty="0"/>
              <a:t>用等差数列，大范围用等比数列，确定合理参数范围</a:t>
            </a:r>
          </a:p>
          <a:p>
            <a:pPr marL="544068" lvl="1" indent="-342900">
              <a:buFont typeface="+mj-lt"/>
              <a:buAutoNum type="arabicPeriod"/>
            </a:pPr>
            <a:r>
              <a:rPr lang="zh-CN" altLang="en-US" dirty="0" smtClean="0"/>
              <a:t>确</a:t>
            </a:r>
            <a:r>
              <a:rPr lang="zh-CN" altLang="en-US" dirty="0"/>
              <a:t>定大</a:t>
            </a:r>
            <a:r>
              <a:rPr lang="zh-CN" altLang="en-US" dirty="0" smtClean="0"/>
              <a:t>致参数范</a:t>
            </a:r>
            <a:r>
              <a:rPr lang="zh-CN" altLang="en-US" dirty="0"/>
              <a:t>围后</a:t>
            </a:r>
            <a:r>
              <a:rPr lang="zh-CN" altLang="en-US" dirty="0" smtClean="0"/>
              <a:t>，用</a:t>
            </a:r>
            <a:r>
              <a:rPr lang="zh-CN" altLang="en-US" b="1" dirty="0"/>
              <a:t>交叉验证</a:t>
            </a:r>
            <a:r>
              <a:rPr lang="en-US" altLang="zh-CN" b="1" dirty="0"/>
              <a:t>+</a:t>
            </a:r>
            <a:r>
              <a:rPr lang="zh-CN" altLang="en-US" b="1" dirty="0"/>
              <a:t>自动搜索</a:t>
            </a:r>
            <a:r>
              <a:rPr lang="zh-CN" altLang="en-US" dirty="0"/>
              <a:t>来得到最优</a:t>
            </a:r>
            <a:r>
              <a:rPr lang="zh-CN" altLang="en-US" dirty="0" smtClean="0"/>
              <a:t>参数</a:t>
            </a:r>
            <a:r>
              <a:rPr lang="zh-CN" altLang="en-US" dirty="0"/>
              <a:t>，如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HyperOpt</a:t>
            </a:r>
            <a:r>
              <a:rPr lang="zh-CN" altLang="en-US" dirty="0"/>
              <a:t>包</a:t>
            </a:r>
          </a:p>
          <a:p>
            <a:r>
              <a:rPr lang="zh-CN" altLang="en-US" dirty="0" smtClean="0"/>
              <a:t>自动搜索最</a:t>
            </a:r>
            <a:r>
              <a:rPr lang="zh-CN" altLang="en-US" dirty="0"/>
              <a:t>优参</a:t>
            </a:r>
            <a:r>
              <a:rPr lang="zh-CN" altLang="en-US" dirty="0" smtClean="0"/>
              <a:t>数时，我们可以用更少</a:t>
            </a:r>
            <a:r>
              <a:rPr lang="en-US" altLang="zh-CN" dirty="0" smtClean="0"/>
              <a:t>folds</a:t>
            </a:r>
            <a:r>
              <a:rPr lang="zh-CN" altLang="en-US" dirty="0" smtClean="0"/>
              <a:t>做交</a:t>
            </a:r>
            <a:r>
              <a:rPr lang="zh-CN" altLang="en-US" dirty="0"/>
              <a:t>叉验</a:t>
            </a:r>
            <a:r>
              <a:rPr lang="zh-CN" altLang="en-US" dirty="0" smtClean="0"/>
              <a:t>证，以及稍大的梯</a:t>
            </a:r>
            <a:r>
              <a:rPr lang="zh-CN" altLang="en-US" dirty="0"/>
              <a:t>度步</a:t>
            </a:r>
            <a:r>
              <a:rPr lang="zh-CN" altLang="en-US" dirty="0" smtClean="0"/>
              <a:t>长训练模型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</a:t>
            </a:r>
            <a:r>
              <a:rPr lang="zh-CN" altLang="en-US" dirty="0"/>
              <a:t>约调参时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交叉验</a:t>
            </a:r>
            <a:r>
              <a:rPr lang="zh-CN" altLang="en-US" dirty="0" smtClean="0"/>
              <a:t>证数据集</a:t>
            </a:r>
            <a:r>
              <a:rPr lang="zh-CN" altLang="en-US" dirty="0" smtClean="0"/>
              <a:t>不</a:t>
            </a:r>
            <a:r>
              <a:rPr lang="zh-CN" altLang="en-US" dirty="0"/>
              <a:t>同，减少</a:t>
            </a:r>
            <a:r>
              <a:rPr lang="zh-CN" altLang="en-US" dirty="0" smtClean="0"/>
              <a:t>对正式训练的</a:t>
            </a:r>
            <a:r>
              <a:rPr lang="zh-CN" altLang="en-US" dirty="0"/>
              <a:t>过拟合</a:t>
            </a:r>
          </a:p>
          <a:p>
            <a:r>
              <a:rPr lang="zh-CN" altLang="en-US" dirty="0" smtClean="0"/>
              <a:t>找</a:t>
            </a:r>
            <a:r>
              <a:rPr lang="zh-CN" altLang="en-US" dirty="0"/>
              <a:t>到最优参数后，我们重新在原交叉验证</a:t>
            </a:r>
            <a:r>
              <a:rPr lang="zh-CN" altLang="en-US" dirty="0" smtClean="0"/>
              <a:t>集上以最优参数训</a:t>
            </a:r>
            <a:r>
              <a:rPr lang="zh-CN" altLang="en-US" dirty="0"/>
              <a:t>练模型，至此模型训</a:t>
            </a:r>
            <a:r>
              <a:rPr lang="zh-CN" altLang="en-US" dirty="0" smtClean="0"/>
              <a:t>练结</a:t>
            </a:r>
            <a:r>
              <a:rPr lang="zh-CN" altLang="en-US" dirty="0"/>
              <a:t>束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8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模型组合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3"/>
                <a:ext cx="4311061" cy="419946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训练好各组交叉验证模型后，可将各组模型</a:t>
                </a:r>
                <a:r>
                  <a:rPr lang="zh-CN" altLang="en-US" b="1" dirty="0" smtClean="0"/>
                  <a:t>加权平均</a:t>
                </a:r>
                <a:r>
                  <a:rPr lang="zh-CN" altLang="en-US" dirty="0" smtClean="0"/>
                  <a:t>预测，最优权重可自动搜索</a:t>
                </a:r>
                <a:endParaRPr lang="en-US" altLang="zh-CN" dirty="0" smtClean="0"/>
              </a:p>
              <a:p>
                <a:r>
                  <a:rPr lang="en-US" altLang="zh-CN" dirty="0" smtClean="0"/>
                  <a:t>Q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为什么</a:t>
                </a:r>
                <a:r>
                  <a:rPr lang="zh-CN" altLang="en-US" dirty="0" smtClean="0"/>
                  <a:t>要加</a:t>
                </a:r>
                <a:r>
                  <a:rPr lang="zh-CN" altLang="en-US" dirty="0"/>
                  <a:t>权平均而不是最优模型预测？</a:t>
                </a:r>
              </a:p>
              <a:p>
                <a:r>
                  <a:rPr lang="en-US" altLang="zh-CN" dirty="0" smtClean="0"/>
                  <a:t>A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数学上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若</a:t>
                </a:r>
                <a:r>
                  <a:rPr lang="zh-CN" altLang="en-US" dirty="0" smtClean="0"/>
                  <a:t>两个无偏</a:t>
                </a:r>
                <a:r>
                  <a:rPr lang="zh-CN" altLang="en-US" dirty="0"/>
                  <a:t>估计</a:t>
                </a:r>
                <a:r>
                  <a:rPr lang="zh-CN" altLang="en-US" dirty="0" smtClean="0"/>
                  <a:t>方差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，加</a:t>
                </a:r>
                <a:r>
                  <a:rPr lang="zh-CN" altLang="en-US" dirty="0"/>
                  <a:t>权平均取最</a:t>
                </a:r>
                <a:r>
                  <a:rPr lang="zh-CN" altLang="en-US" dirty="0" smtClean="0"/>
                  <a:t>优解时，方差是原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因</a:t>
                </a:r>
                <a:r>
                  <a:rPr lang="zh-CN" altLang="en-US" dirty="0" smtClean="0"/>
                  <a:t>实</a:t>
                </a:r>
                <a:r>
                  <a:rPr lang="zh-CN" altLang="en-US" dirty="0"/>
                  <a:t>际数</a:t>
                </a:r>
                <a:r>
                  <a:rPr lang="zh-CN" altLang="en-US" dirty="0" smtClean="0"/>
                  <a:t>据和</a:t>
                </a:r>
                <a:r>
                  <a:rPr lang="zh-CN" altLang="en-US" dirty="0"/>
                  <a:t>模型结构所限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真实</a:t>
                </a:r>
                <a:r>
                  <a:rPr lang="zh-CN" altLang="en-US" dirty="0" smtClean="0"/>
                  <a:t>模型只有一小</a:t>
                </a:r>
                <a:r>
                  <a:rPr lang="zh-CN" altLang="en-US" dirty="0"/>
                  <a:t>部分相互独立</a:t>
                </a:r>
                <a:r>
                  <a:rPr lang="zh-CN" altLang="en-US" dirty="0" smtClean="0"/>
                  <a:t>，但作为通用改进方法较稳健</a:t>
                </a:r>
                <a:endParaRPr lang="en-US" altLang="zh-CN" dirty="0" smtClean="0"/>
              </a:p>
              <a:p>
                <a:r>
                  <a:rPr lang="zh-CN" altLang="en-US" dirty="0"/>
                  <a:t>模型组合在同一</a:t>
                </a:r>
                <a:r>
                  <a:rPr lang="en-US" altLang="zh-CN" dirty="0"/>
                  <a:t>10-folds</a:t>
                </a:r>
                <a:r>
                  <a:rPr lang="zh-CN" altLang="en-US" dirty="0"/>
                  <a:t>交叉验证集上的得分分</a:t>
                </a:r>
                <a:r>
                  <a:rPr lang="zh-CN" altLang="en-US" dirty="0" smtClean="0"/>
                  <a:t>布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实</a:t>
                </a:r>
                <a:r>
                  <a:rPr lang="zh-CN" altLang="en-US" dirty="0"/>
                  <a:t>际预测集分数：</a:t>
                </a:r>
                <a:r>
                  <a:rPr lang="en-US" altLang="zh-CN" dirty="0" smtClean="0"/>
                  <a:t>0.7887</a:t>
                </a:r>
                <a:endParaRPr lang="zh-CN" altLang="en-US" dirty="0"/>
              </a:p>
              <a:p>
                <a:r>
                  <a:rPr lang="zh-CN" altLang="en-US" dirty="0" smtClean="0"/>
                  <a:t>最</a:t>
                </a:r>
                <a:r>
                  <a:rPr lang="zh-CN" altLang="en-US" dirty="0"/>
                  <a:t>优权重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XGB+LR = 90%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10%</a:t>
                </a:r>
              </a:p>
              <a:p>
                <a:pPr lvl="1"/>
                <a:r>
                  <a:rPr lang="en-US" altLang="zh-CN" dirty="0" err="1" smtClean="0"/>
                  <a:t>XGB+Keras+LR</a:t>
                </a:r>
                <a:r>
                  <a:rPr lang="en-US" altLang="zh-CN" dirty="0" smtClean="0"/>
                  <a:t> = 75%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20%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5%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Keras</a:t>
                </a:r>
                <a:r>
                  <a:rPr lang="zh-CN" altLang="en-US" dirty="0"/>
                  <a:t>虽然预测精度较低，但结构互补进一步改善模型效果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3"/>
                <a:ext cx="4311061" cy="4199467"/>
              </a:xfrm>
              <a:blipFill>
                <a:blip r:embed="rId2"/>
                <a:stretch>
                  <a:fillRect l="-849" t="-1597" r="-1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347" y="1972733"/>
            <a:ext cx="5871284" cy="38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流程回顾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3" y="1845734"/>
            <a:ext cx="6634976" cy="396352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6701" y="1845734"/>
            <a:ext cx="3668752" cy="3963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流程思想要点：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为数据建模逐步搭建通用的函数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清洗、拆分、训练、优化等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使整个流程尽量自动化、可重复、可移植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注意对数据建模的全过程进行评估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时间、复杂性、过拟合等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减少不必</a:t>
            </a:r>
            <a:r>
              <a:rPr lang="zh-CN" altLang="en-US" dirty="0" smtClean="0"/>
              <a:t>要和过拟合风险的</a:t>
            </a:r>
            <a:r>
              <a:rPr lang="zh-CN" altLang="en-US" dirty="0" smtClean="0"/>
              <a:t>中间环节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清洗数据时，构造的人工变量要少而精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在相互独立和完备覆盖之间取得平衡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为模型展开有效信息帮助预测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20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改进潜力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当我们完成所有数据建模的必要工作时，在有需要而且有</a:t>
            </a:r>
            <a:r>
              <a:rPr lang="zh-CN" altLang="en-US" dirty="0" smtClean="0"/>
              <a:t>足够</a:t>
            </a:r>
            <a:r>
              <a:rPr lang="zh-CN" altLang="en-US" dirty="0"/>
              <a:t>资源的前提下，可以在当前预测精度上进一步改</a:t>
            </a:r>
            <a:r>
              <a:rPr lang="zh-CN" altLang="en-US" dirty="0" smtClean="0"/>
              <a:t>进</a:t>
            </a:r>
            <a:endParaRPr lang="en-US" altLang="zh-CN" dirty="0" smtClean="0"/>
          </a:p>
          <a:p>
            <a:pPr lvl="1"/>
            <a:r>
              <a:rPr lang="zh-CN" altLang="en-US" dirty="0"/>
              <a:t>数据清洗</a:t>
            </a:r>
            <a:r>
              <a:rPr lang="zh-CN" altLang="en-US" dirty="0" smtClean="0"/>
              <a:t>：对预</a:t>
            </a:r>
            <a:r>
              <a:rPr lang="zh-CN" altLang="en-US" dirty="0"/>
              <a:t>测</a:t>
            </a:r>
            <a:r>
              <a:rPr lang="en-US" altLang="zh-CN" dirty="0" smtClean="0"/>
              <a:t>Y</a:t>
            </a:r>
            <a:r>
              <a:rPr lang="zh-CN" altLang="en-US" dirty="0" smtClean="0"/>
              <a:t>重要变量之间尝试</a:t>
            </a:r>
            <a:r>
              <a:rPr lang="zh-CN" altLang="en-US" b="1" dirty="0" smtClean="0"/>
              <a:t>多种组</a:t>
            </a:r>
            <a:r>
              <a:rPr lang="zh-CN" altLang="en-US" b="1" dirty="0"/>
              <a:t>合变换</a:t>
            </a:r>
            <a:r>
              <a:rPr lang="zh-CN" altLang="en-US" dirty="0"/>
              <a:t>（四则运算、各种分布变换、系列变量的各类统</a:t>
            </a:r>
            <a:r>
              <a:rPr lang="zh-CN" altLang="en-US" dirty="0" smtClean="0"/>
              <a:t>计量</a:t>
            </a:r>
            <a:r>
              <a:rPr lang="zh-CN" altLang="en-US" dirty="0"/>
              <a:t>等），增加模型可以发掘的有效信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lvl="1"/>
            <a:r>
              <a:rPr lang="zh-CN" altLang="en-US" dirty="0"/>
              <a:t>模型组合选</a:t>
            </a:r>
            <a:r>
              <a:rPr lang="zh-CN" altLang="en-US" dirty="0" smtClean="0"/>
              <a:t>择：</a:t>
            </a:r>
            <a:r>
              <a:rPr lang="zh-CN" altLang="en-US" dirty="0"/>
              <a:t>可</a:t>
            </a:r>
            <a:r>
              <a:rPr lang="zh-CN" altLang="en-US" b="1" dirty="0"/>
              <a:t>引入更多种类的模型</a:t>
            </a:r>
            <a:r>
              <a:rPr lang="zh-CN" altLang="en-US" dirty="0"/>
              <a:t>，如随机森林，不同结</a:t>
            </a:r>
            <a:r>
              <a:rPr lang="zh-CN" altLang="en-US" dirty="0" smtClean="0"/>
              <a:t>构（</a:t>
            </a:r>
            <a:r>
              <a:rPr lang="zh-CN" altLang="en-US" dirty="0"/>
              <a:t>层数、激活函数等）的神经网络等，改善模型互补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/>
              <a:t>参数优化：</a:t>
            </a:r>
            <a:r>
              <a:rPr lang="zh-CN" altLang="en-US" b="1" dirty="0"/>
              <a:t>减小梯度步长</a:t>
            </a:r>
            <a:r>
              <a:rPr lang="zh-CN" altLang="en-US" dirty="0"/>
              <a:t>，</a:t>
            </a:r>
            <a:r>
              <a:rPr lang="zh-CN" altLang="en-US" dirty="0" smtClean="0"/>
              <a:t>及</a:t>
            </a:r>
            <a:r>
              <a:rPr lang="zh-CN" altLang="en-US" b="1" dirty="0" smtClean="0"/>
              <a:t>增</a:t>
            </a:r>
            <a:r>
              <a:rPr lang="zh-CN" altLang="en-US" b="1" dirty="0"/>
              <a:t>加搜</a:t>
            </a:r>
            <a:r>
              <a:rPr lang="zh-CN" altLang="en-US" b="1" dirty="0" smtClean="0"/>
              <a:t>索参数维度</a:t>
            </a:r>
            <a:endParaRPr lang="en-US" altLang="zh-CN" b="1" dirty="0" smtClean="0"/>
          </a:p>
          <a:p>
            <a:r>
              <a:rPr lang="zh-CN" altLang="en-US" dirty="0" smtClean="0"/>
              <a:t>但是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能会继续指数级增加所需时间、精力、计算量</a:t>
            </a:r>
          </a:p>
          <a:p>
            <a:pPr lvl="1"/>
            <a:r>
              <a:rPr lang="zh-CN" altLang="en-US" dirty="0" smtClean="0"/>
              <a:t>精</a:t>
            </a:r>
            <a:r>
              <a:rPr lang="zh-CN" altLang="en-US" dirty="0"/>
              <a:t>度提升和算法的通用性改进可能明显减</a:t>
            </a:r>
            <a:r>
              <a:rPr lang="zh-CN" altLang="en-US" dirty="0" smtClean="0"/>
              <a:t>少</a:t>
            </a:r>
          </a:p>
          <a:p>
            <a:pPr lvl="1"/>
            <a:r>
              <a:rPr lang="zh-CN" altLang="en-US" dirty="0" smtClean="0"/>
              <a:t>可能陷入为改进而改进的循环中</a:t>
            </a:r>
          </a:p>
          <a:p>
            <a:pPr lvl="1"/>
            <a:r>
              <a:rPr lang="zh-CN" altLang="en-US" dirty="0" smtClean="0"/>
              <a:t>直到机器学习界的</a:t>
            </a:r>
            <a:r>
              <a:rPr lang="en-US" altLang="zh-CN" dirty="0" err="1" smtClean="0"/>
              <a:t>AlphaGo</a:t>
            </a:r>
            <a:r>
              <a:rPr lang="zh-CN" altLang="en-US" dirty="0" smtClean="0"/>
              <a:t>取代人工劳作的数据分析师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4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</a:t>
            </a:r>
            <a:r>
              <a:rPr lang="zh-CN" altLang="en-US" dirty="0" smtClean="0"/>
              <a:t>限</a:t>
            </a:r>
            <a:r>
              <a:rPr lang="zh-CN" altLang="en-US" dirty="0"/>
              <a:t>与反思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CN" altLang="en-US" dirty="0"/>
              <a:t>同时，我们目前所做的数据模型是很有限的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数据的预测局限</a:t>
            </a:r>
            <a:r>
              <a:rPr lang="zh-CN" altLang="en-US" dirty="0" smtClean="0"/>
              <a:t>：投入数据、时间、精力、计算量呈指数增加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仅得到</a:t>
            </a:r>
            <a:r>
              <a:rPr lang="en-US" altLang="zh-CN" dirty="0" smtClean="0"/>
              <a:t>1%</a:t>
            </a:r>
            <a:r>
              <a:rPr lang="zh-CN" altLang="en-US" dirty="0" smtClean="0"/>
              <a:t>、甚至</a:t>
            </a:r>
            <a:r>
              <a:rPr lang="en-US" altLang="zh-CN" dirty="0" smtClean="0"/>
              <a:t>0.1%</a:t>
            </a:r>
            <a:r>
              <a:rPr lang="zh-CN" altLang="en-US" dirty="0" smtClean="0"/>
              <a:t>改进结果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距离真理仍然相去甚远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</a:t>
            </a:r>
            <a:r>
              <a:rPr lang="zh-CN" altLang="en-US" dirty="0"/>
              <a:t>型的视角局限：模型只是指引决策的参考，却不能对它</a:t>
            </a:r>
            <a:r>
              <a:rPr lang="zh-CN" altLang="en-US" dirty="0" smtClean="0"/>
              <a:t>的决</a:t>
            </a:r>
            <a:r>
              <a:rPr lang="zh-CN" altLang="en-US" dirty="0"/>
              <a:t>策造成的影</a:t>
            </a:r>
            <a:r>
              <a:rPr lang="zh-CN" altLang="en-US" dirty="0" smtClean="0"/>
              <a:t>响进行价</a:t>
            </a:r>
            <a:r>
              <a:rPr lang="zh-CN" altLang="en-US" dirty="0"/>
              <a:t>值判断和承担责任（歧视、刷信用</a:t>
            </a:r>
            <a:r>
              <a:rPr lang="zh-CN" altLang="en-US" dirty="0" smtClean="0"/>
              <a:t>、校</a:t>
            </a:r>
            <a:r>
              <a:rPr lang="zh-CN" altLang="en-US" dirty="0"/>
              <a:t>园贷、</a:t>
            </a:r>
            <a:r>
              <a:rPr lang="en-US" altLang="zh-CN" dirty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模型的反馈局限：模型在欠拟合的经济</a:t>
            </a:r>
            <a:r>
              <a:rPr lang="en-US" altLang="zh-CN" dirty="0"/>
              <a:t>/</a:t>
            </a:r>
            <a:r>
              <a:rPr lang="zh-CN" altLang="en-US" dirty="0"/>
              <a:t>数据体系中发挥</a:t>
            </a:r>
            <a:r>
              <a:rPr lang="zh-CN" altLang="en-US" dirty="0" smtClean="0"/>
              <a:t>正面</a:t>
            </a:r>
            <a:r>
              <a:rPr lang="zh-CN" altLang="en-US" dirty="0"/>
              <a:t>作</a:t>
            </a:r>
            <a:r>
              <a:rPr lang="zh-CN" altLang="en-US" dirty="0" smtClean="0"/>
              <a:t>用；当</a:t>
            </a:r>
            <a:r>
              <a:rPr lang="zh-CN" altLang="en-US" dirty="0"/>
              <a:t>经济</a:t>
            </a:r>
            <a:r>
              <a:rPr lang="en-US" altLang="zh-CN" dirty="0"/>
              <a:t>/</a:t>
            </a:r>
            <a:r>
              <a:rPr lang="zh-CN" altLang="en-US" dirty="0"/>
              <a:t>数据体系已经过拟合，模型和体系的系</a:t>
            </a:r>
            <a:r>
              <a:rPr lang="zh-CN" altLang="en-US" dirty="0" smtClean="0"/>
              <a:t>统性</a:t>
            </a:r>
            <a:r>
              <a:rPr lang="zh-CN" altLang="en-US" dirty="0"/>
              <a:t>风险会成倍放大（金融危机、评</a:t>
            </a:r>
            <a:r>
              <a:rPr lang="zh-CN" altLang="en-US" dirty="0" smtClean="0"/>
              <a:t>级垄断、</a:t>
            </a:r>
            <a:r>
              <a:rPr lang="zh-CN" altLang="en-US" dirty="0"/>
              <a:t>高频交易、</a:t>
            </a:r>
            <a:r>
              <a:rPr lang="en-US" altLang="zh-CN" dirty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我们到目前所学习与创作的，只是浩瀚历史中一朵瞬间的水</a:t>
            </a:r>
            <a:r>
              <a:rPr lang="zh-CN" altLang="en-US" dirty="0" smtClean="0"/>
              <a:t>花</a:t>
            </a:r>
            <a:endParaRPr lang="en-US" altLang="zh-CN" dirty="0" smtClean="0"/>
          </a:p>
          <a:p>
            <a:r>
              <a:rPr lang="zh-CN" altLang="en-US" dirty="0" smtClean="0"/>
              <a:t>我</a:t>
            </a:r>
            <a:r>
              <a:rPr lang="zh-CN" altLang="en-US" dirty="0"/>
              <a:t>们生命的盼望却不在这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愿</a:t>
            </a:r>
            <a:r>
              <a:rPr lang="zh-CN" altLang="en-US" dirty="0"/>
              <a:t>恩惠平安从主基督耶稣临到所见的人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3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“因为认识耶和华的知识要充满遍地，好像水充满洋海一般。”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以赛亚书</a:t>
            </a:r>
            <a:r>
              <a:rPr lang="en-US" altLang="zh-CN" dirty="0" smtClean="0"/>
              <a:t>11:9)</a:t>
            </a:r>
            <a:endParaRPr lang="zh-CN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527300"/>
            <a:ext cx="10058400" cy="12420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spc="0" dirty="0" smtClean="0">
                <a:ln w="0"/>
                <a:solidFill>
                  <a:schemeClr val="tx1"/>
                </a:solidFill>
              </a:rPr>
              <a:t>Thank you!</a:t>
            </a:r>
            <a:endParaRPr lang="zh-CN" altLang="en-US" sz="6000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48180" y="5410200"/>
            <a:ext cx="10058400" cy="87799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Calibri" panose="020F0502020204030204" pitchFamily="34" charset="0"/>
              <a:buNone/>
            </a:pP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神爱世人，甚至将他的独生子赐给他们，叫一切信他的，不至灭亡，反得永生。”</a:t>
            </a:r>
            <a:endParaRPr lang="en-US" altLang="zh-CN" sz="1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约翰福音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章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节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6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出发点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大数据是更多人可以理解的</a:t>
            </a:r>
            <a:endParaRPr lang="en-US" altLang="zh-CN" dirty="0" smtClean="0"/>
          </a:p>
          <a:p>
            <a:r>
              <a:rPr lang="zh-CN" altLang="en-US" dirty="0" smtClean="0"/>
              <a:t>大</a:t>
            </a:r>
            <a:r>
              <a:rPr lang="zh-CN" altLang="en-US" dirty="0"/>
              <a:t>数</a:t>
            </a:r>
            <a:r>
              <a:rPr lang="zh-CN" altLang="en-US" dirty="0" smtClean="0"/>
              <a:t>据的方法也是更多人可以学会的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大</a:t>
            </a:r>
            <a:r>
              <a:rPr lang="zh-CN" altLang="en-US" dirty="0"/>
              <a:t>数据没有祖传秘</a:t>
            </a:r>
            <a:r>
              <a:rPr lang="zh-CN" altLang="en-US" dirty="0" smtClean="0"/>
              <a:t>方</a:t>
            </a:r>
            <a:endParaRPr lang="en-US" altLang="zh-CN" dirty="0" smtClean="0"/>
          </a:p>
          <a:p>
            <a:r>
              <a:rPr lang="zh-CN" altLang="en-US" dirty="0"/>
              <a:t>这不</a:t>
            </a:r>
            <a:r>
              <a:rPr lang="zh-CN" altLang="en-US" dirty="0" smtClean="0"/>
              <a:t>是唯一的正确答案，而是每次面对难题得到恩典的一点点累积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“因为认识耶和华的知识要充满遍地，好像水充满洋海一般。”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以赛亚书</a:t>
            </a:r>
            <a:r>
              <a:rPr lang="en-US" altLang="zh-CN" dirty="0" smtClean="0"/>
              <a:t>11:9)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4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数据与目标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204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“魔镜杯”风控算法大赛复赛数据</a:t>
            </a:r>
            <a:endParaRPr lang="en-US" altLang="zh-CN" dirty="0"/>
          </a:p>
          <a:p>
            <a:r>
              <a:rPr lang="zh-CN" altLang="en-US" dirty="0" smtClean="0"/>
              <a:t>预测</a:t>
            </a:r>
            <a:r>
              <a:rPr lang="zh-CN" altLang="en-US" dirty="0"/>
              <a:t>变</a:t>
            </a:r>
            <a:r>
              <a:rPr lang="zh-CN" altLang="en-US" dirty="0" smtClean="0"/>
              <a:t>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：</a:t>
            </a:r>
            <a:r>
              <a:rPr lang="zh-CN" altLang="en-US" dirty="0"/>
              <a:t>每笔贷款</a:t>
            </a:r>
            <a:r>
              <a:rPr lang="en-US" altLang="zh-CN" dirty="0"/>
              <a:t>6</a:t>
            </a:r>
            <a:r>
              <a:rPr lang="zh-CN" altLang="en-US" dirty="0"/>
              <a:t>个月内逾期情况（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优化目标：模型在预测样本的</a:t>
            </a:r>
            <a:r>
              <a:rPr lang="en-US" altLang="zh-CN" dirty="0"/>
              <a:t>AUC</a:t>
            </a:r>
            <a:r>
              <a:rPr lang="zh-CN" altLang="en-US" dirty="0"/>
              <a:t>得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样本</a:t>
            </a:r>
            <a:endParaRPr lang="en-US" altLang="zh-CN" dirty="0" smtClean="0"/>
          </a:p>
          <a:p>
            <a:pPr lvl="1"/>
            <a:r>
              <a:rPr lang="zh-CN" altLang="en-US" dirty="0"/>
              <a:t>训练样</a:t>
            </a:r>
            <a:r>
              <a:rPr lang="zh-CN" altLang="en-US" dirty="0" smtClean="0"/>
              <a:t>本：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万笔贷款记录</a:t>
            </a:r>
            <a:endParaRPr lang="en-US" altLang="zh-CN" dirty="0" smtClean="0"/>
          </a:p>
          <a:p>
            <a:pPr lvl="1"/>
            <a:r>
              <a:rPr lang="zh-CN" altLang="en-US" dirty="0"/>
              <a:t>预测样</a:t>
            </a:r>
            <a:r>
              <a:rPr lang="zh-CN" altLang="en-US" dirty="0" smtClean="0"/>
              <a:t>本：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万笔贷款记录</a:t>
            </a:r>
            <a:endParaRPr lang="en-US" altLang="zh-CN" dirty="0" smtClean="0"/>
          </a:p>
          <a:p>
            <a:r>
              <a:rPr lang="zh-CN" altLang="en-US" dirty="0" smtClean="0"/>
              <a:t>自变量</a:t>
            </a:r>
            <a:endParaRPr lang="en-US" altLang="zh-CN" dirty="0"/>
          </a:p>
          <a:p>
            <a:pPr lvl="1"/>
            <a:r>
              <a:rPr lang="zh-CN" altLang="en-US" dirty="0" smtClean="0"/>
              <a:t>主表（</a:t>
            </a:r>
            <a:r>
              <a:rPr lang="en-US" altLang="zh-CN" dirty="0" smtClean="0"/>
              <a:t>226</a:t>
            </a:r>
            <a:r>
              <a:rPr lang="zh-CN" altLang="en-US" dirty="0" smtClean="0"/>
              <a:t>列变量，每笔贷款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对应一行记录）</a:t>
            </a:r>
            <a:endParaRPr lang="en-US" altLang="zh-CN" dirty="0" smtClean="0"/>
          </a:p>
          <a:p>
            <a:pPr lvl="1"/>
            <a:r>
              <a:rPr lang="zh-CN" altLang="en-US" dirty="0"/>
              <a:t>历史记</a:t>
            </a:r>
            <a:r>
              <a:rPr lang="zh-CN" altLang="en-US" dirty="0" smtClean="0"/>
              <a:t>录：登</a:t>
            </a:r>
            <a:r>
              <a:rPr lang="zh-CN" altLang="en-US" dirty="0"/>
              <a:t>录信</a:t>
            </a:r>
            <a:r>
              <a:rPr lang="zh-CN" altLang="en-US" dirty="0" smtClean="0"/>
              <a:t>息和用户更新信息，每笔贷款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可对应</a:t>
            </a:r>
            <a:r>
              <a:rPr lang="zh-CN" altLang="en-US" b="1" dirty="0" smtClean="0"/>
              <a:t>多行记录</a:t>
            </a:r>
            <a:r>
              <a:rPr lang="zh-CN" altLang="en-US" dirty="0" smtClean="0"/>
              <a:t>，我们可进行如下处理</a:t>
            </a:r>
            <a:endParaRPr lang="en-US" altLang="zh-CN" dirty="0" smtClean="0"/>
          </a:p>
          <a:p>
            <a:pPr marL="841248" lvl="2" indent="-457200">
              <a:buFont typeface="+mj-lt"/>
              <a:buAutoNum type="arabicPeriod"/>
            </a:pPr>
            <a:r>
              <a:rPr lang="zh-CN" altLang="en-US" sz="1600" dirty="0"/>
              <a:t>将历史记录按</a:t>
            </a:r>
            <a:r>
              <a:rPr lang="en-US" altLang="zh-CN" sz="1600" dirty="0"/>
              <a:t>index</a:t>
            </a:r>
            <a:r>
              <a:rPr lang="zh-CN" altLang="en-US" sz="1600" dirty="0"/>
              <a:t>分组</a:t>
            </a:r>
          </a:p>
          <a:p>
            <a:pPr marL="841248" lvl="2" indent="-457200">
              <a:buFont typeface="+mj-lt"/>
              <a:buAutoNum type="arabicPeriod"/>
            </a:pPr>
            <a:r>
              <a:rPr lang="zh-CN" altLang="en-US" sz="1600" dirty="0"/>
              <a:t>把各行信</a:t>
            </a:r>
            <a:r>
              <a:rPr lang="zh-CN" altLang="en-US" sz="1600" dirty="0" smtClean="0"/>
              <a:t>息按时间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类别汇</a:t>
            </a:r>
            <a:r>
              <a:rPr lang="zh-CN" altLang="en-US" sz="1600" dirty="0"/>
              <a:t>总</a:t>
            </a:r>
            <a:r>
              <a:rPr lang="en-US" altLang="zh-CN" sz="1600" dirty="0" smtClean="0"/>
              <a:t>(</a:t>
            </a:r>
            <a:r>
              <a:rPr lang="zh-CN" altLang="en-US" sz="1600" dirty="0"/>
              <a:t>去重</a:t>
            </a:r>
            <a:r>
              <a:rPr lang="en-US" altLang="zh-CN" sz="1600" dirty="0"/>
              <a:t>/</a:t>
            </a:r>
            <a:r>
              <a:rPr lang="zh-CN" altLang="en-US" sz="1600" dirty="0"/>
              <a:t>计数等</a:t>
            </a:r>
            <a:r>
              <a:rPr lang="en-US" altLang="zh-CN" sz="1600" dirty="0"/>
              <a:t>)</a:t>
            </a:r>
            <a:r>
              <a:rPr lang="zh-CN" altLang="en-US" sz="1600" dirty="0"/>
              <a:t>到各</a:t>
            </a:r>
            <a:r>
              <a:rPr lang="zh-CN" altLang="en-US" sz="1600" dirty="0" smtClean="0"/>
              <a:t>列</a:t>
            </a:r>
            <a:endParaRPr lang="en-US" altLang="zh-CN" sz="1600" dirty="0" smtClean="0"/>
          </a:p>
          <a:p>
            <a:pPr marL="841248" lvl="2" indent="-457200">
              <a:buFont typeface="+mj-lt"/>
              <a:buAutoNum type="arabicPeriod"/>
            </a:pPr>
            <a:r>
              <a:rPr lang="zh-CN" altLang="en-US" sz="1600" dirty="0" smtClean="0"/>
              <a:t>合</a:t>
            </a:r>
            <a:r>
              <a:rPr lang="zh-CN" altLang="en-US" sz="1600" dirty="0"/>
              <a:t>并转换后各</a:t>
            </a:r>
            <a:r>
              <a:rPr lang="en-US" altLang="zh-CN" sz="1600" dirty="0" smtClean="0"/>
              <a:t>index</a:t>
            </a:r>
            <a:r>
              <a:rPr lang="zh-CN" altLang="en-US" sz="1600" dirty="0" smtClean="0"/>
              <a:t>的行唯一，</a:t>
            </a:r>
            <a:r>
              <a:rPr lang="zh-CN" altLang="en-US" sz="1600" dirty="0"/>
              <a:t>与主表</a:t>
            </a:r>
            <a:r>
              <a:rPr lang="zh-CN" altLang="en-US" sz="1600" dirty="0" smtClean="0"/>
              <a:t>连接</a:t>
            </a:r>
            <a:endParaRPr lang="en-US" altLang="zh-CN" sz="1600" dirty="0" smtClean="0"/>
          </a:p>
          <a:p>
            <a:pPr lvl="0">
              <a:buClr>
                <a:srgbClr val="E48312"/>
              </a:buClr>
            </a:pPr>
            <a:r>
              <a:rPr lang="zh-CN" altLang="en-US" sz="19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平台：</a:t>
            </a:r>
            <a:r>
              <a:rPr lang="en-US" altLang="zh-CN" sz="19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Python 3.5 (Windows</a:t>
            </a:r>
            <a:r>
              <a:rPr lang="zh-CN" altLang="en-US" sz="19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下</a:t>
            </a:r>
            <a:r>
              <a:rPr lang="zh-CN" altLang="en-US" sz="19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推荐</a:t>
            </a:r>
            <a:r>
              <a:rPr lang="en-US" altLang="zh-CN" sz="19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Anaconda)</a:t>
            </a:r>
            <a:r>
              <a:rPr lang="zh-CN" altLang="en-US" sz="19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9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+ </a:t>
            </a:r>
            <a:r>
              <a:rPr lang="zh-CN" altLang="en-US" sz="19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一台笔记本电脑</a:t>
            </a:r>
            <a:endParaRPr lang="en-US" altLang="zh-CN" sz="19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“因为认识耶和华的知识要充满遍地，好像水充满洋海一般。”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以赛亚书</a:t>
            </a:r>
            <a:r>
              <a:rPr lang="en-US" altLang="zh-CN" dirty="0" smtClean="0"/>
              <a:t>11:9)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7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工具：数据批量处理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25625"/>
            <a:ext cx="317363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200" dirty="0" smtClean="0"/>
              <a:t>大数据处理的难点：变量维度和种类众多，对人工逐个变量整理进</a:t>
            </a:r>
            <a:r>
              <a:rPr lang="zh-CN" altLang="en-US" sz="2200" dirty="0"/>
              <a:t>行挑战</a:t>
            </a:r>
          </a:p>
          <a:p>
            <a:pPr marL="0" indent="0">
              <a:buNone/>
            </a:pPr>
            <a:r>
              <a:rPr lang="zh-CN" altLang="en-US" sz="2200" dirty="0" smtClean="0"/>
              <a:t>解决方案：在数</a:t>
            </a:r>
            <a:r>
              <a:rPr lang="zh-CN" altLang="en-US" sz="2200" dirty="0"/>
              <a:t>据处</a:t>
            </a:r>
            <a:r>
              <a:rPr lang="zh-CN" altLang="en-US" sz="2200" dirty="0" smtClean="0"/>
              <a:t>理</a:t>
            </a:r>
            <a:r>
              <a:rPr lang="zh-CN" altLang="en-US" sz="2200" dirty="0"/>
              <a:t>全流程</a:t>
            </a:r>
            <a:r>
              <a:rPr lang="zh-CN" altLang="en-US" sz="2200" dirty="0" smtClean="0"/>
              <a:t>中，</a:t>
            </a:r>
            <a:r>
              <a:rPr lang="zh-CN" altLang="en-US" sz="2200" dirty="0"/>
              <a:t>借助批量处</a:t>
            </a:r>
            <a:r>
              <a:rPr lang="zh-CN" altLang="en-US" sz="2200" dirty="0" smtClean="0"/>
              <a:t>理组合，</a:t>
            </a:r>
            <a:r>
              <a:rPr lang="zh-CN" altLang="en-US" sz="2200" dirty="0"/>
              <a:t>我</a:t>
            </a:r>
            <a:r>
              <a:rPr lang="zh-CN" altLang="en-US" sz="2200" dirty="0" smtClean="0"/>
              <a:t>们将繁杂的数</a:t>
            </a:r>
            <a:r>
              <a:rPr lang="zh-CN" altLang="en-US" sz="2200" dirty="0"/>
              <a:t>据处理化简为</a:t>
            </a:r>
            <a:r>
              <a:rPr lang="en-US" altLang="zh-CN" sz="2200" dirty="0"/>
              <a:t>3</a:t>
            </a:r>
            <a:r>
              <a:rPr lang="zh-CN" altLang="en-US" sz="2200" dirty="0"/>
              <a:t>个问</a:t>
            </a:r>
            <a:r>
              <a:rPr lang="zh-CN" altLang="en-US" sz="2200" dirty="0" smtClean="0"/>
              <a:t>题</a:t>
            </a:r>
            <a:endParaRPr lang="zh-CN" altLang="en-US" sz="2000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CN" altLang="en-US" sz="2000" dirty="0" smtClean="0"/>
              <a:t>如何分组</a:t>
            </a:r>
            <a:endParaRPr lang="en-US" altLang="zh-CN" sz="2000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CN" altLang="en-US" sz="2000" dirty="0" smtClean="0"/>
              <a:t>编什么函数使各组达到转换目的</a:t>
            </a:r>
            <a:endParaRPr lang="en-US" altLang="zh-CN" sz="2000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CN" altLang="en-US" sz="2000" dirty="0" smtClean="0"/>
              <a:t>怎样搭建批处理顺序</a:t>
            </a:r>
            <a:endParaRPr lang="en-US" altLang="zh-CN" sz="2000" dirty="0" smtClean="0"/>
          </a:p>
          <a:p>
            <a:pPr marL="0" lvl="0" indent="0">
              <a:buClr>
                <a:srgbClr val="E48312"/>
              </a:buClr>
              <a:buNone/>
            </a:pP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我们据此开展数据摘要与清洗工作</a:t>
            </a:r>
            <a:endParaRPr lang="en-US" altLang="zh-C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06916"/>
              </p:ext>
            </p:extLst>
          </p:nvPr>
        </p:nvGraphicFramePr>
        <p:xfrm>
          <a:off x="4887022" y="1825625"/>
          <a:ext cx="6687944" cy="1976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9288">
                  <a:extLst>
                    <a:ext uri="{9D8B030D-6E8A-4147-A177-3AD203B41FA5}">
                      <a16:colId xmlns:a16="http://schemas.microsoft.com/office/drawing/2014/main" val="1285966578"/>
                    </a:ext>
                  </a:extLst>
                </a:gridCol>
                <a:gridCol w="2321349">
                  <a:extLst>
                    <a:ext uri="{9D8B030D-6E8A-4147-A177-3AD203B41FA5}">
                      <a16:colId xmlns:a16="http://schemas.microsoft.com/office/drawing/2014/main" val="4178408215"/>
                    </a:ext>
                  </a:extLst>
                </a:gridCol>
                <a:gridCol w="3267307">
                  <a:extLst>
                    <a:ext uri="{9D8B030D-6E8A-4147-A177-3AD203B41FA5}">
                      <a16:colId xmlns:a16="http://schemas.microsoft.com/office/drawing/2014/main" val="358898476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组合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pd.concat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map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pd.DataFrame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groupby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91953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处理单元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单级行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列（分组）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多级行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列分组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8909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应用函数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任意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简单统计量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528607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按行应用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数据读取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历史记录处理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651452"/>
                  </a:ext>
                </a:extLst>
              </a:tr>
              <a:tr h="40976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按列应用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数据摘要、变量清洗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概括系列变量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08953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72" y="3890831"/>
            <a:ext cx="2871016" cy="22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629" y="3906643"/>
            <a:ext cx="4127294" cy="2270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“因为认识耶和华的知识要充满遍地，好像水充满洋海一般。”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以赛亚书</a:t>
            </a:r>
            <a:r>
              <a:rPr lang="en-US" altLang="zh-CN" dirty="0" smtClean="0"/>
              <a:t>11:9)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5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数据摘要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155" y="1891957"/>
            <a:ext cx="3144645" cy="441323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Q: </a:t>
            </a:r>
            <a:r>
              <a:rPr lang="zh-CN" altLang="en-US" dirty="0"/>
              <a:t>读</a:t>
            </a:r>
            <a:r>
              <a:rPr lang="zh-CN" altLang="en-US" dirty="0" smtClean="0"/>
              <a:t>取好</a:t>
            </a:r>
            <a:r>
              <a:rPr lang="zh-CN" altLang="en-US" dirty="0" smtClean="0"/>
              <a:t>数据后，该做什么呢？</a:t>
            </a:r>
            <a:endParaRPr lang="en-US" altLang="zh-CN" dirty="0" smtClean="0"/>
          </a:p>
          <a:p>
            <a:r>
              <a:rPr lang="en-US" altLang="zh-CN" dirty="0" smtClean="0"/>
              <a:t>A: </a:t>
            </a:r>
            <a:r>
              <a:rPr lang="zh-CN" altLang="en-US" dirty="0" smtClean="0"/>
              <a:t>在</a:t>
            </a:r>
            <a:r>
              <a:rPr lang="zh-CN" altLang="en-US" dirty="0" smtClean="0"/>
              <a:t>清洗建模前，我们首先要简</a:t>
            </a:r>
            <a:r>
              <a:rPr lang="zh-CN" altLang="en-US" dirty="0"/>
              <a:t>化并理</a:t>
            </a:r>
            <a:r>
              <a:rPr lang="zh-CN" altLang="en-US" dirty="0" smtClean="0"/>
              <a:t>解数据的特征</a:t>
            </a:r>
            <a:endParaRPr lang="en-US" altLang="zh-CN" dirty="0" smtClean="0"/>
          </a:p>
          <a:p>
            <a:r>
              <a:rPr lang="zh-CN" altLang="en-US" dirty="0"/>
              <a:t>具体</a:t>
            </a:r>
            <a:r>
              <a:rPr lang="zh-CN" altLang="en-US" dirty="0" smtClean="0"/>
              <a:t>地，</a:t>
            </a:r>
            <a:r>
              <a:rPr lang="zh-CN" altLang="en-US" dirty="0" smtClean="0"/>
              <a:t>以</a:t>
            </a:r>
            <a:r>
              <a:rPr lang="zh-CN" altLang="en-US" dirty="0" smtClean="0"/>
              <a:t>批处理设计函数总结各变量，汇总成表：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</a:t>
            </a:r>
            <a:r>
              <a:rPr lang="zh-CN" altLang="en-US" dirty="0"/>
              <a:t>量类型</a:t>
            </a:r>
          </a:p>
          <a:p>
            <a:pPr lvl="1"/>
            <a:r>
              <a:rPr lang="zh-CN" altLang="en-US" dirty="0" smtClean="0"/>
              <a:t>空</a:t>
            </a:r>
            <a:r>
              <a:rPr lang="zh-CN" altLang="en-US" dirty="0"/>
              <a:t>值</a:t>
            </a:r>
            <a:r>
              <a:rPr lang="en-US" altLang="zh-CN" dirty="0"/>
              <a:t>/</a:t>
            </a:r>
            <a:r>
              <a:rPr lang="zh-CN" altLang="en-US" dirty="0"/>
              <a:t>非空值数量</a:t>
            </a:r>
          </a:p>
          <a:p>
            <a:pPr lvl="1"/>
            <a:r>
              <a:rPr lang="zh-CN" altLang="en-US" dirty="0" smtClean="0"/>
              <a:t>前五大频数值与</a:t>
            </a:r>
            <a:r>
              <a:rPr lang="zh-CN" altLang="en-US" dirty="0"/>
              <a:t>尾</a:t>
            </a:r>
            <a:r>
              <a:rPr lang="zh-CN" altLang="en-US" dirty="0" smtClean="0"/>
              <a:t>巴</a:t>
            </a:r>
            <a:endParaRPr lang="zh-CN" altLang="en-US" dirty="0"/>
          </a:p>
          <a:p>
            <a:pPr lvl="1"/>
            <a:r>
              <a:rPr lang="zh-CN" altLang="en-US" dirty="0" smtClean="0"/>
              <a:t>数值统</a:t>
            </a:r>
            <a:r>
              <a:rPr lang="zh-CN" altLang="en-US" dirty="0"/>
              <a:t>计量：均值、方差、四分位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帮</a:t>
            </a:r>
            <a:r>
              <a:rPr lang="zh-CN" altLang="en-US" dirty="0"/>
              <a:t>助我们对变量特征一目了然，以开展清洗工作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88" y="2107648"/>
            <a:ext cx="7709239" cy="1875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88" y="4353746"/>
            <a:ext cx="7709239" cy="1903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0378" y="173736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摘要前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90000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行*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354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列）：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0378" y="3984414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摘要后（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354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行*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22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列）：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0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数据清洗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6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为模型铺平数据的道路，使模型能在其上飞驰</a:t>
            </a:r>
            <a:endParaRPr lang="en-US" altLang="zh-CN" dirty="0" smtClean="0"/>
          </a:p>
          <a:p>
            <a:r>
              <a:rPr lang="en-US" altLang="zh-CN" dirty="0" smtClean="0"/>
              <a:t>Q: </a:t>
            </a:r>
            <a:r>
              <a:rPr lang="zh-CN" altLang="en-US" dirty="0" smtClean="0"/>
              <a:t>这</a:t>
            </a:r>
            <a:r>
              <a:rPr lang="zh-CN" altLang="en-US" dirty="0"/>
              <a:t>么多变量，真的需要我一个一个看来清洗吗？</a:t>
            </a:r>
            <a:endParaRPr lang="en-US" altLang="zh-CN" dirty="0" smtClean="0"/>
          </a:p>
          <a:p>
            <a:r>
              <a:rPr lang="en-US" altLang="zh-CN" dirty="0" smtClean="0"/>
              <a:t>A: </a:t>
            </a:r>
            <a:r>
              <a:rPr lang="zh-CN" altLang="en-US" dirty="0" smtClean="0"/>
              <a:t>不必的，面对繁杂的现实数据，我</a:t>
            </a:r>
            <a:r>
              <a:rPr lang="zh-CN" altLang="en-US" dirty="0"/>
              <a:t>们要搭建通用的</a:t>
            </a:r>
            <a:r>
              <a:rPr lang="en-US" altLang="zh-CN" dirty="0"/>
              <a:t>5</a:t>
            </a:r>
            <a:r>
              <a:rPr lang="zh-CN" altLang="en-US" dirty="0"/>
              <a:t>步法依次批量完成清洗：</a:t>
            </a:r>
          </a:p>
          <a:p>
            <a:pPr marL="544068" lvl="1" indent="-342900">
              <a:buFont typeface="+mj-lt"/>
              <a:buAutoNum type="arabicPeriod"/>
            </a:pPr>
            <a:r>
              <a:rPr lang="zh-CN" altLang="en-US" b="1" dirty="0" smtClean="0"/>
              <a:t>数值化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非</a:t>
            </a:r>
            <a:r>
              <a:rPr lang="zh-CN" altLang="en-US" dirty="0"/>
              <a:t>数值变量全部转为数值变</a:t>
            </a:r>
            <a:r>
              <a:rPr lang="zh-CN" altLang="en-US" dirty="0" smtClean="0"/>
              <a:t>量</a:t>
            </a:r>
            <a:endParaRPr lang="zh-CN" altLang="en-US" dirty="0"/>
          </a:p>
          <a:p>
            <a:pPr lvl="2"/>
            <a:r>
              <a:rPr lang="zh-CN" altLang="en-US" b="1" dirty="0" smtClean="0"/>
              <a:t>有</a:t>
            </a:r>
            <a:r>
              <a:rPr lang="zh-CN" altLang="en-US" b="1" dirty="0"/>
              <a:t>额外信息的非数值变量</a:t>
            </a:r>
            <a:r>
              <a:rPr lang="zh-CN" altLang="en-US" dirty="0"/>
              <a:t>转化为对应的数值：时间→年月</a:t>
            </a:r>
            <a:r>
              <a:rPr lang="zh-CN" altLang="en-US" dirty="0" smtClean="0"/>
              <a:t>日周、相对天数；地</a:t>
            </a:r>
            <a:r>
              <a:rPr lang="zh-CN" altLang="en-US" dirty="0"/>
              <a:t>名→经纬度和城市等</a:t>
            </a:r>
            <a:r>
              <a:rPr lang="zh-CN" altLang="en-US" dirty="0" smtClean="0"/>
              <a:t>级；定</a:t>
            </a:r>
            <a:r>
              <a:rPr lang="zh-CN" altLang="en-US" dirty="0"/>
              <a:t>序变量→序数</a:t>
            </a:r>
          </a:p>
          <a:p>
            <a:pPr lvl="2"/>
            <a:r>
              <a:rPr lang="zh-CN" altLang="en-US" b="1" dirty="0" smtClean="0"/>
              <a:t>其</a:t>
            </a:r>
            <a:r>
              <a:rPr lang="zh-CN" altLang="en-US" b="1" dirty="0"/>
              <a:t>余非数值变量</a:t>
            </a:r>
            <a:r>
              <a:rPr lang="zh-CN" altLang="en-US" dirty="0"/>
              <a:t>全</a:t>
            </a:r>
            <a:r>
              <a:rPr lang="zh-CN" altLang="en-US" dirty="0" smtClean="0"/>
              <a:t>部</a:t>
            </a:r>
            <a:r>
              <a:rPr lang="zh-CN" altLang="en-US" dirty="0"/>
              <a:t>展开</a:t>
            </a:r>
            <a:r>
              <a:rPr lang="zh-CN" altLang="en-US" dirty="0" smtClean="0"/>
              <a:t>为</a:t>
            </a:r>
            <a:r>
              <a:rPr lang="en-US" altLang="zh-CN" dirty="0"/>
              <a:t>0-1</a:t>
            </a:r>
            <a:r>
              <a:rPr lang="zh-CN" altLang="en-US" dirty="0"/>
              <a:t>哑变量</a:t>
            </a:r>
          </a:p>
          <a:p>
            <a:pPr marL="544068" lvl="1" indent="-342900">
              <a:buFont typeface="+mj-lt"/>
              <a:buAutoNum type="arabicPeriod"/>
            </a:pPr>
            <a:r>
              <a:rPr lang="zh-CN" altLang="en-US" b="1" dirty="0" smtClean="0"/>
              <a:t>统计量概括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</a:t>
            </a:r>
            <a:r>
              <a:rPr lang="zh-CN" altLang="en-US" b="1" dirty="0" smtClean="0"/>
              <a:t>一</a:t>
            </a:r>
            <a:r>
              <a:rPr lang="zh-CN" altLang="en-US" b="1" dirty="0"/>
              <a:t>系列相似变</a:t>
            </a:r>
            <a:r>
              <a:rPr lang="zh-CN" altLang="en-US" b="1" dirty="0" smtClean="0"/>
              <a:t>量</a:t>
            </a:r>
            <a:r>
              <a:rPr lang="zh-CN" altLang="en-US" dirty="0"/>
              <a:t>选取统计量进行代替</a:t>
            </a:r>
            <a:endParaRPr lang="en-US" altLang="zh-CN" b="1" dirty="0" smtClean="0"/>
          </a:p>
          <a:p>
            <a:pPr lvl="2"/>
            <a:r>
              <a:rPr lang="zh-CN" altLang="en-US" dirty="0"/>
              <a:t>各时期第三方信</a:t>
            </a:r>
            <a:r>
              <a:rPr lang="zh-CN" altLang="en-US" dirty="0" smtClean="0"/>
              <a:t>息→中</a:t>
            </a:r>
            <a:r>
              <a:rPr lang="zh-CN" altLang="en-US" dirty="0"/>
              <a:t>位数、方差</a:t>
            </a:r>
            <a:r>
              <a:rPr lang="zh-CN" altLang="en-US" dirty="0" smtClean="0"/>
              <a:t>、最值、首值；几</a:t>
            </a:r>
            <a:r>
              <a:rPr lang="zh-CN" altLang="en-US" dirty="0"/>
              <a:t>个地理变量→中位数、方</a:t>
            </a:r>
            <a:r>
              <a:rPr lang="zh-CN" altLang="en-US" dirty="0" smtClean="0"/>
              <a:t>差；各</a:t>
            </a:r>
            <a:r>
              <a:rPr lang="zh-CN" altLang="en-US" dirty="0"/>
              <a:t>大类</a:t>
            </a:r>
            <a:r>
              <a:rPr lang="zh-CN" altLang="en-US" dirty="0" smtClean="0"/>
              <a:t>别→空值数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统</a:t>
            </a:r>
            <a:r>
              <a:rPr lang="zh-CN" altLang="en-US" dirty="0"/>
              <a:t>计量重精不重多，尽量互相独立</a:t>
            </a:r>
          </a:p>
          <a:p>
            <a:pPr marL="544068" lvl="1" indent="-342900">
              <a:buFont typeface="+mj-lt"/>
              <a:buAutoNum type="arabicPeriod"/>
            </a:pPr>
            <a:r>
              <a:rPr lang="zh-CN" altLang="en-US" b="1" dirty="0" smtClean="0"/>
              <a:t>稀疏性去除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删除空</a:t>
            </a:r>
            <a:r>
              <a:rPr lang="zh-CN" altLang="en-US" dirty="0"/>
              <a:t>值</a:t>
            </a:r>
            <a:r>
              <a:rPr lang="en-US" altLang="zh-CN" dirty="0"/>
              <a:t>/</a:t>
            </a:r>
            <a:r>
              <a:rPr lang="zh-CN" altLang="en-US" dirty="0"/>
              <a:t>同一值占绝大比例（如</a:t>
            </a:r>
            <a:r>
              <a:rPr lang="en-US" altLang="zh-CN" dirty="0"/>
              <a:t>99.9%</a:t>
            </a:r>
            <a:r>
              <a:rPr lang="zh-CN" altLang="en-US" dirty="0"/>
              <a:t>）的列</a:t>
            </a:r>
          </a:p>
          <a:p>
            <a:pPr marL="544068" lvl="1" indent="-342900">
              <a:buFont typeface="+mj-lt"/>
              <a:buAutoNum type="arabicPeriod"/>
            </a:pPr>
            <a:r>
              <a:rPr lang="zh-CN" altLang="en-US" b="1" dirty="0" smtClean="0"/>
              <a:t>共线性去除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删除相</a:t>
            </a:r>
            <a:r>
              <a:rPr lang="zh-CN" altLang="en-US" dirty="0"/>
              <a:t>关矩阵的严格下三角</a:t>
            </a:r>
            <a:r>
              <a:rPr lang="zh-CN" altLang="en-US" dirty="0" smtClean="0"/>
              <a:t>阵含接</a:t>
            </a:r>
            <a:r>
              <a:rPr lang="zh-CN" altLang="en-US" dirty="0"/>
              <a:t>近</a:t>
            </a:r>
            <a:r>
              <a:rPr lang="en-US" altLang="zh-CN" dirty="0"/>
              <a:t>±1</a:t>
            </a:r>
            <a:r>
              <a:rPr lang="zh-CN" altLang="en-US" dirty="0"/>
              <a:t>的列</a:t>
            </a:r>
          </a:p>
          <a:p>
            <a:pPr marL="544068" lvl="1" indent="-342900">
              <a:buFont typeface="+mj-lt"/>
              <a:buAutoNum type="arabicPeriod"/>
            </a:pPr>
            <a:r>
              <a:rPr lang="zh-CN" altLang="en-US" b="1" dirty="0" smtClean="0"/>
              <a:t>分布标准化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用中位数</a:t>
            </a:r>
            <a:r>
              <a:rPr lang="zh-CN" altLang="en-US" b="1" dirty="0" smtClean="0"/>
              <a:t>填</a:t>
            </a:r>
            <a:r>
              <a:rPr lang="zh-CN" altLang="en-US" b="1" dirty="0"/>
              <a:t>充空值</a:t>
            </a:r>
            <a:r>
              <a:rPr lang="zh-CN" altLang="en-US" dirty="0"/>
              <a:t>，最后正态</a:t>
            </a:r>
            <a:r>
              <a:rPr lang="zh-CN" altLang="en-US" b="1" dirty="0"/>
              <a:t>标准</a:t>
            </a:r>
            <a:r>
              <a:rPr lang="zh-CN" altLang="en-US" b="1" dirty="0" smtClean="0"/>
              <a:t>化</a:t>
            </a:r>
            <a:r>
              <a:rPr lang="zh-CN" altLang="en-US" dirty="0" smtClean="0"/>
              <a:t>（先取百分位序数，再转为正</a:t>
            </a:r>
            <a:r>
              <a:rPr lang="zh-CN" altLang="en-US" dirty="0"/>
              <a:t>态分</a:t>
            </a:r>
            <a:r>
              <a:rPr lang="zh-CN" altLang="en-US" dirty="0" smtClean="0"/>
              <a:t>布）</a:t>
            </a:r>
            <a:endParaRPr lang="en-US" altLang="zh-CN" dirty="0" smtClean="0"/>
          </a:p>
          <a:p>
            <a:pPr lvl="2">
              <a:buClr>
                <a:srgbClr val="E48312"/>
              </a:buClr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出发点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：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实际数据大量有偏分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布，不考虑分布的集成决策树类模型往往表现出色而稳健</a:t>
            </a: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>
              <a:buClr>
                <a:srgbClr val="E48312"/>
              </a:buClr>
            </a:pP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目的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：保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持排序关系稳定下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，彻底清除有偏分布和极端值，满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足众多模型对数据假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设</a:t>
            </a: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</a:pP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搭建好清洗流程与函数后，我们可以短时大量地清洗好数据，进入建模阶段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0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模型选择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770" y="1830494"/>
            <a:ext cx="3417229" cy="433916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考</a:t>
            </a:r>
            <a:r>
              <a:rPr lang="zh-CN" altLang="en-US" dirty="0" smtClean="0"/>
              <a:t>虑我们的问题与数据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zh-CN" altLang="en-US" dirty="0"/>
              <a:t>线</a:t>
            </a:r>
            <a:r>
              <a:rPr lang="zh-CN" altLang="en-US" dirty="0" smtClean="0"/>
              <a:t>性分类</a:t>
            </a:r>
            <a:r>
              <a:rPr lang="zh-CN" altLang="en-US" dirty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变量多</a:t>
            </a:r>
            <a:r>
              <a:rPr lang="zh-CN" altLang="en-US" dirty="0"/>
              <a:t>样</a:t>
            </a:r>
            <a:r>
              <a:rPr lang="zh-CN" altLang="en-US" dirty="0" smtClean="0"/>
              <a:t>，且无特定关</a:t>
            </a:r>
            <a:r>
              <a:rPr lang="zh-CN" altLang="en-US" dirty="0"/>
              <a:t>联（图</a:t>
            </a:r>
            <a:r>
              <a:rPr lang="zh-CN" altLang="en-US" dirty="0" smtClean="0"/>
              <a:t>像语</a:t>
            </a:r>
            <a:r>
              <a:rPr lang="zh-CN" altLang="en-US" dirty="0"/>
              <a:t>音</a:t>
            </a:r>
            <a:r>
              <a:rPr lang="zh-CN" altLang="en-US" dirty="0" smtClean="0"/>
              <a:t>、时间序</a:t>
            </a:r>
            <a:r>
              <a:rPr lang="zh-CN" altLang="en-US" dirty="0"/>
              <a:t>列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lvl="1"/>
            <a:r>
              <a:rPr lang="zh-CN" altLang="en-US" dirty="0"/>
              <a:t>精</a:t>
            </a:r>
            <a:r>
              <a:rPr lang="zh-CN" altLang="en-US" dirty="0" smtClean="0"/>
              <a:t>度优先，综合稳健性与速度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从简单到复杂选取三类模型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zh-CN" altLang="en-US" dirty="0"/>
              <a:t>相</a:t>
            </a:r>
            <a:r>
              <a:rPr lang="zh-CN" altLang="en-US" dirty="0" smtClean="0"/>
              <a:t>同</a:t>
            </a:r>
            <a:r>
              <a:rPr lang="en-US" altLang="zh-CN" dirty="0" smtClean="0"/>
              <a:t>10-folds</a:t>
            </a:r>
            <a:r>
              <a:rPr lang="zh-CN" altLang="en-US" dirty="0" smtClean="0"/>
              <a:t>交</a:t>
            </a:r>
            <a:r>
              <a:rPr lang="zh-CN" altLang="en-US" dirty="0"/>
              <a:t>叉验证为准</a:t>
            </a:r>
          </a:p>
          <a:p>
            <a:pPr lvl="1"/>
            <a:r>
              <a:rPr lang="zh-CN" altLang="en-US" dirty="0" smtClean="0"/>
              <a:t>训</a:t>
            </a:r>
            <a:r>
              <a:rPr lang="zh-CN" altLang="en-US" dirty="0"/>
              <a:t>练样本</a:t>
            </a:r>
            <a:r>
              <a:rPr lang="en-US" altLang="zh-CN" dirty="0"/>
              <a:t>8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</a:t>
            </a:r>
            <a:r>
              <a:rPr lang="zh-CN" altLang="en-US" dirty="0"/>
              <a:t>量经清洗后共</a:t>
            </a:r>
            <a:r>
              <a:rPr lang="en-US" altLang="zh-CN" dirty="0" smtClean="0"/>
              <a:t>389</a:t>
            </a:r>
            <a:r>
              <a:rPr lang="zh-CN" altLang="en-US" dirty="0" smtClean="0"/>
              <a:t>个</a:t>
            </a:r>
            <a:endParaRPr lang="en-US" altLang="zh-CN" dirty="0"/>
          </a:p>
          <a:p>
            <a:pPr lvl="1"/>
            <a:r>
              <a:rPr lang="zh-CN" altLang="en-US" dirty="0" smtClean="0"/>
              <a:t>正</a:t>
            </a:r>
            <a:r>
              <a:rPr lang="zh-CN" altLang="en-US" dirty="0"/>
              <a:t>态分布标准化</a:t>
            </a:r>
          </a:p>
          <a:p>
            <a:r>
              <a:rPr lang="zh-CN" altLang="en-US" dirty="0" smtClean="0"/>
              <a:t>计</a:t>
            </a:r>
            <a:r>
              <a:rPr lang="zh-CN" altLang="en-US" dirty="0"/>
              <a:t>算平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Intel </a:t>
            </a:r>
            <a:r>
              <a:rPr lang="en-US" altLang="zh-CN" dirty="0"/>
              <a:t>Core i5 </a:t>
            </a:r>
            <a:r>
              <a:rPr lang="zh-CN" altLang="en-US" dirty="0" smtClean="0"/>
              <a:t>双</a:t>
            </a:r>
            <a:r>
              <a:rPr lang="zh-CN" altLang="en-US" dirty="0"/>
              <a:t>核 </a:t>
            </a:r>
            <a:r>
              <a:rPr lang="en-US" altLang="zh-CN" dirty="0"/>
              <a:t>2.5 </a:t>
            </a:r>
            <a:r>
              <a:rPr lang="en-US" altLang="zh-CN" dirty="0" smtClean="0"/>
              <a:t>GHz</a:t>
            </a:r>
          </a:p>
          <a:p>
            <a:pPr lvl="1"/>
            <a:r>
              <a:rPr lang="en-US" altLang="zh-CN" dirty="0" smtClean="0"/>
              <a:t>8 GB 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72867"/>
              </p:ext>
            </p:extLst>
          </p:nvPr>
        </p:nvGraphicFramePr>
        <p:xfrm>
          <a:off x="4152899" y="1830494"/>
          <a:ext cx="77089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75">
                  <a:extLst>
                    <a:ext uri="{9D8B030D-6E8A-4147-A177-3AD203B41FA5}">
                      <a16:colId xmlns:a16="http://schemas.microsoft.com/office/drawing/2014/main" val="970196160"/>
                    </a:ext>
                  </a:extLst>
                </a:gridCol>
                <a:gridCol w="2046999">
                  <a:extLst>
                    <a:ext uri="{9D8B030D-6E8A-4147-A177-3AD203B41FA5}">
                      <a16:colId xmlns:a16="http://schemas.microsoft.com/office/drawing/2014/main" val="4272303371"/>
                    </a:ext>
                  </a:extLst>
                </a:gridCol>
                <a:gridCol w="2012363">
                  <a:extLst>
                    <a:ext uri="{9D8B030D-6E8A-4147-A177-3AD203B41FA5}">
                      <a16:colId xmlns:a16="http://schemas.microsoft.com/office/drawing/2014/main" val="1440753033"/>
                    </a:ext>
                  </a:extLst>
                </a:gridCol>
                <a:gridCol w="2012363">
                  <a:extLst>
                    <a:ext uri="{9D8B030D-6E8A-4147-A177-3AD203B41FA5}">
                      <a16:colId xmlns:a16="http://schemas.microsoft.com/office/drawing/2014/main" val="1567944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模型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LR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XGBoost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Keras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85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类别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逻辑回归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梯度提升树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神经网络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40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基本单元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线性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二分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网络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44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优势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极简洁、极快速、稳健、广泛应用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精度高、稳健、快速、数据适应强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发掘复杂非线性关系能力强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5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劣势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线性局限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无明显劣势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参数多、优化难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82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平均精度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(AUC)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0.775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0.787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0.771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27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最差精度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(AUC)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0.759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0.768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0.753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27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单模型时间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(s)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350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67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调参个数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10+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59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功用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快速建模</a:t>
                      </a:r>
                      <a:endParaRPr lang="en-US" altLang="zh-CN" b="1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精度</a:t>
                      </a:r>
                      <a:r>
                        <a:rPr lang="en-US" altLang="zh-CN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评估辅助</a:t>
                      </a:r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精度建模</a:t>
                      </a:r>
                      <a:endParaRPr lang="en-US" altLang="zh-CN" b="1" dirty="0" smtClean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变量评估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精度辅助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36192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“因为认识耶和华的知识要充满遍地，好像水充满洋海一般。”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以赛亚书</a:t>
            </a:r>
            <a:r>
              <a:rPr lang="en-US" altLang="zh-CN" dirty="0" smtClean="0"/>
              <a:t>11:9)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5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交叉验证与模型训练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Q: </a:t>
            </a:r>
            <a:r>
              <a:rPr lang="zh-CN" altLang="en-US" dirty="0"/>
              <a:t>为什么要用交叉验</a:t>
            </a:r>
            <a:r>
              <a:rPr lang="zh-CN" altLang="en-US" dirty="0" smtClean="0"/>
              <a:t>证？</a:t>
            </a:r>
            <a:endParaRPr lang="zh-CN" altLang="en-US" dirty="0"/>
          </a:p>
          <a:p>
            <a:r>
              <a:rPr lang="en-US" altLang="zh-CN" dirty="0" smtClean="0"/>
              <a:t>A</a:t>
            </a:r>
            <a:r>
              <a:rPr lang="en-US" altLang="zh-CN" dirty="0"/>
              <a:t>: </a:t>
            </a:r>
            <a:r>
              <a:rPr lang="zh-CN" altLang="en-US" dirty="0"/>
              <a:t>较比用单训练预测集建模，交叉验证的优势主要有：</a:t>
            </a:r>
          </a:p>
          <a:p>
            <a:pPr lvl="1"/>
            <a:r>
              <a:rPr lang="zh-CN" altLang="en-US" dirty="0" smtClean="0"/>
              <a:t>更</a:t>
            </a:r>
            <a:r>
              <a:rPr lang="zh-CN" altLang="en-US" dirty="0"/>
              <a:t>准确地估计模型预测精度：均值</a:t>
            </a:r>
          </a:p>
          <a:p>
            <a:pPr lvl="1"/>
            <a:r>
              <a:rPr lang="zh-CN" altLang="en-US" dirty="0" smtClean="0"/>
              <a:t>预</a:t>
            </a:r>
            <a:r>
              <a:rPr lang="zh-CN" altLang="en-US" dirty="0"/>
              <a:t>估模型预测效果范围：标准差（置信区间）、箱线图</a:t>
            </a:r>
          </a:p>
          <a:p>
            <a:pPr lvl="1"/>
            <a:r>
              <a:rPr lang="zh-CN" altLang="en-US" dirty="0" smtClean="0"/>
              <a:t>减</a:t>
            </a:r>
            <a:r>
              <a:rPr lang="zh-CN" altLang="en-US" dirty="0"/>
              <a:t>少过拟合风险</a:t>
            </a:r>
          </a:p>
          <a:p>
            <a:r>
              <a:rPr lang="zh-CN" altLang="en-US" dirty="0" smtClean="0"/>
              <a:t>实</a:t>
            </a:r>
            <a:r>
              <a:rPr lang="zh-CN" altLang="en-US" dirty="0"/>
              <a:t>现方法：以</a:t>
            </a:r>
            <a:r>
              <a:rPr lang="en-US" altLang="zh-CN" dirty="0"/>
              <a:t>10-folds</a:t>
            </a:r>
            <a:r>
              <a:rPr lang="zh-CN" altLang="en-US" dirty="0"/>
              <a:t>为例做交叉验证：</a:t>
            </a:r>
          </a:p>
          <a:p>
            <a:pPr marL="544068" lvl="1" indent="-342900">
              <a:buFont typeface="+mj-lt"/>
              <a:buAutoNum type="arabicPeriod"/>
            </a:pPr>
            <a:r>
              <a:rPr lang="zh-CN" altLang="en-US" dirty="0" smtClean="0"/>
              <a:t>把</a:t>
            </a:r>
            <a:r>
              <a:rPr lang="zh-CN" altLang="en-US" dirty="0"/>
              <a:t>样本行的</a:t>
            </a:r>
            <a:r>
              <a:rPr lang="en-US" altLang="zh-CN" dirty="0"/>
              <a:t>index</a:t>
            </a:r>
            <a:r>
              <a:rPr lang="zh-CN" altLang="en-US" dirty="0"/>
              <a:t>随机拆成</a:t>
            </a:r>
            <a:r>
              <a:rPr lang="en-US" altLang="zh-CN" dirty="0"/>
              <a:t>10</a:t>
            </a:r>
            <a:r>
              <a:rPr lang="zh-CN" altLang="en-US" dirty="0"/>
              <a:t>份保存起来</a:t>
            </a:r>
          </a:p>
          <a:p>
            <a:pPr marL="544068" lvl="1" indent="-342900">
              <a:buFont typeface="+mj-lt"/>
              <a:buAutoNum type="arabicPeriod"/>
            </a:pPr>
            <a:r>
              <a:rPr lang="zh-CN" altLang="en-US" dirty="0" smtClean="0"/>
              <a:t>每</a:t>
            </a:r>
            <a:r>
              <a:rPr lang="zh-CN" altLang="en-US" dirty="0"/>
              <a:t>次取</a:t>
            </a:r>
            <a:r>
              <a:rPr lang="en-US" altLang="zh-CN" dirty="0"/>
              <a:t>1</a:t>
            </a:r>
            <a:r>
              <a:rPr lang="zh-CN" altLang="en-US" dirty="0"/>
              <a:t>份作验证集</a:t>
            </a:r>
            <a:r>
              <a:rPr lang="en-US" altLang="zh-CN" dirty="0"/>
              <a:t>index</a:t>
            </a:r>
            <a:r>
              <a:rPr lang="zh-CN" altLang="en-US" dirty="0"/>
              <a:t>，其余</a:t>
            </a:r>
            <a:r>
              <a:rPr lang="en-US" altLang="zh-CN" dirty="0"/>
              <a:t>9</a:t>
            </a:r>
            <a:r>
              <a:rPr lang="zh-CN" altLang="en-US" dirty="0"/>
              <a:t>份粘起来作训练</a:t>
            </a:r>
            <a:r>
              <a:rPr lang="zh-CN" altLang="en-US" dirty="0" smtClean="0"/>
              <a:t>集，以取数据训</a:t>
            </a:r>
            <a:r>
              <a:rPr lang="zh-CN" altLang="en-US" dirty="0"/>
              <a:t>练模型，把模型保存起来</a:t>
            </a:r>
          </a:p>
          <a:p>
            <a:pPr marL="544068" lvl="1" indent="-342900">
              <a:buFont typeface="+mj-lt"/>
              <a:buAutoNum type="arabicPeriod"/>
            </a:pPr>
            <a:r>
              <a:rPr lang="zh-CN" altLang="en-US" dirty="0" smtClean="0"/>
              <a:t>依</a:t>
            </a:r>
            <a:r>
              <a:rPr lang="zh-CN" altLang="en-US" dirty="0"/>
              <a:t>次取</a:t>
            </a:r>
            <a:r>
              <a:rPr lang="en-US" altLang="zh-CN" dirty="0"/>
              <a:t>10</a:t>
            </a:r>
            <a:r>
              <a:rPr lang="zh-CN" altLang="en-US" dirty="0"/>
              <a:t>份不同的</a:t>
            </a:r>
            <a:r>
              <a:rPr lang="en-US" altLang="zh-CN" dirty="0"/>
              <a:t>index</a:t>
            </a:r>
            <a:r>
              <a:rPr lang="zh-CN" altLang="en-US" dirty="0"/>
              <a:t>，得到一组</a:t>
            </a:r>
            <a:r>
              <a:rPr lang="en-US" altLang="zh-CN" dirty="0"/>
              <a:t>10</a:t>
            </a:r>
            <a:r>
              <a:rPr lang="zh-CN" altLang="en-US" dirty="0"/>
              <a:t>个模型</a:t>
            </a:r>
          </a:p>
          <a:p>
            <a:pPr marL="544068" lvl="1" indent="-342900">
              <a:buFont typeface="+mj-lt"/>
              <a:buAutoNum type="arabicPeriod"/>
            </a:pPr>
            <a:r>
              <a:rPr lang="zh-CN" altLang="en-US" dirty="0" smtClean="0"/>
              <a:t>预</a:t>
            </a:r>
            <a:r>
              <a:rPr lang="zh-CN" altLang="en-US" dirty="0"/>
              <a:t>测时用</a:t>
            </a:r>
            <a:r>
              <a:rPr lang="en-US" altLang="zh-CN" dirty="0"/>
              <a:t>10</a:t>
            </a:r>
            <a:r>
              <a:rPr lang="zh-CN" altLang="en-US" dirty="0"/>
              <a:t>个模型预测结果取平</a:t>
            </a:r>
            <a:r>
              <a:rPr lang="zh-CN" altLang="en-US" dirty="0" smtClean="0"/>
              <a:t>均</a:t>
            </a:r>
            <a:endParaRPr lang="en-US" altLang="zh-CN" dirty="0" smtClean="0"/>
          </a:p>
          <a:p>
            <a:pPr lvl="0">
              <a:buClr>
                <a:srgbClr val="E48312"/>
              </a:buClr>
            </a:pP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初步训练好模型后，我们可以根据模型对变量进行评估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51460" indent="-3429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5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变量评估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4780"/>
            <a:ext cx="4859020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Q</a:t>
            </a:r>
            <a:r>
              <a:rPr lang="zh-CN" altLang="en-US" dirty="0" smtClean="0"/>
              <a:t>：我们该如何了解</a:t>
            </a:r>
            <a:r>
              <a:rPr lang="en-US" altLang="zh-CN" dirty="0" smtClean="0"/>
              <a:t>Y</a:t>
            </a:r>
            <a:r>
              <a:rPr lang="zh-CN" altLang="en-US" dirty="0" smtClean="0"/>
              <a:t>受哪些变量影响呢？</a:t>
            </a:r>
            <a:endParaRPr lang="zh-CN" altLang="en-US" dirty="0"/>
          </a:p>
          <a:p>
            <a:r>
              <a:rPr lang="en-US" altLang="zh-CN" dirty="0" smtClean="0"/>
              <a:t>A</a:t>
            </a:r>
            <a:r>
              <a:rPr lang="zh-CN" altLang="en-US" dirty="0"/>
              <a:t>：可以用</a:t>
            </a:r>
            <a:r>
              <a:rPr lang="en-US" altLang="zh-CN" dirty="0" err="1"/>
              <a:t>XGBoost</a:t>
            </a:r>
            <a:r>
              <a:rPr lang="zh-CN" altLang="en-US" dirty="0"/>
              <a:t>判断变量重要性，再用</a:t>
            </a:r>
            <a:r>
              <a:rPr lang="en-US" altLang="zh-CN" dirty="0"/>
              <a:t>LR</a:t>
            </a:r>
            <a:r>
              <a:rPr lang="zh-CN" altLang="en-US" dirty="0"/>
              <a:t>看影响方</a:t>
            </a:r>
            <a:r>
              <a:rPr lang="zh-CN" altLang="en-US" dirty="0" smtClean="0"/>
              <a:t>向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48" y="3125158"/>
            <a:ext cx="3732532" cy="3281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4779772"/>
                  </p:ext>
                </p:extLst>
              </p:nvPr>
            </p:nvGraphicFramePr>
            <p:xfrm>
              <a:off x="900931" y="3425987"/>
              <a:ext cx="5254542" cy="22894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30084">
                      <a:extLst>
                        <a:ext uri="{9D8B030D-6E8A-4147-A177-3AD203B41FA5}">
                          <a16:colId xmlns:a16="http://schemas.microsoft.com/office/drawing/2014/main" val="1285966578"/>
                        </a:ext>
                      </a:extLst>
                    </a:gridCol>
                    <a:gridCol w="2009872">
                      <a:extLst>
                        <a:ext uri="{9D8B030D-6E8A-4147-A177-3AD203B41FA5}">
                          <a16:colId xmlns:a16="http://schemas.microsoft.com/office/drawing/2014/main" val="4178408215"/>
                        </a:ext>
                      </a:extLst>
                    </a:gridCol>
                    <a:gridCol w="2214586">
                      <a:extLst>
                        <a:ext uri="{9D8B030D-6E8A-4147-A177-3AD203B41FA5}">
                          <a16:colId xmlns:a16="http://schemas.microsoft.com/office/drawing/2014/main" val="3588984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模型系数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LR</a:t>
                          </a:r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线性权重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err="1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XGBoost</a:t>
                          </a:r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分支相对频率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2919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针对目标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变量线性影响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变量线性</a:t>
                          </a:r>
                          <a:r>
                            <a:rPr lang="en-US" altLang="zh-CN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/</a:t>
                          </a:r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非线性影响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9089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计算方式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(</a:t>
                          </a:r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变量标准化后</a:t>
                          </a:r>
                          <a:r>
                            <a:rPr lang="en-US" altLang="zh-CN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)</a:t>
                          </a:r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权重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𝑓𝑠𝑐𝑜𝑟𝑒</m:t>
                                    </m:r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𝑀𝑒𝑎𝑛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</a:rPr>
                                          <m:t>𝑓𝑠𝑐𝑜𝑟𝑒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528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判断标准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正负号：影响方向</a:t>
                          </a:r>
                          <a:endParaRPr lang="en-US" altLang="zh-CN" sz="1600" b="1" dirty="0" smtClean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绝对值：影响大小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大于接近</a:t>
                          </a:r>
                          <a:r>
                            <a:rPr lang="en-US" altLang="zh-CN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：影响大</a:t>
                          </a:r>
                          <a:endParaRPr lang="en-US" altLang="zh-CN" sz="1600" dirty="0" smtClean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远小于</a:t>
                          </a:r>
                          <a:r>
                            <a:rPr lang="en-US" altLang="zh-CN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：影响小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2651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抗共线性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差（易虚假相关）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好</a:t>
                          </a:r>
                          <a:endParaRPr lang="zh-CN" altLang="en-US" sz="1600" b="1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0089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4779772"/>
                  </p:ext>
                </p:extLst>
              </p:nvPr>
            </p:nvGraphicFramePr>
            <p:xfrm>
              <a:off x="900931" y="3425987"/>
              <a:ext cx="5254542" cy="22894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30084">
                      <a:extLst>
                        <a:ext uri="{9D8B030D-6E8A-4147-A177-3AD203B41FA5}">
                          <a16:colId xmlns:a16="http://schemas.microsoft.com/office/drawing/2014/main" val="1285966578"/>
                        </a:ext>
                      </a:extLst>
                    </a:gridCol>
                    <a:gridCol w="2009872">
                      <a:extLst>
                        <a:ext uri="{9D8B030D-6E8A-4147-A177-3AD203B41FA5}">
                          <a16:colId xmlns:a16="http://schemas.microsoft.com/office/drawing/2014/main" val="4178408215"/>
                        </a:ext>
                      </a:extLst>
                    </a:gridCol>
                    <a:gridCol w="2214586">
                      <a:extLst>
                        <a:ext uri="{9D8B030D-6E8A-4147-A177-3AD203B41FA5}">
                          <a16:colId xmlns:a16="http://schemas.microsoft.com/office/drawing/2014/main" val="3588984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模型系数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LR</a:t>
                          </a:r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线性权重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err="1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XGBoost</a:t>
                          </a:r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分支相对频率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2919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针对目标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变量线性影响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变量线性</a:t>
                          </a:r>
                          <a:r>
                            <a:rPr lang="en-US" altLang="zh-CN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/</a:t>
                          </a:r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非线性影响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9089095"/>
                      </a:ext>
                    </a:extLst>
                  </a:tr>
                  <a:tr h="5977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计算方式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(</a:t>
                          </a:r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变量标准化后</a:t>
                          </a:r>
                          <a:r>
                            <a:rPr lang="en-US" altLang="zh-CN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)</a:t>
                          </a:r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权重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7363" t="-126531" r="-1099" b="-169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15286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判断标准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正负号：影响方向</a:t>
                          </a:r>
                          <a:endParaRPr lang="en-US" altLang="zh-CN" sz="1600" b="1" dirty="0" smtClean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绝对值：影响大小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大于接近</a:t>
                          </a:r>
                          <a:r>
                            <a:rPr lang="en-US" altLang="zh-CN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：影响大</a:t>
                          </a:r>
                          <a:endParaRPr lang="en-US" altLang="zh-CN" sz="1600" dirty="0" smtClean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远小于</a:t>
                          </a:r>
                          <a:r>
                            <a:rPr lang="en-US" altLang="zh-CN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：影响小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2651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抗共线性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差（易虚假相关）</a:t>
                          </a:r>
                          <a:endParaRPr lang="zh-CN" altLang="en-US" sz="1600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好</a:t>
                          </a:r>
                          <a:endParaRPr lang="zh-CN" altLang="en-US" sz="1600" b="1" dirty="0"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00895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6430201" y="1884780"/>
            <a:ext cx="5418897" cy="35209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</a:t>
            </a:r>
            <a:r>
              <a:rPr lang="zh-CN" altLang="en-US" dirty="0" smtClean="0"/>
              <a:t>图为</a:t>
            </a:r>
            <a:r>
              <a:rPr lang="en-US" altLang="zh-CN" dirty="0" smtClean="0"/>
              <a:t>XGB</a:t>
            </a:r>
            <a:r>
              <a:rPr lang="zh-CN" altLang="en-US" dirty="0" smtClean="0"/>
              <a:t>相</a:t>
            </a:r>
            <a:r>
              <a:rPr lang="zh-CN" altLang="en-US" dirty="0"/>
              <a:t>对频率按组汇总</a:t>
            </a:r>
            <a:r>
              <a:rPr lang="zh-CN" altLang="en-US" dirty="0" smtClean="0"/>
              <a:t>，我们可</a:t>
            </a:r>
            <a:r>
              <a:rPr lang="zh-CN" altLang="en-US" dirty="0"/>
              <a:t>据此</a:t>
            </a:r>
            <a:r>
              <a:rPr lang="zh-CN" altLang="en-US" dirty="0" smtClean="0"/>
              <a:t>改</a:t>
            </a:r>
            <a:r>
              <a:rPr lang="zh-CN" altLang="en-US" dirty="0"/>
              <a:t>进</a:t>
            </a:r>
            <a:endParaRPr lang="en-US" altLang="zh-CN" dirty="0"/>
          </a:p>
          <a:p>
            <a:pPr lvl="1"/>
            <a:r>
              <a:rPr lang="zh-CN" altLang="en-US" dirty="0" smtClean="0"/>
              <a:t>数</a:t>
            </a:r>
            <a:r>
              <a:rPr lang="zh-CN" altLang="en-US" dirty="0"/>
              <a:t>据收集：增加对重要变量的收集工作</a:t>
            </a:r>
            <a:endParaRPr lang="en-US" altLang="zh-CN" dirty="0"/>
          </a:p>
          <a:p>
            <a:pPr lvl="1"/>
            <a:r>
              <a:rPr lang="zh-CN" altLang="en-US" dirty="0"/>
              <a:t>变量清洗：针对重要变</a:t>
            </a:r>
            <a:r>
              <a:rPr lang="zh-CN" altLang="en-US" dirty="0" smtClean="0"/>
              <a:t>量</a:t>
            </a:r>
            <a:r>
              <a:rPr lang="zh-CN" altLang="en-US" dirty="0"/>
              <a:t>进一步</a:t>
            </a:r>
            <a:r>
              <a:rPr lang="zh-CN" altLang="en-US" dirty="0" smtClean="0"/>
              <a:t>转</a:t>
            </a:r>
            <a:r>
              <a:rPr lang="zh-CN" altLang="en-US" dirty="0"/>
              <a:t>换组合，及需要情况下对相对频率几乎为</a:t>
            </a:r>
            <a:r>
              <a:rPr lang="en-US" altLang="zh-CN" dirty="0"/>
              <a:t>0</a:t>
            </a:r>
            <a:r>
              <a:rPr lang="zh-CN" altLang="en-US" dirty="0"/>
              <a:t>的变量的清</a:t>
            </a:r>
            <a:r>
              <a:rPr lang="zh-CN" altLang="en-US" dirty="0" smtClean="0"/>
              <a:t>除</a:t>
            </a:r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“因为认识耶和华的知识要充满遍地，好像水充满洋海一般。”</a:t>
            </a:r>
            <a:r>
              <a:rPr lang="en-US" altLang="zh-CN" smtClean="0"/>
              <a:t>(</a:t>
            </a:r>
            <a:r>
              <a:rPr lang="zh-CN" altLang="en-US" smtClean="0"/>
              <a:t>以赛亚书</a:t>
            </a:r>
            <a:r>
              <a:rPr lang="en-US" altLang="zh-CN" smtClean="0"/>
              <a:t>11:9)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3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1174</TotalTime>
  <Words>3415</Words>
  <Application>Microsoft Office PowerPoint</Application>
  <PresentationFormat>Widescreen</PresentationFormat>
  <Paragraphs>228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等线</vt:lpstr>
      <vt:lpstr>Calibri</vt:lpstr>
      <vt:lpstr>Calibri Light</vt:lpstr>
      <vt:lpstr>Cambria Math</vt:lpstr>
      <vt:lpstr>Retrospect</vt:lpstr>
      <vt:lpstr>大数据预测的一条入门途径 ——以拍拍贷风控模型预测为例</vt:lpstr>
      <vt:lpstr>出发点</vt:lpstr>
      <vt:lpstr>数据与目标</vt:lpstr>
      <vt:lpstr>工具：数据批量处理</vt:lpstr>
      <vt:lpstr>数据摘要</vt:lpstr>
      <vt:lpstr>数据清洗</vt:lpstr>
      <vt:lpstr>模型选择</vt:lpstr>
      <vt:lpstr>交叉验证与模型训练</vt:lpstr>
      <vt:lpstr>变量评估</vt:lpstr>
      <vt:lpstr>模型优化</vt:lpstr>
      <vt:lpstr>模型组合</vt:lpstr>
      <vt:lpstr>流程回顾</vt:lpstr>
      <vt:lpstr>改进潜力</vt:lpstr>
      <vt:lpstr>局限与反思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大数据分析的一条入门途径 ——以拍拍贷风控模型预测为例</dc:title>
  <dc:creator>Fangda Fan</dc:creator>
  <cp:lastModifiedBy>Fangda Fan</cp:lastModifiedBy>
  <cp:revision>154</cp:revision>
  <dcterms:created xsi:type="dcterms:W3CDTF">2016-04-29T16:55:18Z</dcterms:created>
  <dcterms:modified xsi:type="dcterms:W3CDTF">2016-05-06T03:15:57Z</dcterms:modified>
</cp:coreProperties>
</file>