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3" r:id="rId9"/>
    <p:sldId id="261" r:id="rId10"/>
    <p:sldId id="266" r:id="rId11"/>
    <p:sldId id="268" r:id="rId12"/>
    <p:sldId id="270" r:id="rId13"/>
    <p:sldId id="272" r:id="rId14"/>
    <p:sldId id="274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lacial Indifference" panose="020B0604020202020204" charset="0"/>
      <p:regular r:id="rId21"/>
    </p:embeddedFont>
    <p:embeddedFont>
      <p:font typeface="Glacial Indifference Bold" panose="020B0604020202020204" charset="0"/>
      <p:regular r:id="rId22"/>
    </p:embeddedFont>
    <p:embeddedFont>
      <p:font typeface="Open Sauce Light" panose="020B0604020202020204" charset="0"/>
      <p:regular r:id="rId23"/>
    </p:embeddedFont>
    <p:embeddedFont>
      <p:font typeface="Open Sauce Light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3DBA9-C893-47C9-AAD9-624F892F762B}" v="14" dt="2021-05-04T13:00:38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22" autoAdjust="0"/>
  </p:normalViewPr>
  <p:slideViewPr>
    <p:cSldViewPr>
      <p:cViewPr varScale="1">
        <p:scale>
          <a:sx n="46" d="100"/>
          <a:sy n="46" d="100"/>
        </p:scale>
        <p:origin x="7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3E62F-F7CB-4C95-9EA6-5AB8DFD107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2AA79-7204-431B-AF50-E5C4CD99DA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2AA79-7204-431B-AF50-E5C4CD99DA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0" Type="http://schemas.openxmlformats.org/officeDocument/2006/relationships/image" Target="../media/image38.svg"/><Relationship Id="rId4" Type="http://schemas.openxmlformats.org/officeDocument/2006/relationships/image" Target="../media/image4.sv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svg"/><Relationship Id="rId7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26.sv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1187631" y="2511883"/>
            <a:ext cx="7146415" cy="2337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SkillShare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  <a:p>
            <a:pPr>
              <a:lnSpc>
                <a:spcPts val="9900"/>
              </a:lnSpc>
            </a:pPr>
            <a:r>
              <a:rPr lang="en-US" sz="3600" dirty="0" err="1">
                <a:solidFill>
                  <a:srgbClr val="000000"/>
                </a:solidFill>
                <a:latin typeface="Glacial Indifference"/>
              </a:rPr>
              <a:t>Entrega</a:t>
            </a:r>
            <a:r>
              <a:rPr lang="en-US" sz="3600" dirty="0">
                <a:solidFill>
                  <a:srgbClr val="000000"/>
                </a:solidFill>
                <a:latin typeface="Glacial Indifference"/>
              </a:rPr>
              <a:t> nº3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97617" y="1261656"/>
            <a:ext cx="6761467" cy="776368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7016349"/>
            <a:ext cx="6296657" cy="36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Um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projeto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da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equipe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RGBA</a:t>
            </a:r>
            <a:endParaRPr lang="en-US" sz="2394" spc="95" dirty="0">
              <a:solidFill>
                <a:srgbClr val="FFFFFF"/>
              </a:solidFill>
              <a:latin typeface="Open Sauce Ligh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10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 rot="-5400000">
            <a:off x="5818208" y="5517445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AutoShape 11"/>
          <p:cNvSpPr/>
          <p:nvPr/>
        </p:nvSpPr>
        <p:spPr>
          <a:xfrm rot="-5400000">
            <a:off x="12276827" y="5517445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AutoShape 12"/>
          <p:cNvSpPr/>
          <p:nvPr/>
        </p:nvSpPr>
        <p:spPr>
          <a:xfrm rot="-5400000">
            <a:off x="9047517" y="5517445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TextBox 14"/>
          <p:cNvSpPr txBox="1"/>
          <p:nvPr/>
        </p:nvSpPr>
        <p:spPr>
          <a:xfrm>
            <a:off x="1000259" y="953427"/>
            <a:ext cx="8629883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 err="1">
                <a:solidFill>
                  <a:srgbClr val="FFFFFF"/>
                </a:solidFill>
                <a:latin typeface="Glacial Indifference"/>
              </a:rPr>
              <a:t>Linha</a:t>
            </a:r>
            <a:r>
              <a:rPr lang="en-US" sz="9000" dirty="0">
                <a:solidFill>
                  <a:srgbClr val="FFFFFF"/>
                </a:solidFill>
                <a:latin typeface="Glacial Indifference"/>
              </a:rPr>
              <a:t> do tempo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276600" y="5448300"/>
            <a:ext cx="2104948" cy="2552059"/>
            <a:chOff x="0" y="0"/>
            <a:chExt cx="2806598" cy="3402745"/>
          </a:xfrm>
        </p:grpSpPr>
        <p:grpSp>
          <p:nvGrpSpPr>
            <p:cNvPr id="16" name="Group 16"/>
            <p:cNvGrpSpPr/>
            <p:nvPr/>
          </p:nvGrpSpPr>
          <p:grpSpPr>
            <a:xfrm>
              <a:off x="1299977" y="0"/>
              <a:ext cx="206644" cy="206644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973938" y="505360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068789"/>
              <a:ext cx="2806598" cy="1333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Cadastro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alunos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log-in para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usuários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envio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e-mails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automáticos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82485" y="1427712"/>
              <a:ext cx="2241623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84853" y="3186242"/>
            <a:ext cx="2104948" cy="3163309"/>
            <a:chOff x="0" y="113824"/>
            <a:chExt cx="2806598" cy="4217745"/>
          </a:xfrm>
        </p:grpSpPr>
        <p:grpSp>
          <p:nvGrpSpPr>
            <p:cNvPr id="22" name="Group 22"/>
            <p:cNvGrpSpPr/>
            <p:nvPr/>
          </p:nvGrpSpPr>
          <p:grpSpPr>
            <a:xfrm>
              <a:off x="1299977" y="3127199"/>
              <a:ext cx="206644" cy="206644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973938" y="3632559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93135"/>
              <a:ext cx="2806598" cy="2017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Upload e download do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conteúdo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da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biblioteca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upload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visualização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destaques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pílulas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conhecimento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eventos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01781" y="113824"/>
              <a:ext cx="240303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843473" y="3186242"/>
            <a:ext cx="2104948" cy="3163308"/>
            <a:chOff x="0" y="28575"/>
            <a:chExt cx="2806598" cy="4217744"/>
          </a:xfrm>
        </p:grpSpPr>
        <p:grpSp>
          <p:nvGrpSpPr>
            <p:cNvPr id="28" name="Group 28"/>
            <p:cNvGrpSpPr/>
            <p:nvPr/>
          </p:nvGrpSpPr>
          <p:grpSpPr>
            <a:xfrm>
              <a:off x="1299977" y="3047354"/>
              <a:ext cx="206644" cy="206644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973938" y="3552714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dirty="0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693135"/>
              <a:ext cx="2806598" cy="2017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Envio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resolução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feedback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avaliações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cálculo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notas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geração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certificados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amostra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gráficos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adminstradores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201781" y="28575"/>
              <a:ext cx="240303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04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614163" y="5450327"/>
            <a:ext cx="2104948" cy="3575954"/>
            <a:chOff x="0" y="0"/>
            <a:chExt cx="2806598" cy="4767940"/>
          </a:xfrm>
        </p:grpSpPr>
        <p:grpSp>
          <p:nvGrpSpPr>
            <p:cNvPr id="34" name="Group 34"/>
            <p:cNvGrpSpPr/>
            <p:nvPr/>
          </p:nvGrpSpPr>
          <p:grpSpPr>
            <a:xfrm>
              <a:off x="1307264" y="0"/>
              <a:ext cx="206644" cy="206644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973938" y="505360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2066087"/>
              <a:ext cx="2806598" cy="2701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Criação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do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catálogo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cursos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vinculação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turmas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cursos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manipulação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do banco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questões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registro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atividades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rastreio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do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progresso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controle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das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turmas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201781" y="1389976"/>
              <a:ext cx="240303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03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11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8854" y="2018713"/>
            <a:ext cx="7575146" cy="674876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8221564" y="2018713"/>
            <a:ext cx="8471140" cy="6319087"/>
            <a:chOff x="-1614066" y="0"/>
            <a:chExt cx="11294853" cy="8425450"/>
          </a:xfrm>
        </p:grpSpPr>
        <p:sp>
          <p:nvSpPr>
            <p:cNvPr id="12" name="TextBox 12"/>
            <p:cNvSpPr txBox="1"/>
            <p:nvPr/>
          </p:nvSpPr>
          <p:spPr>
            <a:xfrm>
              <a:off x="-1614066" y="2673679"/>
              <a:ext cx="11294853" cy="16927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Glacial Indifference"/>
                </a:rPr>
                <a:t>Entrega</a:t>
              </a:r>
              <a:r>
                <a:rPr lang="en-US" sz="9000" dirty="0">
                  <a:solidFill>
                    <a:srgbClr val="000000"/>
                  </a:solidFill>
                  <a:latin typeface="Glacial Indifference"/>
                </a:rPr>
                <a:t> de valor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94178" y="4490596"/>
              <a:ext cx="5303764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Parte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03 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6" y="4841768"/>
            <a:ext cx="749556" cy="615553"/>
            <a:chOff x="-1" y="-9525"/>
            <a:chExt cx="999407" cy="820737"/>
          </a:xfrm>
        </p:grpSpPr>
        <p:sp>
          <p:nvSpPr>
            <p:cNvPr id="7" name="TextBox 7"/>
            <p:cNvSpPr txBox="1"/>
            <p:nvPr/>
          </p:nvSpPr>
          <p:spPr>
            <a:xfrm>
              <a:off x="394146" y="-9525"/>
              <a:ext cx="605260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12</a:t>
              </a:r>
            </a:p>
            <a:p>
              <a:pPr algn="r">
                <a:lnSpc>
                  <a:spcPts val="2400"/>
                </a:lnSpc>
              </a:pP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183898" y="4274994"/>
            <a:ext cx="992020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Upload de 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cursos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28700" y="6371619"/>
            <a:ext cx="3729943" cy="318062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5740888" y="1028700"/>
            <a:ext cx="6329255" cy="230154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flipH="1">
            <a:off x="11769114" y="6715555"/>
            <a:ext cx="4635235" cy="27052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536071" y="2018713"/>
            <a:ext cx="6069091" cy="6319087"/>
            <a:chOff x="0" y="0"/>
            <a:chExt cx="8092121" cy="8425450"/>
          </a:xfrm>
        </p:grpSpPr>
        <p:sp>
          <p:nvSpPr>
            <p:cNvPr id="7" name="TextBox 7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>
                  <a:solidFill>
                    <a:srgbClr val="000000"/>
                  </a:solidFill>
                  <a:latin typeface="Glacial Indifference"/>
                </a:rPr>
                <a:t>Burndown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925411" y="4523626"/>
              <a:ext cx="4241298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Parte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04</a:t>
              </a:r>
            </a:p>
          </p:txBody>
        </p:sp>
        <p:sp>
          <p:nvSpPr>
            <p:cNvPr id="9" name="AutoShape 9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0" name="AutoShape 10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2" name="TextBox 12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14</a:t>
              </a:r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01877" y="1626910"/>
            <a:ext cx="8065814" cy="7631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7335" y="2848252"/>
            <a:ext cx="5780302" cy="4646004"/>
            <a:chOff x="0" y="57149"/>
            <a:chExt cx="7707069" cy="6194671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49"/>
              <a:ext cx="7707069" cy="263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 dirty="0" err="1">
                  <a:solidFill>
                    <a:srgbClr val="FFFFFF"/>
                  </a:solidFill>
                  <a:latin typeface="Glacial Indifference"/>
                </a:rPr>
                <a:t>Obrigada</a:t>
              </a:r>
              <a:r>
                <a:rPr lang="en-US" sz="7000" dirty="0">
                  <a:solidFill>
                    <a:srgbClr val="FFFFFF"/>
                  </a:solidFill>
                  <a:latin typeface="Glacial Indifference"/>
                </a:rPr>
                <a:t> pela </a:t>
              </a:r>
              <a:r>
                <a:rPr lang="en-US" sz="7000" dirty="0" err="1">
                  <a:solidFill>
                    <a:srgbClr val="FFFFFF"/>
                  </a:solidFill>
                  <a:latin typeface="Glacial Indifference"/>
                </a:rPr>
                <a:t>atenção</a:t>
              </a:r>
              <a:r>
                <a:rPr lang="en-US" sz="7000" dirty="0">
                  <a:solidFill>
                    <a:srgbClr val="FFFFFF"/>
                  </a:solidFill>
                  <a:latin typeface="Glacial Indifference"/>
                </a:rPr>
                <a:t>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370963"/>
              <a:ext cx="7707069" cy="1880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pt-BR" sz="5000" dirty="0">
                  <a:solidFill>
                    <a:srgbClr val="FFFFFF"/>
                  </a:solidFill>
                  <a:latin typeface="Glacial Indifference"/>
                </a:rPr>
                <a:t>QR </a:t>
              </a:r>
              <a:r>
                <a:rPr lang="pt-BR" sz="5000" dirty="0" err="1">
                  <a:solidFill>
                    <a:srgbClr val="FFFFFF"/>
                  </a:solidFill>
                  <a:latin typeface="Glacial Indifference"/>
                </a:rPr>
                <a:t>Code</a:t>
              </a:r>
              <a:r>
                <a:rPr lang="pt-BR" sz="5000" dirty="0">
                  <a:solidFill>
                    <a:srgbClr val="FFFFFF"/>
                  </a:solidFill>
                  <a:latin typeface="Glacial Indifference"/>
                </a:rPr>
                <a:t> do nosso repositório:</a:t>
              </a:r>
              <a:endParaRPr lang="en-US" sz="5000" dirty="0">
                <a:solidFill>
                  <a:srgbClr val="FFFFFF"/>
                </a:solidFill>
                <a:latin typeface="Glacial Indifference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9" name="TextBox 19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15</a:t>
              </a:r>
            </a:p>
          </p:txBody>
        </p:sp>
        <p:sp>
          <p:nvSpPr>
            <p:cNvPr id="20" name="AutoShape 2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23" name="Imagem 22" descr="Código QR&#10;&#10;Descrição gerada automaticamente">
            <a:extLst>
              <a:ext uri="{FF2B5EF4-FFF2-40B4-BE49-F238E27FC236}">
                <a16:creationId xmlns:a16="http://schemas.microsoft.com/office/drawing/2014/main" id="{2B75ADDD-BA50-48E7-AEF6-78412E373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253349"/>
            <a:ext cx="5780301" cy="5780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 err="1">
                  <a:solidFill>
                    <a:srgbClr val="FFFFFF"/>
                  </a:solidFill>
                  <a:latin typeface="Glacial Indifference"/>
                </a:rPr>
                <a:t>Integrantes</a:t>
              </a:r>
              <a:endParaRPr lang="en-US" sz="8999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Glacial Indifference"/>
                </a:rPr>
                <a:t>Equipe</a:t>
              </a: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 RGBA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85703" y="6849255"/>
            <a:ext cx="3043636" cy="849951"/>
            <a:chOff x="0" y="-19049"/>
            <a:chExt cx="4058181" cy="113326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B</a:t>
              </a:r>
              <a:r>
                <a:rPr lang="en-US" sz="2500" spc="100" dirty="0" err="1">
                  <a:solidFill>
                    <a:srgbClr val="FFFFFF"/>
                  </a:solidFill>
                  <a:latin typeface="Open Sauce Light Bold"/>
                </a:rPr>
                <a:t>árbara</a:t>
              </a: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 Port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412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Product Owner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936683" y="6849255"/>
            <a:ext cx="2946359" cy="849951"/>
            <a:chOff x="0" y="-19049"/>
            <a:chExt cx="3928479" cy="1133267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412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pt-BR" sz="2000" spc="80" dirty="0">
                  <a:solidFill>
                    <a:srgbClr val="FFFFFF"/>
                  </a:solidFill>
                  <a:latin typeface="Open Sauce Light"/>
                </a:rPr>
                <a:t>S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crum</a:t>
              </a: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 Master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Giovanni Alves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332000" y="6849255"/>
            <a:ext cx="3019317" cy="1183376"/>
            <a:chOff x="0" y="-19049"/>
            <a:chExt cx="4025756" cy="1577834"/>
          </a:xfrm>
        </p:grpSpPr>
        <p:sp>
          <p:nvSpPr>
            <p:cNvPr id="26" name="TextBox 26"/>
            <p:cNvSpPr txBox="1"/>
            <p:nvPr/>
          </p:nvSpPr>
          <p:spPr>
            <a:xfrm>
              <a:off x="29821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9049"/>
              <a:ext cx="402575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Ana Clara Godoy</a:t>
              </a:r>
            </a:p>
          </p:txBody>
        </p:sp>
      </p:grpSp>
      <p:pic>
        <p:nvPicPr>
          <p:cNvPr id="30" name="Imagem 29" descr="Homem de camisa preta&#10;&#10;Descrição gerada automaticamente">
            <a:extLst>
              <a:ext uri="{FF2B5EF4-FFF2-40B4-BE49-F238E27FC236}">
                <a16:creationId xmlns:a16="http://schemas.microsoft.com/office/drawing/2014/main" id="{B7945331-912E-4F09-9D5B-DE3972CADD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7" t="8140" r="9861" b="36013"/>
          <a:stretch/>
        </p:blipFill>
        <p:spPr>
          <a:xfrm>
            <a:off x="3614477" y="4982277"/>
            <a:ext cx="1517905" cy="1517904"/>
          </a:xfrm>
          <a:prstGeom prst="ellipse">
            <a:avLst/>
          </a:prstGeom>
        </p:spPr>
      </p:pic>
      <p:pic>
        <p:nvPicPr>
          <p:cNvPr id="35" name="Imagem 34" descr="Mulher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51675FC0-D235-4814-8615-36F9422D14B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10991" r="63" b="14103"/>
          <a:stretch/>
        </p:blipFill>
        <p:spPr>
          <a:xfrm>
            <a:off x="8327787" y="4982277"/>
            <a:ext cx="1517904" cy="1517904"/>
          </a:xfrm>
          <a:prstGeom prst="ellipse">
            <a:avLst/>
          </a:prstGeom>
        </p:spPr>
      </p:pic>
      <p:pic>
        <p:nvPicPr>
          <p:cNvPr id="37" name="Imagem 36" descr="Mulher com cabelos longos&#10;&#10;Descrição gerada automaticamente">
            <a:extLst>
              <a:ext uri="{FF2B5EF4-FFF2-40B4-BE49-F238E27FC236}">
                <a16:creationId xmlns:a16="http://schemas.microsoft.com/office/drawing/2014/main" id="{2008734B-2EEA-46F3-92EA-0C0C2D46DB1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4899" r="-236" b="20101"/>
          <a:stretch/>
        </p:blipFill>
        <p:spPr>
          <a:xfrm>
            <a:off x="13095062" y="4982277"/>
            <a:ext cx="1517904" cy="1517904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 err="1">
                  <a:solidFill>
                    <a:srgbClr val="FFFFFF"/>
                  </a:solidFill>
                  <a:latin typeface="Glacial Indifference"/>
                </a:rPr>
                <a:t>Integrantes</a:t>
              </a:r>
              <a:endParaRPr lang="en-US" sz="8999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Glacial Indifference"/>
                </a:rPr>
                <a:t>Equipe</a:t>
              </a: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 RGBA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85703" y="6849255"/>
            <a:ext cx="3043636" cy="1183376"/>
            <a:chOff x="0" y="-19049"/>
            <a:chExt cx="4058181" cy="157783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Bárbara </a:t>
              </a:r>
              <a:r>
                <a:rPr lang="pt-BR" sz="2500" spc="100" dirty="0" err="1">
                  <a:solidFill>
                    <a:srgbClr val="FFFFFF"/>
                  </a:solidFill>
                  <a:latin typeface="Open Sauce Light Bold"/>
                </a:rPr>
                <a:t>Bidetti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936683" y="6849255"/>
            <a:ext cx="2946359" cy="1183377"/>
            <a:chOff x="0" y="-19049"/>
            <a:chExt cx="3928479" cy="1577834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Anna Yamada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332000" y="6849255"/>
            <a:ext cx="3019317" cy="1183376"/>
            <a:chOff x="0" y="-19049"/>
            <a:chExt cx="4025756" cy="1577834"/>
          </a:xfrm>
        </p:grpSpPr>
        <p:sp>
          <p:nvSpPr>
            <p:cNvPr id="26" name="TextBox 26"/>
            <p:cNvSpPr txBox="1"/>
            <p:nvPr/>
          </p:nvSpPr>
          <p:spPr>
            <a:xfrm>
              <a:off x="29821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9049"/>
              <a:ext cx="402575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Felipe Silva</a:t>
              </a:r>
            </a:p>
          </p:txBody>
        </p:sp>
      </p:grpSp>
      <p:pic>
        <p:nvPicPr>
          <p:cNvPr id="29" name="Imagem 28" descr="Mulher de cabelo comprido&#10;&#10;Descrição gerada automaticamente">
            <a:extLst>
              <a:ext uri="{FF2B5EF4-FFF2-40B4-BE49-F238E27FC236}">
                <a16:creationId xmlns:a16="http://schemas.microsoft.com/office/drawing/2014/main" id="{FB7A7205-4E2B-4A97-8436-5C7A6DC23D0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7867" r="-584" b="23071"/>
          <a:stretch/>
        </p:blipFill>
        <p:spPr>
          <a:xfrm>
            <a:off x="3650910" y="4982277"/>
            <a:ext cx="1517904" cy="1517904"/>
          </a:xfrm>
          <a:prstGeom prst="ellipse">
            <a:avLst/>
          </a:prstGeom>
        </p:spPr>
      </p:pic>
      <p:pic>
        <p:nvPicPr>
          <p:cNvPr id="31" name="Imagem 30" descr="Mulher sorrindo pousando para foto&#10;&#10;Descrição gerada automaticamente">
            <a:extLst>
              <a:ext uri="{FF2B5EF4-FFF2-40B4-BE49-F238E27FC236}">
                <a16:creationId xmlns:a16="http://schemas.microsoft.com/office/drawing/2014/main" id="{37BAB16A-56B9-4944-BA89-09986A62A12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" b="21095"/>
          <a:stretch/>
        </p:blipFill>
        <p:spPr>
          <a:xfrm>
            <a:off x="8348569" y="4996291"/>
            <a:ext cx="1517904" cy="1517904"/>
          </a:xfrm>
          <a:prstGeom prst="ellipse">
            <a:avLst/>
          </a:prstGeom>
        </p:spPr>
      </p:pic>
      <p:pic>
        <p:nvPicPr>
          <p:cNvPr id="33" name="Imagem 32" descr="Homem com óculos de grau&#10;&#10;Descrição gerada automaticamente">
            <a:extLst>
              <a:ext uri="{FF2B5EF4-FFF2-40B4-BE49-F238E27FC236}">
                <a16:creationId xmlns:a16="http://schemas.microsoft.com/office/drawing/2014/main" id="{1E097D1F-538F-4DFC-98F5-E87725F08E4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8297" r="-494" b="19917"/>
          <a:stretch/>
        </p:blipFill>
        <p:spPr>
          <a:xfrm>
            <a:off x="13082706" y="4984083"/>
            <a:ext cx="1517904" cy="15179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6151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 err="1">
                  <a:solidFill>
                    <a:srgbClr val="FFFFFF"/>
                  </a:solidFill>
                  <a:latin typeface="Glacial Indifference"/>
                </a:rPr>
                <a:t>Integrantes</a:t>
              </a:r>
              <a:endParaRPr lang="en-US" sz="8999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Glacial Indifference"/>
                </a:rPr>
                <a:t>Equipe</a:t>
              </a: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 RGBA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062764" y="6696855"/>
            <a:ext cx="3043636" cy="1183376"/>
            <a:chOff x="0" y="-19049"/>
            <a:chExt cx="4058181" cy="157783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Rafael Furtado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413744" y="6696855"/>
            <a:ext cx="2946359" cy="1183377"/>
            <a:chOff x="0" y="-19049"/>
            <a:chExt cx="3928479" cy="1577834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Nicholas Roque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</p:grpSp>
      <p:pic>
        <p:nvPicPr>
          <p:cNvPr id="24" name="Imagem 23" descr="Homem com óculos de grau&#10;&#10;Descrição gerada automaticamente">
            <a:extLst>
              <a:ext uri="{FF2B5EF4-FFF2-40B4-BE49-F238E27FC236}">
                <a16:creationId xmlns:a16="http://schemas.microsoft.com/office/drawing/2014/main" id="{827FE4F2-6F0A-4F5C-A3E3-648BC257496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21453"/>
          <a:stretch/>
        </p:blipFill>
        <p:spPr>
          <a:xfrm>
            <a:off x="6127971" y="4991100"/>
            <a:ext cx="1517904" cy="1517904"/>
          </a:xfrm>
          <a:prstGeom prst="ellipse">
            <a:avLst/>
          </a:prstGeom>
        </p:spPr>
      </p:pic>
      <p:pic>
        <p:nvPicPr>
          <p:cNvPr id="26" name="Imagem 25" descr="Pessoa posando para foto&#10;&#10;Descrição gerada automaticamente">
            <a:extLst>
              <a:ext uri="{FF2B5EF4-FFF2-40B4-BE49-F238E27FC236}">
                <a16:creationId xmlns:a16="http://schemas.microsoft.com/office/drawing/2014/main" id="{6A3A1E9C-67C2-459B-A098-FD2536BFBD4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4487" r="-817" b="21139"/>
          <a:stretch/>
        </p:blipFill>
        <p:spPr>
          <a:xfrm>
            <a:off x="10815891" y="4991100"/>
            <a:ext cx="1517904" cy="15179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355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08919" y="2018713"/>
            <a:ext cx="6626123" cy="676135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9432114" y="2014436"/>
            <a:ext cx="6069091" cy="6327642"/>
            <a:chOff x="0" y="0"/>
            <a:chExt cx="8092121" cy="843685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Glacial Indifference"/>
                </a:rPr>
                <a:t>Desafio</a:t>
              </a:r>
              <a:endParaRPr lang="en-US" sz="90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978052" y="4512543"/>
              <a:ext cx="3813689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Parte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01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73642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187631" y="3674021"/>
            <a:ext cx="4604065" cy="670751"/>
            <a:chOff x="0" y="0"/>
            <a:chExt cx="6138753" cy="894335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5400000">
              <a:off x="5146736" y="-97682"/>
              <a:ext cx="894335" cy="1089699"/>
              <a:chOff x="0" y="0"/>
              <a:chExt cx="2354580" cy="286893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98002" y="0"/>
              <a:ext cx="4895902" cy="894335"/>
              <a:chOff x="0" y="0"/>
              <a:chExt cx="1133005" cy="20696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33005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133005" h="206966">
                    <a:moveTo>
                      <a:pt x="0" y="0"/>
                    </a:moveTo>
                    <a:lnTo>
                      <a:pt x="1133005" y="0"/>
                    </a:lnTo>
                    <a:lnTo>
                      <a:pt x="1133005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87631" y="2094913"/>
            <a:ext cx="7956369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O 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nosso</a:t>
            </a: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desafio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87631" y="4744113"/>
            <a:ext cx="7821983" cy="100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pt-BR" sz="1800" spc="72" dirty="0">
                <a:solidFill>
                  <a:srgbClr val="000000"/>
                </a:solidFill>
                <a:latin typeface="Open Sauce Light"/>
              </a:rPr>
              <a:t>Nosso cliente possui preocupação em oferecer treinamentos de forma gratuita aos funcionários de organizações. Devemos desenvolver uma plataforma web satisfazê-lo.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06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009614" y="1330318"/>
            <a:ext cx="7301861" cy="808053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3804505"/>
            <a:ext cx="3932599" cy="38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Visão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geral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do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projeto</a:t>
            </a:r>
            <a:endParaRPr lang="en-US" sz="2394" spc="95" dirty="0">
              <a:solidFill>
                <a:srgbClr val="FFFFFF"/>
              </a:solidFill>
              <a:latin typeface="Open Sauce Light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07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35114" y="4221352"/>
            <a:ext cx="1423672" cy="1198452"/>
            <a:chOff x="0" y="0"/>
            <a:chExt cx="1898229" cy="159793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5646314">
              <a:off x="295205" y="-9981"/>
              <a:ext cx="1485925" cy="161789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9248"/>
              <a:ext cx="1381233" cy="120544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209592" y="4118616"/>
            <a:ext cx="1279385" cy="1213424"/>
            <a:chOff x="0" y="0"/>
            <a:chExt cx="1705846" cy="161789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85925" cy="161789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421805" y="434431"/>
              <a:ext cx="1284041" cy="1078595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5570792" y="2452089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pt-BR" sz="9000" dirty="0">
                <a:solidFill>
                  <a:srgbClr val="000000"/>
                </a:solidFill>
                <a:latin typeface="Glacial Indifference"/>
              </a:rPr>
              <a:t>R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esolução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4088958" y="5540395"/>
            <a:ext cx="4383161" cy="1559629"/>
            <a:chOff x="0" y="-19049"/>
            <a:chExt cx="5844215" cy="207950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20089"/>
              <a:ext cx="5844215" cy="1340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pt-BR" spc="72" dirty="0">
                  <a:solidFill>
                    <a:srgbClr val="000000"/>
                  </a:solidFill>
                  <a:latin typeface="Open Sauce Light"/>
                </a:rPr>
                <a:t>E</a:t>
              </a:r>
              <a:r>
                <a:rPr lang="pt-BR" sz="1800" spc="72" dirty="0">
                  <a:solidFill>
                    <a:srgbClr val="000000"/>
                  </a:solidFill>
                  <a:latin typeface="Open Sauce Light"/>
                </a:rPr>
                <a:t>stamos encarregados de desenvolver um LMS, que permitirá upload de cursos </a:t>
              </a:r>
              <a:r>
                <a:rPr lang="pt-BR" sz="1800" spc="72" dirty="0" err="1">
                  <a:solidFill>
                    <a:srgbClr val="000000"/>
                  </a:solidFill>
                  <a:latin typeface="Open Sauce Light"/>
                </a:rPr>
                <a:t>Scorm</a:t>
              </a:r>
              <a:r>
                <a:rPr lang="pt-BR" sz="1800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00375" y="-19049"/>
              <a:ext cx="524346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 dirty="0" err="1">
                  <a:solidFill>
                    <a:srgbClr val="000000"/>
                  </a:solidFill>
                  <a:latin typeface="Open Sauce Light"/>
                </a:rPr>
                <a:t>Nossa</a:t>
              </a:r>
              <a:r>
                <a:rPr lang="en-US" sz="2499" spc="99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2499" spc="99" dirty="0" err="1">
                  <a:solidFill>
                    <a:srgbClr val="000000"/>
                  </a:solidFill>
                  <a:latin typeface="Open Sauce Light"/>
                </a:rPr>
                <a:t>solução</a:t>
              </a:r>
              <a:endParaRPr lang="en-US" sz="2499" spc="99" dirty="0">
                <a:solidFill>
                  <a:srgbClr val="000000"/>
                </a:solidFill>
                <a:latin typeface="Open Sauce Ligh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815881" y="5540395"/>
            <a:ext cx="4383161" cy="1905878"/>
            <a:chOff x="0" y="-19049"/>
            <a:chExt cx="5844215" cy="254116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720089"/>
              <a:ext cx="5844215" cy="1802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Oferecer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ensino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qualidade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através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instrumentos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aprendizagem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, de forma a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evitar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a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massividade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cursos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00375" y="-19049"/>
              <a:ext cx="524346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 dirty="0" err="1">
                  <a:solidFill>
                    <a:srgbClr val="000000"/>
                  </a:solidFill>
                  <a:latin typeface="Open Sauce Light"/>
                </a:rPr>
                <a:t>Hipótese</a:t>
              </a:r>
              <a:endParaRPr lang="en-US" sz="2499" spc="99" dirty="0">
                <a:solidFill>
                  <a:srgbClr val="000000"/>
                </a:solidFill>
                <a:latin typeface="Open Sauce Light"/>
              </a:endParaRP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08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404366" y="1497582"/>
            <a:ext cx="6337268" cy="729183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536071" y="2018713"/>
            <a:ext cx="6069091" cy="6319087"/>
            <a:chOff x="0" y="0"/>
            <a:chExt cx="8092121" cy="842545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pt-BR" sz="9000" dirty="0">
                  <a:solidFill>
                    <a:srgbClr val="000000"/>
                  </a:solidFill>
                  <a:latin typeface="Glacial Indifference"/>
                </a:rPr>
                <a:t>O produto</a:t>
              </a:r>
              <a:endParaRPr lang="en-US" sz="90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855559" y="4474391"/>
              <a:ext cx="4381002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Parte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02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09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887859" y="3515319"/>
            <a:ext cx="6276620" cy="4264347"/>
            <a:chOff x="0" y="76200"/>
            <a:chExt cx="8368827" cy="568579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200"/>
              <a:ext cx="836882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Glacial Indifference"/>
                </a:rPr>
                <a:t>Objetivos</a:t>
              </a:r>
              <a:endParaRPr lang="en-US" sz="90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68677"/>
              <a:ext cx="7409956" cy="3693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50"/>
                </a:lnSpc>
              </a:pP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O que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nossa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plataforma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deve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fazer</a:t>
              </a:r>
              <a:endParaRPr lang="en-US" sz="6500" dirty="0">
                <a:solidFill>
                  <a:srgbClr val="000000"/>
                </a:solidFill>
                <a:latin typeface="Glacial Indifference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31864" y="2113820"/>
            <a:ext cx="7222104" cy="4280851"/>
            <a:chOff x="-36945" y="-57151"/>
            <a:chExt cx="9629471" cy="57078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57151"/>
              <a:ext cx="9592526" cy="878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Oferecer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a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visualização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e download de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arquivos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na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biblioteca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24452"/>
              <a:ext cx="9592526" cy="878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Oferecer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upload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cursos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e o upload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pílulas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conhecimento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para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esses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cursos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310283"/>
              <a:ext cx="9592526" cy="1340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Disponibilizar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relatórios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para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administradores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para qu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eles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possam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analisar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dados 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verificar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quais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as reais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necessidades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dos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usuários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 rot="-5400000">
              <a:off x="4789908" y="-3296943"/>
              <a:ext cx="12710" cy="959252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7" name="AutoShape 17"/>
            <p:cNvSpPr/>
            <p:nvPr/>
          </p:nvSpPr>
          <p:spPr>
            <a:xfrm rot="16200000">
              <a:off x="4752968" y="-1110717"/>
              <a:ext cx="12700" cy="9592526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9" name="AutoShape 17">
            <a:extLst>
              <a:ext uri="{FF2B5EF4-FFF2-40B4-BE49-F238E27FC236}">
                <a16:creationId xmlns:a16="http://schemas.microsoft.com/office/drawing/2014/main" id="{3B49CA51-98F0-407C-9140-A84B79B284D2}"/>
              </a:ext>
            </a:extLst>
          </p:cNvPr>
          <p:cNvSpPr/>
          <p:nvPr/>
        </p:nvSpPr>
        <p:spPr>
          <a:xfrm rot="16200000">
            <a:off x="12424299" y="3300057"/>
            <a:ext cx="9525" cy="719439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AE5A5166-FF38-49A1-BB72-F6A144A8F168}"/>
              </a:ext>
            </a:extLst>
          </p:cNvPr>
          <p:cNvSpPr txBox="1"/>
          <p:nvPr/>
        </p:nvSpPr>
        <p:spPr>
          <a:xfrm>
            <a:off x="8831864" y="7399837"/>
            <a:ext cx="7194395" cy="659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Oferecer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ensino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de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qualidade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utilizando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as ferramentas de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aprendizagem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(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cursos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,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textos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, quizzes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338</Words>
  <Application>Microsoft Office PowerPoint</Application>
  <PresentationFormat>Personalizar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Glacial Indifference Bold</vt:lpstr>
      <vt:lpstr>Open Sauce Light Bold</vt:lpstr>
      <vt:lpstr>Glacial Indifference</vt:lpstr>
      <vt:lpstr>Calibri</vt:lpstr>
      <vt:lpstr>Arial</vt:lpstr>
      <vt:lpstr>Open Sauce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 Port</dc:creator>
  <cp:lastModifiedBy>BARBARA DOS SANTOS PORT</cp:lastModifiedBy>
  <cp:revision>11</cp:revision>
  <dcterms:created xsi:type="dcterms:W3CDTF">2006-08-16T00:00:00Z</dcterms:created>
  <dcterms:modified xsi:type="dcterms:W3CDTF">2021-05-05T12:56:24Z</dcterms:modified>
  <dc:identifier>DAEcztCdfgE</dc:identifier>
</cp:coreProperties>
</file>