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3" r:id="rId9"/>
    <p:sldId id="261" r:id="rId10"/>
    <p:sldId id="266" r:id="rId11"/>
    <p:sldId id="268" r:id="rId12"/>
    <p:sldId id="270" r:id="rId13"/>
    <p:sldId id="274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lacial Indifference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Open Sauce Light" panose="020B0604020202020204" charset="0"/>
      <p:regular r:id="rId22"/>
    </p:embeddedFont>
    <p:embeddedFont>
      <p:font typeface="Open Sauce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3DBA9-C893-47C9-AAD9-624F892F762B}" v="14" dt="2021-05-04T13:00:3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3E62F-F7CB-4C95-9EA6-5AB8DFD107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AA79-7204-431B-AF50-E5C4CD99DA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2AA79-7204-431B-AF50-E5C4CD99DA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33.svg"/><Relationship Id="rId4" Type="http://schemas.openxmlformats.org/officeDocument/2006/relationships/image" Target="../media/image4.sv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233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SkillShare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9900"/>
              </a:lnSpc>
            </a:pPr>
            <a:r>
              <a:rPr lang="en-US" sz="3600" dirty="0" err="1">
                <a:solidFill>
                  <a:srgbClr val="000000"/>
                </a:solidFill>
                <a:latin typeface="Glacial Indifference"/>
              </a:rPr>
              <a:t>Entrega</a:t>
            </a:r>
            <a:r>
              <a:rPr lang="en-US" sz="3600" dirty="0">
                <a:solidFill>
                  <a:srgbClr val="000000"/>
                </a:solidFill>
                <a:latin typeface="Glacial Indifference"/>
              </a:rPr>
              <a:t> nº3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Um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da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equipe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RGBA</a:t>
            </a:r>
            <a:endParaRPr lang="en-US" sz="2394" spc="95" dirty="0">
              <a:solidFill>
                <a:srgbClr val="FFFFFF"/>
              </a:solidFill>
              <a:latin typeface="Open Sauce Ligh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10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>
            <a:off x="5818208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 rot="-5400000">
            <a:off x="1227682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 rot="-5400000">
            <a:off x="9047517" y="5517445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00259" y="953427"/>
            <a:ext cx="8629883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 err="1">
                <a:solidFill>
                  <a:srgbClr val="FFFFFF"/>
                </a:solidFill>
                <a:latin typeface="Glacial Indifference"/>
              </a:rPr>
              <a:t>Linha</a:t>
            </a:r>
            <a:r>
              <a:rPr lang="en-US" sz="9000" dirty="0">
                <a:solidFill>
                  <a:srgbClr val="FFFFFF"/>
                </a:solidFill>
                <a:latin typeface="Glacial Indifference"/>
              </a:rPr>
              <a:t> do tempo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276600" y="5448300"/>
            <a:ext cx="2104948" cy="2552059"/>
            <a:chOff x="0" y="0"/>
            <a:chExt cx="2806598" cy="3402745"/>
          </a:xfrm>
        </p:grpSpPr>
        <p:grpSp>
          <p:nvGrpSpPr>
            <p:cNvPr id="16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68789"/>
              <a:ext cx="2806598" cy="133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Cadastro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alunos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log-in para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usuários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e-mails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automáticos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82485" y="1427712"/>
              <a:ext cx="2241623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84853" y="3186242"/>
            <a:ext cx="2104948" cy="3163309"/>
            <a:chOff x="0" y="113824"/>
            <a:chExt cx="2806598" cy="4217745"/>
          </a:xfrm>
        </p:grpSpPr>
        <p:grpSp>
          <p:nvGrpSpPr>
            <p:cNvPr id="22" name="Group 22"/>
            <p:cNvGrpSpPr/>
            <p:nvPr/>
          </p:nvGrpSpPr>
          <p:grpSpPr>
            <a:xfrm>
              <a:off x="1299977" y="3127199"/>
              <a:ext cx="206644" cy="206644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973938" y="3632559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Upload e download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conteúdo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biblioteca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upload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visualização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destaques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pílulas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conhecimento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eventos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1781" y="113824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843473" y="3186242"/>
            <a:ext cx="2104948" cy="3163308"/>
            <a:chOff x="0" y="28575"/>
            <a:chExt cx="2806598" cy="4217744"/>
          </a:xfrm>
        </p:grpSpPr>
        <p:grpSp>
          <p:nvGrpSpPr>
            <p:cNvPr id="28" name="Group 28"/>
            <p:cNvGrpSpPr/>
            <p:nvPr/>
          </p:nvGrpSpPr>
          <p:grpSpPr>
            <a:xfrm>
              <a:off x="1299977" y="3047354"/>
              <a:ext cx="206644" cy="206644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973938" y="3552714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93135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Envio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resolução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feedback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avaliações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cálculo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notas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geração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certificados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amostra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gráficos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adminstradores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01781" y="28575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04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614163" y="5450327"/>
            <a:ext cx="2104948" cy="3575954"/>
            <a:chOff x="0" y="0"/>
            <a:chExt cx="2806598" cy="4767940"/>
          </a:xfrm>
        </p:grpSpPr>
        <p:grpSp>
          <p:nvGrpSpPr>
            <p:cNvPr id="34" name="Group 34"/>
            <p:cNvGrpSpPr/>
            <p:nvPr/>
          </p:nvGrpSpPr>
          <p:grpSpPr>
            <a:xfrm>
              <a:off x="1307264" y="0"/>
              <a:ext cx="206644" cy="206644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73938" y="50536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2066087"/>
              <a:ext cx="2806598" cy="2701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Criação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catálogo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vinculação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cursos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manipulação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banco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questões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registro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atividades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,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rastreio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do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progresso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e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controle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das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turmas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01781" y="1389976"/>
              <a:ext cx="240303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err="1">
                  <a:solidFill>
                    <a:srgbClr val="FFFFFF"/>
                  </a:solidFill>
                  <a:latin typeface="Glacial Indifference"/>
                </a:rPr>
                <a:t>Entrega</a:t>
              </a: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 03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11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8854" y="2018713"/>
            <a:ext cx="7575146" cy="67487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221564" y="2018713"/>
            <a:ext cx="8471140" cy="6319087"/>
            <a:chOff x="-1614066" y="0"/>
            <a:chExt cx="11294853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-1614066" y="2673679"/>
              <a:ext cx="11294853" cy="1692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Entrega</a:t>
              </a:r>
              <a:r>
                <a:rPr lang="en-US" sz="9000" dirty="0">
                  <a:solidFill>
                    <a:srgbClr val="000000"/>
                  </a:solidFill>
                  <a:latin typeface="Glacial Indifference"/>
                </a:rPr>
                <a:t> de valor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94178" y="4490596"/>
              <a:ext cx="5303764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Entrega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03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6" y="4841768"/>
            <a:ext cx="749556" cy="615553"/>
            <a:chOff x="-1" y="-9525"/>
            <a:chExt cx="999407" cy="820737"/>
          </a:xfrm>
        </p:grpSpPr>
        <p:sp>
          <p:nvSpPr>
            <p:cNvPr id="7" name="TextBox 7"/>
            <p:cNvSpPr txBox="1"/>
            <p:nvPr/>
          </p:nvSpPr>
          <p:spPr>
            <a:xfrm>
              <a:off x="394146" y="-9525"/>
              <a:ext cx="605260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12</a:t>
              </a:r>
            </a:p>
            <a:p>
              <a:pPr algn="r">
                <a:lnSpc>
                  <a:spcPts val="2400"/>
                </a:lnSpc>
              </a:pP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83898" y="4274994"/>
            <a:ext cx="992020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Upload de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cursos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700" y="6371619"/>
            <a:ext cx="3729943" cy="31806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740888" y="1028700"/>
            <a:ext cx="6329255" cy="2301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flipH="1">
            <a:off x="11769114" y="6715555"/>
            <a:ext cx="4635235" cy="2705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335" y="2848252"/>
            <a:ext cx="5780302" cy="4646004"/>
            <a:chOff x="0" y="57149"/>
            <a:chExt cx="7707069" cy="6194671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49"/>
              <a:ext cx="7707069" cy="26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Obrigada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 pela </a:t>
              </a:r>
              <a:r>
                <a:rPr lang="en-US" sz="7000" dirty="0" err="1">
                  <a:solidFill>
                    <a:srgbClr val="FFFFFF"/>
                  </a:solidFill>
                  <a:latin typeface="Glacial Indifference"/>
                </a:rPr>
                <a:t>atenção</a:t>
              </a:r>
              <a:r>
                <a:rPr lang="en-US" sz="7000" dirty="0">
                  <a:solidFill>
                    <a:srgbClr val="FFFFFF"/>
                  </a:solidFill>
                  <a:latin typeface="Glacial Indifference"/>
                </a:rPr>
                <a:t>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70963"/>
              <a:ext cx="7707069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QR </a:t>
              </a:r>
              <a:r>
                <a:rPr lang="pt-BR" sz="5000" dirty="0" err="1">
                  <a:solidFill>
                    <a:srgbClr val="FFFFFF"/>
                  </a:solidFill>
                  <a:latin typeface="Glacial Indifference"/>
                </a:rPr>
                <a:t>Code</a:t>
              </a:r>
              <a:r>
                <a:rPr lang="pt-BR" sz="5000" dirty="0">
                  <a:solidFill>
                    <a:srgbClr val="FFFFFF"/>
                  </a:solidFill>
                  <a:latin typeface="Glacial Indifference"/>
                </a:rPr>
                <a:t> do nosso repositório:</a:t>
              </a:r>
              <a:endParaRPr lang="en-US" sz="5000" dirty="0">
                <a:solidFill>
                  <a:srgbClr val="FFFFFF"/>
                </a:solidFill>
                <a:latin typeface="Glacial Indifferenc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9" name="TextBox 1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15</a:t>
              </a:r>
            </a:p>
          </p:txBody>
        </p:sp>
        <p:sp>
          <p:nvSpPr>
            <p:cNvPr id="20" name="AutoShape 2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2B75ADDD-BA50-48E7-AEF6-78412E37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253349"/>
            <a:ext cx="5780301" cy="5780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348524" y="4996206"/>
            <a:ext cx="1517995" cy="1517989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1602" r="-50792" b="-8399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849951"/>
            <a:chOff x="0" y="-19049"/>
            <a:chExt cx="4058181" cy="113326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</a:t>
              </a: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árbara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Port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412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Product Owner</a:t>
              </a: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650865" y="4996206"/>
            <a:ext cx="1517995" cy="1517989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69735" t="-93124" r="-263900" b="-229565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849951"/>
            <a:chOff x="0" y="-19049"/>
            <a:chExt cx="3928479" cy="1133267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412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pt-BR" sz="2000" spc="80" dirty="0">
                  <a:solidFill>
                    <a:srgbClr val="FFFFFF"/>
                  </a:solidFill>
                  <a:latin typeface="Open Sauce Light"/>
                </a:rPr>
                <a:t>S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crum</a:t>
              </a: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 Master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Giovanni Alves</a:t>
              </a: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082661" y="4996206"/>
            <a:ext cx="1517995" cy="1517989"/>
            <a:chOff x="0" y="0"/>
            <a:chExt cx="6350000" cy="63499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19678" r="-30321"/>
              </a:stretch>
            </a:blipFill>
          </p:spPr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Ana Clara Godoy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348524" y="4996206"/>
            <a:ext cx="1517995" cy="1517989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1602" r="-50792" b="-8399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585703" y="68492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Bárbara </a:t>
              </a:r>
              <a:r>
                <a:rPr lang="pt-BR" sz="2500" spc="100" dirty="0" err="1">
                  <a:solidFill>
                    <a:srgbClr val="FFFFFF"/>
                  </a:solidFill>
                  <a:latin typeface="Open Sauce Light Bold"/>
                </a:rPr>
                <a:t>Bidetti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650865" y="4996206"/>
            <a:ext cx="1517995" cy="1517989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69735" t="-93124" r="-263900" b="-229565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2936683" y="68492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Anna Yamada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082661" y="4996206"/>
            <a:ext cx="1517995" cy="1517989"/>
            <a:chOff x="0" y="0"/>
            <a:chExt cx="6350000" cy="63499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19678" r="-30321"/>
              </a:stretch>
            </a:blipFill>
          </p:spPr>
        </p:sp>
      </p:grpSp>
      <p:grpSp>
        <p:nvGrpSpPr>
          <p:cNvPr id="25" name="Group 25"/>
          <p:cNvGrpSpPr/>
          <p:nvPr/>
        </p:nvGrpSpPr>
        <p:grpSpPr>
          <a:xfrm>
            <a:off x="12332000" y="6849255"/>
            <a:ext cx="3019317" cy="1183376"/>
            <a:chOff x="0" y="-19049"/>
            <a:chExt cx="4025756" cy="1577834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Felipe Silva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5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 err="1">
                  <a:solidFill>
                    <a:srgbClr val="FFFFFF"/>
                  </a:solidFill>
                  <a:latin typeface="Glacial Indifference"/>
                </a:rPr>
                <a:t>Integrantes</a:t>
              </a:r>
              <a:endParaRPr lang="en-US" sz="8999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Glacial Indifference"/>
                </a:rPr>
                <a:t>Equipe</a:t>
              </a: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 RGBA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825585" y="4996206"/>
            <a:ext cx="1517995" cy="1517989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1602" r="-50792" b="-8399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0062764" y="6849255"/>
            <a:ext cx="3043636" cy="1183376"/>
            <a:chOff x="0" y="-19049"/>
            <a:chExt cx="4058181" cy="1577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Rafael Furtado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127926" y="4996206"/>
            <a:ext cx="1517995" cy="1517989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69735" t="-93124" r="-263900" b="-229565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5413744" y="6849255"/>
            <a:ext cx="2946359" cy="1183377"/>
            <a:chOff x="0" y="-19049"/>
            <a:chExt cx="3928479" cy="1577834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Time de </a:t>
              </a:r>
              <a:r>
                <a:rPr lang="en-US" sz="2000" spc="80" dirty="0" err="1">
                  <a:solidFill>
                    <a:srgbClr val="FFFFFF"/>
                  </a:solidFill>
                  <a:latin typeface="Open Sauce Light"/>
                </a:rPr>
                <a:t>desenvolvimento</a:t>
              </a:r>
              <a:endParaRPr lang="en-US" sz="2000" spc="8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pt-BR" sz="2500" spc="100" dirty="0">
                  <a:solidFill>
                    <a:srgbClr val="FFFFFF"/>
                  </a:solidFill>
                  <a:latin typeface="Open Sauce Light Bold"/>
                </a:rPr>
                <a:t>Nicholas Roque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5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8919" y="2018713"/>
            <a:ext cx="6626123" cy="67613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2"/>
            <a:chOff x="0" y="0"/>
            <a:chExt cx="8092121" cy="843685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Desafio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78052" y="4512543"/>
              <a:ext cx="3813689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1" y="2094913"/>
            <a:ext cx="795636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O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nosso</a:t>
            </a: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desafio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7631" y="4744113"/>
            <a:ext cx="7821983" cy="100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pt-BR" sz="1800" spc="72" dirty="0">
                <a:solidFill>
                  <a:srgbClr val="000000"/>
                </a:solidFill>
                <a:latin typeface="Open Sauce Light"/>
              </a:rPr>
              <a:t>Nosso cliente possui preocupação em oferecer treinamentos de forma gratuita aos funcionários de organizações. Devemos desenvolver uma plataforma web satisfazê-lo.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06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09614" y="1330318"/>
            <a:ext cx="7301861" cy="808053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3804505"/>
            <a:ext cx="3932599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Visão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geral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 do </a:t>
            </a:r>
            <a:r>
              <a:rPr lang="en-US" sz="2394" spc="95" dirty="0" err="1">
                <a:solidFill>
                  <a:srgbClr val="FFFFFF"/>
                </a:solidFill>
                <a:latin typeface="Open Sauce Light"/>
              </a:rPr>
              <a:t>projeto</a:t>
            </a:r>
            <a:endParaRPr lang="en-US" sz="2394" spc="95" dirty="0">
              <a:solidFill>
                <a:srgbClr val="FFFFFF"/>
              </a:solidFill>
              <a:latin typeface="Open Sauce Light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2452089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pt-BR" sz="9000" dirty="0">
                <a:solidFill>
                  <a:srgbClr val="000000"/>
                </a:solidFill>
                <a:latin typeface="Glacial Indifference"/>
              </a:rPr>
              <a:t>R</a:t>
            </a:r>
            <a:r>
              <a:rPr lang="en-US" sz="9000" dirty="0" err="1">
                <a:solidFill>
                  <a:srgbClr val="000000"/>
                </a:solidFill>
                <a:latin typeface="Glacial Indifference"/>
              </a:rPr>
              <a:t>esolução</a:t>
            </a:r>
            <a:endParaRPr lang="en-US" sz="9000" dirty="0">
              <a:solidFill>
                <a:srgbClr val="000000"/>
              </a:solidFill>
              <a:latin typeface="Glacial Indifference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40395"/>
            <a:ext cx="4383161" cy="1559629"/>
            <a:chOff x="0" y="-19049"/>
            <a:chExt cx="5844215" cy="20795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20089"/>
              <a:ext cx="5844215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pt-BR" spc="72" dirty="0">
                  <a:solidFill>
                    <a:srgbClr val="000000"/>
                  </a:solidFill>
                  <a:latin typeface="Open Sauce Light"/>
                </a:rPr>
                <a:t>E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stamos encarregados de desenvolver um LMS, que permitirá upload de cursos </a:t>
              </a:r>
              <a:r>
                <a:rPr lang="pt-BR" sz="1800" spc="72" dirty="0" err="1">
                  <a:solidFill>
                    <a:srgbClr val="000000"/>
                  </a:solidFill>
                  <a:latin typeface="Open Sauce Light"/>
                </a:rPr>
                <a:t>Scorm</a:t>
              </a:r>
              <a:r>
                <a:rPr lang="pt-BR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Nossa</a:t>
              </a:r>
              <a:r>
                <a:rPr lang="en-US" sz="2499" spc="99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solução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40395"/>
            <a:ext cx="4383161" cy="1905878"/>
            <a:chOff x="0" y="-19049"/>
            <a:chExt cx="5844215" cy="254116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20089"/>
              <a:ext cx="5844215" cy="1802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ensino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qualidade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através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instrumentos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aprendizagem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, de forma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evitar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massividade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49"/>
              <a:ext cx="524346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 err="1">
                  <a:solidFill>
                    <a:srgbClr val="000000"/>
                  </a:solidFill>
                  <a:latin typeface="Open Sauce Light"/>
                </a:rPr>
                <a:t>Hipótese</a:t>
              </a: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08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04366" y="1497582"/>
            <a:ext cx="6337268" cy="729183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36071" y="2018713"/>
            <a:ext cx="6069091" cy="6319087"/>
            <a:chOff x="0" y="0"/>
            <a:chExt cx="8092121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pt-BR" sz="9000" dirty="0">
                  <a:solidFill>
                    <a:srgbClr val="000000"/>
                  </a:solidFill>
                  <a:latin typeface="Glacial Indifference"/>
                </a:rPr>
                <a:t>O produto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55559" y="4474391"/>
              <a:ext cx="4381002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Parte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>
                  <a:solidFill>
                    <a:srgbClr val="000000"/>
                  </a:solidFill>
                  <a:latin typeface="Glacial Indifference Bold"/>
                </a:rPr>
                <a:t>09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87859" y="3515319"/>
            <a:ext cx="6276620" cy="4264347"/>
            <a:chOff x="0" y="76200"/>
            <a:chExt cx="8368827" cy="568579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Glacial Indifference"/>
                </a:rPr>
                <a:t>Objetivos</a:t>
              </a:r>
              <a:endParaRPr lang="en-US" sz="9000" dirty="0">
                <a:solidFill>
                  <a:srgbClr val="000000"/>
                </a:solidFill>
                <a:latin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O que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nossa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plataforma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deve</a:t>
              </a: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 </a:t>
              </a:r>
              <a:r>
                <a:rPr lang="en-US" sz="6500" dirty="0" err="1">
                  <a:solidFill>
                    <a:srgbClr val="000000"/>
                  </a:solidFill>
                  <a:latin typeface="Glacial Indifference"/>
                </a:rPr>
                <a:t>fazer</a:t>
              </a:r>
              <a:endParaRPr lang="en-US" sz="6500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31864" y="2113820"/>
            <a:ext cx="7222104" cy="4280851"/>
            <a:chOff x="-36945" y="-57151"/>
            <a:chExt cx="9629471" cy="57078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1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a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visualização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e download de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arquivos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biblioteca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4452"/>
              <a:ext cx="9592526" cy="878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Oferecer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e o upload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pílulas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de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conhecimento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esses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cursos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310283"/>
              <a:ext cx="9592526" cy="13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Disponibilizar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relatórios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os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1800" spc="72" dirty="0" err="1">
                  <a:solidFill>
                    <a:srgbClr val="000000"/>
                  </a:solidFill>
                  <a:latin typeface="Open Sauce Light"/>
                </a:rPr>
                <a:t>administradores</a:t>
              </a: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 para qu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eles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possam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analisar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dados e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verificar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quais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as reais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necessidades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 dos </a:t>
              </a:r>
              <a:r>
                <a:rPr lang="en-US" spc="72" dirty="0" err="1">
                  <a:solidFill>
                    <a:srgbClr val="000000"/>
                  </a:solidFill>
                  <a:latin typeface="Open Sauce Light"/>
                </a:rPr>
                <a:t>usuários</a:t>
              </a:r>
              <a:r>
                <a:rPr lang="en-US" spc="72" dirty="0">
                  <a:solidFill>
                    <a:srgbClr val="000000"/>
                  </a:solidFill>
                  <a:latin typeface="Open Sauce Light"/>
                </a:rPr>
                <a:t>.</a:t>
              </a: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-5400000">
              <a:off x="4789908" y="-3296943"/>
              <a:ext cx="12710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752968" y="-1110717"/>
              <a:ext cx="12700" cy="9592526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AutoShape 17">
            <a:extLst>
              <a:ext uri="{FF2B5EF4-FFF2-40B4-BE49-F238E27FC236}">
                <a16:creationId xmlns:a16="http://schemas.microsoft.com/office/drawing/2014/main" id="{3B49CA51-98F0-407C-9140-A84B79B284D2}"/>
              </a:ext>
            </a:extLst>
          </p:cNvPr>
          <p:cNvSpPr/>
          <p:nvPr/>
        </p:nvSpPr>
        <p:spPr>
          <a:xfrm rot="16200000">
            <a:off x="12424299" y="3300057"/>
            <a:ext cx="9525" cy="71943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E5A5166-FF38-49A1-BB72-F6A144A8F168}"/>
              </a:ext>
            </a:extLst>
          </p:cNvPr>
          <p:cNvSpPr txBox="1"/>
          <p:nvPr/>
        </p:nvSpPr>
        <p:spPr>
          <a:xfrm>
            <a:off x="8831864" y="7399837"/>
            <a:ext cx="7194395" cy="65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Oferecer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ensino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qualidade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utilizando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as ferramentas de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aprendizagem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 (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cursos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</a:t>
            </a:r>
            <a:r>
              <a:rPr lang="en-US" sz="1800" spc="72" dirty="0" err="1">
                <a:solidFill>
                  <a:srgbClr val="000000"/>
                </a:solidFill>
                <a:latin typeface="Open Sauce Light"/>
              </a:rPr>
              <a:t>textos</a:t>
            </a: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, quizzes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334</Words>
  <Application>Microsoft Office PowerPoint</Application>
  <PresentationFormat>Personalizar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Open Sauce Light</vt:lpstr>
      <vt:lpstr>Glacial Indifference Bold</vt:lpstr>
      <vt:lpstr>Open Sauce Light Bold</vt:lpstr>
      <vt:lpstr>Arial</vt:lpstr>
      <vt:lpstr>Glacial Indifference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Port</dc:creator>
  <cp:lastModifiedBy>BARBARA DOS SANTOS PORT</cp:lastModifiedBy>
  <cp:revision>6</cp:revision>
  <dcterms:created xsi:type="dcterms:W3CDTF">2006-08-16T00:00:00Z</dcterms:created>
  <dcterms:modified xsi:type="dcterms:W3CDTF">2021-05-04T13:19:58Z</dcterms:modified>
  <dc:identifier>DAEcztCdfgE</dc:identifier>
</cp:coreProperties>
</file>