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63" r:id="rId3"/>
    <p:sldId id="258" r:id="rId4"/>
    <p:sldId id="256" r:id="rId5"/>
    <p:sldId id="257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ED7"/>
    <a:srgbClr val="DBE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13"/>
    <p:restoredTop sz="94703"/>
  </p:normalViewPr>
  <p:slideViewPr>
    <p:cSldViewPr snapToGrid="0">
      <p:cViewPr varScale="1">
        <p:scale>
          <a:sx n="110" d="100"/>
          <a:sy n="110" d="100"/>
        </p:scale>
        <p:origin x="192" y="10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C40B668-0F1A-8D3F-CD4F-889E4DEE2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4101aec8_0_0:notes">
            <a:extLst>
              <a:ext uri="{FF2B5EF4-FFF2-40B4-BE49-F238E27FC236}">
                <a16:creationId xmlns:a16="http://schemas.microsoft.com/office/drawing/2014/main" id="{902EF680-C498-2FF0-1133-81BE93712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4101aec8_0_0:notes">
            <a:extLst>
              <a:ext uri="{FF2B5EF4-FFF2-40B4-BE49-F238E27FC236}">
                <a16:creationId xmlns:a16="http://schemas.microsoft.com/office/drawing/2014/main" id="{E0A82F19-0787-BBBA-FA2E-D5D423B1E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Logic Server is a Python Application, consisting of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Runtimes for </a:t>
            </a:r>
            <a:r>
              <a:rPr lang="en" dirty="0" err="1"/>
              <a:t>ApiLogicProject</a:t>
            </a:r>
            <a:r>
              <a:rPr lang="en" dirty="0"/>
              <a:t> execution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CLI (provides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ApiLogicServer create …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executes either as a locally install (</a:t>
            </a:r>
            <a:r>
              <a:rPr lang="en" dirty="0" err="1"/>
              <a:t>venv</a:t>
            </a:r>
            <a:r>
              <a:rPr lang="en" dirty="0"/>
              <a:t>), or a Docker image (which includes Python)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Architecture-What-Is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748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2571de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2571de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4101ae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4101ae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Logic Server is a Python Application, consisting of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Runtimes for </a:t>
            </a:r>
            <a:r>
              <a:rPr lang="en" dirty="0" err="1"/>
              <a:t>ApiLogicProject</a:t>
            </a:r>
            <a:r>
              <a:rPr lang="en" dirty="0"/>
              <a:t> execution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CLI (provides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ApiLogicServer create …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executes either as a locally install (</a:t>
            </a:r>
            <a:r>
              <a:rPr lang="en" dirty="0" err="1"/>
              <a:t>venv</a:t>
            </a:r>
            <a:r>
              <a:rPr lang="en" dirty="0"/>
              <a:t>), or a Docker image (which includes Python)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Architecture-What-Is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751470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751470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sample-ai/copilot/genai-automation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e57282672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e57282672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Architecture-Runtime-Stack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e9179d9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7e9179d9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Architecture-Runtime-Stack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e9179d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7e9179d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7e9179d9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7e9179d9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sample-ai/copilot/genai-automation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E75F799-D69B-6726-9B34-64C0B844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>
            <a:extLst>
              <a:ext uri="{FF2B5EF4-FFF2-40B4-BE49-F238E27FC236}">
                <a16:creationId xmlns:a16="http://schemas.microsoft.com/office/drawing/2014/main" id="{64CCCE6C-09B5-CD6F-BE4B-F3BCC0A9D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7879"/>
            <a:ext cx="481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What is GenAI-Logic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Google Shape;100;p25">
            <a:extLst>
              <a:ext uri="{FF2B5EF4-FFF2-40B4-BE49-F238E27FC236}">
                <a16:creationId xmlns:a16="http://schemas.microsoft.com/office/drawing/2014/main" id="{1FC05246-6F04-9752-37DB-F5D936AB17C3}"/>
              </a:ext>
            </a:extLst>
          </p:cNvPr>
          <p:cNvSpPr/>
          <p:nvPr/>
        </p:nvSpPr>
        <p:spPr>
          <a:xfrm>
            <a:off x="3946861" y="1415550"/>
            <a:ext cx="3878400" cy="2339700"/>
          </a:xfrm>
          <a:prstGeom prst="roundRect">
            <a:avLst/>
          </a:prstGeom>
          <a:noFill/>
          <a:ln>
            <a:solidFill>
              <a:srgbClr val="A0BE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API Logic Server</a:t>
            </a:r>
            <a:endParaRPr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416BD9-BA00-2DB7-ECBB-4E040458AF91}"/>
              </a:ext>
            </a:extLst>
          </p:cNvPr>
          <p:cNvGrpSpPr/>
          <p:nvPr/>
        </p:nvGrpSpPr>
        <p:grpSpPr>
          <a:xfrm>
            <a:off x="4115688" y="1865519"/>
            <a:ext cx="3293700" cy="1094700"/>
            <a:chOff x="4115688" y="1749909"/>
            <a:chExt cx="3293700" cy="1094700"/>
          </a:xfrm>
        </p:grpSpPr>
        <p:sp>
          <p:nvSpPr>
            <p:cNvPr id="101" name="Google Shape;101;p25">
              <a:extLst>
                <a:ext uri="{FF2B5EF4-FFF2-40B4-BE49-F238E27FC236}">
                  <a16:creationId xmlns:a16="http://schemas.microsoft.com/office/drawing/2014/main" id="{07A12D26-8A84-8D4A-2CAE-1E08228435E9}"/>
                </a:ext>
              </a:extLst>
            </p:cNvPr>
            <p:cNvSpPr/>
            <p:nvPr/>
          </p:nvSpPr>
          <p:spPr>
            <a:xfrm>
              <a:off x="4115688" y="1749909"/>
              <a:ext cx="3293700" cy="1094700"/>
            </a:xfrm>
            <a:prstGeom prst="bevel">
              <a:avLst>
                <a:gd name="adj" fmla="val 0"/>
              </a:avLst>
            </a:prstGeom>
            <a:solidFill>
              <a:srgbClr val="DDE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Runtimes</a:t>
              </a:r>
              <a:endParaRPr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2" name="Google Shape;102;p25">
              <a:extLst>
                <a:ext uri="{FF2B5EF4-FFF2-40B4-BE49-F238E27FC236}">
                  <a16:creationId xmlns:a16="http://schemas.microsoft.com/office/drawing/2014/main" id="{87E3D7A0-0D57-076D-F261-FD0CF9A3AA8F}"/>
                </a:ext>
              </a:extLst>
            </p:cNvPr>
            <p:cNvSpPr/>
            <p:nvPr/>
          </p:nvSpPr>
          <p:spPr>
            <a:xfrm>
              <a:off x="6150669" y="2337071"/>
              <a:ext cx="1051141" cy="349500"/>
            </a:xfrm>
            <a:prstGeom prst="bevel">
              <a:avLst>
                <a:gd name="adj" fmla="val 0"/>
              </a:avLst>
            </a:prstGeom>
            <a:solidFill>
              <a:srgbClr val="DDEBF7"/>
            </a:solidFill>
            <a:ln>
              <a:solidFill>
                <a:srgbClr val="A0BED7"/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Python ORM</a:t>
              </a:r>
              <a:endParaRPr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r>
                <a:rPr lang="en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SQLAlchemy</a:t>
              </a:r>
              <a:endParaRPr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103;p25">
              <a:extLst>
                <a:ext uri="{FF2B5EF4-FFF2-40B4-BE49-F238E27FC236}">
                  <a16:creationId xmlns:a16="http://schemas.microsoft.com/office/drawing/2014/main" id="{05FF9D7C-C891-C85F-5E07-6F758D476652}"/>
                </a:ext>
              </a:extLst>
            </p:cNvPr>
            <p:cNvSpPr/>
            <p:nvPr/>
          </p:nvSpPr>
          <p:spPr>
            <a:xfrm>
              <a:off x="5116294" y="1876906"/>
              <a:ext cx="954000" cy="349500"/>
            </a:xfrm>
            <a:prstGeom prst="bevel">
              <a:avLst>
                <a:gd name="adj" fmla="val 0"/>
              </a:avLst>
            </a:prstGeom>
            <a:solidFill>
              <a:srgbClr val="DDEBF7"/>
            </a:solidFill>
            <a:ln>
              <a:solidFill>
                <a:srgbClr val="A0BED7"/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API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r>
                <a:rPr lang="en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(SAFRS)</a:t>
              </a:r>
              <a:endParaRPr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104;p25">
              <a:extLst>
                <a:ext uri="{FF2B5EF4-FFF2-40B4-BE49-F238E27FC236}">
                  <a16:creationId xmlns:a16="http://schemas.microsoft.com/office/drawing/2014/main" id="{6910DB97-1E38-C368-CBCB-9E847B1C66B2}"/>
                </a:ext>
              </a:extLst>
            </p:cNvPr>
            <p:cNvSpPr/>
            <p:nvPr/>
          </p:nvSpPr>
          <p:spPr>
            <a:xfrm>
              <a:off x="5116294" y="2337071"/>
              <a:ext cx="954000" cy="349500"/>
            </a:xfrm>
            <a:prstGeom prst="bevel">
              <a:avLst>
                <a:gd name="adj" fmla="val 0"/>
              </a:avLst>
            </a:prstGeom>
            <a:solidFill>
              <a:srgbClr val="DDEBF7"/>
            </a:solidFill>
            <a:ln>
              <a:solidFill>
                <a:srgbClr val="A0BED7"/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Rules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r>
                <a:rPr lang="en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LogicBank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5" name="Google Shape;105;p25">
              <a:extLst>
                <a:ext uri="{FF2B5EF4-FFF2-40B4-BE49-F238E27FC236}">
                  <a16:creationId xmlns:a16="http://schemas.microsoft.com/office/drawing/2014/main" id="{6671287A-5051-2BB0-BC06-7B421E1FEB0F}"/>
                </a:ext>
              </a:extLst>
            </p:cNvPr>
            <p:cNvSpPr/>
            <p:nvPr/>
          </p:nvSpPr>
          <p:spPr>
            <a:xfrm>
              <a:off x="6150669" y="1876906"/>
              <a:ext cx="1051141" cy="349500"/>
            </a:xfrm>
            <a:prstGeom prst="bevel">
              <a:avLst>
                <a:gd name="adj" fmla="val 0"/>
              </a:avLst>
            </a:prstGeom>
            <a:solidFill>
              <a:srgbClr val="DDEBF7"/>
            </a:solidFill>
            <a:ln>
              <a:solidFill>
                <a:srgbClr val="A0BED7"/>
              </a:solidFill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UI 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  <a:p>
              <a:r>
                <a:rPr lang="en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(SAFRS-RA)</a:t>
              </a:r>
              <a:endParaRPr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697719-9363-7B76-E000-D88C65416AFC}"/>
              </a:ext>
            </a:extLst>
          </p:cNvPr>
          <p:cNvGrpSpPr/>
          <p:nvPr/>
        </p:nvGrpSpPr>
        <p:grpSpPr>
          <a:xfrm>
            <a:off x="4115688" y="3122330"/>
            <a:ext cx="3293700" cy="349500"/>
            <a:chOff x="4115688" y="3006720"/>
            <a:chExt cx="3293700" cy="349500"/>
          </a:xfrm>
        </p:grpSpPr>
        <p:sp>
          <p:nvSpPr>
            <p:cNvPr id="106" name="Google Shape;106;p25">
              <a:extLst>
                <a:ext uri="{FF2B5EF4-FFF2-40B4-BE49-F238E27FC236}">
                  <a16:creationId xmlns:a16="http://schemas.microsoft.com/office/drawing/2014/main" id="{113DAF51-35A2-62B1-A770-6E3B34C8FFD6}"/>
                </a:ext>
              </a:extLst>
            </p:cNvPr>
            <p:cNvSpPr/>
            <p:nvPr/>
          </p:nvSpPr>
          <p:spPr>
            <a:xfrm>
              <a:off x="4115688" y="3006720"/>
              <a:ext cx="3293700" cy="349500"/>
            </a:xfrm>
            <a:prstGeom prst="bevel">
              <a:avLst>
                <a:gd name="adj" fmla="val 0"/>
              </a:avLst>
            </a:prstGeom>
            <a:solidFill>
              <a:srgbClr val="DDEB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CLI</a:t>
              </a:r>
              <a:endPara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Google Shape;107;p25">
              <a:extLst>
                <a:ext uri="{FF2B5EF4-FFF2-40B4-BE49-F238E27FC236}">
                  <a16:creationId xmlns:a16="http://schemas.microsoft.com/office/drawing/2014/main" id="{476F8860-09FD-ABA6-1D3F-F83556890697}"/>
                </a:ext>
              </a:extLst>
            </p:cNvPr>
            <p:cNvSpPr/>
            <p:nvPr/>
          </p:nvSpPr>
          <p:spPr>
            <a:xfrm>
              <a:off x="5136380" y="3053228"/>
              <a:ext cx="1474893" cy="256500"/>
            </a:xfrm>
            <a:prstGeom prst="bevel">
              <a:avLst>
                <a:gd name="adj" fmla="val 0"/>
              </a:avLst>
            </a:prstGeom>
            <a:solidFill>
              <a:srgbClr val="DDEBF7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rPr>
                <a:t>Project Creation</a:t>
              </a:r>
              <a:endParaRPr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9" name="Google Shape;109;p25">
            <a:extLst>
              <a:ext uri="{FF2B5EF4-FFF2-40B4-BE49-F238E27FC236}">
                <a16:creationId xmlns:a16="http://schemas.microsoft.com/office/drawing/2014/main" id="{EC4777F8-A94B-25BF-1107-DFD3F937C7EA}"/>
              </a:ext>
            </a:extLst>
          </p:cNvPr>
          <p:cNvCxnSpPr>
            <a:cxnSpLocks/>
            <a:stCxn id="106" idx="0"/>
          </p:cNvCxnSpPr>
          <p:nvPr/>
        </p:nvCxnSpPr>
        <p:spPr>
          <a:xfrm rot="10800000" flipH="1">
            <a:off x="7409388" y="2605580"/>
            <a:ext cx="861900" cy="691500"/>
          </a:xfrm>
          <a:prstGeom prst="straightConnector1">
            <a:avLst/>
          </a:prstGeom>
          <a:noFill/>
          <a:ln w="28575" cap="flat" cmpd="sng">
            <a:solidFill>
              <a:srgbClr val="A0BED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5">
            <a:extLst>
              <a:ext uri="{FF2B5EF4-FFF2-40B4-BE49-F238E27FC236}">
                <a16:creationId xmlns:a16="http://schemas.microsoft.com/office/drawing/2014/main" id="{B46CB717-C45E-4A56-3FB1-AD7D97DE2F7B}"/>
              </a:ext>
            </a:extLst>
          </p:cNvPr>
          <p:cNvCxnSpPr>
            <a:cxnSpLocks/>
            <a:endCxn id="101" idx="0"/>
          </p:cNvCxnSpPr>
          <p:nvPr/>
        </p:nvCxnSpPr>
        <p:spPr>
          <a:xfrm rot="10800000">
            <a:off x="7409350" y="2412816"/>
            <a:ext cx="861900" cy="192900"/>
          </a:xfrm>
          <a:prstGeom prst="straightConnector1">
            <a:avLst/>
          </a:prstGeom>
          <a:noFill/>
          <a:ln w="28575" cap="flat" cmpd="sng">
            <a:solidFill>
              <a:srgbClr val="A0BED7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" name="Google Shape;111;p25">
            <a:extLst>
              <a:ext uri="{FF2B5EF4-FFF2-40B4-BE49-F238E27FC236}">
                <a16:creationId xmlns:a16="http://schemas.microsoft.com/office/drawing/2014/main" id="{1ED78ADB-A0FD-C58E-34DE-40413BBB80F7}"/>
              </a:ext>
            </a:extLst>
          </p:cNvPr>
          <p:cNvSpPr/>
          <p:nvPr/>
        </p:nvSpPr>
        <p:spPr>
          <a:xfrm>
            <a:off x="50450" y="1415550"/>
            <a:ext cx="3293700" cy="2339700"/>
          </a:xfrm>
          <a:prstGeom prst="roundRect">
            <a:avLst/>
          </a:prstGeom>
          <a:noFill/>
          <a:ln>
            <a:solidFill>
              <a:srgbClr val="A0BE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" b="1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WebGenAI</a:t>
            </a:r>
            <a:endParaRPr b="1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" name="Google Shape;112;p25">
            <a:extLst>
              <a:ext uri="{FF2B5EF4-FFF2-40B4-BE49-F238E27FC236}">
                <a16:creationId xmlns:a16="http://schemas.microsoft.com/office/drawing/2014/main" id="{9C809329-6C6C-9F94-C87C-A470B67FC95B}"/>
              </a:ext>
            </a:extLst>
          </p:cNvPr>
          <p:cNvSpPr/>
          <p:nvPr/>
        </p:nvSpPr>
        <p:spPr>
          <a:xfrm>
            <a:off x="311700" y="1846325"/>
            <a:ext cx="2643300" cy="1094700"/>
          </a:xfrm>
          <a:prstGeom prst="bevel">
            <a:avLst>
              <a:gd name="adj" fmla="val 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Web Interface</a:t>
            </a:r>
            <a:endParaRPr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Natural Language</a:t>
            </a:r>
            <a:endParaRPr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Create and Run Projects</a:t>
            </a:r>
            <a:endParaRPr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3" name="Google Shape;113;p25">
            <a:extLst>
              <a:ext uri="{FF2B5EF4-FFF2-40B4-BE49-F238E27FC236}">
                <a16:creationId xmlns:a16="http://schemas.microsoft.com/office/drawing/2014/main" id="{DD887233-B5DF-BA7A-A3E9-6736D2835AFF}"/>
              </a:ext>
            </a:extLst>
          </p:cNvPr>
          <p:cNvSpPr/>
          <p:nvPr/>
        </p:nvSpPr>
        <p:spPr>
          <a:xfrm>
            <a:off x="6192611" y="4052750"/>
            <a:ext cx="733704" cy="424657"/>
          </a:xfrm>
          <a:prstGeom prst="wedgeRoundRectCallout">
            <a:avLst>
              <a:gd name="adj1" fmla="val -65547"/>
              <a:gd name="adj2" fmla="val -95150"/>
              <a:gd name="adj3" fmla="val 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pip install</a:t>
            </a:r>
            <a:endParaRPr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docker</a:t>
            </a:r>
            <a:endParaRPr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4" name="Google Shape;114;p25">
            <a:extLst>
              <a:ext uri="{FF2B5EF4-FFF2-40B4-BE49-F238E27FC236}">
                <a16:creationId xmlns:a16="http://schemas.microsoft.com/office/drawing/2014/main" id="{C749B1F4-0796-78DC-7FCD-0BE67EE6285C}"/>
              </a:ext>
            </a:extLst>
          </p:cNvPr>
          <p:cNvSpPr/>
          <p:nvPr/>
        </p:nvSpPr>
        <p:spPr>
          <a:xfrm>
            <a:off x="2091125" y="4052750"/>
            <a:ext cx="733704" cy="424657"/>
          </a:xfrm>
          <a:prstGeom prst="wedgeRoundRectCallout">
            <a:avLst>
              <a:gd name="adj1" fmla="val -65547"/>
              <a:gd name="adj2" fmla="val -95150"/>
              <a:gd name="adj3" fmla="val 0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browser</a:t>
            </a:r>
            <a:endParaRPr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4" name="Google Shape;129;p27">
            <a:extLst>
              <a:ext uri="{FF2B5EF4-FFF2-40B4-BE49-F238E27FC236}">
                <a16:creationId xmlns:a16="http://schemas.microsoft.com/office/drawing/2014/main" id="{6ACBCEAA-9942-1AC5-25A4-A943EE56DA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l="10991" r="6404"/>
          <a:stretch/>
        </p:blipFill>
        <p:spPr>
          <a:xfrm>
            <a:off x="8310996" y="2205240"/>
            <a:ext cx="514871" cy="5606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3A560D4-413B-7643-EE0F-FC90891E4B2A}"/>
              </a:ext>
            </a:extLst>
          </p:cNvPr>
          <p:cNvGrpSpPr/>
          <p:nvPr/>
        </p:nvGrpSpPr>
        <p:grpSpPr>
          <a:xfrm>
            <a:off x="3333092" y="2511821"/>
            <a:ext cx="613750" cy="390736"/>
            <a:chOff x="2026853" y="3949857"/>
            <a:chExt cx="1331239" cy="390736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7FA2E683-18A9-023D-5E40-186C5CA35FDF}"/>
                </a:ext>
              </a:extLst>
            </p:cNvPr>
            <p:cNvSpPr/>
            <p:nvPr/>
          </p:nvSpPr>
          <p:spPr>
            <a:xfrm>
              <a:off x="2249214" y="3949857"/>
              <a:ext cx="1108878" cy="385476"/>
            </a:xfrm>
            <a:prstGeom prst="rightArrow">
              <a:avLst/>
            </a:prstGeom>
            <a:solidFill>
              <a:srgbClr val="DBE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0BED7"/>
                </a:solidFill>
              </a:endParaRP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1DB432E9-D4EB-54DF-2399-3D4EE9E3619F}"/>
                </a:ext>
              </a:extLst>
            </p:cNvPr>
            <p:cNvSpPr/>
            <p:nvPr/>
          </p:nvSpPr>
          <p:spPr>
            <a:xfrm flipH="1">
              <a:off x="2026853" y="3955117"/>
              <a:ext cx="1193107" cy="385476"/>
            </a:xfrm>
            <a:prstGeom prst="rightArrow">
              <a:avLst/>
            </a:prstGeom>
            <a:solidFill>
              <a:srgbClr val="DBE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0BED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8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29;p27">
            <a:extLst>
              <a:ext uri="{FF2B5EF4-FFF2-40B4-BE49-F238E27FC236}">
                <a16:creationId xmlns:a16="http://schemas.microsoft.com/office/drawing/2014/main" id="{50013FC4-AF22-EBE2-3F60-2236A31AFA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l="10991" r="6404"/>
          <a:stretch/>
        </p:blipFill>
        <p:spPr>
          <a:xfrm>
            <a:off x="7757229" y="2496194"/>
            <a:ext cx="514871" cy="56068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0;p27">
            <a:extLst>
              <a:ext uri="{FF2B5EF4-FFF2-40B4-BE49-F238E27FC236}">
                <a16:creationId xmlns:a16="http://schemas.microsoft.com/office/drawing/2014/main" id="{DD176BCF-A5D5-DCBF-3DC6-65CB98C38322}"/>
              </a:ext>
            </a:extLst>
          </p:cNvPr>
          <p:cNvSpPr/>
          <p:nvPr/>
        </p:nvSpPr>
        <p:spPr>
          <a:xfrm>
            <a:off x="311700" y="2512686"/>
            <a:ext cx="1683174" cy="1036286"/>
          </a:xfrm>
          <a:prstGeom prst="roundRect">
            <a:avLst>
              <a:gd name="adj" fmla="val 24134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API Clients</a:t>
            </a:r>
            <a:endParaRPr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Admin App</a:t>
            </a:r>
            <a:endParaRPr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Custom Apps</a:t>
            </a:r>
            <a:endParaRPr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Application Integration</a:t>
            </a:r>
            <a:endParaRPr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471" y="3220437"/>
            <a:ext cx="424234" cy="379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897" y="1271484"/>
            <a:ext cx="373824" cy="41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7;p27">
            <a:extLst>
              <a:ext uri="{FF2B5EF4-FFF2-40B4-BE49-F238E27FC236}">
                <a16:creationId xmlns:a16="http://schemas.microsoft.com/office/drawing/2014/main" id="{981CB2C0-3694-F867-C474-47C7CC6AF0F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051" t="15888" r="5548" b="15104"/>
          <a:stretch/>
        </p:blipFill>
        <p:spPr>
          <a:xfrm>
            <a:off x="1465840" y="2936058"/>
            <a:ext cx="343877" cy="3181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009572D-5663-9067-2265-68E6C242756A}"/>
              </a:ext>
            </a:extLst>
          </p:cNvPr>
          <p:cNvGrpSpPr/>
          <p:nvPr/>
        </p:nvGrpSpPr>
        <p:grpSpPr>
          <a:xfrm>
            <a:off x="2066388" y="2824441"/>
            <a:ext cx="1497132" cy="390736"/>
            <a:chOff x="2026853" y="3949857"/>
            <a:chExt cx="1331239" cy="390736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C27BB941-089D-0BEC-907C-3D1C1069B295}"/>
                </a:ext>
              </a:extLst>
            </p:cNvPr>
            <p:cNvSpPr/>
            <p:nvPr/>
          </p:nvSpPr>
          <p:spPr>
            <a:xfrm>
              <a:off x="2249214" y="3949857"/>
              <a:ext cx="1108878" cy="385476"/>
            </a:xfrm>
            <a:prstGeom prst="rightArrow">
              <a:avLst/>
            </a:prstGeom>
            <a:solidFill>
              <a:srgbClr val="DBE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DC997930-574F-CAA3-ED2D-CD4EA4D4D771}"/>
                </a:ext>
              </a:extLst>
            </p:cNvPr>
            <p:cNvSpPr/>
            <p:nvPr/>
          </p:nvSpPr>
          <p:spPr>
            <a:xfrm flipH="1">
              <a:off x="2026853" y="3955117"/>
              <a:ext cx="1193107" cy="385476"/>
            </a:xfrm>
            <a:prstGeom prst="rightArrow">
              <a:avLst/>
            </a:prstGeom>
            <a:solidFill>
              <a:srgbClr val="DBE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449D77-A3EE-416F-2B6F-D10D459A4BF7}"/>
              </a:ext>
            </a:extLst>
          </p:cNvPr>
          <p:cNvSpPr/>
          <p:nvPr/>
        </p:nvSpPr>
        <p:spPr>
          <a:xfrm>
            <a:off x="3644088" y="1659825"/>
            <a:ext cx="2625115" cy="2070539"/>
          </a:xfrm>
          <a:prstGeom prst="roundRect">
            <a:avLst/>
          </a:prstGeom>
          <a:noFill/>
          <a:ln>
            <a:solidFill>
              <a:srgbClr val="A0BE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Created Project</a:t>
            </a:r>
          </a:p>
        </p:txBody>
      </p:sp>
      <p:sp>
        <p:nvSpPr>
          <p:cNvPr id="11" name="Google Shape;130;p27">
            <a:extLst>
              <a:ext uri="{FF2B5EF4-FFF2-40B4-BE49-F238E27FC236}">
                <a16:creationId xmlns:a16="http://schemas.microsoft.com/office/drawing/2014/main" id="{48064F74-7F60-8052-A1B6-6D1EA162E7B6}"/>
              </a:ext>
            </a:extLst>
          </p:cNvPr>
          <p:cNvSpPr/>
          <p:nvPr/>
        </p:nvSpPr>
        <p:spPr>
          <a:xfrm>
            <a:off x="3782220" y="2189057"/>
            <a:ext cx="890366" cy="556030"/>
          </a:xfrm>
          <a:prstGeom prst="roundRect">
            <a:avLst>
              <a:gd name="adj" fmla="val 24134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Flask</a:t>
            </a:r>
            <a:endParaRPr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JSON:API</a:t>
            </a:r>
            <a:endParaRPr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F95BE8-A49D-84B1-15C1-2C21B4449BAD}"/>
              </a:ext>
            </a:extLst>
          </p:cNvPr>
          <p:cNvSpPr txBox="1"/>
          <p:nvPr/>
        </p:nvSpPr>
        <p:spPr>
          <a:xfrm>
            <a:off x="1951651" y="3543995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OAuth2</a:t>
            </a:r>
          </a:p>
        </p:txBody>
      </p:sp>
      <p:pic>
        <p:nvPicPr>
          <p:cNvPr id="13" name="Google Shape;129;p27">
            <a:extLst>
              <a:ext uri="{FF2B5EF4-FFF2-40B4-BE49-F238E27FC236}">
                <a16:creationId xmlns:a16="http://schemas.microsoft.com/office/drawing/2014/main" id="{D39898A2-198E-0836-9447-86914A5426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l="10991" r="6404"/>
          <a:stretch/>
        </p:blipFill>
        <p:spPr>
          <a:xfrm>
            <a:off x="7434806" y="2701095"/>
            <a:ext cx="514871" cy="56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9B863C-1156-0ABE-2A8E-908B77E5A56C}"/>
              </a:ext>
            </a:extLst>
          </p:cNvPr>
          <p:cNvSpPr txBox="1"/>
          <p:nvPr/>
        </p:nvSpPr>
        <p:spPr>
          <a:xfrm>
            <a:off x="7368815" y="32725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SQL Databases</a:t>
            </a:r>
          </a:p>
        </p:txBody>
      </p:sp>
      <p:sp>
        <p:nvSpPr>
          <p:cNvPr id="16" name="Google Shape;130;p27">
            <a:extLst>
              <a:ext uri="{FF2B5EF4-FFF2-40B4-BE49-F238E27FC236}">
                <a16:creationId xmlns:a16="http://schemas.microsoft.com/office/drawing/2014/main" id="{8E79EF53-83C9-19CA-5919-28D40A0ABFE4}"/>
              </a:ext>
            </a:extLst>
          </p:cNvPr>
          <p:cNvSpPr/>
          <p:nvPr/>
        </p:nvSpPr>
        <p:spPr>
          <a:xfrm>
            <a:off x="4905125" y="2666850"/>
            <a:ext cx="1191176" cy="556030"/>
          </a:xfrm>
          <a:prstGeom prst="roundRect">
            <a:avLst>
              <a:gd name="adj" fmla="val 24134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SQLAlchemy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ORM</a:t>
            </a:r>
            <a:endParaRPr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Google Shape;130;p27">
            <a:extLst>
              <a:ext uri="{FF2B5EF4-FFF2-40B4-BE49-F238E27FC236}">
                <a16:creationId xmlns:a16="http://schemas.microsoft.com/office/drawing/2014/main" id="{24F3A5FB-5301-CACC-A96B-B2BADDA6089B}"/>
              </a:ext>
            </a:extLst>
          </p:cNvPr>
          <p:cNvSpPr/>
          <p:nvPr/>
        </p:nvSpPr>
        <p:spPr>
          <a:xfrm>
            <a:off x="3782220" y="3043452"/>
            <a:ext cx="890366" cy="556030"/>
          </a:xfrm>
          <a:prstGeom prst="roundRect">
            <a:avLst>
              <a:gd name="adj" fmla="val 24134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Rules</a:t>
            </a:r>
            <a:endParaRPr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LogicBank</a:t>
            </a:r>
            <a:endParaRPr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E508CE52-DA42-403F-4CBF-672380C38CD9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>
            <a:off x="4672586" y="2467072"/>
            <a:ext cx="828127" cy="199778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BA8FD9-3F9E-D64E-A018-1C02ADAF986C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rot="5400000">
            <a:off x="5037357" y="2858110"/>
            <a:ext cx="98587" cy="828127"/>
          </a:xfrm>
          <a:prstGeom prst="bent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ent Arrow 22">
            <a:extLst>
              <a:ext uri="{FF2B5EF4-FFF2-40B4-BE49-F238E27FC236}">
                <a16:creationId xmlns:a16="http://schemas.microsoft.com/office/drawing/2014/main" id="{A226B0A5-0397-4814-6376-B250975F9C17}"/>
              </a:ext>
            </a:extLst>
          </p:cNvPr>
          <p:cNvSpPr/>
          <p:nvPr/>
        </p:nvSpPr>
        <p:spPr>
          <a:xfrm>
            <a:off x="5722665" y="1334005"/>
            <a:ext cx="518232" cy="325820"/>
          </a:xfrm>
          <a:prstGeom prst="bentArrow">
            <a:avLst/>
          </a:prstGeom>
          <a:solidFill>
            <a:srgbClr val="DB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B029D7-3C97-E81F-DC1E-A130147BB912}"/>
              </a:ext>
            </a:extLst>
          </p:cNvPr>
          <p:cNvSpPr txBox="1"/>
          <p:nvPr/>
        </p:nvSpPr>
        <p:spPr>
          <a:xfrm>
            <a:off x="4714079" y="3274283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beforeFlush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F4B7D8-7B4E-57A4-3C37-7A268283727C}"/>
              </a:ext>
            </a:extLst>
          </p:cNvPr>
          <p:cNvGrpSpPr/>
          <p:nvPr/>
        </p:nvGrpSpPr>
        <p:grpSpPr>
          <a:xfrm>
            <a:off x="6349771" y="2824441"/>
            <a:ext cx="1020047" cy="390736"/>
            <a:chOff x="2026853" y="3949857"/>
            <a:chExt cx="1331239" cy="390736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4891E7D0-0116-9EFD-C8B4-944C3ECEAD6F}"/>
                </a:ext>
              </a:extLst>
            </p:cNvPr>
            <p:cNvSpPr/>
            <p:nvPr/>
          </p:nvSpPr>
          <p:spPr>
            <a:xfrm>
              <a:off x="2249214" y="3949857"/>
              <a:ext cx="1108878" cy="385476"/>
            </a:xfrm>
            <a:prstGeom prst="rightArrow">
              <a:avLst/>
            </a:prstGeom>
            <a:solidFill>
              <a:srgbClr val="DBE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2418ABA1-301E-A4FD-8B67-4742EDE6D692}"/>
                </a:ext>
              </a:extLst>
            </p:cNvPr>
            <p:cNvSpPr/>
            <p:nvPr/>
          </p:nvSpPr>
          <p:spPr>
            <a:xfrm flipH="1">
              <a:off x="2026853" y="3955117"/>
              <a:ext cx="1193107" cy="385476"/>
            </a:xfrm>
            <a:prstGeom prst="rightArrow">
              <a:avLst/>
            </a:prstGeom>
            <a:solidFill>
              <a:srgbClr val="DBE4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8" name="Google Shape;119;p26">
            <a:extLst>
              <a:ext uri="{FF2B5EF4-FFF2-40B4-BE49-F238E27FC236}">
                <a16:creationId xmlns:a16="http://schemas.microsoft.com/office/drawing/2014/main" id="{D91C328B-F12F-7C9C-115A-80F0296739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61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API Logic Server - Runtime Stack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Google Shape;114;p25">
            <a:extLst>
              <a:ext uri="{FF2B5EF4-FFF2-40B4-BE49-F238E27FC236}">
                <a16:creationId xmlns:a16="http://schemas.microsoft.com/office/drawing/2014/main" id="{24FC58D9-8951-508D-32F8-0968E1C5D816}"/>
              </a:ext>
            </a:extLst>
          </p:cNvPr>
          <p:cNvSpPr/>
          <p:nvPr/>
        </p:nvSpPr>
        <p:spPr>
          <a:xfrm>
            <a:off x="4685158" y="4017575"/>
            <a:ext cx="1752241" cy="612298"/>
          </a:xfrm>
          <a:prstGeom prst="cloudCallout">
            <a:avLst>
              <a:gd name="adj1" fmla="val -50864"/>
              <a:gd name="adj2" fmla="val -90564"/>
            </a:avLst>
          </a:prstGeom>
          <a:solidFill>
            <a:srgbClr val="DDEB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3038" lvl="1" algn="ctr">
              <a:tabLst>
                <a:tab pos="738188" algn="l"/>
              </a:tabLst>
            </a:pP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PI Encapsulates Rules</a:t>
            </a:r>
            <a:endParaRPr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81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GenAI-Logic</a:t>
            </a: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3705125" y="1415550"/>
            <a:ext cx="3878400" cy="2339700"/>
          </a:xfrm>
          <a:prstGeom prst="cube">
            <a:avLst>
              <a:gd name="adj" fmla="val 11228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3F3F3"/>
                </a:solidFill>
              </a:rPr>
              <a:t>ApiLogicServer</a:t>
            </a:r>
            <a:endParaRPr sz="2000" b="1" dirty="0">
              <a:solidFill>
                <a:srgbClr val="F3F3F3"/>
              </a:solidFill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3873952" y="1749909"/>
            <a:ext cx="3293700" cy="10947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Runtimes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5908934" y="2337071"/>
            <a:ext cx="954000" cy="3495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9DAF8"/>
                </a:solidFill>
              </a:rPr>
              <a:t>Python ORM</a:t>
            </a:r>
            <a:endParaRPr sz="1100" b="1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C9DAF8"/>
                </a:solidFill>
              </a:rPr>
              <a:t>SQLAlchemy</a:t>
            </a:r>
            <a:endParaRPr sz="700" b="1">
              <a:solidFill>
                <a:srgbClr val="C9DAF8"/>
              </a:solidFill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874558" y="1876906"/>
            <a:ext cx="954000" cy="3495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C9DAF8"/>
                </a:solidFill>
              </a:rPr>
              <a:t>API</a:t>
            </a:r>
            <a:endParaRPr sz="1100" b="1" dirty="0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C9DAF8"/>
                </a:solidFill>
              </a:rPr>
              <a:t>(SAFRS)</a:t>
            </a:r>
            <a:endParaRPr sz="700" b="1" dirty="0">
              <a:solidFill>
                <a:srgbClr val="C9DAF8"/>
              </a:solidFill>
            </a:endParaRPr>
          </a:p>
        </p:txBody>
      </p:sp>
      <p:sp>
        <p:nvSpPr>
          <p:cNvPr id="104" name="Google Shape;104;p25"/>
          <p:cNvSpPr/>
          <p:nvPr/>
        </p:nvSpPr>
        <p:spPr>
          <a:xfrm>
            <a:off x="4874558" y="2337071"/>
            <a:ext cx="954000" cy="3495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C9DAF8"/>
                </a:solidFill>
              </a:rPr>
              <a:t>Rules</a:t>
            </a:r>
            <a:endParaRPr sz="1100" b="1" dirty="0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rgbClr val="C9DAF8"/>
                </a:solidFill>
              </a:rPr>
              <a:t>LogicBank</a:t>
            </a:r>
            <a:endParaRPr sz="700" b="1" dirty="0">
              <a:solidFill>
                <a:srgbClr val="C9DAF8"/>
              </a:solidFill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5908934" y="1876906"/>
            <a:ext cx="954000" cy="3495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C9DAF8"/>
                </a:solidFill>
              </a:rPr>
              <a:t>UI </a:t>
            </a:r>
            <a:endParaRPr sz="1100" b="1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C9DAF8"/>
                </a:solidFill>
              </a:rPr>
              <a:t>(SAFRS-RA)</a:t>
            </a:r>
            <a:endParaRPr sz="700" b="1">
              <a:solidFill>
                <a:srgbClr val="C9DAF8"/>
              </a:solidFill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3873952" y="3006720"/>
            <a:ext cx="3293700" cy="3495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CLI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4894645" y="3053228"/>
            <a:ext cx="1150500" cy="2565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9DAF8"/>
                </a:solidFill>
              </a:rPr>
              <a:t>Project Creation</a:t>
            </a:r>
            <a:endParaRPr sz="1000" b="1">
              <a:solidFill>
                <a:srgbClr val="C9DAF8"/>
              </a:solidFill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8029514" y="1876906"/>
            <a:ext cx="1009200" cy="12264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3F3F3"/>
                </a:solidFill>
              </a:rPr>
              <a:t>ApiLogicProject</a:t>
            </a:r>
            <a:endParaRPr sz="1500" b="1">
              <a:solidFill>
                <a:srgbClr val="F3F3F3"/>
              </a:solidFill>
            </a:endParaRPr>
          </a:p>
        </p:txBody>
      </p:sp>
      <p:cxnSp>
        <p:nvCxnSpPr>
          <p:cNvPr id="109" name="Google Shape;109;p25"/>
          <p:cNvCxnSpPr>
            <a:stCxn id="106" idx="0"/>
            <a:endCxn id="108" idx="2"/>
          </p:cNvCxnSpPr>
          <p:nvPr/>
        </p:nvCxnSpPr>
        <p:spPr>
          <a:xfrm rot="10800000" flipH="1">
            <a:off x="7167652" y="2489970"/>
            <a:ext cx="861900" cy="6915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25"/>
          <p:cNvCxnSpPr>
            <a:stCxn id="108" idx="2"/>
            <a:endCxn id="101" idx="0"/>
          </p:cNvCxnSpPr>
          <p:nvPr/>
        </p:nvCxnSpPr>
        <p:spPr>
          <a:xfrm rot="10800000">
            <a:off x="7167614" y="2297206"/>
            <a:ext cx="861900" cy="1929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" name="Google Shape;111;p25"/>
          <p:cNvSpPr/>
          <p:nvPr/>
        </p:nvSpPr>
        <p:spPr>
          <a:xfrm>
            <a:off x="50450" y="1415550"/>
            <a:ext cx="3293700" cy="2339700"/>
          </a:xfrm>
          <a:prstGeom prst="cube">
            <a:avLst>
              <a:gd name="adj" fmla="val 11228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3F3F3"/>
                </a:solidFill>
              </a:rPr>
              <a:t>WebGenAI</a:t>
            </a:r>
            <a:endParaRPr sz="2000" b="1" dirty="0">
              <a:solidFill>
                <a:srgbClr val="F3F3F3"/>
              </a:solidFill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311700" y="1846325"/>
            <a:ext cx="2643300" cy="10947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Web Interface</a:t>
            </a:r>
            <a:endParaRPr b="1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Natural Language</a:t>
            </a:r>
            <a:endParaRPr b="1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3F3F3"/>
                </a:solidFill>
              </a:rPr>
              <a:t>Create and Run Projects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5950875" y="4052750"/>
            <a:ext cx="1009200" cy="572700"/>
          </a:xfrm>
          <a:prstGeom prst="wedgeRoundRectCallout">
            <a:avLst>
              <a:gd name="adj1" fmla="val -65547"/>
              <a:gd name="adj2" fmla="val -95150"/>
              <a:gd name="adj3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114" name="Google Shape;114;p25"/>
          <p:cNvSpPr/>
          <p:nvPr/>
        </p:nvSpPr>
        <p:spPr>
          <a:xfrm>
            <a:off x="2091125" y="4052750"/>
            <a:ext cx="1009200" cy="572700"/>
          </a:xfrm>
          <a:prstGeom prst="wedgeRoundRectCallout">
            <a:avLst>
              <a:gd name="adj1" fmla="val -65547"/>
              <a:gd name="adj2" fmla="val -95150"/>
              <a:gd name="adj3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61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Logic Server - Runtime Stack</a:t>
            </a:r>
            <a:endParaRPr dirty="0"/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5596088" y="1635988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2. Create</a:t>
            </a:r>
            <a:endParaRPr b="1" i="1"/>
          </a:p>
        </p:txBody>
      </p:sp>
      <p:sp>
        <p:nvSpPr>
          <p:cNvPr id="136" name="Google Shape;136;p28"/>
          <p:cNvSpPr txBox="1"/>
          <p:nvPr/>
        </p:nvSpPr>
        <p:spPr>
          <a:xfrm>
            <a:off x="5596100" y="3394600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3. Customize </a:t>
            </a:r>
            <a:endParaRPr b="1" i="1"/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 l="12902" r="12902"/>
          <a:stretch/>
        </p:blipFill>
        <p:spPr>
          <a:xfrm>
            <a:off x="1651512" y="3169875"/>
            <a:ext cx="622618" cy="8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4">
            <a:alphaModFix/>
          </a:blip>
          <a:srcRect r="7893" b="9485"/>
          <a:stretch/>
        </p:blipFill>
        <p:spPr>
          <a:xfrm>
            <a:off x="5176150" y="217200"/>
            <a:ext cx="1221400" cy="12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8"/>
          <p:cNvCxnSpPr>
            <a:endCxn id="140" idx="2"/>
          </p:cNvCxnSpPr>
          <p:nvPr/>
        </p:nvCxnSpPr>
        <p:spPr>
          <a:xfrm rot="10800000" flipH="1">
            <a:off x="4756350" y="2014402"/>
            <a:ext cx="2061000" cy="7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grpSp>
        <p:nvGrpSpPr>
          <p:cNvPr id="141" name="Google Shape;141;p28"/>
          <p:cNvGrpSpPr/>
          <p:nvPr/>
        </p:nvGrpSpPr>
        <p:grpSpPr>
          <a:xfrm>
            <a:off x="6817350" y="534775"/>
            <a:ext cx="2001565" cy="2787900"/>
            <a:chOff x="5140950" y="610975"/>
            <a:chExt cx="2001565" cy="2787900"/>
          </a:xfrm>
        </p:grpSpPr>
        <p:sp>
          <p:nvSpPr>
            <p:cNvPr id="140" name="Google Shape;140;p28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name="adj" fmla="val 9022"/>
              </a:avLst>
            </a:prstGeom>
            <a:solidFill>
              <a:srgbClr val="6D9EEB"/>
            </a:solidFill>
            <a:ln w="9525" cap="flat" cmpd="sng">
              <a:solidFill>
                <a:srgbClr val="307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</a:rPr>
                <a:t>Project</a:t>
              </a:r>
              <a:endParaRPr sz="1600" b="1"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5517900" y="2056682"/>
              <a:ext cx="1145400" cy="4002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App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Automation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5519100" y="1324621"/>
              <a:ext cx="1143000" cy="4002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API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Automation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5517900" y="2788743"/>
              <a:ext cx="1145400" cy="4002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Logic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Automation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45" name="Google Shape;145;p28"/>
            <p:cNvSpPr txBox="1"/>
            <p:nvPr/>
          </p:nvSpPr>
          <p:spPr>
            <a:xfrm rot="5400000">
              <a:off x="5728165" y="1898350"/>
              <a:ext cx="2476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C9DAF8"/>
                  </a:solidFill>
                </a:rPr>
                <a:t>Microservice Automation</a:t>
              </a:r>
              <a:endParaRPr sz="1200" b="1">
                <a:solidFill>
                  <a:srgbClr val="C9DAF8"/>
                </a:solidFill>
              </a:endParaRPr>
            </a:p>
          </p:txBody>
        </p:sp>
      </p:grpSp>
      <p:cxnSp>
        <p:nvCxnSpPr>
          <p:cNvPr id="146" name="Google Shape;146;p28"/>
          <p:cNvCxnSpPr>
            <a:stCxn id="144" idx="2"/>
            <a:endCxn id="147" idx="3"/>
          </p:cNvCxnSpPr>
          <p:nvPr/>
        </p:nvCxnSpPr>
        <p:spPr>
          <a:xfrm rot="5400000">
            <a:off x="5579250" y="1452093"/>
            <a:ext cx="527100" cy="3848400"/>
          </a:xfrm>
          <a:prstGeom prst="curvedConnector3">
            <a:avLst>
              <a:gd name="adj1" fmla="val 14519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grpSp>
        <p:nvGrpSpPr>
          <p:cNvPr id="148" name="Google Shape;148;p28"/>
          <p:cNvGrpSpPr/>
          <p:nvPr/>
        </p:nvGrpSpPr>
        <p:grpSpPr>
          <a:xfrm>
            <a:off x="3054575" y="1407406"/>
            <a:ext cx="1899300" cy="2232550"/>
            <a:chOff x="5140950" y="610975"/>
            <a:chExt cx="1899300" cy="2787900"/>
          </a:xfrm>
        </p:grpSpPr>
        <p:sp>
          <p:nvSpPr>
            <p:cNvPr id="147" name="Google Shape;147;p28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name="adj" fmla="val 9022"/>
              </a:avLst>
            </a:prstGeom>
            <a:solidFill>
              <a:srgbClr val="6D9EEB"/>
            </a:solidFill>
            <a:ln w="9525" cap="flat" cmpd="sng">
              <a:solidFill>
                <a:srgbClr val="307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</a:rPr>
                <a:t>Your IDE</a:t>
              </a:r>
              <a:endParaRPr sz="1600" b="1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5519100" y="1610093"/>
              <a:ext cx="1143000" cy="8634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API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Logic Server</a:t>
              </a:r>
              <a:endParaRPr sz="11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genai</a:t>
              </a:r>
              <a:endParaRPr sz="11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50" name="Google Shape;150;p28"/>
          <p:cNvSpPr/>
          <p:nvPr/>
        </p:nvSpPr>
        <p:spPr>
          <a:xfrm>
            <a:off x="1697625" y="2379475"/>
            <a:ext cx="530400" cy="5412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51" name="Google Shape;151;p28"/>
          <p:cNvCxnSpPr>
            <a:stCxn id="137" idx="3"/>
            <a:endCxn id="149" idx="2"/>
          </p:cNvCxnSpPr>
          <p:nvPr/>
        </p:nvCxnSpPr>
        <p:spPr>
          <a:xfrm rot="10800000" flipH="1">
            <a:off x="2274130" y="2898788"/>
            <a:ext cx="1730100" cy="6795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152" name="Google Shape;152;p28"/>
          <p:cNvCxnSpPr>
            <a:stCxn id="150" idx="4"/>
            <a:endCxn id="149" idx="1"/>
          </p:cNvCxnSpPr>
          <p:nvPr/>
        </p:nvCxnSpPr>
        <p:spPr>
          <a:xfrm rot="10800000" flipH="1">
            <a:off x="2228025" y="2553175"/>
            <a:ext cx="1204800" cy="969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153" name="Google Shape;153;p28"/>
          <p:cNvSpPr txBox="1"/>
          <p:nvPr/>
        </p:nvSpPr>
        <p:spPr>
          <a:xfrm>
            <a:off x="170125" y="3394588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1a. Nat Lang</a:t>
            </a:r>
            <a:endParaRPr b="1" i="1"/>
          </a:p>
        </p:txBody>
      </p:sp>
      <p:sp>
        <p:nvSpPr>
          <p:cNvPr id="154" name="Google Shape;154;p28"/>
          <p:cNvSpPr txBox="1"/>
          <p:nvPr/>
        </p:nvSpPr>
        <p:spPr>
          <a:xfrm>
            <a:off x="170125" y="2498813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1b. Existing</a:t>
            </a:r>
            <a:endParaRPr b="1" i="1"/>
          </a:p>
        </p:txBody>
      </p:sp>
      <p:cxnSp>
        <p:nvCxnSpPr>
          <p:cNvPr id="155" name="Google Shape;155;p28"/>
          <p:cNvCxnSpPr>
            <a:stCxn id="147" idx="0"/>
            <a:endCxn id="156" idx="2"/>
          </p:cNvCxnSpPr>
          <p:nvPr/>
        </p:nvCxnSpPr>
        <p:spPr>
          <a:xfrm rot="-5400000">
            <a:off x="3938102" y="686506"/>
            <a:ext cx="872700" cy="569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156" name="Google Shape;156;p28"/>
          <p:cNvSpPr txBox="1"/>
          <p:nvPr/>
        </p:nvSpPr>
        <p:spPr>
          <a:xfrm>
            <a:off x="3918600" y="134575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4. Deploy</a:t>
            </a:r>
            <a:endParaRPr b="1" i="1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520" y="2776481"/>
            <a:ext cx="235447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62575" y="2987600"/>
            <a:ext cx="812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66666"/>
                </a:solidFill>
              </a:rPr>
              <a:t>or</a:t>
            </a:r>
            <a:endParaRPr sz="1100" i="1">
              <a:solidFill>
                <a:srgbClr val="666666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 rot="5400000">
            <a:off x="3987250" y="2313000"/>
            <a:ext cx="17994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9DAF8"/>
                </a:solidFill>
              </a:rPr>
              <a:t>Copilot</a:t>
            </a:r>
            <a:endParaRPr sz="1200" b="1">
              <a:solidFill>
                <a:srgbClr val="C9DAF8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264900" y="260100"/>
            <a:ext cx="2236200" cy="1075500"/>
          </a:xfrm>
          <a:prstGeom prst="verticalScroll">
            <a:avLst>
              <a:gd name="adj" fmla="val 12500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>
                <a:solidFill>
                  <a:schemeClr val="dk1"/>
                </a:solidFill>
              </a:rPr>
              <a:t>GenAI </a:t>
            </a:r>
            <a:r>
              <a:rPr lang="en" sz="2200" b="1" i="1"/>
              <a:t>Automation</a:t>
            </a:r>
            <a:endParaRPr sz="2200"/>
          </a:p>
        </p:txBody>
      </p:sp>
      <p:sp>
        <p:nvSpPr>
          <p:cNvPr id="161" name="Google Shape;161;p28"/>
          <p:cNvSpPr txBox="1"/>
          <p:nvPr/>
        </p:nvSpPr>
        <p:spPr>
          <a:xfrm>
            <a:off x="5777525" y="3790525"/>
            <a:ext cx="148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184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lang="en" sz="1100" i="1">
                <a:solidFill>
                  <a:srgbClr val="666666"/>
                </a:solidFill>
              </a:rPr>
              <a:t>Rules</a:t>
            </a:r>
            <a:endParaRPr sz="1100" i="1">
              <a:solidFill>
                <a:srgbClr val="666666"/>
              </a:solidFill>
            </a:endParaRPr>
          </a:p>
          <a:p>
            <a:pPr marL="457200" lvl="0" indent="-184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lang="en" sz="1100" i="1">
                <a:solidFill>
                  <a:srgbClr val="666666"/>
                </a:solidFill>
              </a:rPr>
              <a:t>Python</a:t>
            </a:r>
            <a:endParaRPr sz="1100"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612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Logic Server - Runtime Stack</a:t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804525" y="1455500"/>
            <a:ext cx="4570800" cy="3450900"/>
          </a:xfrm>
          <a:prstGeom prst="cube">
            <a:avLst>
              <a:gd name="adj" fmla="val 11228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</a:rPr>
              <a:t>Created API Logic Project</a:t>
            </a:r>
            <a:endParaRPr sz="2400" b="1">
              <a:solidFill>
                <a:srgbClr val="F3F3F3"/>
              </a:solidFill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329850" y="1372175"/>
            <a:ext cx="2164500" cy="1417200"/>
          </a:xfrm>
          <a:prstGeom prst="cube">
            <a:avLst>
              <a:gd name="adj" fmla="val 11228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</a:rPr>
              <a:t>API Clients</a:t>
            </a:r>
            <a:endParaRPr sz="2400" b="1">
              <a:solidFill>
                <a:srgbClr val="F3F3F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9DAF8"/>
                </a:solidFill>
              </a:rPr>
              <a:t>Admin App</a:t>
            </a:r>
            <a:endParaRPr sz="1200" b="1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9DAF8"/>
                </a:solidFill>
              </a:rPr>
              <a:t>Custom Apps</a:t>
            </a:r>
            <a:endParaRPr sz="1200" b="1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9DAF8"/>
                </a:solidFill>
              </a:rPr>
              <a:t>Application Integration</a:t>
            </a:r>
            <a:endParaRPr sz="1200" b="1">
              <a:solidFill>
                <a:srgbClr val="C9DAF8"/>
              </a:solidFill>
            </a:endParaRPr>
          </a:p>
        </p:txBody>
      </p:sp>
      <p:grpSp>
        <p:nvGrpSpPr>
          <p:cNvPr id="169" name="Google Shape;169;p29"/>
          <p:cNvGrpSpPr/>
          <p:nvPr/>
        </p:nvGrpSpPr>
        <p:grpSpPr>
          <a:xfrm>
            <a:off x="2965050" y="3638550"/>
            <a:ext cx="3664800" cy="572700"/>
            <a:chOff x="526650" y="3028950"/>
            <a:chExt cx="3664800" cy="572700"/>
          </a:xfrm>
        </p:grpSpPr>
        <p:sp>
          <p:nvSpPr>
            <p:cNvPr id="170" name="Google Shape;170;p29"/>
            <p:cNvSpPr/>
            <p:nvPr/>
          </p:nvSpPr>
          <p:spPr>
            <a:xfrm>
              <a:off x="2712450" y="3028950"/>
              <a:ext cx="1479000" cy="572700"/>
            </a:xfrm>
            <a:prstGeom prst="bevel">
              <a:avLst>
                <a:gd name="adj" fmla="val 0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 w="9525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C9DAF8"/>
                  </a:solidFill>
                </a:rPr>
                <a:t>Python ORM</a:t>
              </a:r>
              <a:endParaRPr b="1">
                <a:solidFill>
                  <a:srgbClr val="C9DAF8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C9DAF8"/>
                  </a:solidFill>
                </a:rPr>
                <a:t>SQLAlchemy</a:t>
              </a:r>
              <a:endParaRPr sz="1000" b="1">
                <a:solidFill>
                  <a:srgbClr val="C9DAF8"/>
                </a:solidFill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526650" y="3028950"/>
              <a:ext cx="1479000" cy="572700"/>
            </a:xfrm>
            <a:prstGeom prst="bevel">
              <a:avLst>
                <a:gd name="adj" fmla="val 0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 w="9525" cap="flat" cmpd="sng">
              <a:solidFill>
                <a:srgbClr val="3D85C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C9DAF8"/>
                  </a:solidFill>
                </a:rPr>
                <a:t>Rules</a:t>
              </a:r>
              <a:endParaRPr b="1" dirty="0">
                <a:solidFill>
                  <a:srgbClr val="C9DAF8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C9DAF8"/>
                  </a:solidFill>
                </a:rPr>
                <a:t>LogicBank</a:t>
              </a:r>
              <a:endParaRPr sz="1000" b="1" dirty="0">
                <a:solidFill>
                  <a:srgbClr val="C9DAF8"/>
                </a:solidFill>
              </a:endParaRPr>
            </a:p>
          </p:txBody>
        </p:sp>
        <p:cxnSp>
          <p:nvCxnSpPr>
            <p:cNvPr id="172" name="Google Shape;172;p29"/>
            <p:cNvCxnSpPr>
              <a:stCxn id="170" idx="4"/>
              <a:endCxn id="171" idx="0"/>
            </p:cNvCxnSpPr>
            <p:nvPr/>
          </p:nvCxnSpPr>
          <p:spPr>
            <a:xfrm rot="10800000">
              <a:off x="2005650" y="3315300"/>
              <a:ext cx="706800" cy="0"/>
            </a:xfrm>
            <a:prstGeom prst="straightConnector1">
              <a:avLst/>
            </a:prstGeom>
            <a:noFill/>
            <a:ln w="9525" cap="flat" cmpd="sng">
              <a:solidFill>
                <a:srgbClr val="A4C2F4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sp>
          <p:nvSpPr>
            <p:cNvPr id="173" name="Google Shape;173;p29"/>
            <p:cNvSpPr txBox="1"/>
            <p:nvPr/>
          </p:nvSpPr>
          <p:spPr>
            <a:xfrm>
              <a:off x="1975238" y="3244337"/>
              <a:ext cx="871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C9DAF8"/>
                  </a:solidFill>
                </a:rPr>
                <a:t>beforeFlush</a:t>
              </a:r>
              <a:endParaRPr sz="900">
                <a:solidFill>
                  <a:srgbClr val="C9DAF8"/>
                </a:solidFill>
              </a:endParaRPr>
            </a:p>
          </p:txBody>
        </p:sp>
      </p:grpSp>
      <p:sp>
        <p:nvSpPr>
          <p:cNvPr id="174" name="Google Shape;174;p29"/>
          <p:cNvSpPr/>
          <p:nvPr/>
        </p:nvSpPr>
        <p:spPr>
          <a:xfrm>
            <a:off x="8103700" y="3416550"/>
            <a:ext cx="918300" cy="1016700"/>
          </a:xfrm>
          <a:prstGeom prst="can">
            <a:avLst>
              <a:gd name="adj" fmla="val 2500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3F3F3"/>
                </a:solidFill>
              </a:rPr>
              <a:t>DB</a:t>
            </a:r>
            <a:endParaRPr sz="2400" b="1">
              <a:solidFill>
                <a:srgbClr val="F3F3F3"/>
              </a:solidFill>
            </a:endParaRPr>
          </a:p>
        </p:txBody>
      </p:sp>
      <p:cxnSp>
        <p:nvCxnSpPr>
          <p:cNvPr id="175" name="Google Shape;175;p29"/>
          <p:cNvCxnSpPr>
            <a:stCxn id="170" idx="0"/>
            <a:endCxn id="174" idx="2"/>
          </p:cNvCxnSpPr>
          <p:nvPr/>
        </p:nvCxnSpPr>
        <p:spPr>
          <a:xfrm>
            <a:off x="6629850" y="3924900"/>
            <a:ext cx="1473900" cy="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6" name="Google Shape;176;p29"/>
          <p:cNvSpPr/>
          <p:nvPr/>
        </p:nvSpPr>
        <p:spPr>
          <a:xfrm>
            <a:off x="3681300" y="2151900"/>
            <a:ext cx="2232300" cy="12645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9DAF8"/>
                </a:solidFill>
              </a:rPr>
              <a:t>Flask</a:t>
            </a:r>
            <a:endParaRPr sz="1000" b="1">
              <a:solidFill>
                <a:srgbClr val="C9DAF8"/>
              </a:solidFill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4057950" y="2637175"/>
            <a:ext cx="1479000" cy="572700"/>
          </a:xfrm>
          <a:prstGeom prst="bevel">
            <a:avLst>
              <a:gd name="adj" fmla="val 0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9DAF8"/>
                </a:solidFill>
              </a:rPr>
              <a:t>JSON:API</a:t>
            </a:r>
            <a:endParaRPr b="1">
              <a:solidFill>
                <a:srgbClr val="C9DAF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9DAF8"/>
                </a:solidFill>
              </a:rPr>
              <a:t>(SAFRS)</a:t>
            </a:r>
            <a:endParaRPr sz="1000" b="1">
              <a:solidFill>
                <a:srgbClr val="C9DAF8"/>
              </a:solidFill>
            </a:endParaRPr>
          </a:p>
        </p:txBody>
      </p:sp>
      <p:cxnSp>
        <p:nvCxnSpPr>
          <p:cNvPr id="178" name="Google Shape;178;p29"/>
          <p:cNvCxnSpPr>
            <a:stCxn id="168" idx="4"/>
            <a:endCxn id="177" idx="4"/>
          </p:cNvCxnSpPr>
          <p:nvPr/>
        </p:nvCxnSpPr>
        <p:spPr>
          <a:xfrm>
            <a:off x="2335227" y="2160337"/>
            <a:ext cx="1722600" cy="7632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9" name="Google Shape;179;p29"/>
          <p:cNvCxnSpPr>
            <a:stCxn id="177" idx="2"/>
            <a:endCxn id="170" idx="6"/>
          </p:cNvCxnSpPr>
          <p:nvPr/>
        </p:nvCxnSpPr>
        <p:spPr>
          <a:xfrm>
            <a:off x="4797450" y="3209875"/>
            <a:ext cx="1092900" cy="428700"/>
          </a:xfrm>
          <a:prstGeom prst="straightConnector1">
            <a:avLst/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0" name="Google Shape;180;p29"/>
          <p:cNvSpPr txBox="1"/>
          <p:nvPr/>
        </p:nvSpPr>
        <p:spPr>
          <a:xfrm>
            <a:off x="7540900" y="1455500"/>
            <a:ext cx="148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66666"/>
                </a:solidFill>
              </a:rPr>
              <a:t>Automated Containerization</a:t>
            </a:r>
            <a:endParaRPr sz="1100"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5596088" y="1635988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2. Create</a:t>
            </a:r>
            <a:endParaRPr b="1" i="1"/>
          </a:p>
        </p:txBody>
      </p:sp>
      <p:sp>
        <p:nvSpPr>
          <p:cNvPr id="192" name="Google Shape;192;p31"/>
          <p:cNvSpPr txBox="1"/>
          <p:nvPr/>
        </p:nvSpPr>
        <p:spPr>
          <a:xfrm>
            <a:off x="5596100" y="3394600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3. Customize </a:t>
            </a:r>
            <a:endParaRPr b="1" i="1"/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l="12902" r="12902"/>
          <a:stretch/>
        </p:blipFill>
        <p:spPr>
          <a:xfrm>
            <a:off x="1651512" y="3169875"/>
            <a:ext cx="622618" cy="8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 rotWithShape="1">
          <a:blip r:embed="rId4">
            <a:alphaModFix/>
          </a:blip>
          <a:srcRect r="7893" b="9485"/>
          <a:stretch/>
        </p:blipFill>
        <p:spPr>
          <a:xfrm>
            <a:off x="5176150" y="217200"/>
            <a:ext cx="1221400" cy="12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1"/>
          <p:cNvCxnSpPr>
            <a:endCxn id="196" idx="2"/>
          </p:cNvCxnSpPr>
          <p:nvPr/>
        </p:nvCxnSpPr>
        <p:spPr>
          <a:xfrm rot="10800000" flipH="1">
            <a:off x="4756350" y="2014402"/>
            <a:ext cx="2061000" cy="7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grpSp>
        <p:nvGrpSpPr>
          <p:cNvPr id="197" name="Google Shape;197;p31"/>
          <p:cNvGrpSpPr/>
          <p:nvPr/>
        </p:nvGrpSpPr>
        <p:grpSpPr>
          <a:xfrm>
            <a:off x="6817350" y="534775"/>
            <a:ext cx="2001565" cy="2787900"/>
            <a:chOff x="5140950" y="610975"/>
            <a:chExt cx="2001565" cy="2787900"/>
          </a:xfrm>
        </p:grpSpPr>
        <p:sp>
          <p:nvSpPr>
            <p:cNvPr id="196" name="Google Shape;196;p31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name="adj" fmla="val 9022"/>
              </a:avLst>
            </a:prstGeom>
            <a:solidFill>
              <a:srgbClr val="6D9EEB"/>
            </a:solidFill>
            <a:ln w="9525" cap="flat" cmpd="sng">
              <a:solidFill>
                <a:srgbClr val="307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</a:rPr>
                <a:t>Project</a:t>
              </a:r>
              <a:endParaRPr sz="1600" b="1">
                <a:solidFill>
                  <a:srgbClr val="FFFFFF"/>
                </a:solidFill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517900" y="2056682"/>
              <a:ext cx="1145400" cy="4002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App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Automation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519100" y="1324621"/>
              <a:ext cx="1143000" cy="4002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API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Automation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5517900" y="2788743"/>
              <a:ext cx="1145400" cy="4002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Logic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Automation</a:t>
              </a:r>
              <a:endParaRPr sz="1100" b="1">
                <a:solidFill>
                  <a:schemeClr val="lt1"/>
                </a:solidFill>
              </a:endParaRPr>
            </a:p>
          </p:txBody>
        </p:sp>
        <p:sp>
          <p:nvSpPr>
            <p:cNvPr id="201" name="Google Shape;201;p31"/>
            <p:cNvSpPr txBox="1"/>
            <p:nvPr/>
          </p:nvSpPr>
          <p:spPr>
            <a:xfrm rot="5400000">
              <a:off x="5728165" y="1898350"/>
              <a:ext cx="2476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C9DAF8"/>
                  </a:solidFill>
                </a:rPr>
                <a:t>Microservice Automation</a:t>
              </a:r>
              <a:endParaRPr sz="1200" b="1">
                <a:solidFill>
                  <a:srgbClr val="C9DAF8"/>
                </a:solidFill>
              </a:endParaRPr>
            </a:p>
          </p:txBody>
        </p:sp>
      </p:grpSp>
      <p:cxnSp>
        <p:nvCxnSpPr>
          <p:cNvPr id="202" name="Google Shape;202;p31"/>
          <p:cNvCxnSpPr>
            <a:stCxn id="200" idx="2"/>
            <a:endCxn id="203" idx="3"/>
          </p:cNvCxnSpPr>
          <p:nvPr/>
        </p:nvCxnSpPr>
        <p:spPr>
          <a:xfrm rot="5400000">
            <a:off x="5579250" y="1452093"/>
            <a:ext cx="527100" cy="3848400"/>
          </a:xfrm>
          <a:prstGeom prst="curvedConnector3">
            <a:avLst>
              <a:gd name="adj1" fmla="val 14519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grpSp>
        <p:nvGrpSpPr>
          <p:cNvPr id="204" name="Google Shape;204;p31"/>
          <p:cNvGrpSpPr/>
          <p:nvPr/>
        </p:nvGrpSpPr>
        <p:grpSpPr>
          <a:xfrm>
            <a:off x="3054575" y="1407406"/>
            <a:ext cx="1899300" cy="2232550"/>
            <a:chOff x="5140950" y="610975"/>
            <a:chExt cx="1899300" cy="2787900"/>
          </a:xfrm>
        </p:grpSpPr>
        <p:sp>
          <p:nvSpPr>
            <p:cNvPr id="203" name="Google Shape;203;p31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name="adj" fmla="val 9022"/>
              </a:avLst>
            </a:prstGeom>
            <a:solidFill>
              <a:srgbClr val="6D9EEB"/>
            </a:solidFill>
            <a:ln w="9525" cap="flat" cmpd="sng">
              <a:solidFill>
                <a:srgbClr val="307B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</a:rPr>
                <a:t>Your IDE</a:t>
              </a:r>
              <a:endParaRPr sz="1600" b="1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5519100" y="1610093"/>
              <a:ext cx="1143000" cy="863400"/>
            </a:xfrm>
            <a:prstGeom prst="roundRect">
              <a:avLst>
                <a:gd name="adj" fmla="val 16667"/>
              </a:avLst>
            </a:prstGeom>
            <a:solidFill>
              <a:srgbClr val="6D9EEB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API</a:t>
              </a:r>
              <a:endParaRPr sz="1100" b="1">
                <a:solidFill>
                  <a:schemeClr val="lt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</a:rPr>
                <a:t>Logic Server</a:t>
              </a:r>
              <a:endParaRPr sz="11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genai</a:t>
              </a:r>
              <a:endParaRPr sz="11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06" name="Google Shape;206;p31"/>
          <p:cNvSpPr/>
          <p:nvPr/>
        </p:nvSpPr>
        <p:spPr>
          <a:xfrm>
            <a:off x="1697625" y="2379475"/>
            <a:ext cx="530400" cy="5412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</a:rPr>
              <a:t>DB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207" name="Google Shape;207;p31"/>
          <p:cNvCxnSpPr>
            <a:stCxn id="193" idx="3"/>
            <a:endCxn id="205" idx="2"/>
          </p:cNvCxnSpPr>
          <p:nvPr/>
        </p:nvCxnSpPr>
        <p:spPr>
          <a:xfrm rot="10800000" flipH="1">
            <a:off x="2274130" y="2898788"/>
            <a:ext cx="1730100" cy="679500"/>
          </a:xfrm>
          <a:prstGeom prst="curved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08" name="Google Shape;208;p31"/>
          <p:cNvCxnSpPr>
            <a:stCxn id="206" idx="4"/>
            <a:endCxn id="205" idx="1"/>
          </p:cNvCxnSpPr>
          <p:nvPr/>
        </p:nvCxnSpPr>
        <p:spPr>
          <a:xfrm rot="10800000" flipH="1">
            <a:off x="2228025" y="2553175"/>
            <a:ext cx="1204800" cy="969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09" name="Google Shape;209;p31"/>
          <p:cNvSpPr txBox="1"/>
          <p:nvPr/>
        </p:nvSpPr>
        <p:spPr>
          <a:xfrm>
            <a:off x="170125" y="3394588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1a. Nat Lang</a:t>
            </a:r>
            <a:endParaRPr b="1" i="1"/>
          </a:p>
        </p:txBody>
      </p:sp>
      <p:sp>
        <p:nvSpPr>
          <p:cNvPr id="210" name="Google Shape;210;p31"/>
          <p:cNvSpPr txBox="1"/>
          <p:nvPr/>
        </p:nvSpPr>
        <p:spPr>
          <a:xfrm>
            <a:off x="170125" y="2498813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1b. Existing</a:t>
            </a:r>
            <a:endParaRPr b="1" i="1"/>
          </a:p>
        </p:txBody>
      </p:sp>
      <p:cxnSp>
        <p:nvCxnSpPr>
          <p:cNvPr id="211" name="Google Shape;211;p31"/>
          <p:cNvCxnSpPr>
            <a:stCxn id="203" idx="0"/>
            <a:endCxn id="212" idx="2"/>
          </p:cNvCxnSpPr>
          <p:nvPr/>
        </p:nvCxnSpPr>
        <p:spPr>
          <a:xfrm rot="-5400000">
            <a:off x="3938102" y="686506"/>
            <a:ext cx="872700" cy="5691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3918600" y="134575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4. Deploy</a:t>
            </a:r>
            <a:endParaRPr b="1" i="1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520" y="2776481"/>
            <a:ext cx="235447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/>
        </p:nvSpPr>
        <p:spPr>
          <a:xfrm>
            <a:off x="362575" y="2987600"/>
            <a:ext cx="812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66666"/>
                </a:solidFill>
              </a:rPr>
              <a:t>or</a:t>
            </a:r>
            <a:endParaRPr sz="1100" i="1">
              <a:solidFill>
                <a:srgbClr val="666666"/>
              </a:solidFill>
            </a:endParaRPr>
          </a:p>
        </p:txBody>
      </p:sp>
      <p:sp>
        <p:nvSpPr>
          <p:cNvPr id="215" name="Google Shape;215;p31"/>
          <p:cNvSpPr txBox="1"/>
          <p:nvPr/>
        </p:nvSpPr>
        <p:spPr>
          <a:xfrm rot="5400000">
            <a:off x="3987250" y="2313000"/>
            <a:ext cx="17994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9DAF8"/>
                </a:solidFill>
              </a:rPr>
              <a:t>Copilot</a:t>
            </a:r>
            <a:endParaRPr sz="1200" b="1">
              <a:solidFill>
                <a:srgbClr val="C9DAF8"/>
              </a:solidFill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264900" y="260100"/>
            <a:ext cx="2236200" cy="1075500"/>
          </a:xfrm>
          <a:prstGeom prst="verticalScroll">
            <a:avLst>
              <a:gd name="adj" fmla="val 12500"/>
            </a:avLst>
          </a:prstGeom>
          <a:solidFill>
            <a:srgbClr val="C9DAF8"/>
          </a:solidFill>
          <a:ln w="952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>
                <a:solidFill>
                  <a:schemeClr val="dk1"/>
                </a:solidFill>
              </a:rPr>
              <a:t>GenAI </a:t>
            </a:r>
            <a:r>
              <a:rPr lang="en" sz="2200" b="1" i="1"/>
              <a:t>Automation</a:t>
            </a:r>
            <a:endParaRPr sz="2200"/>
          </a:p>
        </p:txBody>
      </p:sp>
      <p:sp>
        <p:nvSpPr>
          <p:cNvPr id="217" name="Google Shape;217;p31"/>
          <p:cNvSpPr txBox="1"/>
          <p:nvPr/>
        </p:nvSpPr>
        <p:spPr>
          <a:xfrm>
            <a:off x="5777525" y="3790525"/>
            <a:ext cx="148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184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lang="en" sz="1100" i="1">
                <a:solidFill>
                  <a:srgbClr val="666666"/>
                </a:solidFill>
              </a:rPr>
              <a:t>Rules</a:t>
            </a:r>
            <a:endParaRPr sz="1100" i="1">
              <a:solidFill>
                <a:srgbClr val="666666"/>
              </a:solidFill>
            </a:endParaRPr>
          </a:p>
          <a:p>
            <a:pPr marL="457200" lvl="0" indent="-1841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lang="en" sz="1100" i="1">
                <a:solidFill>
                  <a:srgbClr val="666666"/>
                </a:solidFill>
              </a:rPr>
              <a:t>Python</a:t>
            </a:r>
            <a:endParaRPr sz="1100"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311</Words>
  <Application>Microsoft Macintosh PowerPoint</Application>
  <PresentationFormat>On-screen Show (16:9)</PresentationFormat>
  <Paragraphs>141</Paragraphs>
  <Slides>8</Slides>
  <Notes>8</Notes>
  <HiddenSlides>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Courier New</vt:lpstr>
      <vt:lpstr>Arial</vt:lpstr>
      <vt:lpstr>Simple Light</vt:lpstr>
      <vt:lpstr>Simple Light</vt:lpstr>
      <vt:lpstr>What is GenAI-Logic</vt:lpstr>
      <vt:lpstr>API Logic Server - Runtime Stack</vt:lpstr>
      <vt:lpstr>What is GenAI-Logic</vt:lpstr>
      <vt:lpstr>API Logic Server - Runtime Stack</vt:lpstr>
      <vt:lpstr>PowerPoint Presentation</vt:lpstr>
      <vt:lpstr>API Logic Server - Runtime Stack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Val Huber</cp:lastModifiedBy>
  <cp:revision>5</cp:revision>
  <dcterms:modified xsi:type="dcterms:W3CDTF">2024-12-03T00:47:19Z</dcterms:modified>
</cp:coreProperties>
</file>