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e751470c6_0_0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e751470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sample-ai/copilot/genai-automation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e57282672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e57282672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Architecture-Runtime-Stack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7e9179d99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7e9179d99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Architecture-Runtime-Stack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7e9179d9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7e9179d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17e9179d99_1_26:notes"/>
          <p:cNvSpPr/>
          <p:nvPr>
            <p:ph idx="2" type="sldImg"/>
          </p:nvPr>
        </p:nvSpPr>
        <p:spPr>
          <a:xfrm>
            <a:off x="381304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17e9179d99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sample-ai/copilot/genai-automation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311700" y="292625"/>
            <a:ext cx="612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Logic Server - Runtime Stack</a:t>
            </a:r>
            <a:endParaRPr/>
          </a:p>
        </p:txBody>
      </p:sp>
      <p:pic>
        <p:nvPicPr>
          <p:cNvPr id="100" name="Google Shape;1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8839204" cy="2753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/>
        </p:nvSpPr>
        <p:spPr>
          <a:xfrm>
            <a:off x="5596088" y="1635988"/>
            <a:ext cx="10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2. Create</a:t>
            </a:r>
            <a:endParaRPr b="1" i="1"/>
          </a:p>
        </p:txBody>
      </p:sp>
      <p:sp>
        <p:nvSpPr>
          <p:cNvPr id="106" name="Google Shape;106;p26"/>
          <p:cNvSpPr txBox="1"/>
          <p:nvPr/>
        </p:nvSpPr>
        <p:spPr>
          <a:xfrm>
            <a:off x="5596100" y="3394600"/>
            <a:ext cx="14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3. Customize </a:t>
            </a:r>
            <a:endParaRPr b="1" i="1"/>
          </a:p>
        </p:txBody>
      </p:sp>
      <p:pic>
        <p:nvPicPr>
          <p:cNvPr id="107" name="Google Shape;107;p26"/>
          <p:cNvPicPr preferRelativeResize="0"/>
          <p:nvPr/>
        </p:nvPicPr>
        <p:blipFill rotWithShape="1">
          <a:blip r:embed="rId3">
            <a:alphaModFix/>
          </a:blip>
          <a:srcRect b="0" l="12902" r="12902" t="0"/>
          <a:stretch/>
        </p:blipFill>
        <p:spPr>
          <a:xfrm>
            <a:off x="1651512" y="3169875"/>
            <a:ext cx="622618" cy="81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6"/>
          <p:cNvPicPr preferRelativeResize="0"/>
          <p:nvPr/>
        </p:nvPicPr>
        <p:blipFill rotWithShape="1">
          <a:blip r:embed="rId4">
            <a:alphaModFix/>
          </a:blip>
          <a:srcRect b="9485" l="0" r="7893" t="0"/>
          <a:stretch/>
        </p:blipFill>
        <p:spPr>
          <a:xfrm>
            <a:off x="5176150" y="217200"/>
            <a:ext cx="1221400" cy="1200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26"/>
          <p:cNvCxnSpPr>
            <a:endCxn id="110" idx="2"/>
          </p:cNvCxnSpPr>
          <p:nvPr/>
        </p:nvCxnSpPr>
        <p:spPr>
          <a:xfrm flipH="1" rot="10800000">
            <a:off x="4756350" y="2014402"/>
            <a:ext cx="2061000" cy="783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stealth"/>
          </a:ln>
        </p:spPr>
      </p:cxnSp>
      <p:grpSp>
        <p:nvGrpSpPr>
          <p:cNvPr id="111" name="Google Shape;111;p26"/>
          <p:cNvGrpSpPr/>
          <p:nvPr/>
        </p:nvGrpSpPr>
        <p:grpSpPr>
          <a:xfrm>
            <a:off x="6817350" y="534775"/>
            <a:ext cx="2001565" cy="2787900"/>
            <a:chOff x="5140950" y="610975"/>
            <a:chExt cx="2001565" cy="2787900"/>
          </a:xfrm>
        </p:grpSpPr>
        <p:sp>
          <p:nvSpPr>
            <p:cNvPr id="110" name="Google Shape;110;p26"/>
            <p:cNvSpPr/>
            <p:nvPr/>
          </p:nvSpPr>
          <p:spPr>
            <a:xfrm>
              <a:off x="5140950" y="610975"/>
              <a:ext cx="1899300" cy="2787900"/>
            </a:xfrm>
            <a:prstGeom prst="cube">
              <a:avLst>
                <a:gd fmla="val 9022" name="adj"/>
              </a:avLst>
            </a:prstGeom>
            <a:solidFill>
              <a:srgbClr val="6D9EEB"/>
            </a:solidFill>
            <a:ln cap="flat" cmpd="sng" w="9525">
              <a:solidFill>
                <a:srgbClr val="307B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</a:rPr>
                <a:t>Project</a:t>
              </a:r>
              <a:endParaRPr b="1" sz="1600">
                <a:solidFill>
                  <a:srgbClr val="FFFFFF"/>
                </a:solidFill>
              </a:endParaRPr>
            </a:p>
          </p:txBody>
        </p:sp>
        <p:sp>
          <p:nvSpPr>
            <p:cNvPr id="112" name="Google Shape;112;p26"/>
            <p:cNvSpPr/>
            <p:nvPr/>
          </p:nvSpPr>
          <p:spPr>
            <a:xfrm>
              <a:off x="5517900" y="2056682"/>
              <a:ext cx="1145400" cy="400200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 cap="flat" cmpd="sng" w="9525">
              <a:solidFill>
                <a:srgbClr val="9FC5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</a:rPr>
                <a:t>App</a:t>
              </a:r>
              <a:endParaRPr b="1" sz="11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</a:rPr>
                <a:t>Automation</a:t>
              </a:r>
              <a:endParaRPr b="1" sz="1100">
                <a:solidFill>
                  <a:schemeClr val="lt1"/>
                </a:solidFill>
              </a:endParaRPr>
            </a:p>
          </p:txBody>
        </p:sp>
        <p:sp>
          <p:nvSpPr>
            <p:cNvPr id="113" name="Google Shape;113;p26"/>
            <p:cNvSpPr/>
            <p:nvPr/>
          </p:nvSpPr>
          <p:spPr>
            <a:xfrm>
              <a:off x="5519100" y="1324621"/>
              <a:ext cx="1143000" cy="400200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 cap="flat" cmpd="sng" w="9525">
              <a:solidFill>
                <a:srgbClr val="9FC5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</a:rPr>
                <a:t>API</a:t>
              </a:r>
              <a:endParaRPr b="1" sz="11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</a:rPr>
                <a:t>Automation</a:t>
              </a:r>
              <a:endParaRPr b="1" sz="1100">
                <a:solidFill>
                  <a:schemeClr val="lt1"/>
                </a:solidFill>
              </a:endParaRPr>
            </a:p>
          </p:txBody>
        </p:sp>
        <p:sp>
          <p:nvSpPr>
            <p:cNvPr id="114" name="Google Shape;114;p26"/>
            <p:cNvSpPr/>
            <p:nvPr/>
          </p:nvSpPr>
          <p:spPr>
            <a:xfrm>
              <a:off x="5517900" y="2788743"/>
              <a:ext cx="1145400" cy="400200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 cap="flat" cmpd="sng" w="9525">
              <a:solidFill>
                <a:srgbClr val="9FC5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</a:rPr>
                <a:t>Logic</a:t>
              </a:r>
              <a:endParaRPr b="1" sz="11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</a:rPr>
                <a:t>Automation</a:t>
              </a:r>
              <a:endParaRPr b="1" sz="1100">
                <a:solidFill>
                  <a:schemeClr val="lt1"/>
                </a:solidFill>
              </a:endParaRPr>
            </a:p>
          </p:txBody>
        </p:sp>
        <p:sp>
          <p:nvSpPr>
            <p:cNvPr id="115" name="Google Shape;115;p26"/>
            <p:cNvSpPr txBox="1"/>
            <p:nvPr/>
          </p:nvSpPr>
          <p:spPr>
            <a:xfrm rot="5400000">
              <a:off x="5728165" y="1898350"/>
              <a:ext cx="24765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C9DAF8"/>
                  </a:solidFill>
                </a:rPr>
                <a:t>Microservice Automation</a:t>
              </a:r>
              <a:endParaRPr b="1" sz="1200">
                <a:solidFill>
                  <a:srgbClr val="C9DAF8"/>
                </a:solidFill>
              </a:endParaRPr>
            </a:p>
          </p:txBody>
        </p:sp>
      </p:grpSp>
      <p:cxnSp>
        <p:nvCxnSpPr>
          <p:cNvPr id="116" name="Google Shape;116;p26"/>
          <p:cNvCxnSpPr>
            <a:stCxn id="114" idx="2"/>
            <a:endCxn id="117" idx="3"/>
          </p:cNvCxnSpPr>
          <p:nvPr/>
        </p:nvCxnSpPr>
        <p:spPr>
          <a:xfrm rot="5400000">
            <a:off x="5579250" y="1452093"/>
            <a:ext cx="527100" cy="3848400"/>
          </a:xfrm>
          <a:prstGeom prst="curvedConnector3">
            <a:avLst>
              <a:gd fmla="val 145198" name="adj1"/>
            </a:avLst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stealth"/>
          </a:ln>
        </p:spPr>
      </p:cxnSp>
      <p:grpSp>
        <p:nvGrpSpPr>
          <p:cNvPr id="118" name="Google Shape;118;p26"/>
          <p:cNvGrpSpPr/>
          <p:nvPr/>
        </p:nvGrpSpPr>
        <p:grpSpPr>
          <a:xfrm>
            <a:off x="3054575" y="1407406"/>
            <a:ext cx="1899300" cy="2232550"/>
            <a:chOff x="5140950" y="610975"/>
            <a:chExt cx="1899300" cy="2787900"/>
          </a:xfrm>
        </p:grpSpPr>
        <p:sp>
          <p:nvSpPr>
            <p:cNvPr id="117" name="Google Shape;117;p26"/>
            <p:cNvSpPr/>
            <p:nvPr/>
          </p:nvSpPr>
          <p:spPr>
            <a:xfrm>
              <a:off x="5140950" y="610975"/>
              <a:ext cx="1899300" cy="2787900"/>
            </a:xfrm>
            <a:prstGeom prst="cube">
              <a:avLst>
                <a:gd fmla="val 9022" name="adj"/>
              </a:avLst>
            </a:prstGeom>
            <a:solidFill>
              <a:srgbClr val="6D9EEB"/>
            </a:solidFill>
            <a:ln cap="flat" cmpd="sng" w="9525">
              <a:solidFill>
                <a:srgbClr val="307B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</a:rPr>
                <a:t>Your IDE</a:t>
              </a:r>
              <a:endParaRPr b="1" sz="1600">
                <a:solidFill>
                  <a:srgbClr val="FFFFFF"/>
                </a:solidFill>
              </a:endParaRPr>
            </a:p>
          </p:txBody>
        </p:sp>
        <p:sp>
          <p:nvSpPr>
            <p:cNvPr id="119" name="Google Shape;119;p26"/>
            <p:cNvSpPr/>
            <p:nvPr/>
          </p:nvSpPr>
          <p:spPr>
            <a:xfrm>
              <a:off x="5519100" y="1610093"/>
              <a:ext cx="1143000" cy="863400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 cap="flat" cmpd="sng" w="9525">
              <a:solidFill>
                <a:srgbClr val="9FC5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</a:rPr>
                <a:t>API</a:t>
              </a:r>
              <a:endParaRPr b="1" sz="11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</a:rPr>
                <a:t>Logic Server</a:t>
              </a:r>
              <a:endParaRPr b="1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genai</a:t>
              </a:r>
              <a:endParaRPr b="1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20" name="Google Shape;120;p26"/>
          <p:cNvSpPr/>
          <p:nvPr/>
        </p:nvSpPr>
        <p:spPr>
          <a:xfrm>
            <a:off x="1697625" y="2379475"/>
            <a:ext cx="530400" cy="541200"/>
          </a:xfrm>
          <a:prstGeom prst="can">
            <a:avLst>
              <a:gd fmla="val 25000" name="adj"/>
            </a:avLst>
          </a:prstGeom>
          <a:solidFill>
            <a:srgbClr val="6D9EEB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DB</a:t>
            </a:r>
            <a:endParaRPr b="1">
              <a:solidFill>
                <a:srgbClr val="F3F3F3"/>
              </a:solidFill>
            </a:endParaRPr>
          </a:p>
        </p:txBody>
      </p:sp>
      <p:cxnSp>
        <p:nvCxnSpPr>
          <p:cNvPr id="121" name="Google Shape;121;p26"/>
          <p:cNvCxnSpPr>
            <a:stCxn id="107" idx="3"/>
            <a:endCxn id="119" idx="2"/>
          </p:cNvCxnSpPr>
          <p:nvPr/>
        </p:nvCxnSpPr>
        <p:spPr>
          <a:xfrm flipH="1" rot="10800000">
            <a:off x="2274130" y="2898788"/>
            <a:ext cx="1730100" cy="6795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22" name="Google Shape;122;p26"/>
          <p:cNvCxnSpPr>
            <a:stCxn id="120" idx="4"/>
            <a:endCxn id="119" idx="1"/>
          </p:cNvCxnSpPr>
          <p:nvPr/>
        </p:nvCxnSpPr>
        <p:spPr>
          <a:xfrm flipH="1" rot="10800000">
            <a:off x="2228025" y="2553175"/>
            <a:ext cx="1204800" cy="969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123" name="Google Shape;123;p26"/>
          <p:cNvSpPr txBox="1"/>
          <p:nvPr/>
        </p:nvSpPr>
        <p:spPr>
          <a:xfrm>
            <a:off x="170125" y="3394588"/>
            <a:ext cx="13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1a. Nat Lang</a:t>
            </a:r>
            <a:endParaRPr b="1" i="1"/>
          </a:p>
        </p:txBody>
      </p:sp>
      <p:sp>
        <p:nvSpPr>
          <p:cNvPr id="124" name="Google Shape;124;p26"/>
          <p:cNvSpPr txBox="1"/>
          <p:nvPr/>
        </p:nvSpPr>
        <p:spPr>
          <a:xfrm>
            <a:off x="170125" y="2498813"/>
            <a:ext cx="13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1b. Existing</a:t>
            </a:r>
            <a:endParaRPr b="1" i="1"/>
          </a:p>
        </p:txBody>
      </p:sp>
      <p:cxnSp>
        <p:nvCxnSpPr>
          <p:cNvPr id="125" name="Google Shape;125;p26"/>
          <p:cNvCxnSpPr>
            <a:stCxn id="117" idx="0"/>
            <a:endCxn id="126" idx="2"/>
          </p:cNvCxnSpPr>
          <p:nvPr/>
        </p:nvCxnSpPr>
        <p:spPr>
          <a:xfrm rot="-5400000">
            <a:off x="3938102" y="686506"/>
            <a:ext cx="872700" cy="5691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126" name="Google Shape;126;p26"/>
          <p:cNvSpPr txBox="1"/>
          <p:nvPr/>
        </p:nvSpPr>
        <p:spPr>
          <a:xfrm>
            <a:off x="3918600" y="134575"/>
            <a:ext cx="14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4. Deploy</a:t>
            </a:r>
            <a:endParaRPr b="1" i="1"/>
          </a:p>
        </p:txBody>
      </p:sp>
      <p:pic>
        <p:nvPicPr>
          <p:cNvPr id="127" name="Google Shape;12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5520" y="2776481"/>
            <a:ext cx="235447" cy="3048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6"/>
          <p:cNvSpPr txBox="1"/>
          <p:nvPr/>
        </p:nvSpPr>
        <p:spPr>
          <a:xfrm>
            <a:off x="362575" y="2987600"/>
            <a:ext cx="81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666666"/>
                </a:solidFill>
              </a:rPr>
              <a:t>or</a:t>
            </a:r>
            <a:endParaRPr i="1" sz="1100">
              <a:solidFill>
                <a:srgbClr val="666666"/>
              </a:solidFill>
            </a:endParaRPr>
          </a:p>
        </p:txBody>
      </p:sp>
      <p:sp>
        <p:nvSpPr>
          <p:cNvPr id="129" name="Google Shape;129;p26"/>
          <p:cNvSpPr txBox="1"/>
          <p:nvPr/>
        </p:nvSpPr>
        <p:spPr>
          <a:xfrm rot="5400000">
            <a:off x="3987250" y="2313000"/>
            <a:ext cx="17994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9DAF8"/>
                </a:solidFill>
              </a:rPr>
              <a:t>Copilot</a:t>
            </a:r>
            <a:endParaRPr b="1" sz="1200">
              <a:solidFill>
                <a:srgbClr val="C9DAF8"/>
              </a:solidFill>
            </a:endParaRPr>
          </a:p>
        </p:txBody>
      </p:sp>
      <p:sp>
        <p:nvSpPr>
          <p:cNvPr id="130" name="Google Shape;130;p26"/>
          <p:cNvSpPr/>
          <p:nvPr/>
        </p:nvSpPr>
        <p:spPr>
          <a:xfrm>
            <a:off x="264900" y="260100"/>
            <a:ext cx="2236200" cy="1075500"/>
          </a:xfrm>
          <a:prstGeom prst="verticalScroll">
            <a:avLst>
              <a:gd fmla="val 12500" name="adj"/>
            </a:avLst>
          </a:prstGeom>
          <a:solidFill>
            <a:srgbClr val="C9DAF8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>
                <a:solidFill>
                  <a:schemeClr val="dk1"/>
                </a:solidFill>
              </a:rPr>
              <a:t>GenAI </a:t>
            </a:r>
            <a:r>
              <a:rPr b="1" i="1" lang="en" sz="2200"/>
              <a:t>Automation</a:t>
            </a:r>
            <a:endParaRPr sz="2200"/>
          </a:p>
        </p:txBody>
      </p:sp>
      <p:sp>
        <p:nvSpPr>
          <p:cNvPr id="131" name="Google Shape;131;p26"/>
          <p:cNvSpPr txBox="1"/>
          <p:nvPr/>
        </p:nvSpPr>
        <p:spPr>
          <a:xfrm>
            <a:off x="5777525" y="3790525"/>
            <a:ext cx="148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84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Char char="❏"/>
            </a:pPr>
            <a:r>
              <a:rPr i="1" lang="en" sz="1100">
                <a:solidFill>
                  <a:srgbClr val="666666"/>
                </a:solidFill>
              </a:rPr>
              <a:t>Rules</a:t>
            </a:r>
            <a:endParaRPr i="1" sz="1100">
              <a:solidFill>
                <a:srgbClr val="666666"/>
              </a:solidFill>
            </a:endParaRPr>
          </a:p>
          <a:p>
            <a:pPr indent="-184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Char char="❏"/>
            </a:pPr>
            <a:r>
              <a:rPr i="1" lang="en" sz="1100">
                <a:solidFill>
                  <a:srgbClr val="666666"/>
                </a:solidFill>
              </a:rPr>
              <a:t>Python</a:t>
            </a:r>
            <a:endParaRPr i="1" sz="11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292625"/>
            <a:ext cx="612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 Logic Server - Runtime Stack</a:t>
            </a:r>
            <a:endParaRPr/>
          </a:p>
        </p:txBody>
      </p:sp>
      <p:sp>
        <p:nvSpPr>
          <p:cNvPr id="137" name="Google Shape;137;p27"/>
          <p:cNvSpPr/>
          <p:nvPr/>
        </p:nvSpPr>
        <p:spPr>
          <a:xfrm>
            <a:off x="2804525" y="1455500"/>
            <a:ext cx="4570800" cy="3450900"/>
          </a:xfrm>
          <a:prstGeom prst="cube">
            <a:avLst>
              <a:gd fmla="val 11228" name="adj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3F3F3"/>
                </a:solidFill>
              </a:rPr>
              <a:t>Created API Logic Project</a:t>
            </a:r>
            <a:endParaRPr b="1" sz="2400">
              <a:solidFill>
                <a:srgbClr val="F3F3F3"/>
              </a:solidFill>
            </a:endParaRPr>
          </a:p>
        </p:txBody>
      </p:sp>
      <p:sp>
        <p:nvSpPr>
          <p:cNvPr id="138" name="Google Shape;138;p27"/>
          <p:cNvSpPr/>
          <p:nvPr/>
        </p:nvSpPr>
        <p:spPr>
          <a:xfrm>
            <a:off x="329850" y="1372175"/>
            <a:ext cx="2164500" cy="1417200"/>
          </a:xfrm>
          <a:prstGeom prst="cube">
            <a:avLst>
              <a:gd fmla="val 11228" name="adj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3F3F3"/>
                </a:solidFill>
              </a:rPr>
              <a:t>API Clients</a:t>
            </a:r>
            <a:endParaRPr b="1" sz="2400">
              <a:solidFill>
                <a:srgbClr val="F3F3F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9DAF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9DAF8"/>
                </a:solidFill>
              </a:rPr>
              <a:t>Admin App</a:t>
            </a:r>
            <a:endParaRPr b="1" sz="1200">
              <a:solidFill>
                <a:srgbClr val="C9DAF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9DAF8"/>
                </a:solidFill>
              </a:rPr>
              <a:t>Custom Apps</a:t>
            </a:r>
            <a:endParaRPr b="1" sz="1200">
              <a:solidFill>
                <a:srgbClr val="C9DAF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9DAF8"/>
                </a:solidFill>
              </a:rPr>
              <a:t>Application Integration</a:t>
            </a:r>
            <a:endParaRPr b="1" sz="1200">
              <a:solidFill>
                <a:srgbClr val="C9DAF8"/>
              </a:solidFill>
            </a:endParaRPr>
          </a:p>
        </p:txBody>
      </p:sp>
      <p:grpSp>
        <p:nvGrpSpPr>
          <p:cNvPr id="139" name="Google Shape;139;p27"/>
          <p:cNvGrpSpPr/>
          <p:nvPr/>
        </p:nvGrpSpPr>
        <p:grpSpPr>
          <a:xfrm>
            <a:off x="2965050" y="3638550"/>
            <a:ext cx="3664800" cy="572700"/>
            <a:chOff x="526650" y="3028950"/>
            <a:chExt cx="3664800" cy="572700"/>
          </a:xfrm>
        </p:grpSpPr>
        <p:sp>
          <p:nvSpPr>
            <p:cNvPr id="140" name="Google Shape;140;p27"/>
            <p:cNvSpPr/>
            <p:nvPr/>
          </p:nvSpPr>
          <p:spPr>
            <a:xfrm>
              <a:off x="2712450" y="3028950"/>
              <a:ext cx="1479000" cy="572700"/>
            </a:xfrm>
            <a:prstGeom prst="bevel">
              <a:avLst>
                <a:gd fmla="val 0" name="adj"/>
              </a:avLst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lin ang="5400012" scaled="0"/>
            </a:gradFill>
            <a:ln cap="flat" cmpd="sng" w="9525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C9DAF8"/>
                  </a:solidFill>
                </a:rPr>
                <a:t>Python ORM</a:t>
              </a:r>
              <a:endParaRPr b="1">
                <a:solidFill>
                  <a:srgbClr val="C9DAF8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C9DAF8"/>
                  </a:solidFill>
                </a:rPr>
                <a:t>SQLAlchemy</a:t>
              </a:r>
              <a:endParaRPr b="1" sz="1000">
                <a:solidFill>
                  <a:srgbClr val="C9DAF8"/>
                </a:solidFill>
              </a:endParaRPr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526650" y="3028950"/>
              <a:ext cx="1479000" cy="572700"/>
            </a:xfrm>
            <a:prstGeom prst="bevel">
              <a:avLst>
                <a:gd fmla="val 0" name="adj"/>
              </a:avLst>
            </a:prstGeom>
            <a:gradFill>
              <a:gsLst>
                <a:gs pos="0">
                  <a:srgbClr val="3177EE"/>
                </a:gs>
                <a:gs pos="100000">
                  <a:srgbClr val="113D8A"/>
                </a:gs>
              </a:gsLst>
              <a:lin ang="5400012" scaled="0"/>
            </a:gradFill>
            <a:ln cap="flat" cmpd="sng" w="9525">
              <a:solidFill>
                <a:srgbClr val="3D85C6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C9DAF8"/>
                  </a:solidFill>
                </a:rPr>
                <a:t>Rules</a:t>
              </a:r>
              <a:endParaRPr b="1">
                <a:solidFill>
                  <a:srgbClr val="C9DAF8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C9DAF8"/>
                  </a:solidFill>
                </a:rPr>
                <a:t>LogicBank</a:t>
              </a:r>
              <a:endParaRPr b="1" sz="1000">
                <a:solidFill>
                  <a:srgbClr val="C9DAF8"/>
                </a:solidFill>
              </a:endParaRPr>
            </a:p>
          </p:txBody>
        </p:sp>
        <p:cxnSp>
          <p:nvCxnSpPr>
            <p:cNvPr id="142" name="Google Shape;142;p27"/>
            <p:cNvCxnSpPr>
              <a:stCxn id="140" idx="4"/>
              <a:endCxn id="141" idx="0"/>
            </p:cNvCxnSpPr>
            <p:nvPr/>
          </p:nvCxnSpPr>
          <p:spPr>
            <a:xfrm rot="10800000">
              <a:off x="2005650" y="3315300"/>
              <a:ext cx="706800" cy="0"/>
            </a:xfrm>
            <a:prstGeom prst="straightConnector1">
              <a:avLst/>
            </a:prstGeom>
            <a:noFill/>
            <a:ln cap="flat" cmpd="sng" w="9525">
              <a:solidFill>
                <a:srgbClr val="A4C2F4"/>
              </a:solidFill>
              <a:prstDash val="dash"/>
              <a:round/>
              <a:headEnd len="med" w="med" type="none"/>
              <a:tailEnd len="med" w="med" type="stealth"/>
            </a:ln>
          </p:spPr>
        </p:cxnSp>
        <p:sp>
          <p:nvSpPr>
            <p:cNvPr id="143" name="Google Shape;143;p27"/>
            <p:cNvSpPr txBox="1"/>
            <p:nvPr/>
          </p:nvSpPr>
          <p:spPr>
            <a:xfrm>
              <a:off x="1975238" y="3244337"/>
              <a:ext cx="8718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>
                  <a:solidFill>
                    <a:srgbClr val="C9DAF8"/>
                  </a:solidFill>
                </a:rPr>
                <a:t>beforeFlush</a:t>
              </a:r>
              <a:endParaRPr sz="900">
                <a:solidFill>
                  <a:srgbClr val="C9DAF8"/>
                </a:solidFill>
              </a:endParaRPr>
            </a:p>
          </p:txBody>
        </p:sp>
      </p:grpSp>
      <p:sp>
        <p:nvSpPr>
          <p:cNvPr id="144" name="Google Shape;144;p27"/>
          <p:cNvSpPr/>
          <p:nvPr/>
        </p:nvSpPr>
        <p:spPr>
          <a:xfrm>
            <a:off x="8103700" y="3416550"/>
            <a:ext cx="918300" cy="1016700"/>
          </a:xfrm>
          <a:prstGeom prst="can">
            <a:avLst>
              <a:gd fmla="val 25000" name="adj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F3F3F3"/>
                </a:solidFill>
              </a:rPr>
              <a:t>DB</a:t>
            </a:r>
            <a:endParaRPr b="1" sz="2400">
              <a:solidFill>
                <a:srgbClr val="F3F3F3"/>
              </a:solidFill>
            </a:endParaRPr>
          </a:p>
        </p:txBody>
      </p:sp>
      <p:cxnSp>
        <p:nvCxnSpPr>
          <p:cNvPr id="145" name="Google Shape;145;p27"/>
          <p:cNvCxnSpPr>
            <a:stCxn id="140" idx="0"/>
            <a:endCxn id="144" idx="2"/>
          </p:cNvCxnSpPr>
          <p:nvPr/>
        </p:nvCxnSpPr>
        <p:spPr>
          <a:xfrm>
            <a:off x="6629850" y="3924900"/>
            <a:ext cx="1473900" cy="0"/>
          </a:xfrm>
          <a:prstGeom prst="straightConnector1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6" name="Google Shape;146;p27"/>
          <p:cNvSpPr/>
          <p:nvPr/>
        </p:nvSpPr>
        <p:spPr>
          <a:xfrm>
            <a:off x="3681300" y="2151900"/>
            <a:ext cx="2232300" cy="1264500"/>
          </a:xfrm>
          <a:prstGeom prst="bevel">
            <a:avLst>
              <a:gd fmla="val 0" name="adj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9DAF8"/>
                </a:solidFill>
              </a:rPr>
              <a:t>Flask</a:t>
            </a:r>
            <a:endParaRPr b="1" sz="1000">
              <a:solidFill>
                <a:srgbClr val="C9DAF8"/>
              </a:solidFill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4057950" y="2637175"/>
            <a:ext cx="1479000" cy="572700"/>
          </a:xfrm>
          <a:prstGeom prst="bevel">
            <a:avLst>
              <a:gd fmla="val 0" name="adj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lin ang="5400012" scaled="0"/>
          </a:gradFill>
          <a:ln cap="flat" cmpd="sng" w="9525">
            <a:solidFill>
              <a:srgbClr val="3D85C6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C9DAF8"/>
                </a:solidFill>
              </a:rPr>
              <a:t>JSON:API</a:t>
            </a:r>
            <a:endParaRPr b="1">
              <a:solidFill>
                <a:srgbClr val="C9DAF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C9DAF8"/>
                </a:solidFill>
              </a:rPr>
              <a:t>(SAFRS)</a:t>
            </a:r>
            <a:endParaRPr b="1" sz="1000">
              <a:solidFill>
                <a:srgbClr val="C9DAF8"/>
              </a:solidFill>
            </a:endParaRPr>
          </a:p>
        </p:txBody>
      </p:sp>
      <p:cxnSp>
        <p:nvCxnSpPr>
          <p:cNvPr id="148" name="Google Shape;148;p27"/>
          <p:cNvCxnSpPr>
            <a:stCxn id="138" idx="4"/>
            <a:endCxn id="147" idx="4"/>
          </p:cNvCxnSpPr>
          <p:nvPr/>
        </p:nvCxnSpPr>
        <p:spPr>
          <a:xfrm>
            <a:off x="2335227" y="2160337"/>
            <a:ext cx="1722600" cy="763200"/>
          </a:xfrm>
          <a:prstGeom prst="straightConnector1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9" name="Google Shape;149;p27"/>
          <p:cNvCxnSpPr>
            <a:stCxn id="147" idx="2"/>
            <a:endCxn id="140" idx="6"/>
          </p:cNvCxnSpPr>
          <p:nvPr/>
        </p:nvCxnSpPr>
        <p:spPr>
          <a:xfrm>
            <a:off x="4797450" y="3209875"/>
            <a:ext cx="1092900" cy="428700"/>
          </a:xfrm>
          <a:prstGeom prst="straightConnector1">
            <a:avLst/>
          </a:prstGeom>
          <a:noFill/>
          <a:ln cap="flat" cmpd="sng" w="9525">
            <a:solidFill>
              <a:srgbClr val="A4C2F4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50" name="Google Shape;150;p27"/>
          <p:cNvSpPr txBox="1"/>
          <p:nvPr/>
        </p:nvSpPr>
        <p:spPr>
          <a:xfrm>
            <a:off x="7540900" y="1455500"/>
            <a:ext cx="148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666666"/>
                </a:solidFill>
              </a:rPr>
              <a:t>Automated Containerization</a:t>
            </a:r>
            <a:endParaRPr i="1" sz="11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4" cy="2753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/>
        </p:nvSpPr>
        <p:spPr>
          <a:xfrm>
            <a:off x="5596088" y="1635988"/>
            <a:ext cx="10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2. Create</a:t>
            </a:r>
            <a:endParaRPr b="1" i="1"/>
          </a:p>
        </p:txBody>
      </p:sp>
      <p:sp>
        <p:nvSpPr>
          <p:cNvPr id="162" name="Google Shape;162;p29"/>
          <p:cNvSpPr txBox="1"/>
          <p:nvPr/>
        </p:nvSpPr>
        <p:spPr>
          <a:xfrm>
            <a:off x="5596100" y="3394600"/>
            <a:ext cx="14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3. Customize </a:t>
            </a:r>
            <a:endParaRPr b="1" i="1"/>
          </a:p>
        </p:txBody>
      </p:sp>
      <p:pic>
        <p:nvPicPr>
          <p:cNvPr id="163" name="Google Shape;163;p29"/>
          <p:cNvPicPr preferRelativeResize="0"/>
          <p:nvPr/>
        </p:nvPicPr>
        <p:blipFill rotWithShape="1">
          <a:blip r:embed="rId3">
            <a:alphaModFix/>
          </a:blip>
          <a:srcRect b="0" l="12902" r="12902" t="0"/>
          <a:stretch/>
        </p:blipFill>
        <p:spPr>
          <a:xfrm>
            <a:off x="1651512" y="3169875"/>
            <a:ext cx="622618" cy="816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9"/>
          <p:cNvPicPr preferRelativeResize="0"/>
          <p:nvPr/>
        </p:nvPicPr>
        <p:blipFill rotWithShape="1">
          <a:blip r:embed="rId4">
            <a:alphaModFix/>
          </a:blip>
          <a:srcRect b="9485" l="0" r="7893" t="0"/>
          <a:stretch/>
        </p:blipFill>
        <p:spPr>
          <a:xfrm>
            <a:off x="5176150" y="217200"/>
            <a:ext cx="1221400" cy="1200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29"/>
          <p:cNvCxnSpPr>
            <a:endCxn id="166" idx="2"/>
          </p:cNvCxnSpPr>
          <p:nvPr/>
        </p:nvCxnSpPr>
        <p:spPr>
          <a:xfrm flipH="1" rot="10800000">
            <a:off x="4756350" y="2014402"/>
            <a:ext cx="2061000" cy="7833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stealth"/>
          </a:ln>
        </p:spPr>
      </p:cxnSp>
      <p:grpSp>
        <p:nvGrpSpPr>
          <p:cNvPr id="167" name="Google Shape;167;p29"/>
          <p:cNvGrpSpPr/>
          <p:nvPr/>
        </p:nvGrpSpPr>
        <p:grpSpPr>
          <a:xfrm>
            <a:off x="6817350" y="534775"/>
            <a:ext cx="2001565" cy="2787900"/>
            <a:chOff x="5140950" y="610975"/>
            <a:chExt cx="2001565" cy="2787900"/>
          </a:xfrm>
        </p:grpSpPr>
        <p:sp>
          <p:nvSpPr>
            <p:cNvPr id="166" name="Google Shape;166;p29"/>
            <p:cNvSpPr/>
            <p:nvPr/>
          </p:nvSpPr>
          <p:spPr>
            <a:xfrm>
              <a:off x="5140950" y="610975"/>
              <a:ext cx="1899300" cy="2787900"/>
            </a:xfrm>
            <a:prstGeom prst="cube">
              <a:avLst>
                <a:gd fmla="val 9022" name="adj"/>
              </a:avLst>
            </a:prstGeom>
            <a:solidFill>
              <a:srgbClr val="6D9EEB"/>
            </a:solidFill>
            <a:ln cap="flat" cmpd="sng" w="9525">
              <a:solidFill>
                <a:srgbClr val="307B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</a:rPr>
                <a:t>Project</a:t>
              </a:r>
              <a:endParaRPr b="1" sz="1600">
                <a:solidFill>
                  <a:srgbClr val="FFFFFF"/>
                </a:solidFill>
              </a:endParaRPr>
            </a:p>
          </p:txBody>
        </p:sp>
        <p:sp>
          <p:nvSpPr>
            <p:cNvPr id="168" name="Google Shape;168;p29"/>
            <p:cNvSpPr/>
            <p:nvPr/>
          </p:nvSpPr>
          <p:spPr>
            <a:xfrm>
              <a:off x="5517900" y="2056682"/>
              <a:ext cx="1145400" cy="400200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 cap="flat" cmpd="sng" w="9525">
              <a:solidFill>
                <a:srgbClr val="9FC5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</a:rPr>
                <a:t>App</a:t>
              </a:r>
              <a:endParaRPr b="1" sz="11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</a:rPr>
                <a:t>Automation</a:t>
              </a:r>
              <a:endParaRPr b="1" sz="1100">
                <a:solidFill>
                  <a:schemeClr val="lt1"/>
                </a:solidFill>
              </a:endParaRPr>
            </a:p>
          </p:txBody>
        </p:sp>
        <p:sp>
          <p:nvSpPr>
            <p:cNvPr id="169" name="Google Shape;169;p29"/>
            <p:cNvSpPr/>
            <p:nvPr/>
          </p:nvSpPr>
          <p:spPr>
            <a:xfrm>
              <a:off x="5519100" y="1324621"/>
              <a:ext cx="1143000" cy="400200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 cap="flat" cmpd="sng" w="9525">
              <a:solidFill>
                <a:srgbClr val="9FC5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</a:rPr>
                <a:t>API</a:t>
              </a:r>
              <a:endParaRPr b="1" sz="11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</a:rPr>
                <a:t>Automation</a:t>
              </a:r>
              <a:endParaRPr b="1" sz="1100">
                <a:solidFill>
                  <a:schemeClr val="lt1"/>
                </a:solidFill>
              </a:endParaRPr>
            </a:p>
          </p:txBody>
        </p:sp>
        <p:sp>
          <p:nvSpPr>
            <p:cNvPr id="170" name="Google Shape;170;p29"/>
            <p:cNvSpPr/>
            <p:nvPr/>
          </p:nvSpPr>
          <p:spPr>
            <a:xfrm>
              <a:off x="5517900" y="2788743"/>
              <a:ext cx="1145400" cy="400200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 cap="flat" cmpd="sng" w="9525">
              <a:solidFill>
                <a:srgbClr val="9FC5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</a:rPr>
                <a:t>Logic</a:t>
              </a:r>
              <a:endParaRPr b="1" sz="11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</a:rPr>
                <a:t>Automation</a:t>
              </a:r>
              <a:endParaRPr b="1" sz="1100">
                <a:solidFill>
                  <a:schemeClr val="lt1"/>
                </a:solidFill>
              </a:endParaRPr>
            </a:p>
          </p:txBody>
        </p:sp>
        <p:sp>
          <p:nvSpPr>
            <p:cNvPr id="171" name="Google Shape;171;p29"/>
            <p:cNvSpPr txBox="1"/>
            <p:nvPr/>
          </p:nvSpPr>
          <p:spPr>
            <a:xfrm rot="5400000">
              <a:off x="5728165" y="1898350"/>
              <a:ext cx="24765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C9DAF8"/>
                  </a:solidFill>
                </a:rPr>
                <a:t>Microservice Automation</a:t>
              </a:r>
              <a:endParaRPr b="1" sz="1200">
                <a:solidFill>
                  <a:srgbClr val="C9DAF8"/>
                </a:solidFill>
              </a:endParaRPr>
            </a:p>
          </p:txBody>
        </p:sp>
      </p:grpSp>
      <p:cxnSp>
        <p:nvCxnSpPr>
          <p:cNvPr id="172" name="Google Shape;172;p29"/>
          <p:cNvCxnSpPr>
            <a:stCxn id="170" idx="2"/>
            <a:endCxn id="173" idx="3"/>
          </p:cNvCxnSpPr>
          <p:nvPr/>
        </p:nvCxnSpPr>
        <p:spPr>
          <a:xfrm rot="5400000">
            <a:off x="5579250" y="1452093"/>
            <a:ext cx="527100" cy="3848400"/>
          </a:xfrm>
          <a:prstGeom prst="curvedConnector3">
            <a:avLst>
              <a:gd fmla="val 145198" name="adj1"/>
            </a:avLst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stealth"/>
          </a:ln>
        </p:spPr>
      </p:cxnSp>
      <p:grpSp>
        <p:nvGrpSpPr>
          <p:cNvPr id="174" name="Google Shape;174;p29"/>
          <p:cNvGrpSpPr/>
          <p:nvPr/>
        </p:nvGrpSpPr>
        <p:grpSpPr>
          <a:xfrm>
            <a:off x="3054575" y="1407406"/>
            <a:ext cx="1899300" cy="2232550"/>
            <a:chOff x="5140950" y="610975"/>
            <a:chExt cx="1899300" cy="2787900"/>
          </a:xfrm>
        </p:grpSpPr>
        <p:sp>
          <p:nvSpPr>
            <p:cNvPr id="173" name="Google Shape;173;p29"/>
            <p:cNvSpPr/>
            <p:nvPr/>
          </p:nvSpPr>
          <p:spPr>
            <a:xfrm>
              <a:off x="5140950" y="610975"/>
              <a:ext cx="1899300" cy="2787900"/>
            </a:xfrm>
            <a:prstGeom prst="cube">
              <a:avLst>
                <a:gd fmla="val 9022" name="adj"/>
              </a:avLst>
            </a:prstGeom>
            <a:solidFill>
              <a:srgbClr val="6D9EEB"/>
            </a:solidFill>
            <a:ln cap="flat" cmpd="sng" w="9525">
              <a:solidFill>
                <a:srgbClr val="307BF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600">
                  <a:solidFill>
                    <a:srgbClr val="FFFFFF"/>
                  </a:solidFill>
                </a:rPr>
                <a:t>Your IDE</a:t>
              </a:r>
              <a:endParaRPr b="1" sz="1600">
                <a:solidFill>
                  <a:srgbClr val="FFFFFF"/>
                </a:solidFill>
              </a:endParaRPr>
            </a:p>
          </p:txBody>
        </p:sp>
        <p:sp>
          <p:nvSpPr>
            <p:cNvPr id="175" name="Google Shape;175;p29"/>
            <p:cNvSpPr/>
            <p:nvPr/>
          </p:nvSpPr>
          <p:spPr>
            <a:xfrm>
              <a:off x="5519100" y="1610093"/>
              <a:ext cx="1143000" cy="863400"/>
            </a:xfrm>
            <a:prstGeom prst="roundRect">
              <a:avLst>
                <a:gd fmla="val 16667" name="adj"/>
              </a:avLst>
            </a:prstGeom>
            <a:solidFill>
              <a:srgbClr val="6D9EEB"/>
            </a:solidFill>
            <a:ln cap="flat" cmpd="sng" w="9525">
              <a:solidFill>
                <a:srgbClr val="9FC5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</a:rPr>
                <a:t>API</a:t>
              </a:r>
              <a:endParaRPr b="1" sz="11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</a:rPr>
                <a:t>Logic Server</a:t>
              </a:r>
              <a:endParaRPr b="1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lt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genai</a:t>
              </a:r>
              <a:endParaRPr b="1"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sp>
        <p:nvSpPr>
          <p:cNvPr id="176" name="Google Shape;176;p29"/>
          <p:cNvSpPr/>
          <p:nvPr/>
        </p:nvSpPr>
        <p:spPr>
          <a:xfrm>
            <a:off x="1697625" y="2379475"/>
            <a:ext cx="530400" cy="541200"/>
          </a:xfrm>
          <a:prstGeom prst="can">
            <a:avLst>
              <a:gd fmla="val 25000" name="adj"/>
            </a:avLst>
          </a:prstGeom>
          <a:solidFill>
            <a:srgbClr val="6D9EEB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</a:rPr>
              <a:t>DB</a:t>
            </a:r>
            <a:endParaRPr b="1">
              <a:solidFill>
                <a:srgbClr val="F3F3F3"/>
              </a:solidFill>
            </a:endParaRPr>
          </a:p>
        </p:txBody>
      </p:sp>
      <p:cxnSp>
        <p:nvCxnSpPr>
          <p:cNvPr id="177" name="Google Shape;177;p29"/>
          <p:cNvCxnSpPr>
            <a:stCxn id="163" idx="3"/>
            <a:endCxn id="175" idx="2"/>
          </p:cNvCxnSpPr>
          <p:nvPr/>
        </p:nvCxnSpPr>
        <p:spPr>
          <a:xfrm flipH="1" rot="10800000">
            <a:off x="2274130" y="2898788"/>
            <a:ext cx="1730100" cy="679500"/>
          </a:xfrm>
          <a:prstGeom prst="curvedConnector2">
            <a:avLst/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stealth"/>
          </a:ln>
        </p:spPr>
      </p:cxnSp>
      <p:cxnSp>
        <p:nvCxnSpPr>
          <p:cNvPr id="178" name="Google Shape;178;p29"/>
          <p:cNvCxnSpPr>
            <a:stCxn id="176" idx="4"/>
            <a:endCxn id="175" idx="1"/>
          </p:cNvCxnSpPr>
          <p:nvPr/>
        </p:nvCxnSpPr>
        <p:spPr>
          <a:xfrm flipH="1" rot="10800000">
            <a:off x="2228025" y="2553175"/>
            <a:ext cx="1204800" cy="969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179" name="Google Shape;179;p29"/>
          <p:cNvSpPr txBox="1"/>
          <p:nvPr/>
        </p:nvSpPr>
        <p:spPr>
          <a:xfrm>
            <a:off x="170125" y="3394588"/>
            <a:ext cx="13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1a. Nat Lang</a:t>
            </a:r>
            <a:endParaRPr b="1" i="1"/>
          </a:p>
        </p:txBody>
      </p:sp>
      <p:sp>
        <p:nvSpPr>
          <p:cNvPr id="180" name="Google Shape;180;p29"/>
          <p:cNvSpPr txBox="1"/>
          <p:nvPr/>
        </p:nvSpPr>
        <p:spPr>
          <a:xfrm>
            <a:off x="170125" y="2498813"/>
            <a:ext cx="134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1b. Existing</a:t>
            </a:r>
            <a:endParaRPr b="1" i="1"/>
          </a:p>
        </p:txBody>
      </p:sp>
      <p:cxnSp>
        <p:nvCxnSpPr>
          <p:cNvPr id="181" name="Google Shape;181;p29"/>
          <p:cNvCxnSpPr>
            <a:stCxn id="173" idx="0"/>
            <a:endCxn id="182" idx="2"/>
          </p:cNvCxnSpPr>
          <p:nvPr/>
        </p:nvCxnSpPr>
        <p:spPr>
          <a:xfrm rot="-5400000">
            <a:off x="3938102" y="686506"/>
            <a:ext cx="872700" cy="569100"/>
          </a:xfrm>
          <a:prstGeom prst="curvedConnector3">
            <a:avLst>
              <a:gd fmla="val 49996" name="adj1"/>
            </a:avLst>
          </a:prstGeom>
          <a:noFill/>
          <a:ln cap="flat" cmpd="sng" w="9525">
            <a:solidFill>
              <a:srgbClr val="000000"/>
            </a:solidFill>
            <a:prstDash val="dot"/>
            <a:round/>
            <a:headEnd len="med" w="med" type="none"/>
            <a:tailEnd len="med" w="med" type="stealth"/>
          </a:ln>
        </p:spPr>
      </p:cxnSp>
      <p:sp>
        <p:nvSpPr>
          <p:cNvPr id="182" name="Google Shape;182;p29"/>
          <p:cNvSpPr txBox="1"/>
          <p:nvPr/>
        </p:nvSpPr>
        <p:spPr>
          <a:xfrm>
            <a:off x="3918600" y="134575"/>
            <a:ext cx="14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4. Deploy</a:t>
            </a:r>
            <a:endParaRPr b="1" i="1"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5520" y="2776481"/>
            <a:ext cx="235447" cy="30480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362575" y="2987600"/>
            <a:ext cx="812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666666"/>
                </a:solidFill>
              </a:rPr>
              <a:t>or</a:t>
            </a:r>
            <a:endParaRPr i="1" sz="1100">
              <a:solidFill>
                <a:srgbClr val="666666"/>
              </a:solidFill>
            </a:endParaRPr>
          </a:p>
        </p:txBody>
      </p:sp>
      <p:sp>
        <p:nvSpPr>
          <p:cNvPr id="185" name="Google Shape;185;p29"/>
          <p:cNvSpPr txBox="1"/>
          <p:nvPr/>
        </p:nvSpPr>
        <p:spPr>
          <a:xfrm rot="5400000">
            <a:off x="3987250" y="2313000"/>
            <a:ext cx="17994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C9DAF8"/>
                </a:solidFill>
              </a:rPr>
              <a:t>Copilot</a:t>
            </a:r>
            <a:endParaRPr b="1" sz="1200">
              <a:solidFill>
                <a:srgbClr val="C9DAF8"/>
              </a:solidFill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264900" y="260100"/>
            <a:ext cx="2236200" cy="1075500"/>
          </a:xfrm>
          <a:prstGeom prst="verticalScroll">
            <a:avLst>
              <a:gd fmla="val 12500" name="adj"/>
            </a:avLst>
          </a:prstGeom>
          <a:solidFill>
            <a:srgbClr val="C9DAF8"/>
          </a:solidFill>
          <a:ln cap="flat" cmpd="sng" w="9525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>
                <a:solidFill>
                  <a:schemeClr val="dk1"/>
                </a:solidFill>
              </a:rPr>
              <a:t>GenAI </a:t>
            </a:r>
            <a:r>
              <a:rPr b="1" i="1" lang="en" sz="2200"/>
              <a:t>Automation</a:t>
            </a:r>
            <a:endParaRPr sz="2200"/>
          </a:p>
        </p:txBody>
      </p:sp>
      <p:sp>
        <p:nvSpPr>
          <p:cNvPr id="187" name="Google Shape;187;p29"/>
          <p:cNvSpPr txBox="1"/>
          <p:nvPr/>
        </p:nvSpPr>
        <p:spPr>
          <a:xfrm>
            <a:off x="5777525" y="3790525"/>
            <a:ext cx="1481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84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Char char="❏"/>
            </a:pPr>
            <a:r>
              <a:rPr i="1" lang="en" sz="1100">
                <a:solidFill>
                  <a:srgbClr val="666666"/>
                </a:solidFill>
              </a:rPr>
              <a:t>Rules</a:t>
            </a:r>
            <a:endParaRPr i="1" sz="1100">
              <a:solidFill>
                <a:srgbClr val="666666"/>
              </a:solidFill>
            </a:endParaRPr>
          </a:p>
          <a:p>
            <a:pPr indent="-184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Char char="❏"/>
            </a:pPr>
            <a:r>
              <a:rPr i="1" lang="en" sz="1100">
                <a:solidFill>
                  <a:srgbClr val="666666"/>
                </a:solidFill>
              </a:rPr>
              <a:t>Python</a:t>
            </a:r>
            <a:endParaRPr i="1" sz="11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