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2E1"/>
    <a:srgbClr val="EA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58"/>
  </p:normalViewPr>
  <p:slideViewPr>
    <p:cSldViewPr snapToGrid="0">
      <p:cViewPr varScale="1">
        <p:scale>
          <a:sx n="121" d="100"/>
          <a:sy n="121" d="100"/>
        </p:scale>
        <p:origin x="192" y="8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5FB669-39A6-4C4C-88BF-D849011F6FE9}" type="doc">
      <dgm:prSet loTypeId="urn:microsoft.com/office/officeart/2005/8/layout/arrow2" loCatId="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B20A2C06-0EEE-5047-A4FD-BBE707BD0A54}">
      <dgm:prSet phldrT="[Text]" custT="1"/>
      <dgm:spPr/>
      <dgm:t>
        <a:bodyPr/>
        <a:lstStyle/>
        <a:p>
          <a:r>
            <a:rPr lang="en-US" sz="1800" b="1" baseline="0" dirty="0"/>
            <a:t>Kickstart</a:t>
          </a:r>
        </a:p>
        <a:p>
          <a:r>
            <a:rPr lang="en-US" sz="1400" i="1" baseline="0" dirty="0">
              <a:solidFill>
                <a:schemeClr val="tx1">
                  <a:lumMod val="50000"/>
                  <a:lumOff val="50000"/>
                </a:schemeClr>
              </a:solidFill>
            </a:rPr>
            <a:t>- Idea to Run: 1 Minute</a:t>
          </a:r>
        </a:p>
        <a:p>
          <a:r>
            <a:rPr lang="en-US" sz="1400" i="1" baseline="0" dirty="0">
              <a:solidFill>
                <a:schemeClr val="tx1">
                  <a:lumMod val="50000"/>
                  <a:lumOff val="50000"/>
                </a:schemeClr>
              </a:solidFill>
            </a:rPr>
            <a:t>- Zero Training</a:t>
          </a:r>
        </a:p>
        <a:p>
          <a:r>
            <a:rPr lang="en-US" sz="1400" i="1" baseline="0" dirty="0">
              <a:solidFill>
                <a:schemeClr val="tx1">
                  <a:lumMod val="50000"/>
                  <a:lumOff val="50000"/>
                </a:schemeClr>
              </a:solidFill>
            </a:rPr>
            <a:t>- Declarative  Logic</a:t>
          </a:r>
        </a:p>
      </dgm:t>
    </dgm:pt>
    <dgm:pt modelId="{FFA415A4-BE25-1D4B-9010-F3833FD35E7F}" type="parTrans" cxnId="{2708EEB2-DF5B-1742-87E2-149CD0C2C61B}">
      <dgm:prSet/>
      <dgm:spPr/>
      <dgm:t>
        <a:bodyPr/>
        <a:lstStyle/>
        <a:p>
          <a:endParaRPr lang="en-US"/>
        </a:p>
      </dgm:t>
    </dgm:pt>
    <dgm:pt modelId="{BC8519C4-D181-D14C-AEEE-BB2276908236}" type="sibTrans" cxnId="{2708EEB2-DF5B-1742-87E2-149CD0C2C61B}">
      <dgm:prSet/>
      <dgm:spPr/>
      <dgm:t>
        <a:bodyPr/>
        <a:lstStyle/>
        <a:p>
          <a:endParaRPr lang="en-US"/>
        </a:p>
      </dgm:t>
    </dgm:pt>
    <dgm:pt modelId="{96DD2312-B74A-DD43-9D84-555C8AACA505}">
      <dgm:prSet phldrT="[Text]" custT="1"/>
      <dgm:spPr/>
      <dgm:t>
        <a:bodyPr/>
        <a:lstStyle/>
        <a:p>
          <a:r>
            <a:rPr lang="en-US" sz="1800" b="1" baseline="0" dirty="0"/>
            <a:t>Dev</a:t>
          </a:r>
        </a:p>
        <a:p>
          <a:r>
            <a:rPr lang="en-US" sz="1400" baseline="0" dirty="0">
              <a:solidFill>
                <a:schemeClr val="bg2">
                  <a:lumMod val="60000"/>
                  <a:lumOff val="40000"/>
                </a:schemeClr>
              </a:solidFill>
            </a:rPr>
            <a:t>- Declarative Logic</a:t>
          </a:r>
        </a:p>
        <a:p>
          <a:r>
            <a:rPr lang="en-US" sz="1400" baseline="0" dirty="0">
              <a:solidFill>
                <a:schemeClr val="bg2">
                  <a:lumMod val="60000"/>
                  <a:lumOff val="40000"/>
                </a:schemeClr>
              </a:solidFill>
            </a:rPr>
            <a:t>- Standard IDE, Tools</a:t>
          </a:r>
        </a:p>
        <a:p>
          <a:r>
            <a:rPr lang="en-US" sz="1400" baseline="0" dirty="0">
              <a:solidFill>
                <a:schemeClr val="bg2">
                  <a:lumMod val="60000"/>
                  <a:lumOff val="40000"/>
                </a:schemeClr>
              </a:solidFill>
            </a:rPr>
            <a:t>- Custom Apps:</a:t>
          </a:r>
        </a:p>
        <a:p>
          <a:r>
            <a:rPr lang="en-US" sz="1400" baseline="0" dirty="0">
              <a:solidFill>
                <a:schemeClr val="bg2">
                  <a:lumMod val="60000"/>
                  <a:lumOff val="40000"/>
                </a:schemeClr>
              </a:solidFill>
            </a:rPr>
            <a:t>    - Low Code</a:t>
          </a:r>
        </a:p>
        <a:p>
          <a:r>
            <a:rPr lang="en-US" sz="1400" baseline="0" dirty="0">
              <a:solidFill>
                <a:schemeClr val="bg2">
                  <a:lumMod val="60000"/>
                  <a:lumOff val="40000"/>
                </a:schemeClr>
              </a:solidFill>
            </a:rPr>
            <a:t>    - AI/Dev</a:t>
          </a:r>
        </a:p>
        <a:p>
          <a:r>
            <a:rPr lang="en-US" sz="1400" baseline="0" dirty="0">
              <a:solidFill>
                <a:schemeClr val="bg2">
                  <a:lumMod val="60000"/>
                  <a:lumOff val="40000"/>
                </a:schemeClr>
              </a:solidFill>
            </a:rPr>
            <a:t>    - etc…</a:t>
          </a:r>
        </a:p>
      </dgm:t>
    </dgm:pt>
    <dgm:pt modelId="{B5D78D8D-51FD-A445-9366-B5C783CE7E94}" type="parTrans" cxnId="{3E10DBE6-627C-4249-9945-3877934F7A77}">
      <dgm:prSet/>
      <dgm:spPr/>
      <dgm:t>
        <a:bodyPr/>
        <a:lstStyle/>
        <a:p>
          <a:endParaRPr lang="en-US"/>
        </a:p>
      </dgm:t>
    </dgm:pt>
    <dgm:pt modelId="{70EFB33D-E99B-9E4A-929C-0D646244EBF2}" type="sibTrans" cxnId="{3E10DBE6-627C-4249-9945-3877934F7A77}">
      <dgm:prSet/>
      <dgm:spPr/>
      <dgm:t>
        <a:bodyPr/>
        <a:lstStyle/>
        <a:p>
          <a:endParaRPr lang="en-US"/>
        </a:p>
      </dgm:t>
    </dgm:pt>
    <dgm:pt modelId="{2BC963C1-3AE8-A549-B012-4E5AA659BF0E}">
      <dgm:prSet phldrT="[Text]" custT="1"/>
      <dgm:spPr/>
      <dgm:t>
        <a:bodyPr/>
        <a:lstStyle/>
        <a:p>
          <a:r>
            <a:rPr lang="en-US" sz="1800" b="1" baseline="0" dirty="0"/>
            <a:t>Deploy</a:t>
          </a:r>
        </a:p>
        <a:p>
          <a:r>
            <a:rPr lang="en-US" sz="1400" baseline="0" dirty="0">
              <a:solidFill>
                <a:schemeClr val="bg2">
                  <a:lumMod val="60000"/>
                  <a:lumOff val="40000"/>
                </a:schemeClr>
              </a:solidFill>
            </a:rPr>
            <a:t>- Scalable Containers</a:t>
          </a:r>
        </a:p>
        <a:p>
          <a:r>
            <a:rPr lang="en-US" sz="1400" baseline="0" dirty="0">
              <a:solidFill>
                <a:schemeClr val="bg2">
                  <a:lumMod val="60000"/>
                  <a:lumOff val="40000"/>
                </a:schemeClr>
              </a:solidFill>
            </a:rPr>
            <a:t>- No Fees</a:t>
          </a:r>
        </a:p>
      </dgm:t>
    </dgm:pt>
    <dgm:pt modelId="{57D595ED-5FC0-7D42-97BD-BAC950E1AAA5}" type="parTrans" cxnId="{DAD7B0CA-8AB8-DC4B-B676-62D8CA09D3BB}">
      <dgm:prSet/>
      <dgm:spPr/>
      <dgm:t>
        <a:bodyPr/>
        <a:lstStyle/>
        <a:p>
          <a:endParaRPr lang="en-US"/>
        </a:p>
      </dgm:t>
    </dgm:pt>
    <dgm:pt modelId="{80CCF765-5DDC-5640-BEB4-A2F920625B80}" type="sibTrans" cxnId="{DAD7B0CA-8AB8-DC4B-B676-62D8CA09D3BB}">
      <dgm:prSet/>
      <dgm:spPr/>
      <dgm:t>
        <a:bodyPr/>
        <a:lstStyle/>
        <a:p>
          <a:endParaRPr lang="en-US"/>
        </a:p>
      </dgm:t>
    </dgm:pt>
    <dgm:pt modelId="{24B73669-1539-9640-9B5B-E6697C883DA6}" type="pres">
      <dgm:prSet presAssocID="{585FB669-39A6-4C4C-88BF-D849011F6FE9}" presName="arrowDiagram" presStyleCnt="0">
        <dgm:presLayoutVars>
          <dgm:chMax val="5"/>
          <dgm:dir/>
          <dgm:resizeHandles val="exact"/>
        </dgm:presLayoutVars>
      </dgm:prSet>
      <dgm:spPr/>
    </dgm:pt>
    <dgm:pt modelId="{873E62E3-8BA2-F74F-A57C-0BD6CEFBDE62}" type="pres">
      <dgm:prSet presAssocID="{585FB669-39A6-4C4C-88BF-D849011F6FE9}" presName="arrow" presStyleLbl="bgShp" presStyleIdx="0" presStyleCnt="1"/>
      <dgm:spPr>
        <a:solidFill>
          <a:srgbClr val="D3E2E1"/>
        </a:solidFill>
      </dgm:spPr>
    </dgm:pt>
    <dgm:pt modelId="{033FE1BA-0C56-BE4A-B354-DAA2444A2536}" type="pres">
      <dgm:prSet presAssocID="{585FB669-39A6-4C4C-88BF-D849011F6FE9}" presName="arrowDiagram3" presStyleCnt="0"/>
      <dgm:spPr/>
    </dgm:pt>
    <dgm:pt modelId="{AAC05252-9713-5A4D-9D55-EDE99A84AB4C}" type="pres">
      <dgm:prSet presAssocID="{B20A2C06-0EEE-5047-A4FD-BBE707BD0A54}" presName="bullet3a" presStyleLbl="node1" presStyleIdx="0" presStyleCnt="3"/>
      <dgm:spPr/>
    </dgm:pt>
    <dgm:pt modelId="{6B35B9F3-95BF-2E4D-9411-46C7FE6E4C42}" type="pres">
      <dgm:prSet presAssocID="{B20A2C06-0EEE-5047-A4FD-BBE707BD0A54}" presName="textBox3a" presStyleLbl="revTx" presStyleIdx="0" presStyleCnt="3" custScaleX="147412" custLinFactNeighborX="6540" custLinFactNeighborY="8294">
        <dgm:presLayoutVars>
          <dgm:bulletEnabled val="1"/>
        </dgm:presLayoutVars>
      </dgm:prSet>
      <dgm:spPr/>
    </dgm:pt>
    <dgm:pt modelId="{F33F77CC-A107-854E-ADA1-B4A4991B34A5}" type="pres">
      <dgm:prSet presAssocID="{96DD2312-B74A-DD43-9D84-555C8AACA505}" presName="bullet3b" presStyleLbl="node1" presStyleIdx="1" presStyleCnt="3" custLinFactX="66601" custLinFactNeighborX="100000" custLinFactNeighborY="-67669"/>
      <dgm:spPr/>
    </dgm:pt>
    <dgm:pt modelId="{A718C3A0-529D-C840-905E-26504ED78106}" type="pres">
      <dgm:prSet presAssocID="{96DD2312-B74A-DD43-9D84-555C8AACA505}" presName="textBox3b" presStyleLbl="revTx" presStyleIdx="1" presStyleCnt="3" custScaleX="114142" custScaleY="89541" custLinFactNeighborX="18643" custLinFactNeighborY="-3055">
        <dgm:presLayoutVars>
          <dgm:bulletEnabled val="1"/>
        </dgm:presLayoutVars>
      </dgm:prSet>
      <dgm:spPr/>
    </dgm:pt>
    <dgm:pt modelId="{672E58AF-28E1-9C47-98AA-5EBB15591195}" type="pres">
      <dgm:prSet presAssocID="{2BC963C1-3AE8-A549-B012-4E5AA659BF0E}" presName="bullet3c" presStyleLbl="node1" presStyleIdx="2" presStyleCnt="3" custLinFactNeighborX="63493" custLinFactNeighborY="-14194"/>
      <dgm:spPr/>
    </dgm:pt>
    <dgm:pt modelId="{1F367919-BEE6-A045-BB27-899322B42875}" type="pres">
      <dgm:prSet presAssocID="{2BC963C1-3AE8-A549-B012-4E5AA659BF0E}" presName="textBox3c" presStyleLbl="revTx" presStyleIdx="2" presStyleCnt="3" custScaleX="119782" custScaleY="77477" custLinFactNeighborX="8076" custLinFactNeighborY="-2654">
        <dgm:presLayoutVars>
          <dgm:bulletEnabled val="1"/>
        </dgm:presLayoutVars>
      </dgm:prSet>
      <dgm:spPr/>
    </dgm:pt>
  </dgm:ptLst>
  <dgm:cxnLst>
    <dgm:cxn modelId="{88657643-9AFD-4B4E-9069-BA6F2187A6FD}" type="presOf" srcId="{2BC963C1-3AE8-A549-B012-4E5AA659BF0E}" destId="{1F367919-BEE6-A045-BB27-899322B42875}" srcOrd="0" destOrd="0" presId="urn:microsoft.com/office/officeart/2005/8/layout/arrow2"/>
    <dgm:cxn modelId="{20E5DA47-2DCA-1642-8FEB-6FDC8B9AEDD6}" type="presOf" srcId="{585FB669-39A6-4C4C-88BF-D849011F6FE9}" destId="{24B73669-1539-9640-9B5B-E6697C883DA6}" srcOrd="0" destOrd="0" presId="urn:microsoft.com/office/officeart/2005/8/layout/arrow2"/>
    <dgm:cxn modelId="{DD5B2072-06D2-794C-991E-F064A30F82EF}" type="presOf" srcId="{96DD2312-B74A-DD43-9D84-555C8AACA505}" destId="{A718C3A0-529D-C840-905E-26504ED78106}" srcOrd="0" destOrd="0" presId="urn:microsoft.com/office/officeart/2005/8/layout/arrow2"/>
    <dgm:cxn modelId="{8BB58E8E-D6D9-8244-B1A1-B37C52D8221F}" type="presOf" srcId="{B20A2C06-0EEE-5047-A4FD-BBE707BD0A54}" destId="{6B35B9F3-95BF-2E4D-9411-46C7FE6E4C42}" srcOrd="0" destOrd="0" presId="urn:microsoft.com/office/officeart/2005/8/layout/arrow2"/>
    <dgm:cxn modelId="{2708EEB2-DF5B-1742-87E2-149CD0C2C61B}" srcId="{585FB669-39A6-4C4C-88BF-D849011F6FE9}" destId="{B20A2C06-0EEE-5047-A4FD-BBE707BD0A54}" srcOrd="0" destOrd="0" parTransId="{FFA415A4-BE25-1D4B-9010-F3833FD35E7F}" sibTransId="{BC8519C4-D181-D14C-AEEE-BB2276908236}"/>
    <dgm:cxn modelId="{DAD7B0CA-8AB8-DC4B-B676-62D8CA09D3BB}" srcId="{585FB669-39A6-4C4C-88BF-D849011F6FE9}" destId="{2BC963C1-3AE8-A549-B012-4E5AA659BF0E}" srcOrd="2" destOrd="0" parTransId="{57D595ED-5FC0-7D42-97BD-BAC950E1AAA5}" sibTransId="{80CCF765-5DDC-5640-BEB4-A2F920625B80}"/>
    <dgm:cxn modelId="{3E10DBE6-627C-4249-9945-3877934F7A77}" srcId="{585FB669-39A6-4C4C-88BF-D849011F6FE9}" destId="{96DD2312-B74A-DD43-9D84-555C8AACA505}" srcOrd="1" destOrd="0" parTransId="{B5D78D8D-51FD-A445-9366-B5C783CE7E94}" sibTransId="{70EFB33D-E99B-9E4A-929C-0D646244EBF2}"/>
    <dgm:cxn modelId="{08151C61-59F3-B740-94A2-02DD9ACCE828}" type="presParOf" srcId="{24B73669-1539-9640-9B5B-E6697C883DA6}" destId="{873E62E3-8BA2-F74F-A57C-0BD6CEFBDE62}" srcOrd="0" destOrd="0" presId="urn:microsoft.com/office/officeart/2005/8/layout/arrow2"/>
    <dgm:cxn modelId="{047D2E4E-E07C-7F42-94D3-8CC73C88562C}" type="presParOf" srcId="{24B73669-1539-9640-9B5B-E6697C883DA6}" destId="{033FE1BA-0C56-BE4A-B354-DAA2444A2536}" srcOrd="1" destOrd="0" presId="urn:microsoft.com/office/officeart/2005/8/layout/arrow2"/>
    <dgm:cxn modelId="{AB6D5F81-1ED5-FB42-930B-3D707D0D1E7A}" type="presParOf" srcId="{033FE1BA-0C56-BE4A-B354-DAA2444A2536}" destId="{AAC05252-9713-5A4D-9D55-EDE99A84AB4C}" srcOrd="0" destOrd="0" presId="urn:microsoft.com/office/officeart/2005/8/layout/arrow2"/>
    <dgm:cxn modelId="{9C709374-B50C-BC47-91E3-CC3C5314B223}" type="presParOf" srcId="{033FE1BA-0C56-BE4A-B354-DAA2444A2536}" destId="{6B35B9F3-95BF-2E4D-9411-46C7FE6E4C42}" srcOrd="1" destOrd="0" presId="urn:microsoft.com/office/officeart/2005/8/layout/arrow2"/>
    <dgm:cxn modelId="{3C5B6ECB-7385-4640-BAA9-A96961A2D519}" type="presParOf" srcId="{033FE1BA-0C56-BE4A-B354-DAA2444A2536}" destId="{F33F77CC-A107-854E-ADA1-B4A4991B34A5}" srcOrd="2" destOrd="0" presId="urn:microsoft.com/office/officeart/2005/8/layout/arrow2"/>
    <dgm:cxn modelId="{9A814013-1C51-D54D-B36C-C339FD64EDAC}" type="presParOf" srcId="{033FE1BA-0C56-BE4A-B354-DAA2444A2536}" destId="{A718C3A0-529D-C840-905E-26504ED78106}" srcOrd="3" destOrd="0" presId="urn:microsoft.com/office/officeart/2005/8/layout/arrow2"/>
    <dgm:cxn modelId="{9EAB7B70-0EAF-864D-B3CE-065C7AEE11A7}" type="presParOf" srcId="{033FE1BA-0C56-BE4A-B354-DAA2444A2536}" destId="{672E58AF-28E1-9C47-98AA-5EBB15591195}" srcOrd="4" destOrd="0" presId="urn:microsoft.com/office/officeart/2005/8/layout/arrow2"/>
    <dgm:cxn modelId="{EF28D135-89D9-F445-A7AC-C5E4C5FE5795}" type="presParOf" srcId="{033FE1BA-0C56-BE4A-B354-DAA2444A2536}" destId="{1F367919-BEE6-A045-BB27-899322B42875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E62E3-8BA2-F74F-A57C-0BD6CEFBDE62}">
      <dsp:nvSpPr>
        <dsp:cNvPr id="0" name=""/>
        <dsp:cNvSpPr/>
      </dsp:nvSpPr>
      <dsp:spPr>
        <a:xfrm>
          <a:off x="0" y="179557"/>
          <a:ext cx="6894786" cy="4309241"/>
        </a:xfrm>
        <a:prstGeom prst="swooshArrow">
          <a:avLst>
            <a:gd name="adj1" fmla="val 25000"/>
            <a:gd name="adj2" fmla="val 25000"/>
          </a:avLst>
        </a:prstGeom>
        <a:solidFill>
          <a:srgbClr val="D3E2E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05252-9713-5A4D-9D55-EDE99A84AB4C}">
      <dsp:nvSpPr>
        <dsp:cNvPr id="0" name=""/>
        <dsp:cNvSpPr/>
      </dsp:nvSpPr>
      <dsp:spPr>
        <a:xfrm>
          <a:off x="875637" y="3153795"/>
          <a:ext cx="179264" cy="179264"/>
        </a:xfrm>
        <a:prstGeom prst="ellipse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5B9F3-95BF-2E4D-9411-46C7FE6E4C42}">
      <dsp:nvSpPr>
        <dsp:cNvPr id="0" name=""/>
        <dsp:cNvSpPr/>
      </dsp:nvSpPr>
      <dsp:spPr>
        <a:xfrm>
          <a:off x="689500" y="3346718"/>
          <a:ext cx="2368151" cy="124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89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/>
            <a:t>Kickstart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baseline="0" dirty="0">
              <a:solidFill>
                <a:schemeClr val="tx1">
                  <a:lumMod val="50000"/>
                  <a:lumOff val="50000"/>
                </a:schemeClr>
              </a:solidFill>
            </a:rPr>
            <a:t>- Idea to Run: 1 Minute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baseline="0" dirty="0">
              <a:solidFill>
                <a:schemeClr val="tx1">
                  <a:lumMod val="50000"/>
                  <a:lumOff val="50000"/>
                </a:schemeClr>
              </a:solidFill>
            </a:rPr>
            <a:t>- Zero Training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baseline="0" dirty="0">
              <a:solidFill>
                <a:schemeClr val="tx1">
                  <a:lumMod val="50000"/>
                  <a:lumOff val="50000"/>
                </a:schemeClr>
              </a:solidFill>
            </a:rPr>
            <a:t>- Declarative  Logic</a:t>
          </a:r>
        </a:p>
      </dsp:txBody>
      <dsp:txXfrm>
        <a:off x="689500" y="3346718"/>
        <a:ext cx="2368151" cy="1245370"/>
      </dsp:txXfrm>
    </dsp:sp>
    <dsp:sp modelId="{F33F77CC-A107-854E-ADA1-B4A4991B34A5}">
      <dsp:nvSpPr>
        <dsp:cNvPr id="0" name=""/>
        <dsp:cNvSpPr/>
      </dsp:nvSpPr>
      <dsp:spPr>
        <a:xfrm>
          <a:off x="2997869" y="1763259"/>
          <a:ext cx="324054" cy="324054"/>
        </a:xfrm>
        <a:prstGeom prst="ellipse">
          <a:avLst/>
        </a:prstGeom>
        <a:solidFill>
          <a:schemeClr val="accent5">
            <a:shade val="50000"/>
            <a:hueOff val="200875"/>
            <a:satOff val="-47695"/>
            <a:lumOff val="352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8C3A0-529D-C840-905E-26504ED78106}">
      <dsp:nvSpPr>
        <dsp:cNvPr id="0" name=""/>
        <dsp:cNvSpPr/>
      </dsp:nvSpPr>
      <dsp:spPr>
        <a:xfrm>
          <a:off x="2811506" y="2195546"/>
          <a:ext cx="1888763" cy="2099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1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/>
            <a:t>Dev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>
              <a:solidFill>
                <a:schemeClr val="bg2">
                  <a:lumMod val="60000"/>
                  <a:lumOff val="40000"/>
                </a:schemeClr>
              </a:solidFill>
            </a:rPr>
            <a:t>- Declarative Logic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>
              <a:solidFill>
                <a:schemeClr val="bg2">
                  <a:lumMod val="60000"/>
                  <a:lumOff val="40000"/>
                </a:schemeClr>
              </a:solidFill>
            </a:rPr>
            <a:t>- Standard IDE, Tools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>
              <a:solidFill>
                <a:schemeClr val="bg2">
                  <a:lumMod val="60000"/>
                  <a:lumOff val="40000"/>
                </a:schemeClr>
              </a:solidFill>
            </a:rPr>
            <a:t>- Custom Apps: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>
              <a:solidFill>
                <a:schemeClr val="bg2">
                  <a:lumMod val="60000"/>
                  <a:lumOff val="40000"/>
                </a:schemeClr>
              </a:solidFill>
            </a:rPr>
            <a:t>    - Low Code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>
              <a:solidFill>
                <a:schemeClr val="bg2">
                  <a:lumMod val="60000"/>
                  <a:lumOff val="40000"/>
                </a:schemeClr>
              </a:solidFill>
            </a:rPr>
            <a:t>    - AI/Dev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>
              <a:solidFill>
                <a:schemeClr val="bg2">
                  <a:lumMod val="60000"/>
                  <a:lumOff val="40000"/>
                </a:schemeClr>
              </a:solidFill>
            </a:rPr>
            <a:t>    - etc…</a:t>
          </a:r>
        </a:p>
      </dsp:txBody>
      <dsp:txXfrm>
        <a:off x="2811506" y="2195546"/>
        <a:ext cx="1888763" cy="2099044"/>
      </dsp:txXfrm>
    </dsp:sp>
    <dsp:sp modelId="{672E58AF-28E1-9C47-98AA-5EBB15591195}">
      <dsp:nvSpPr>
        <dsp:cNvPr id="0" name=""/>
        <dsp:cNvSpPr/>
      </dsp:nvSpPr>
      <dsp:spPr>
        <a:xfrm>
          <a:off x="4645503" y="1206183"/>
          <a:ext cx="448161" cy="448161"/>
        </a:xfrm>
        <a:prstGeom prst="ellipse">
          <a:avLst/>
        </a:prstGeom>
        <a:solidFill>
          <a:schemeClr val="accent5">
            <a:shade val="50000"/>
            <a:hueOff val="200875"/>
            <a:satOff val="-47695"/>
            <a:lumOff val="352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67919-BEE6-A045-BB27-899322B42875}">
      <dsp:nvSpPr>
        <dsp:cNvPr id="0" name=""/>
        <dsp:cNvSpPr/>
      </dsp:nvSpPr>
      <dsp:spPr>
        <a:xfrm>
          <a:off x="4554999" y="1751663"/>
          <a:ext cx="1982091" cy="2320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471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/>
            <a:t>Deploy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>
              <a:solidFill>
                <a:schemeClr val="bg2">
                  <a:lumMod val="60000"/>
                  <a:lumOff val="40000"/>
                </a:schemeClr>
              </a:solidFill>
            </a:rPr>
            <a:t>- Scalable Containers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>
              <a:solidFill>
                <a:schemeClr val="bg2">
                  <a:lumMod val="60000"/>
                  <a:lumOff val="40000"/>
                </a:schemeClr>
              </a:solidFill>
            </a:rPr>
            <a:t>- No Fees</a:t>
          </a:r>
        </a:p>
      </dsp:txBody>
      <dsp:txXfrm>
        <a:off x="4554999" y="1751663"/>
        <a:ext cx="1982091" cy="2320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lucidchart/93074dbf-b4a2-4e17-87ab-9cfbebde0961/edit?viewport_loc=-11%2C-11%2C1587%2C1001%2Csm-r5cTcziTX&amp;invitationId=inv_7938bdf5-5e69-4967-973e-bd39ab44cebd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lucidchart/93074dbf-b4a2-4e17-87ab-9cfbebde0961/edit?viewport_loc=-11%2C-11%2C1587%2C1001%2Csm-r5cTcziTX&amp;invitationId=inv_7938bdf5-5e69-4967-973e-bd39ab44cebd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lucidchart/93074dbf-b4a2-4e17-87ab-9cfbebde0961/edit?viewport_loc=-11%2C-11%2C1587%2C1001%2Csm-r5cTcziTX&amp;invitationId=inv_7938bdf5-5e69-4967-973e-bd39ab44ceb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e751470c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e751470c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docs/images/web_genai/overview.png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https://lucid.app/lucidchart/93074dbf-b4a2-4e17-87ab-9cfbebde0961/edit?viewport_loc=-11%2C-11%2C1587%2C1001%2Csm-r5cTcziTX&amp;invitationId=inv_7938bdf5-5e69-4967-973e-bd39ab44cebd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7e9111f98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7e9111f98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81f6449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81f6449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7e9111f98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7e9111f98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7e9111f98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7e9111f98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7e9111f98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7e9111f98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804b0822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804b0822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docs/images/web_genai/overview.png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https://lucid.app/lucidchart/93074dbf-b4a2-4e17-87ab-9cfbebde0961/edit?viewport_loc=-11%2C-11%2C1587%2C1001%2Csm-r5cTcziTX&amp;invitationId=inv_7938bdf5-5e69-4967-973e-bd39ab44cebd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804b082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804b082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docs/images/web_genai/overview.png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https://lucid.app/lucidchart/93074dbf-b4a2-4e17-87ab-9cfbebde0961/edit?viewport_loc=-11%2C-11%2C1587%2C1001%2Csm-r5cTcziTX&amp;invitationId=inv_7938bdf5-5e69-4967-973e-bd39ab44cebd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7e9111f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7e9111f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docs/images/web_genai/overview.png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eb4d776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eb4d776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docs/images/web_genai/overview.png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e79292a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e79292a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docs/images/web_genai/overview.png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7e9111f9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7e9111f9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7e9111f98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7e9111f98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7e9111f98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7e9111f98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9075" y="456950"/>
            <a:ext cx="7899600" cy="2346900"/>
          </a:xfrm>
          <a:prstGeom prst="rect">
            <a:avLst/>
          </a:prstGeom>
          <a:solidFill>
            <a:srgbClr val="1E6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2675" y="996175"/>
            <a:ext cx="422075" cy="4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3025" y="1083525"/>
            <a:ext cx="990250" cy="990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7" name="Google Shape;57;p13"/>
          <p:cNvSpPr/>
          <p:nvPr/>
        </p:nvSpPr>
        <p:spPr>
          <a:xfrm>
            <a:off x="2631572" y="1466900"/>
            <a:ext cx="687600" cy="22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CCCCCC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462750" y="1083525"/>
            <a:ext cx="1800600" cy="864600"/>
          </a:xfrm>
          <a:prstGeom prst="roundRect">
            <a:avLst>
              <a:gd name="adj" fmla="val 24503"/>
            </a:avLst>
          </a:prstGeom>
          <a:solidFill>
            <a:srgbClr val="EAF9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28575" dir="3540000" algn="bl" rotWithShape="0">
              <a:srgbClr val="CCCCCC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GenAI-Logic</a:t>
            </a:r>
            <a:endParaRPr sz="1800">
              <a:solidFill>
                <a:srgbClr val="3C78D8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450972" y="1466900"/>
            <a:ext cx="687600" cy="22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CCCCCC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7750" y="908900"/>
            <a:ext cx="481800" cy="4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4775" y="985050"/>
            <a:ext cx="990250" cy="9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3525" y="970125"/>
            <a:ext cx="481800" cy="4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6345911" y="1362555"/>
            <a:ext cx="7665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API</a:t>
            </a:r>
            <a:endParaRPr>
              <a:solidFill>
                <a:srgbClr val="3C78D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78D8"/>
                </a:solidFill>
              </a:rPr>
              <a:t>Logic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932679" y="1342526"/>
            <a:ext cx="6156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</a:rPr>
              <a:t>Prompt</a:t>
            </a:r>
            <a:endParaRPr sz="800" b="1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19375"/>
            <a:ext cx="17335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425" y="1567350"/>
            <a:ext cx="17335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3425" y="3300900"/>
            <a:ext cx="942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975" y="558975"/>
            <a:ext cx="1874800" cy="43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21450" y="2933525"/>
            <a:ext cx="1978374" cy="197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3"/>
          <p:cNvGrpSpPr/>
          <p:nvPr/>
        </p:nvGrpSpPr>
        <p:grpSpPr>
          <a:xfrm>
            <a:off x="5632317" y="1189775"/>
            <a:ext cx="3305700" cy="3483050"/>
            <a:chOff x="5632317" y="1189775"/>
            <a:chExt cx="3305700" cy="3483050"/>
          </a:xfrm>
        </p:grpSpPr>
        <p:sp>
          <p:nvSpPr>
            <p:cNvPr id="169" name="Google Shape;169;p23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Standard Container Deployment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23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Scalable Containers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Deploy Anywhere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23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172" name="Google Shape;172;p23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085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GenAI Logic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Kickstart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p23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GenAI: speed and simplicity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Logic: screens </a:t>
              </a:r>
              <a:r>
                <a:rPr lang="en" sz="1200" i="1">
                  <a:latin typeface="Roboto"/>
                  <a:ea typeface="Roboto"/>
                  <a:cs typeface="Roboto"/>
                  <a:sym typeface="Roboto"/>
                </a:rPr>
                <a:t>and behavior</a:t>
              </a:r>
              <a:endParaRPr sz="1200" i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Solid Dev Transition: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Requirements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Technology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" name="Google Shape;174;p23"/>
          <p:cNvGrpSpPr/>
          <p:nvPr/>
        </p:nvGrpSpPr>
        <p:grpSpPr>
          <a:xfrm>
            <a:off x="2944204" y="1189775"/>
            <a:ext cx="3305700" cy="3483050"/>
            <a:chOff x="2944204" y="1189775"/>
            <a:chExt cx="3305700" cy="3483050"/>
          </a:xfrm>
        </p:grpSpPr>
        <p:sp>
          <p:nvSpPr>
            <p:cNvPr id="175" name="Google Shape;175;p23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0B7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Declarative, Standards-based Development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23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Power: Declarative Logic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Flexibility: Standard Tools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732B4FE-402E-B725-230B-76E980B82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4183035"/>
              </p:ext>
            </p:extLst>
          </p:nvPr>
        </p:nvGraphicFramePr>
        <p:xfrm>
          <a:off x="1524000" y="173988"/>
          <a:ext cx="6894786" cy="4668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reeform 3">
            <a:extLst>
              <a:ext uri="{FF2B5EF4-FFF2-40B4-BE49-F238E27FC236}">
                <a16:creationId xmlns:a16="http://schemas.microsoft.com/office/drawing/2014/main" id="{38093DD6-288B-B042-C02A-6046A8760C7A}"/>
              </a:ext>
            </a:extLst>
          </p:cNvPr>
          <p:cNvSpPr/>
          <p:nvPr/>
        </p:nvSpPr>
        <p:spPr>
          <a:xfrm>
            <a:off x="2425148" y="1868558"/>
            <a:ext cx="2051436" cy="1431234"/>
          </a:xfrm>
          <a:custGeom>
            <a:avLst/>
            <a:gdLst>
              <a:gd name="connsiteX0" fmla="*/ 0 w 1598212"/>
              <a:gd name="connsiteY0" fmla="*/ 1200517 h 1200517"/>
              <a:gd name="connsiteX1" fmla="*/ 349857 w 1598212"/>
              <a:gd name="connsiteY1" fmla="*/ 55529 h 1200517"/>
              <a:gd name="connsiteX2" fmla="*/ 1510748 w 1598212"/>
              <a:gd name="connsiteY2" fmla="*/ 166848 h 1200517"/>
              <a:gd name="connsiteX3" fmla="*/ 1510748 w 1598212"/>
              <a:gd name="connsiteY3" fmla="*/ 166848 h 1200517"/>
              <a:gd name="connsiteX4" fmla="*/ 1510748 w 1598212"/>
              <a:gd name="connsiteY4" fmla="*/ 166848 h 1200517"/>
              <a:gd name="connsiteX5" fmla="*/ 1510748 w 1598212"/>
              <a:gd name="connsiteY5" fmla="*/ 166848 h 1200517"/>
              <a:gd name="connsiteX6" fmla="*/ 1598212 w 1598212"/>
              <a:gd name="connsiteY6" fmla="*/ 182750 h 1200517"/>
              <a:gd name="connsiteX7" fmla="*/ 1598212 w 1598212"/>
              <a:gd name="connsiteY7" fmla="*/ 182750 h 120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8212" h="1200517">
                <a:moveTo>
                  <a:pt x="0" y="1200517"/>
                </a:moveTo>
                <a:cubicBezTo>
                  <a:pt x="49033" y="714162"/>
                  <a:pt x="98066" y="227807"/>
                  <a:pt x="349857" y="55529"/>
                </a:cubicBezTo>
                <a:cubicBezTo>
                  <a:pt x="601648" y="-116749"/>
                  <a:pt x="1510748" y="166848"/>
                  <a:pt x="1510748" y="166848"/>
                </a:cubicBezTo>
                <a:lnTo>
                  <a:pt x="1510748" y="166848"/>
                </a:lnTo>
                <a:lnTo>
                  <a:pt x="1510748" y="166848"/>
                </a:lnTo>
                <a:lnTo>
                  <a:pt x="1510748" y="166848"/>
                </a:lnTo>
                <a:lnTo>
                  <a:pt x="1598212" y="182750"/>
                </a:lnTo>
                <a:lnTo>
                  <a:pt x="1598212" y="182750"/>
                </a:lnTo>
              </a:path>
            </a:pathLst>
          </a:custGeom>
          <a:noFill/>
          <a:ln>
            <a:solidFill>
              <a:schemeClr val="accent3"/>
            </a:solidFill>
            <a:tailEnd type="arrow"/>
          </a:ln>
          <a:effectLst>
            <a:outerShdw blurRad="50800" dist="12700" dir="54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7F7602-64F0-3395-DCBC-703456FA2E8F}"/>
              </a:ext>
            </a:extLst>
          </p:cNvPr>
          <p:cNvGrpSpPr/>
          <p:nvPr/>
        </p:nvGrpSpPr>
        <p:grpSpPr>
          <a:xfrm>
            <a:off x="369507" y="1600907"/>
            <a:ext cx="3416640" cy="833587"/>
            <a:chOff x="0" y="1458446"/>
            <a:chExt cx="3416640" cy="8335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391BB7-D457-015D-335B-93906BBF879C}"/>
                </a:ext>
              </a:extLst>
            </p:cNvPr>
            <p:cNvSpPr/>
            <p:nvPr/>
          </p:nvSpPr>
          <p:spPr>
            <a:xfrm>
              <a:off x="0" y="1558533"/>
              <a:ext cx="2854747" cy="7335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EC4107-B88F-8C8B-60F5-29C494BBF68F}"/>
                </a:ext>
              </a:extLst>
            </p:cNvPr>
            <p:cNvSpPr txBox="1"/>
            <p:nvPr/>
          </p:nvSpPr>
          <p:spPr>
            <a:xfrm>
              <a:off x="319378" y="1458446"/>
              <a:ext cx="3097262" cy="733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9392" tIns="0" rIns="0" bIns="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baseline="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Solid API Logic Server Architecture</a:t>
              </a:r>
            </a:p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Solid Requirements</a:t>
              </a:r>
              <a:endParaRPr lang="en-US" kern="1200" baseline="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026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075" y="1017725"/>
            <a:ext cx="2816675" cy="14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5650" y="1307650"/>
            <a:ext cx="33623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1150" y="2355400"/>
            <a:ext cx="2635699" cy="263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125" y="1094675"/>
            <a:ext cx="3324225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63" y="1950075"/>
            <a:ext cx="442912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159875"/>
            <a:ext cx="2511361" cy="8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42912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500" y="1792550"/>
            <a:ext cx="27051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0825" y="2840300"/>
            <a:ext cx="2150801" cy="215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399075" y="456950"/>
            <a:ext cx="7899600" cy="2346900"/>
          </a:xfrm>
          <a:prstGeom prst="rect">
            <a:avLst/>
          </a:prstGeom>
          <a:solidFill>
            <a:srgbClr val="1E6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200" y="1212575"/>
            <a:ext cx="687600" cy="6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2631572" y="1466900"/>
            <a:ext cx="687600" cy="22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CCCCCC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462750" y="1083525"/>
            <a:ext cx="1800600" cy="864600"/>
          </a:xfrm>
          <a:prstGeom prst="roundRect">
            <a:avLst>
              <a:gd name="adj" fmla="val 24503"/>
            </a:avLst>
          </a:prstGeom>
          <a:solidFill>
            <a:srgbClr val="EAF9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28575" dir="3540000" algn="bl" rotWithShape="0">
              <a:srgbClr val="CCCCCC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GenAI-Logic</a:t>
            </a:r>
            <a:endParaRPr sz="1800">
              <a:solidFill>
                <a:srgbClr val="3C78D8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450972" y="1466900"/>
            <a:ext cx="687600" cy="22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CCCCCC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50" y="908900"/>
            <a:ext cx="481800" cy="4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4775" y="985050"/>
            <a:ext cx="990250" cy="9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3525" y="970125"/>
            <a:ext cx="481800" cy="4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6141486" y="1362556"/>
            <a:ext cx="11814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API</a:t>
            </a:r>
            <a:endParaRPr>
              <a:solidFill>
                <a:srgbClr val="3C78D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78D8"/>
                </a:solidFill>
              </a:rPr>
              <a:t>Logic</a:t>
            </a:r>
            <a:endParaRPr b="1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399075" y="456950"/>
            <a:ext cx="7899600" cy="2346900"/>
          </a:xfrm>
          <a:prstGeom prst="rect">
            <a:avLst/>
          </a:prstGeom>
          <a:solidFill>
            <a:srgbClr val="1E6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00" y="-966325"/>
            <a:ext cx="6082200" cy="377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399075" y="456950"/>
            <a:ext cx="7899600" cy="2346900"/>
          </a:xfrm>
          <a:prstGeom prst="rect">
            <a:avLst/>
          </a:prstGeom>
          <a:solidFill>
            <a:srgbClr val="1E6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1639150" y="1605175"/>
            <a:ext cx="530400" cy="5412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</a:rPr>
              <a:t>DB</a:t>
            </a:r>
            <a:endParaRPr b="1">
              <a:solidFill>
                <a:srgbClr val="F3F3F3"/>
              </a:solidFill>
            </a:endParaRPr>
          </a:p>
        </p:txBody>
      </p:sp>
      <p:cxnSp>
        <p:nvCxnSpPr>
          <p:cNvPr id="90" name="Google Shape;90;p16"/>
          <p:cNvCxnSpPr>
            <a:stCxn id="91" idx="3"/>
            <a:endCxn id="92" idx="1"/>
          </p:cNvCxnSpPr>
          <p:nvPr/>
        </p:nvCxnSpPr>
        <p:spPr>
          <a:xfrm>
            <a:off x="2623900" y="1112200"/>
            <a:ext cx="1032000" cy="480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6"/>
          <p:cNvCxnSpPr>
            <a:endCxn id="92" idx="1"/>
          </p:cNvCxnSpPr>
          <p:nvPr/>
        </p:nvCxnSpPr>
        <p:spPr>
          <a:xfrm rot="10800000" flipH="1">
            <a:off x="2674600" y="1592475"/>
            <a:ext cx="981300" cy="336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6"/>
          <p:cNvCxnSpPr/>
          <p:nvPr/>
        </p:nvCxnSpPr>
        <p:spPr>
          <a:xfrm rot="10800000" flipH="1">
            <a:off x="5184974" y="1568650"/>
            <a:ext cx="854100" cy="3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6"/>
          <p:cNvSpPr txBox="1"/>
          <p:nvPr/>
        </p:nvSpPr>
        <p:spPr>
          <a:xfrm>
            <a:off x="6113500" y="2116675"/>
            <a:ext cx="1546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JSON:API + logic</a:t>
            </a:r>
            <a:endParaRPr sz="1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Admin App</a:t>
            </a:r>
            <a:endParaRPr sz="1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Database (if prompt)</a:t>
            </a:r>
            <a:endParaRPr sz="1000">
              <a:solidFill>
                <a:srgbClr val="D9D9D9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1184800" y="858250"/>
            <a:ext cx="1439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1397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 i="1">
                <a:solidFill>
                  <a:srgbClr val="FFFFFF"/>
                </a:solidFill>
              </a:rPr>
              <a:t>Prompt</a:t>
            </a:r>
            <a:endParaRPr sz="1300" i="1">
              <a:solidFill>
                <a:srgbClr val="FFFFFF"/>
              </a:solidFill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6113500" y="963100"/>
            <a:ext cx="1009200" cy="298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6113500" y="1387746"/>
            <a:ext cx="1009200" cy="298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6117304" y="1685950"/>
            <a:ext cx="1207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rgbClr val="FFFFFF"/>
                </a:solidFill>
              </a:rPr>
              <a:t>Microservice</a:t>
            </a:r>
            <a:endParaRPr sz="1300" i="1">
              <a:solidFill>
                <a:srgbClr val="FFFFFF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3655900" y="1180125"/>
            <a:ext cx="1337700" cy="824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GenAI-Logic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038850" y="2116675"/>
            <a:ext cx="1731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rgbClr val="FFFFFF"/>
                </a:solidFill>
              </a:rPr>
              <a:t>2. Existing Database</a:t>
            </a:r>
            <a:endParaRPr sz="1300"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1106825" y="1295150"/>
            <a:ext cx="7005000" cy="2346900"/>
          </a:xfrm>
          <a:prstGeom prst="rect">
            <a:avLst/>
          </a:prstGeom>
          <a:solidFill>
            <a:srgbClr val="1E6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l="12902" r="12902"/>
          <a:stretch/>
        </p:blipFill>
        <p:spPr>
          <a:xfrm>
            <a:off x="1651512" y="1493475"/>
            <a:ext cx="622618" cy="81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/>
          <p:nvPr/>
        </p:nvSpPr>
        <p:spPr>
          <a:xfrm>
            <a:off x="3054575" y="1964550"/>
            <a:ext cx="1899300" cy="816900"/>
          </a:xfrm>
          <a:prstGeom prst="cube">
            <a:avLst>
              <a:gd name="adj" fmla="val 9022"/>
            </a:avLst>
          </a:prstGeom>
          <a:solidFill>
            <a:srgbClr val="6D9EEB"/>
          </a:solidFill>
          <a:ln w="9525" cap="flat" cmpd="sng">
            <a:solidFill>
              <a:srgbClr val="307B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</a:rPr>
              <a:t>GenAI-Logic</a:t>
            </a:r>
            <a:endParaRPr sz="1600" b="1">
              <a:solidFill>
                <a:srgbClr val="FFFFFF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1697625" y="2531875"/>
            <a:ext cx="530400" cy="5412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</a:rPr>
              <a:t>DB</a:t>
            </a:r>
            <a:endParaRPr b="1">
              <a:solidFill>
                <a:srgbClr val="F3F3F3"/>
              </a:solidFill>
            </a:endParaRPr>
          </a:p>
        </p:txBody>
      </p:sp>
      <p:cxnSp>
        <p:nvCxnSpPr>
          <p:cNvPr id="108" name="Google Shape;108;p17"/>
          <p:cNvCxnSpPr>
            <a:stCxn id="105" idx="3"/>
            <a:endCxn id="106" idx="2"/>
          </p:cNvCxnSpPr>
          <p:nvPr/>
        </p:nvCxnSpPr>
        <p:spPr>
          <a:xfrm>
            <a:off x="2274130" y="1901888"/>
            <a:ext cx="780300" cy="507900"/>
          </a:xfrm>
          <a:prstGeom prst="curvedConnector3">
            <a:avLst>
              <a:gd name="adj1" fmla="val 50009"/>
            </a:avLst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7"/>
          <p:cNvCxnSpPr>
            <a:stCxn id="107" idx="4"/>
            <a:endCxn id="106" idx="2"/>
          </p:cNvCxnSpPr>
          <p:nvPr/>
        </p:nvCxnSpPr>
        <p:spPr>
          <a:xfrm rot="10800000" flipH="1">
            <a:off x="2228025" y="2409775"/>
            <a:ext cx="826500" cy="3927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7"/>
          <p:cNvCxnSpPr>
            <a:stCxn id="106" idx="4"/>
            <a:endCxn id="111" idx="2"/>
          </p:cNvCxnSpPr>
          <p:nvPr/>
        </p:nvCxnSpPr>
        <p:spPr>
          <a:xfrm rot="10800000" flipH="1">
            <a:off x="4880174" y="2406850"/>
            <a:ext cx="1235100" cy="3000"/>
          </a:xfrm>
          <a:prstGeom prst="curvedConnector3">
            <a:avLst>
              <a:gd name="adj1" fmla="val 52985"/>
            </a:avLst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p17"/>
          <p:cNvSpPr/>
          <p:nvPr/>
        </p:nvSpPr>
        <p:spPr>
          <a:xfrm>
            <a:off x="6115300" y="1783268"/>
            <a:ext cx="1899300" cy="1121400"/>
          </a:xfrm>
          <a:prstGeom prst="cube">
            <a:avLst>
              <a:gd name="adj" fmla="val 11228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3F3F3"/>
                </a:solidFill>
              </a:rPr>
              <a:t>Microservice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6418300" y="2954875"/>
            <a:ext cx="129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JSON:API + logic</a:t>
            </a:r>
            <a:endParaRPr sz="1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Admin App</a:t>
            </a:r>
            <a:endParaRPr sz="100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Database</a:t>
            </a:r>
            <a:endParaRPr sz="1000">
              <a:solidFill>
                <a:srgbClr val="D9D9D9"/>
              </a:solidFill>
            </a:endParaRPr>
          </a:p>
        </p:txBody>
      </p:sp>
      <p:cxnSp>
        <p:nvCxnSpPr>
          <p:cNvPr id="113" name="Google Shape;113;p17"/>
          <p:cNvCxnSpPr>
            <a:endCxn id="105" idx="1"/>
          </p:cNvCxnSpPr>
          <p:nvPr/>
        </p:nvCxnSpPr>
        <p:spPr>
          <a:xfrm>
            <a:off x="1313112" y="1887788"/>
            <a:ext cx="338400" cy="14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7"/>
          <p:cNvCxnSpPr>
            <a:endCxn id="107" idx="2"/>
          </p:cNvCxnSpPr>
          <p:nvPr/>
        </p:nvCxnSpPr>
        <p:spPr>
          <a:xfrm>
            <a:off x="1302225" y="2755675"/>
            <a:ext cx="395400" cy="46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l="12902" r="12902"/>
          <a:stretch/>
        </p:blipFill>
        <p:spPr>
          <a:xfrm>
            <a:off x="1651512" y="1264875"/>
            <a:ext cx="622618" cy="81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 r="7893" b="9485"/>
          <a:stretch/>
        </p:blipFill>
        <p:spPr>
          <a:xfrm>
            <a:off x="5029625" y="1295100"/>
            <a:ext cx="812100" cy="79807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/>
          <p:nvPr/>
        </p:nvSpPr>
        <p:spPr>
          <a:xfrm>
            <a:off x="3054575" y="1964550"/>
            <a:ext cx="1899300" cy="816900"/>
          </a:xfrm>
          <a:prstGeom prst="cube">
            <a:avLst>
              <a:gd name="adj" fmla="val 9022"/>
            </a:avLst>
          </a:prstGeom>
          <a:solidFill>
            <a:srgbClr val="6D9EEB"/>
          </a:solidFill>
          <a:ln w="9525" cap="flat" cmpd="sng">
            <a:solidFill>
              <a:srgbClr val="307B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</a:rPr>
              <a:t>GenAI-Logic</a:t>
            </a:r>
            <a:endParaRPr sz="1600" b="1">
              <a:solidFill>
                <a:srgbClr val="FFFFFF"/>
              </a:solidFill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1697625" y="2760475"/>
            <a:ext cx="530400" cy="5412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</a:rPr>
              <a:t>DB</a:t>
            </a:r>
            <a:endParaRPr b="1">
              <a:solidFill>
                <a:srgbClr val="F3F3F3"/>
              </a:solidFill>
            </a:endParaRPr>
          </a:p>
        </p:txBody>
      </p:sp>
      <p:cxnSp>
        <p:nvCxnSpPr>
          <p:cNvPr id="123" name="Google Shape;123;p18"/>
          <p:cNvCxnSpPr>
            <a:stCxn id="119" idx="3"/>
            <a:endCxn id="121" idx="2"/>
          </p:cNvCxnSpPr>
          <p:nvPr/>
        </p:nvCxnSpPr>
        <p:spPr>
          <a:xfrm>
            <a:off x="2274130" y="1673288"/>
            <a:ext cx="780300" cy="736500"/>
          </a:xfrm>
          <a:prstGeom prst="curvedConnector3">
            <a:avLst>
              <a:gd name="adj1" fmla="val 50009"/>
            </a:avLst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124" name="Google Shape;124;p18"/>
          <p:cNvCxnSpPr>
            <a:stCxn id="122" idx="4"/>
            <a:endCxn id="121" idx="3"/>
          </p:cNvCxnSpPr>
          <p:nvPr/>
        </p:nvCxnSpPr>
        <p:spPr>
          <a:xfrm rot="10800000" flipH="1">
            <a:off x="2228025" y="2781475"/>
            <a:ext cx="1739400" cy="249600"/>
          </a:xfrm>
          <a:prstGeom prst="curved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stealth" w="med" len="med"/>
          </a:ln>
        </p:spPr>
      </p:cxnSp>
      <p:sp>
        <p:nvSpPr>
          <p:cNvPr id="125" name="Google Shape;125;p18"/>
          <p:cNvSpPr txBox="1"/>
          <p:nvPr/>
        </p:nvSpPr>
        <p:spPr>
          <a:xfrm>
            <a:off x="170125" y="1641988"/>
            <a:ext cx="134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NL Prompt</a:t>
            </a:r>
            <a:endParaRPr b="1" i="1"/>
          </a:p>
        </p:txBody>
      </p:sp>
      <p:sp>
        <p:nvSpPr>
          <p:cNvPr id="126" name="Google Shape;126;p18"/>
          <p:cNvSpPr txBox="1"/>
          <p:nvPr/>
        </p:nvSpPr>
        <p:spPr>
          <a:xfrm>
            <a:off x="170125" y="2879813"/>
            <a:ext cx="134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Existing DB</a:t>
            </a:r>
            <a:endParaRPr b="1" i="1"/>
          </a:p>
        </p:txBody>
      </p:sp>
      <p:sp>
        <p:nvSpPr>
          <p:cNvPr id="127" name="Google Shape;127;p18"/>
          <p:cNvSpPr txBox="1"/>
          <p:nvPr/>
        </p:nvSpPr>
        <p:spPr>
          <a:xfrm>
            <a:off x="362575" y="2301800"/>
            <a:ext cx="812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666666"/>
                </a:solidFill>
              </a:rPr>
              <a:t>or</a:t>
            </a:r>
            <a:endParaRPr sz="1100" i="1">
              <a:solidFill>
                <a:srgbClr val="666666"/>
              </a:solidFill>
            </a:endParaRPr>
          </a:p>
        </p:txBody>
      </p:sp>
      <p:cxnSp>
        <p:nvCxnSpPr>
          <p:cNvPr id="128" name="Google Shape;128;p18"/>
          <p:cNvCxnSpPr>
            <a:stCxn id="121" idx="4"/>
            <a:endCxn id="129" idx="1"/>
          </p:cNvCxnSpPr>
          <p:nvPr/>
        </p:nvCxnSpPr>
        <p:spPr>
          <a:xfrm rot="10800000" flipH="1">
            <a:off x="4880174" y="2370850"/>
            <a:ext cx="1201800" cy="39000"/>
          </a:xfrm>
          <a:prstGeom prst="curvedConnector3">
            <a:avLst>
              <a:gd name="adj1" fmla="val 53066"/>
            </a:avLst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stealth" w="med" len="med"/>
          </a:ln>
        </p:spPr>
      </p:cxnSp>
      <p:grpSp>
        <p:nvGrpSpPr>
          <p:cNvPr id="130" name="Google Shape;130;p18"/>
          <p:cNvGrpSpPr/>
          <p:nvPr/>
        </p:nvGrpSpPr>
        <p:grpSpPr>
          <a:xfrm>
            <a:off x="6081975" y="839250"/>
            <a:ext cx="2276100" cy="3063000"/>
            <a:chOff x="5777175" y="839250"/>
            <a:chExt cx="2276100" cy="3063000"/>
          </a:xfrm>
        </p:grpSpPr>
        <p:sp>
          <p:nvSpPr>
            <p:cNvPr id="129" name="Google Shape;129;p18"/>
            <p:cNvSpPr/>
            <p:nvPr/>
          </p:nvSpPr>
          <p:spPr>
            <a:xfrm>
              <a:off x="5777175" y="839250"/>
              <a:ext cx="2276100" cy="30630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 w="9525" cap="flat" cmpd="sng">
              <a:solidFill>
                <a:srgbClr val="307B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</a:rPr>
                <a:t>Microservice</a:t>
              </a:r>
              <a:endParaRPr sz="1600" b="1">
                <a:solidFill>
                  <a:srgbClr val="FFFFFF"/>
                </a:solidFill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6130425" y="1576100"/>
              <a:ext cx="1589400" cy="961500"/>
            </a:xfrm>
            <a:prstGeom prst="cube">
              <a:avLst>
                <a:gd name="adj" fmla="val 11228"/>
              </a:avLst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3D85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3F3F3"/>
                  </a:solidFill>
                </a:rPr>
                <a:t>JSON:API </a:t>
              </a:r>
              <a:endParaRPr b="1">
                <a:solidFill>
                  <a:srgbClr val="F3F3F3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3F3F3"/>
                  </a:solidFill>
                </a:rPr>
                <a:t>Logic Server</a:t>
              </a:r>
              <a:endParaRPr b="1">
                <a:solidFill>
                  <a:srgbClr val="F3F3F3"/>
                </a:solidFill>
              </a:endParaRPr>
            </a:p>
          </p:txBody>
        </p:sp>
        <p:pic>
          <p:nvPicPr>
            <p:cNvPr id="132" name="Google Shape;132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51275" y="2751638"/>
              <a:ext cx="1221402" cy="9613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386195" y="1741806"/>
              <a:ext cx="235447" cy="3048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875" y="657225"/>
            <a:ext cx="4333875" cy="43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525" y="445025"/>
            <a:ext cx="1874800" cy="43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025" y="1141750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2833" cy="48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278</Words>
  <Application>Microsoft Macintosh PowerPoint</Application>
  <PresentationFormat>On-screen Show (16:9)</PresentationFormat>
  <Paragraphs>71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Roboto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Val Huber</cp:lastModifiedBy>
  <cp:revision>7</cp:revision>
  <dcterms:modified xsi:type="dcterms:W3CDTF">2024-11-29T17:19:52Z</dcterms:modified>
</cp:coreProperties>
</file>