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375" r:id="rId2"/>
    <p:sldId id="402" r:id="rId3"/>
    <p:sldId id="403" r:id="rId4"/>
    <p:sldId id="404" r:id="rId5"/>
    <p:sldId id="405" r:id="rId6"/>
    <p:sldId id="406" r:id="rId7"/>
    <p:sldId id="408" r:id="rId8"/>
    <p:sldId id="409" r:id="rId9"/>
    <p:sldId id="418" r:id="rId10"/>
    <p:sldId id="410" r:id="rId11"/>
    <p:sldId id="413" r:id="rId12"/>
    <p:sldId id="414" r:id="rId13"/>
    <p:sldId id="411" r:id="rId14"/>
    <p:sldId id="424" r:id="rId15"/>
    <p:sldId id="425" r:id="rId16"/>
    <p:sldId id="426" r:id="rId17"/>
    <p:sldId id="427" r:id="rId18"/>
    <p:sldId id="428" r:id="rId19"/>
    <p:sldId id="429" r:id="rId20"/>
    <p:sldId id="415" r:id="rId21"/>
    <p:sldId id="419" r:id="rId22"/>
    <p:sldId id="420" r:id="rId23"/>
    <p:sldId id="430" r:id="rId24"/>
    <p:sldId id="421" r:id="rId25"/>
    <p:sldId id="422" r:id="rId26"/>
    <p:sldId id="412" r:id="rId27"/>
    <p:sldId id="407" r:id="rId28"/>
  </p:sldIdLst>
  <p:sldSz cx="12192000" cy="6858000"/>
  <p:notesSz cx="77724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411"/>
    <a:srgbClr val="000066"/>
    <a:srgbClr val="000099"/>
    <a:srgbClr val="61C5CF"/>
    <a:srgbClr val="9DDF25"/>
    <a:srgbClr val="FF66CC"/>
    <a:srgbClr val="FF3300"/>
    <a:srgbClr val="FF0000"/>
    <a:srgbClr val="EDAF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5" autoAdjust="0"/>
    <p:restoredTop sz="99198" autoAdjust="0"/>
  </p:normalViewPr>
  <p:slideViewPr>
    <p:cSldViewPr>
      <p:cViewPr varScale="1">
        <p:scale>
          <a:sx n="74" d="100"/>
          <a:sy n="74" d="100"/>
        </p:scale>
        <p:origin x="27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480060"/>
          </a:xfrm>
          <a:prstGeom prst="rect">
            <a:avLst/>
          </a:prstGeom>
        </p:spPr>
        <p:txBody>
          <a:bodyPr vert="horz" lIns="99276" tIns="49638" rIns="99276" bIns="496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480060"/>
          </a:xfrm>
          <a:prstGeom prst="rect">
            <a:avLst/>
          </a:prstGeom>
        </p:spPr>
        <p:txBody>
          <a:bodyPr vert="horz" lIns="99276" tIns="49638" rIns="99276" bIns="49638" rtlCol="0"/>
          <a:lstStyle>
            <a:lvl1pPr algn="r">
              <a:defRPr sz="1300"/>
            </a:lvl1pPr>
          </a:lstStyle>
          <a:p>
            <a:fld id="{F9F4D49D-6950-4AFC-8706-A48803E5D695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276" tIns="49638" rIns="99276" bIns="496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240" y="4560570"/>
            <a:ext cx="6217920" cy="4320540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368040" cy="480060"/>
          </a:xfrm>
          <a:prstGeom prst="rect">
            <a:avLst/>
          </a:prstGeom>
        </p:spPr>
        <p:txBody>
          <a:bodyPr vert="horz" lIns="99276" tIns="49638" rIns="99276" bIns="496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561" y="9119474"/>
            <a:ext cx="3368040" cy="480060"/>
          </a:xfrm>
          <a:prstGeom prst="rect">
            <a:avLst/>
          </a:prstGeom>
        </p:spPr>
        <p:txBody>
          <a:bodyPr vert="horz" lIns="99276" tIns="49638" rIns="99276" bIns="49638" rtlCol="0" anchor="b"/>
          <a:lstStyle>
            <a:lvl1pPr algn="r">
              <a:defRPr sz="1300"/>
            </a:lvl1pPr>
          </a:lstStyle>
          <a:p>
            <a:fld id="{ECC3CD76-605F-4E24-AF74-13424E4A702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56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CD76-605F-4E24-AF74-13424E4A7027}" type="slidenum">
              <a:rPr lang="es-ES_tradnl" smtClean="0"/>
              <a:pPr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CCA9-DBFF-43D1-99CD-F885686BBD1B}" type="datetimeFigureOut">
              <a:rPr lang="es-ES_tradnl" smtClean="0"/>
              <a:pPr/>
              <a:t>02/12/2020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BC7-340C-429E-8764-CF89875D19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://localhost:420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3" y="2348880"/>
            <a:ext cx="102123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804193" y="2471990"/>
            <a:ext cx="1021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Presentación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52165" y="4623519"/>
            <a:ext cx="1021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Autor: Manuel </a:t>
            </a:r>
            <a:r>
              <a:rPr lang="pt-BR" sz="2800" b="1" dirty="0" err="1"/>
              <a:t>Zambrano</a:t>
            </a:r>
            <a:r>
              <a:rPr lang="pt-BR" sz="2800" b="1" dirty="0"/>
              <a:t>. CI: V-24.939.072 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092525" y="5271591"/>
            <a:ext cx="697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Tutor: </a:t>
            </a:r>
            <a:r>
              <a:rPr lang="es-E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Doniber</a:t>
            </a:r>
            <a:r>
              <a:rPr lang="es-E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Aranguren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017833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2927648" y="622429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914939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16" name="15 Imagen" descr="iugtlogo"/>
          <p:cNvPicPr/>
          <p:nvPr/>
        </p:nvPicPr>
        <p:blipFill>
          <a:blip r:embed="rId3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4" y="3230368"/>
            <a:ext cx="1277612" cy="1134009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1565870" y="3336086"/>
            <a:ext cx="9450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APLICATIVO WEB PARA LA ATENCION MÉDICA A DISTANCIA (MEDABI)</a:t>
            </a:r>
          </a:p>
        </p:txBody>
      </p:sp>
    </p:spTree>
    <p:extLst>
      <p:ext uri="{BB962C8B-B14F-4D97-AF65-F5344CB8AC3E}">
        <p14:creationId xmlns:p14="http://schemas.microsoft.com/office/powerpoint/2010/main" val="38880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4722263"/>
            <a:ext cx="12192000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Marco Metodológico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8" y="3253965"/>
            <a:ext cx="1971403" cy="18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1415480" y="3303078"/>
            <a:ext cx="1384979" cy="6299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Diseño: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415480" y="4095166"/>
            <a:ext cx="1362692" cy="6299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Nivel: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50742" y="3303078"/>
            <a:ext cx="2592288" cy="629978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No experimental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750742" y="4095166"/>
            <a:ext cx="2592288" cy="6299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Descriptivo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724249" y="4959262"/>
            <a:ext cx="2592288" cy="629978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De Campo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415480" y="4959262"/>
            <a:ext cx="1310958" cy="6299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Tipo: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636940" y="5085184"/>
            <a:ext cx="1899220" cy="10081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Técnica de recolección: 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536160" y="4959262"/>
            <a:ext cx="3744416" cy="1422066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latin typeface="Arial" pitchFamily="34" charset="0"/>
                <a:cs typeface="Arial" pitchFamily="34" charset="0"/>
              </a:rPr>
              <a:t>Observación documental,  Observación directa, Libreta de anotaciones,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</a:rPr>
              <a:t>La encuesta.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624834" y="3356992"/>
            <a:ext cx="1911326" cy="6299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Población : 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624834" y="4149080"/>
            <a:ext cx="1911326" cy="6299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Muestra: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536160" y="3356992"/>
            <a:ext cx="3744416" cy="629978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7 médicos 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7536160" y="4149080"/>
            <a:ext cx="3744416" cy="6299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7 médicos </a:t>
            </a:r>
          </a:p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(100% poblacional) </a:t>
            </a:r>
          </a:p>
        </p:txBody>
      </p:sp>
    </p:spTree>
    <p:extLst>
      <p:ext uri="{BB962C8B-B14F-4D97-AF65-F5344CB8AC3E}">
        <p14:creationId xmlns:p14="http://schemas.microsoft.com/office/powerpoint/2010/main" val="371431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119336" y="3945633"/>
            <a:ext cx="1755622" cy="10620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Análisis de los datos: 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874958" y="3645024"/>
            <a:ext cx="3888432" cy="1584176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_tradnl" sz="2400" dirty="0">
                <a:latin typeface="Arial" pitchFamily="34" charset="0"/>
                <a:cs typeface="Arial" pitchFamily="34" charset="0"/>
              </a:rPr>
              <a:t>Mediante la recolección se emplea la lógica y la síntesis para comprender mejor el estudio.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951984" y="3945633"/>
            <a:ext cx="2232248" cy="10620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Procedimiento: 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8184232" y="3356992"/>
            <a:ext cx="3674508" cy="2304256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AutoNum type="arabicPeriod"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Recolección Datos.</a:t>
            </a:r>
          </a:p>
          <a:p>
            <a:pPr marL="457200" indent="-457200" algn="just">
              <a:buAutoNum type="arabicPeriod"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Material Bibliográfico.</a:t>
            </a:r>
          </a:p>
          <a:p>
            <a:pPr marL="457200" indent="-457200" algn="just">
              <a:buAutoNum type="arabicPeriod"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Revisión y análisis.</a:t>
            </a:r>
          </a:p>
          <a:p>
            <a:pPr marL="457200" indent="-457200">
              <a:buAutoNum type="arabicPeriod"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Estadística </a:t>
            </a:r>
          </a:p>
          <a:p>
            <a:pPr marL="457200" indent="-457200">
              <a:buAutoNum type="arabicPeriod"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Conclusiones  y recomendaciones.</a:t>
            </a:r>
          </a:p>
        </p:txBody>
      </p:sp>
    </p:spTree>
    <p:extLst>
      <p:ext uri="{BB962C8B-B14F-4D97-AF65-F5344CB8AC3E}">
        <p14:creationId xmlns:p14="http://schemas.microsoft.com/office/powerpoint/2010/main" val="117093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4722263"/>
            <a:ext cx="12192000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Desarrollo del Proyecto de Investigación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02" y="3246363"/>
            <a:ext cx="1878796" cy="17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6020132" y="3861048"/>
            <a:ext cx="4896543" cy="107721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Diagnóstico de la situación actual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onsultas Médicas - Cima Salud Cima Sal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134114"/>
            <a:ext cx="4923804" cy="30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2629361" y="2917864"/>
            <a:ext cx="6933277" cy="58330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Análisis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10 Rectángulo"/>
          <p:cNvSpPr/>
          <p:nvPr/>
        </p:nvSpPr>
        <p:spPr>
          <a:xfrm>
            <a:off x="1199456" y="4018631"/>
            <a:ext cx="3939619" cy="22673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/>
              <a:t>¿ Ha realizado consultas medicas online?</a:t>
            </a:r>
            <a:endParaRPr lang="es-ES" sz="2800" i="1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7928" y="3707227"/>
            <a:ext cx="5328592" cy="28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11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2629361" y="2917864"/>
            <a:ext cx="6933277" cy="58330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Análisis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10 Rectángulo"/>
          <p:cNvSpPr/>
          <p:nvPr/>
        </p:nvSpPr>
        <p:spPr>
          <a:xfrm>
            <a:off x="6396583" y="3833268"/>
            <a:ext cx="4875723" cy="25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/>
              <a:t>¿Considera Ud. que las consultas médicas en su centro de salud se pueden mejorar?</a:t>
            </a:r>
            <a:endParaRPr lang="es-ES" sz="2800" i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101" y="3647905"/>
            <a:ext cx="4752528" cy="29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635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2629361" y="2917864"/>
            <a:ext cx="6933277" cy="58330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Análisis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10 Rectángulo"/>
          <p:cNvSpPr/>
          <p:nvPr/>
        </p:nvSpPr>
        <p:spPr>
          <a:xfrm>
            <a:off x="882253" y="3828684"/>
            <a:ext cx="4875723" cy="25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/>
              <a:t>¿Han tenido problemas con los pacientes citados desde su centro de salud?</a:t>
            </a:r>
            <a:endParaRPr lang="es-ES" sz="2800" i="1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7479" y="3828684"/>
            <a:ext cx="4974241" cy="28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1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2629361" y="2917864"/>
            <a:ext cx="6933277" cy="58330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Análisis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10 Rectángulo"/>
          <p:cNvSpPr/>
          <p:nvPr/>
        </p:nvSpPr>
        <p:spPr>
          <a:xfrm>
            <a:off x="6436264" y="4200270"/>
            <a:ext cx="4875723" cy="1770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/>
              <a:t>¿Poseen un sistema en línea ?</a:t>
            </a:r>
            <a:endParaRPr lang="es-ES" sz="2800" i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/>
          <p:nvPr/>
        </p:nvPicPr>
        <p:blipFill rotWithShape="1">
          <a:blip r:embed="rId3"/>
          <a:srcRect t="16442"/>
          <a:stretch/>
        </p:blipFill>
        <p:spPr bwMode="auto">
          <a:xfrm>
            <a:off x="479376" y="3828223"/>
            <a:ext cx="5382915" cy="2514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338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2629361" y="2917864"/>
            <a:ext cx="6933277" cy="58330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 Análisis 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10 Rectángulo"/>
          <p:cNvSpPr/>
          <p:nvPr/>
        </p:nvSpPr>
        <p:spPr>
          <a:xfrm>
            <a:off x="6436264" y="4200270"/>
            <a:ext cx="4875723" cy="17701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/>
              <a:t>¿ Le gustaría que un aplicativo web lo asista con sus sistema de atención medica online?</a:t>
            </a:r>
            <a:endParaRPr lang="es-ES" sz="2800" i="1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/>
          <p:nvPr/>
        </p:nvPicPr>
        <p:blipFill rotWithShape="1">
          <a:blip r:embed="rId3"/>
          <a:srcRect t="14617"/>
          <a:stretch/>
        </p:blipFill>
        <p:spPr bwMode="auto">
          <a:xfrm>
            <a:off x="1061814" y="3933056"/>
            <a:ext cx="4595763" cy="22341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23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680519" y="2929117"/>
            <a:ext cx="6096001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 El Problema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680519" y="3670574"/>
            <a:ext cx="5874349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II Marco Teórico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625105" y="4483310"/>
            <a:ext cx="5985173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III Marco Metodológico</a:t>
            </a:r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6" y="2827525"/>
            <a:ext cx="913101" cy="837022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40" y="4351407"/>
            <a:ext cx="886604" cy="812733"/>
          </a:xfrm>
          <a:prstGeom prst="rect">
            <a:avLst/>
          </a:prstGeom>
        </p:spPr>
      </p:pic>
      <p:sp>
        <p:nvSpPr>
          <p:cNvPr id="47" name="46 CuadroTexto"/>
          <p:cNvSpPr txBox="1"/>
          <p:nvPr/>
        </p:nvSpPr>
        <p:spPr>
          <a:xfrm>
            <a:off x="4680518" y="5296046"/>
            <a:ext cx="6490364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IV Desarrollo del Proyecto de Investigación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4" y="5135745"/>
            <a:ext cx="869325" cy="796893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4680518" y="6007189"/>
            <a:ext cx="5985173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  Conclusiones y Recomendaciones</a:t>
            </a:r>
          </a:p>
        </p:txBody>
      </p:sp>
      <p:pic>
        <p:nvPicPr>
          <p:cNvPr id="50" name="4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55" y="5899741"/>
            <a:ext cx="819057" cy="750814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19" y="3520894"/>
            <a:ext cx="900879" cy="830511"/>
          </a:xfrm>
          <a:prstGeom prst="rect">
            <a:avLst/>
          </a:prstGeom>
        </p:spPr>
      </p:pic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7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565870" y="2752935"/>
            <a:ext cx="8802641" cy="63968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Estructura general del sistema propuesto</a:t>
            </a:r>
            <a:endParaRPr lang="es-V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16856" y="3647905"/>
            <a:ext cx="315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Agentes Humanos</a:t>
            </a:r>
            <a:endParaRPr lang="es-VE" sz="2800" dirty="0"/>
          </a:p>
        </p:txBody>
      </p:sp>
      <p:sp>
        <p:nvSpPr>
          <p:cNvPr id="7" name="Flecha doblada hacia arriba 6"/>
          <p:cNvSpPr/>
          <p:nvPr/>
        </p:nvSpPr>
        <p:spPr>
          <a:xfrm rot="10800000">
            <a:off x="2099556" y="3795670"/>
            <a:ext cx="2520280" cy="671613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lecha doblada hacia arriba 16"/>
          <p:cNvSpPr/>
          <p:nvPr/>
        </p:nvSpPr>
        <p:spPr>
          <a:xfrm rot="10800000" flipH="1">
            <a:off x="7536160" y="3835318"/>
            <a:ext cx="2485704" cy="671613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CuadroTexto 19"/>
          <p:cNvSpPr txBox="1"/>
          <p:nvPr/>
        </p:nvSpPr>
        <p:spPr>
          <a:xfrm>
            <a:off x="1271464" y="4506931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Usuario paciente</a:t>
            </a:r>
            <a:endParaRPr lang="es-VE" sz="28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779012" y="446911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Usuario doctor</a:t>
            </a:r>
            <a:endParaRPr lang="es-VE" sz="2800" dirty="0"/>
          </a:p>
        </p:txBody>
      </p:sp>
      <p:sp>
        <p:nvSpPr>
          <p:cNvPr id="24" name="Flecha derecha 23"/>
          <p:cNvSpPr/>
          <p:nvPr/>
        </p:nvSpPr>
        <p:spPr>
          <a:xfrm>
            <a:off x="3196411" y="4770305"/>
            <a:ext cx="1616949" cy="32928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Flecha derecha 24"/>
          <p:cNvSpPr/>
          <p:nvPr/>
        </p:nvSpPr>
        <p:spPr>
          <a:xfrm rot="10800000">
            <a:off x="7162063" y="4762812"/>
            <a:ext cx="1616949" cy="32928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CuadroTexto 26"/>
          <p:cNvSpPr txBox="1"/>
          <p:nvPr/>
        </p:nvSpPr>
        <p:spPr>
          <a:xfrm>
            <a:off x="5022354" y="4360677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MEDABI</a:t>
            </a:r>
          </a:p>
          <a:p>
            <a:pPr algn="ctr"/>
            <a:r>
              <a:rPr lang="es-ES" sz="2800" dirty="0"/>
              <a:t>sistema</a:t>
            </a:r>
            <a:endParaRPr lang="es-VE" sz="2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025238" y="585177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Soporte</a:t>
            </a:r>
            <a:endParaRPr lang="es-VE" sz="2800" dirty="0"/>
          </a:p>
        </p:txBody>
      </p:sp>
      <p:sp>
        <p:nvSpPr>
          <p:cNvPr id="32" name="Flecha doblada hacia arriba 31"/>
          <p:cNvSpPr/>
          <p:nvPr/>
        </p:nvSpPr>
        <p:spPr>
          <a:xfrm>
            <a:off x="6888088" y="5583426"/>
            <a:ext cx="3133776" cy="627464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Flecha doblada hacia arriba 32"/>
          <p:cNvSpPr/>
          <p:nvPr/>
        </p:nvSpPr>
        <p:spPr>
          <a:xfrm flipH="1">
            <a:off x="2044836" y="5529975"/>
            <a:ext cx="3177380" cy="664579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Flecha derecha 14"/>
          <p:cNvSpPr/>
          <p:nvPr/>
        </p:nvSpPr>
        <p:spPr>
          <a:xfrm rot="16200000">
            <a:off x="5751167" y="5421390"/>
            <a:ext cx="516924" cy="4303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120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560750" y="2813802"/>
            <a:ext cx="8802641" cy="6396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Modelo ER con base de datos</a:t>
            </a:r>
            <a:endParaRPr lang="es-VE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3453490"/>
            <a:ext cx="4951752" cy="34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559496" y="2933328"/>
            <a:ext cx="8802641" cy="6396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Sistema</a:t>
            </a:r>
            <a:endParaRPr lang="es-VE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3680204"/>
            <a:ext cx="2754586" cy="29058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3680204"/>
            <a:ext cx="2698929" cy="28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559496" y="2933328"/>
            <a:ext cx="8802641" cy="6396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Sistema</a:t>
            </a:r>
            <a:endParaRPr lang="es-VE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647905"/>
            <a:ext cx="4198184" cy="29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559496" y="2933328"/>
            <a:ext cx="8802641" cy="6396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Sistema</a:t>
            </a:r>
            <a:endParaRPr lang="es-V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9">
            <a:hlinkClick r:id="rId3"/>
          </p:cNvPr>
          <p:cNvSpPr txBox="1"/>
          <p:nvPr/>
        </p:nvSpPr>
        <p:spPr>
          <a:xfrm>
            <a:off x="9120336" y="62490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hlinkClick r:id="rId4"/>
              </a:rPr>
              <a:t>http://localhost:4200</a:t>
            </a:r>
            <a:r>
              <a:rPr lang="es-VE" dirty="0"/>
              <a:t>/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9C2607-19FC-4AAE-A737-08EE37747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77" b="18461"/>
          <a:stretch/>
        </p:blipFill>
        <p:spPr>
          <a:xfrm>
            <a:off x="2758709" y="3455632"/>
            <a:ext cx="6674581" cy="29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V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3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4295800" y="3060249"/>
            <a:ext cx="747263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RECOMENDACIONES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295800" y="3631664"/>
            <a:ext cx="742451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Entrega documentos con facilidad de verificar y cumplir con los requisitos de verificación del sistema.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Familiarizarse con el sistema y comunicarse con soporte de MEDABI para garantizar seguridad y eficiencia en el uso del sistema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 bwMode="auto">
          <a:xfrm>
            <a:off x="119335" y="3060248"/>
            <a:ext cx="4002171" cy="339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V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4722263"/>
            <a:ext cx="12192000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391556"/>
            <a:ext cx="1451658" cy="133070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879976" y="53283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i="1" dirty="0">
                <a:latin typeface="Bookman Old Style" panose="02050604050505020204" pitchFamily="18" charset="0"/>
                <a:ea typeface="SimSun" panose="02010600030101010101" pitchFamily="2" charset="-122"/>
                <a:cs typeface="Bookman Old Style" panose="02050604050505020204" pitchFamily="18" charset="0"/>
              </a:rPr>
              <a:t>“Vivimos en una sociedad profundamente dependiente de la ciencia y la tecnología en la que nadie sabe nada de estos temas. Esto constituye una formula segura para el desastre”</a:t>
            </a:r>
            <a:endParaRPr lang="es-VE" i="1" dirty="0"/>
          </a:p>
        </p:txBody>
      </p:sp>
      <p:sp>
        <p:nvSpPr>
          <p:cNvPr id="10" name="Rectángulo 9"/>
          <p:cNvSpPr/>
          <p:nvPr/>
        </p:nvSpPr>
        <p:spPr>
          <a:xfrm>
            <a:off x="10416480" y="6443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 Sagan 1980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53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4" y="2420888"/>
            <a:ext cx="8858310" cy="3347191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5663952" y="4994012"/>
            <a:ext cx="454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Manuel </a:t>
            </a:r>
            <a:r>
              <a:rPr lang="pt-BR" sz="2800" b="1" dirty="0" err="1">
                <a:solidFill>
                  <a:schemeClr val="bg1"/>
                </a:solidFill>
              </a:rPr>
              <a:t>Zambrano</a:t>
            </a: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3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4722263"/>
            <a:ext cx="12192000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El Problema</a:t>
            </a:r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81" y="3334462"/>
            <a:ext cx="1595638" cy="1462690"/>
          </a:xfrm>
          <a:prstGeom prst="rect">
            <a:avLst/>
          </a:prstGeom>
        </p:spPr>
      </p:pic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3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4655840" y="3060249"/>
            <a:ext cx="747263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PLANTEAMIENTO DEL PROBLEMA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583832" y="3631664"/>
            <a:ext cx="74245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El especialista medico pudiese tener un pre-diagnóstico antes que el paciente asista a la consulta medica y cumplir con los diversos procesos médicos para llegar a un diagnóstico final y así buscar soluciones eficientes.</a:t>
            </a:r>
            <a:endParaRPr lang="es-V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060249"/>
            <a:ext cx="4314203" cy="29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61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4655840" y="3060249"/>
            <a:ext cx="747263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PLANTEAMIENTO DEL PROBLEMA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583832" y="3631664"/>
            <a:ext cx="74245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Mediante información relacionada a la consulta del paciente a partir de información clara y detallada (por vía digital) puede quedarse almacenada para futuros controles o consultas médicas.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3" y="3021728"/>
            <a:ext cx="3650641" cy="32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68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4511824" y="3573016"/>
            <a:ext cx="747263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OBJETIVO GENERAL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439816" y="4144431"/>
            <a:ext cx="74245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00" b="1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para consultas médicas presenciales y a distancia, para la automatización de procesos médicos.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573016"/>
            <a:ext cx="3888431" cy="20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1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3935760" y="3212976"/>
            <a:ext cx="819271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OBJETIVOS ESPECÍFICOS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791744" y="3784391"/>
            <a:ext cx="82166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Describir el proceso de consulta médica.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Analizar el proceso de consulta médica actual.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Diseñar un aplicativo basado en las necesidades de consulta médica.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 Evaluar el impacto del aplicativo de consulta médica.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" y="3216838"/>
            <a:ext cx="376912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3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4722263"/>
            <a:ext cx="12192000" cy="50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Marco Teórico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48" y="3267426"/>
            <a:ext cx="1578103" cy="1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0" y="2204864"/>
            <a:ext cx="12192000" cy="506937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</a:ln>
        </p:spPr>
        <p:txBody>
          <a:bodyPr wrap="square" lIns="136273" tIns="68137" rIns="136273" bIns="68137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449881" y="1170500"/>
            <a:ext cx="402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INSTITUTO DE GERENCIA Y TECNOLOGÍA</a:t>
            </a:r>
          </a:p>
          <a:p>
            <a:pPr algn="ctr"/>
            <a:r>
              <a:rPr lang="es-VE" b="1" dirty="0"/>
              <a:t>IUGT-CARACAS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359696" y="622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VE" b="1" dirty="0"/>
              <a:t>MINISTERIO DEL PODER POPULAR PARA LA  EDUCACIÓN UNIVERSITARIA, CIENCIA Y TECNOLOGÍA</a:t>
            </a:r>
            <a:endParaRPr lang="es-ES" b="1" dirty="0"/>
          </a:p>
        </p:txBody>
      </p:sp>
      <p:sp>
        <p:nvSpPr>
          <p:cNvPr id="30" name="29 Rectángulo"/>
          <p:cNvSpPr/>
          <p:nvPr/>
        </p:nvSpPr>
        <p:spPr>
          <a:xfrm>
            <a:off x="4346987" y="332656"/>
            <a:ext cx="412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REPÚBLICA BOLIVARIANA DE VENEZUELA</a:t>
            </a:r>
            <a:endParaRPr lang="es-ES" b="1" dirty="0"/>
          </a:p>
        </p:txBody>
      </p:sp>
      <p:pic>
        <p:nvPicPr>
          <p:cNvPr id="31" name="30 Imagen" descr="iugtlogo"/>
          <p:cNvPicPr/>
          <p:nvPr/>
        </p:nvPicPr>
        <p:blipFill>
          <a:blip r:embed="rId2"/>
          <a:stretch>
            <a:fillRect/>
          </a:stretch>
        </p:blipFill>
        <p:spPr>
          <a:xfrm>
            <a:off x="852165" y="346058"/>
            <a:ext cx="1427411" cy="1531640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4655840" y="2852936"/>
            <a:ext cx="7472631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</a:rPr>
              <a:t>MARCO TEÓRICO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583832" y="3356992"/>
            <a:ext cx="74245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Ingeniería de Software, </a:t>
            </a:r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Bohem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 (1976).</a:t>
            </a:r>
          </a:p>
          <a:p>
            <a:pPr algn="just"/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, Jeff Sutherland (1993).</a:t>
            </a:r>
          </a:p>
          <a:p>
            <a:pPr algn="just"/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Extreme </a:t>
            </a:r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 (XP), Kent Beck (1999).</a:t>
            </a:r>
          </a:p>
          <a:p>
            <a:pPr algn="just"/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Angular.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Balsamiq </a:t>
            </a:r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VE" sz="2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s-VE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/>
          <a:stretch/>
        </p:blipFill>
        <p:spPr bwMode="auto">
          <a:xfrm>
            <a:off x="120955" y="2869512"/>
            <a:ext cx="4411624" cy="297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770910"/>
      </p:ext>
    </p:extLst>
  </p:cSld>
  <p:clrMapOvr>
    <a:masterClrMapping/>
  </p:clrMapOvr>
</p:sld>
</file>

<file path=ppt/theme/theme1.xml><?xml version="1.0" encoding="utf-8"?>
<a:theme xmlns:a="http://schemas.openxmlformats.org/drawingml/2006/main" name="expo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1133</Words>
  <Application>Microsoft Office PowerPoint</Application>
  <PresentationFormat>Panorámica</PresentationFormat>
  <Paragraphs>221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Bookman Old Style</vt:lpstr>
      <vt:lpstr>Calibri</vt:lpstr>
      <vt:lpstr>expo1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</dc:creator>
  <cp:lastModifiedBy>Manuel Zambrano</cp:lastModifiedBy>
  <cp:revision>204</cp:revision>
  <cp:lastPrinted>2018-07-10T16:17:59Z</cp:lastPrinted>
  <dcterms:created xsi:type="dcterms:W3CDTF">2018-10-27T01:34:58Z</dcterms:created>
  <dcterms:modified xsi:type="dcterms:W3CDTF">2020-12-03T02:15:31Z</dcterms:modified>
</cp:coreProperties>
</file>