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60" r:id="rId4"/>
    <p:sldId id="259" r:id="rId5"/>
    <p:sldId id="257" r:id="rId6"/>
    <p:sldId id="264" r:id="rId7"/>
    <p:sldId id="266" r:id="rId8"/>
    <p:sldId id="308" r:id="rId9"/>
    <p:sldId id="269" r:id="rId10"/>
    <p:sldId id="270" r:id="rId11"/>
    <p:sldId id="310" r:id="rId13"/>
    <p:sldId id="282" r:id="rId14"/>
    <p:sldId id="283" r:id="rId15"/>
    <p:sldId id="286" r:id="rId16"/>
    <p:sldId id="300" r:id="rId17"/>
    <p:sldId id="309" r:id="rId18"/>
    <p:sldId id="301" r:id="rId19"/>
    <p:sldId id="290" r:id="rId20"/>
    <p:sldId id="303" r:id="rId21"/>
    <p:sldId id="302" r:id="rId22"/>
    <p:sldId id="294" r:id="rId23"/>
    <p:sldId id="296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9"/>
    <a:srgbClr val="004F8A"/>
    <a:srgbClr val="394659"/>
    <a:srgbClr val="595959"/>
    <a:srgbClr val="4B5C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BE8EA-59C2-484C-BAFE-1336E8AEA6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F5750-D1BB-487B-94FA-EAAA1421A8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Continuous_variable</a:t>
            </a:r>
            <a:r>
              <a:rPr lang="en-US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: we can’t use the </a:t>
            </a:r>
            <a:r>
              <a:rPr lang="en-US" sz="180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continuous_variable</a:t>
            </a:r>
            <a:r>
              <a:rPr lang="en-US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i="1">
                <a:solidFill>
                  <a:srgbClr val="999988"/>
                </a:solidFill>
                <a:effectLst/>
              </a:rPr>
              <a:t>because we have no information about them for period after 2020. We keep and group by categorical variables as they only have several levels.</a:t>
            </a:r>
            <a:endParaRPr lang="en-US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F5750-D1BB-487B-94FA-EAAA1421A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Continuous_variable</a:t>
            </a:r>
            <a:r>
              <a:rPr lang="en-US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: we can’t use the </a:t>
            </a:r>
            <a:r>
              <a:rPr lang="en-US" sz="180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continuous_variable</a:t>
            </a:r>
            <a:r>
              <a:rPr lang="en-US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i="1">
                <a:solidFill>
                  <a:srgbClr val="999988"/>
                </a:solidFill>
                <a:effectLst/>
              </a:rPr>
              <a:t>because we have no information about them for period after 2020. We keep and group by categorical variables as they only have several levels.</a:t>
            </a:r>
            <a:endParaRPr lang="en-US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F5750-D1BB-487B-94FA-EAAA1421A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9035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9035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055076"/>
            <a:ext cx="1775791" cy="5802924"/>
          </a:xfrm>
          <a:prstGeom prst="rect">
            <a:avLst/>
          </a:prstGeom>
          <a:solidFill>
            <a:srgbClr val="4B5C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-1"/>
            <a:ext cx="1775791" cy="1055077"/>
          </a:xfrm>
          <a:prstGeom prst="rect">
            <a:avLst/>
          </a:prstGeom>
          <a:solidFill>
            <a:srgbClr val="394659"/>
          </a:solidFill>
          <a:ln>
            <a:noFill/>
          </a:ln>
          <a:effectLst>
            <a:reflection stA="80000" endPos="59000" dist="381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6F28C-6EAF-4EAF-9D75-5A3494FFC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F2483-FC78-4540-8F5D-FF944A83C00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591857" y="4201145"/>
            <a:ext cx="6913798" cy="0"/>
          </a:xfrm>
          <a:prstGeom prst="line">
            <a:avLst/>
          </a:prstGeom>
          <a:ln>
            <a:solidFill>
              <a:srgbClr val="004F8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9884230" y="2506585"/>
            <a:ext cx="2429294" cy="1370027"/>
            <a:chOff x="8564451" y="2716812"/>
            <a:chExt cx="579549" cy="1361673"/>
          </a:xfrm>
        </p:grpSpPr>
        <p:sp>
          <p:nvSpPr>
            <p:cNvPr id="23" name="矩形 22"/>
            <p:cNvSpPr/>
            <p:nvPr/>
          </p:nvSpPr>
          <p:spPr>
            <a:xfrm>
              <a:off x="8564451" y="2716812"/>
              <a:ext cx="579549" cy="993490"/>
            </a:xfrm>
            <a:prstGeom prst="rect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8564451" y="3805061"/>
              <a:ext cx="579549" cy="273424"/>
            </a:xfrm>
            <a:prstGeom prst="rect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4591" y="2506585"/>
            <a:ext cx="9884410" cy="1361584"/>
            <a:chOff x="0" y="2716812"/>
            <a:chExt cx="5991142" cy="1361673"/>
          </a:xfrm>
        </p:grpSpPr>
        <p:sp>
          <p:nvSpPr>
            <p:cNvPr id="26" name="矩形 25"/>
            <p:cNvSpPr/>
            <p:nvPr/>
          </p:nvSpPr>
          <p:spPr>
            <a:xfrm>
              <a:off x="0" y="3805061"/>
              <a:ext cx="5991141" cy="273424"/>
            </a:xfrm>
            <a:prstGeom prst="rect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2716812"/>
              <a:ext cx="5991142" cy="993490"/>
            </a:xfrm>
            <a:prstGeom prst="rect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697049" y="2861681"/>
              <a:ext cx="3294091" cy="744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endParaRPr lang="zh-CN" altLang="en-US" sz="3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18133" y="2523293"/>
            <a:ext cx="1224000" cy="1223998"/>
            <a:chOff x="222586" y="2787385"/>
            <a:chExt cx="1224000" cy="1223998"/>
          </a:xfrm>
        </p:grpSpPr>
        <p:sp>
          <p:nvSpPr>
            <p:cNvPr id="31" name="椭圆 30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solidFill>
              <a:srgbClr val="004F8A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790027" y="2529253"/>
            <a:ext cx="1224000" cy="1223998"/>
            <a:chOff x="1734969" y="2787385"/>
            <a:chExt cx="1224000" cy="1223998"/>
          </a:xfrm>
        </p:grpSpPr>
        <p:sp>
          <p:nvSpPr>
            <p:cNvPr id="34" name="椭圆 33"/>
            <p:cNvSpPr/>
            <p:nvPr/>
          </p:nvSpPr>
          <p:spPr>
            <a:xfrm>
              <a:off x="1734969" y="2787385"/>
              <a:ext cx="1224000" cy="1223998"/>
            </a:xfrm>
            <a:prstGeom prst="ellipse">
              <a:avLst/>
            </a:prstGeom>
            <a:solidFill>
              <a:srgbClr val="004F8A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Freeform 9"/>
            <p:cNvSpPr>
              <a:spLocks noEditPoints="1"/>
            </p:cNvSpPr>
            <p:nvPr/>
          </p:nvSpPr>
          <p:spPr bwMode="auto">
            <a:xfrm>
              <a:off x="1945451" y="3091502"/>
              <a:ext cx="803035" cy="615763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765211" y="4201593"/>
            <a:ext cx="7606713" cy="1757680"/>
            <a:chOff x="442" y="7108"/>
            <a:chExt cx="11392" cy="2768"/>
          </a:xfrm>
        </p:grpSpPr>
        <p:grpSp>
          <p:nvGrpSpPr>
            <p:cNvPr id="18" name="组合 17"/>
            <p:cNvGrpSpPr/>
            <p:nvPr/>
          </p:nvGrpSpPr>
          <p:grpSpPr>
            <a:xfrm>
              <a:off x="557" y="8053"/>
              <a:ext cx="11277" cy="793"/>
              <a:chOff x="964238" y="4531543"/>
              <a:chExt cx="7161631" cy="503710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415136" y="4558882"/>
                <a:ext cx="6710733" cy="45882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Member: </a:t>
                </a:r>
                <a:r>
                  <a:rPr lang="en-US" altLang="zh-CN" sz="16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Frank Sun</a:t>
                </a:r>
                <a:r>
                  <a:rPr lang="en-US" altLang="zh-CN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b="1" err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Wenqi</a:t>
                </a:r>
                <a:r>
                  <a:rPr lang="en-US" altLang="zh-CN" sz="16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Zeng, </a:t>
                </a:r>
                <a:r>
                  <a:rPr lang="en-US" altLang="zh-CN" sz="1600" b="1" err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Xiangxuan</a:t>
                </a:r>
                <a:r>
                  <a:rPr lang="en-US" altLang="zh-CN" sz="16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Yu, Jiayi Pan</a:t>
                </a:r>
                <a:endPara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KSO_Shape"/>
              <p:cNvSpPr/>
              <p:nvPr/>
            </p:nvSpPr>
            <p:spPr bwMode="auto">
              <a:xfrm>
                <a:off x="964238" y="4531543"/>
                <a:ext cx="397931" cy="503710"/>
              </a:xfrm>
              <a:custGeom>
                <a:avLst/>
                <a:gdLst>
                  <a:gd name="T0" fmla="*/ 508479 w 1679575"/>
                  <a:gd name="T1" fmla="*/ 933537 h 2125662"/>
                  <a:gd name="T2" fmla="*/ 645344 w 1679575"/>
                  <a:gd name="T3" fmla="*/ 1004349 h 2125662"/>
                  <a:gd name="T4" fmla="*/ 637947 w 1679575"/>
                  <a:gd name="T5" fmla="*/ 1045870 h 2125662"/>
                  <a:gd name="T6" fmla="*/ 629410 w 1679575"/>
                  <a:gd name="T7" fmla="*/ 1095637 h 2125662"/>
                  <a:gd name="T8" fmla="*/ 645913 w 1679575"/>
                  <a:gd name="T9" fmla="*/ 1148533 h 2125662"/>
                  <a:gd name="T10" fmla="*/ 923628 w 1679575"/>
                  <a:gd name="T11" fmla="*/ 1679766 h 2125662"/>
                  <a:gd name="T12" fmla="*/ 886068 w 1679575"/>
                  <a:gd name="T13" fmla="*/ 1137442 h 2125662"/>
                  <a:gd name="T14" fmla="*/ 896597 w 1679575"/>
                  <a:gd name="T15" fmla="*/ 1083408 h 2125662"/>
                  <a:gd name="T16" fmla="*/ 885214 w 1679575"/>
                  <a:gd name="T17" fmla="*/ 1039044 h 2125662"/>
                  <a:gd name="T18" fmla="*/ 917083 w 1679575"/>
                  <a:gd name="T19" fmla="*/ 999799 h 2125662"/>
                  <a:gd name="T20" fmla="*/ 1048543 w 1679575"/>
                  <a:gd name="T21" fmla="*/ 927280 h 2125662"/>
                  <a:gd name="T22" fmla="*/ 1168905 w 1679575"/>
                  <a:gd name="T23" fmla="*/ 933822 h 2125662"/>
                  <a:gd name="T24" fmla="*/ 1257397 w 1679575"/>
                  <a:gd name="T25" fmla="*/ 1021128 h 2125662"/>
                  <a:gd name="T26" fmla="*/ 1333655 w 1679575"/>
                  <a:gd name="T27" fmla="*/ 1118957 h 2125662"/>
                  <a:gd name="T28" fmla="*/ 1397392 w 1679575"/>
                  <a:gd name="T29" fmla="*/ 1227592 h 2125662"/>
                  <a:gd name="T30" fmla="*/ 1446903 w 1679575"/>
                  <a:gd name="T31" fmla="*/ 1349025 h 2125662"/>
                  <a:gd name="T32" fmla="*/ 1482186 w 1679575"/>
                  <a:gd name="T33" fmla="*/ 1483540 h 2125662"/>
                  <a:gd name="T34" fmla="*/ 1501820 w 1679575"/>
                  <a:gd name="T35" fmla="*/ 1632274 h 2125662"/>
                  <a:gd name="T36" fmla="*/ 1439790 w 1679575"/>
                  <a:gd name="T37" fmla="*/ 1742331 h 2125662"/>
                  <a:gd name="T38" fmla="*/ 1242601 w 1679575"/>
                  <a:gd name="T39" fmla="*/ 1826794 h 2125662"/>
                  <a:gd name="T40" fmla="*/ 1035738 w 1679575"/>
                  <a:gd name="T41" fmla="*/ 1881112 h 2125662"/>
                  <a:gd name="T42" fmla="*/ 822331 w 1679575"/>
                  <a:gd name="T43" fmla="*/ 1904432 h 2125662"/>
                  <a:gd name="T44" fmla="*/ 596403 w 1679575"/>
                  <a:gd name="T45" fmla="*/ 1894194 h 2125662"/>
                  <a:gd name="T46" fmla="*/ 373036 w 1679575"/>
                  <a:gd name="T47" fmla="*/ 1847838 h 2125662"/>
                  <a:gd name="T48" fmla="*/ 159344 w 1679575"/>
                  <a:gd name="T49" fmla="*/ 1766788 h 2125662"/>
                  <a:gd name="T50" fmla="*/ 0 w 1679575"/>
                  <a:gd name="T51" fmla="*/ 1676354 h 2125662"/>
                  <a:gd name="T52" fmla="*/ 15365 w 1679575"/>
                  <a:gd name="T53" fmla="*/ 1518519 h 2125662"/>
                  <a:gd name="T54" fmla="*/ 47234 w 1679575"/>
                  <a:gd name="T55" fmla="*/ 1376611 h 2125662"/>
                  <a:gd name="T56" fmla="*/ 94468 w 1679575"/>
                  <a:gd name="T57" fmla="*/ 1249206 h 2125662"/>
                  <a:gd name="T58" fmla="*/ 155930 w 1679575"/>
                  <a:gd name="T59" fmla="*/ 1135735 h 2125662"/>
                  <a:gd name="T60" fmla="*/ 230765 w 1679575"/>
                  <a:gd name="T61" fmla="*/ 1035348 h 2125662"/>
                  <a:gd name="T62" fmla="*/ 317835 w 1679575"/>
                  <a:gd name="T63" fmla="*/ 946334 h 2125662"/>
                  <a:gd name="T64" fmla="*/ 427669 w 1679575"/>
                  <a:gd name="T65" fmla="*/ 860449 h 2125662"/>
                  <a:gd name="T66" fmla="*/ 831848 w 1679575"/>
                  <a:gd name="T67" fmla="*/ 5125 h 2125662"/>
                  <a:gd name="T68" fmla="*/ 927152 w 1679575"/>
                  <a:gd name="T69" fmla="*/ 31035 h 2125662"/>
                  <a:gd name="T70" fmla="*/ 1013353 w 1679575"/>
                  <a:gd name="T71" fmla="*/ 76590 h 2125662"/>
                  <a:gd name="T72" fmla="*/ 1087035 w 1679575"/>
                  <a:gd name="T73" fmla="*/ 138945 h 2125662"/>
                  <a:gd name="T74" fmla="*/ 1145356 w 1679575"/>
                  <a:gd name="T75" fmla="*/ 215250 h 2125662"/>
                  <a:gd name="T76" fmla="*/ 1186607 w 1679575"/>
                  <a:gd name="T77" fmla="*/ 303514 h 2125662"/>
                  <a:gd name="T78" fmla="*/ 1207944 w 1679575"/>
                  <a:gd name="T79" fmla="*/ 401174 h 2125662"/>
                  <a:gd name="T80" fmla="*/ 1205383 w 1679575"/>
                  <a:gd name="T81" fmla="*/ 513924 h 2125662"/>
                  <a:gd name="T82" fmla="*/ 1172382 w 1679575"/>
                  <a:gd name="T83" fmla="*/ 626673 h 2125662"/>
                  <a:gd name="T84" fmla="*/ 1112924 w 1679575"/>
                  <a:gd name="T85" fmla="*/ 725187 h 2125662"/>
                  <a:gd name="T86" fmla="*/ 1030706 w 1679575"/>
                  <a:gd name="T87" fmla="*/ 804625 h 2125662"/>
                  <a:gd name="T88" fmla="*/ 915204 w 1679575"/>
                  <a:gd name="T89" fmla="*/ 867264 h 2125662"/>
                  <a:gd name="T90" fmla="*/ 837253 w 1679575"/>
                  <a:gd name="T91" fmla="*/ 887764 h 2125662"/>
                  <a:gd name="T92" fmla="*/ 753044 w 1679575"/>
                  <a:gd name="T93" fmla="*/ 893458 h 2125662"/>
                  <a:gd name="T94" fmla="*/ 658879 w 1679575"/>
                  <a:gd name="T95" fmla="*/ 881215 h 2125662"/>
                  <a:gd name="T96" fmla="*/ 572394 w 1679575"/>
                  <a:gd name="T97" fmla="*/ 850180 h 2125662"/>
                  <a:gd name="T98" fmla="*/ 494728 w 1679575"/>
                  <a:gd name="T99" fmla="*/ 802917 h 2125662"/>
                  <a:gd name="T100" fmla="*/ 424459 w 1679575"/>
                  <a:gd name="T101" fmla="*/ 736576 h 2125662"/>
                  <a:gd name="T102" fmla="*/ 366992 w 1679575"/>
                  <a:gd name="T103" fmla="*/ 651159 h 2125662"/>
                  <a:gd name="T104" fmla="*/ 330578 w 1679575"/>
                  <a:gd name="T105" fmla="*/ 553500 h 2125662"/>
                  <a:gd name="T106" fmla="*/ 317206 w 1679575"/>
                  <a:gd name="T107" fmla="*/ 446729 h 2125662"/>
                  <a:gd name="T108" fmla="*/ 328586 w 1679575"/>
                  <a:gd name="T109" fmla="*/ 345653 h 2125662"/>
                  <a:gd name="T110" fmla="*/ 361587 w 1679575"/>
                  <a:gd name="T111" fmla="*/ 253403 h 2125662"/>
                  <a:gd name="T112" fmla="*/ 412795 w 1679575"/>
                  <a:gd name="T113" fmla="*/ 171118 h 2125662"/>
                  <a:gd name="T114" fmla="*/ 479934 w 1679575"/>
                  <a:gd name="T115" fmla="*/ 101931 h 2125662"/>
                  <a:gd name="T116" fmla="*/ 560729 w 1679575"/>
                  <a:gd name="T117" fmla="*/ 48972 h 2125662"/>
                  <a:gd name="T118" fmla="*/ 652620 w 1679575"/>
                  <a:gd name="T119" fmla="*/ 13952 h 2125662"/>
                  <a:gd name="T120" fmla="*/ 752191 w 1679575"/>
                  <a:gd name="T121" fmla="*/ 0 h 212566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679575" h="2125662">
                    <a:moveTo>
                      <a:pt x="481421" y="957262"/>
                    </a:moveTo>
                    <a:lnTo>
                      <a:pt x="484914" y="961070"/>
                    </a:lnTo>
                    <a:lnTo>
                      <a:pt x="490948" y="968686"/>
                    </a:lnTo>
                    <a:lnTo>
                      <a:pt x="497299" y="975667"/>
                    </a:lnTo>
                    <a:lnTo>
                      <a:pt x="510319" y="990264"/>
                    </a:lnTo>
                    <a:lnTo>
                      <a:pt x="523657" y="1003909"/>
                    </a:lnTo>
                    <a:lnTo>
                      <a:pt x="537947" y="1017237"/>
                    </a:lnTo>
                    <a:lnTo>
                      <a:pt x="552237" y="1029613"/>
                    </a:lnTo>
                    <a:lnTo>
                      <a:pt x="567480" y="1041671"/>
                    </a:lnTo>
                    <a:lnTo>
                      <a:pt x="583040" y="1053095"/>
                    </a:lnTo>
                    <a:lnTo>
                      <a:pt x="598601" y="1063884"/>
                    </a:lnTo>
                    <a:lnTo>
                      <a:pt x="615114" y="1074039"/>
                    </a:lnTo>
                    <a:lnTo>
                      <a:pt x="631627" y="1083558"/>
                    </a:lnTo>
                    <a:lnTo>
                      <a:pt x="649093" y="1092126"/>
                    </a:lnTo>
                    <a:lnTo>
                      <a:pt x="666241" y="1100377"/>
                    </a:lnTo>
                    <a:lnTo>
                      <a:pt x="684025" y="1107993"/>
                    </a:lnTo>
                    <a:lnTo>
                      <a:pt x="701808" y="1114657"/>
                    </a:lnTo>
                    <a:lnTo>
                      <a:pt x="720226" y="1120686"/>
                    </a:lnTo>
                    <a:lnTo>
                      <a:pt x="738645" y="1125763"/>
                    </a:lnTo>
                    <a:lnTo>
                      <a:pt x="734517" y="1130840"/>
                    </a:lnTo>
                    <a:lnTo>
                      <a:pt x="730706" y="1135283"/>
                    </a:lnTo>
                    <a:lnTo>
                      <a:pt x="727213" y="1140043"/>
                    </a:lnTo>
                    <a:lnTo>
                      <a:pt x="723402" y="1145437"/>
                    </a:lnTo>
                    <a:lnTo>
                      <a:pt x="720544" y="1150515"/>
                    </a:lnTo>
                    <a:lnTo>
                      <a:pt x="717368" y="1155909"/>
                    </a:lnTo>
                    <a:lnTo>
                      <a:pt x="714510" y="1161304"/>
                    </a:lnTo>
                    <a:lnTo>
                      <a:pt x="711970" y="1167016"/>
                    </a:lnTo>
                    <a:lnTo>
                      <a:pt x="710064" y="1172410"/>
                    </a:lnTo>
                    <a:lnTo>
                      <a:pt x="708159" y="1178439"/>
                    </a:lnTo>
                    <a:lnTo>
                      <a:pt x="706254" y="1184151"/>
                    </a:lnTo>
                    <a:lnTo>
                      <a:pt x="704983" y="1190498"/>
                    </a:lnTo>
                    <a:lnTo>
                      <a:pt x="704031" y="1196210"/>
                    </a:lnTo>
                    <a:lnTo>
                      <a:pt x="702761" y="1202556"/>
                    </a:lnTo>
                    <a:lnTo>
                      <a:pt x="702443" y="1208903"/>
                    </a:lnTo>
                    <a:lnTo>
                      <a:pt x="702125" y="1215249"/>
                    </a:lnTo>
                    <a:lnTo>
                      <a:pt x="702443" y="1222548"/>
                    </a:lnTo>
                    <a:lnTo>
                      <a:pt x="703078" y="1229529"/>
                    </a:lnTo>
                    <a:lnTo>
                      <a:pt x="704348" y="1236510"/>
                    </a:lnTo>
                    <a:lnTo>
                      <a:pt x="705619" y="1243174"/>
                    </a:lnTo>
                    <a:lnTo>
                      <a:pt x="707206" y="1249838"/>
                    </a:lnTo>
                    <a:lnTo>
                      <a:pt x="709112" y="1256819"/>
                    </a:lnTo>
                    <a:lnTo>
                      <a:pt x="711652" y="1263166"/>
                    </a:lnTo>
                    <a:lnTo>
                      <a:pt x="714193" y="1269512"/>
                    </a:lnTo>
                    <a:lnTo>
                      <a:pt x="717686" y="1275542"/>
                    </a:lnTo>
                    <a:lnTo>
                      <a:pt x="720861" y="1281571"/>
                    </a:lnTo>
                    <a:lnTo>
                      <a:pt x="724355" y="1287283"/>
                    </a:lnTo>
                    <a:lnTo>
                      <a:pt x="728483" y="1292995"/>
                    </a:lnTo>
                    <a:lnTo>
                      <a:pt x="732611" y="1298389"/>
                    </a:lnTo>
                    <a:lnTo>
                      <a:pt x="737057" y="1303784"/>
                    </a:lnTo>
                    <a:lnTo>
                      <a:pt x="742138" y="1308861"/>
                    </a:lnTo>
                    <a:lnTo>
                      <a:pt x="746901" y="1313304"/>
                    </a:lnTo>
                    <a:lnTo>
                      <a:pt x="672275" y="1874339"/>
                    </a:lnTo>
                    <a:lnTo>
                      <a:pt x="854237" y="2050773"/>
                    </a:lnTo>
                    <a:lnTo>
                      <a:pt x="1030800" y="1874339"/>
                    </a:lnTo>
                    <a:lnTo>
                      <a:pt x="956173" y="1313304"/>
                    </a:lnTo>
                    <a:lnTo>
                      <a:pt x="961572" y="1308544"/>
                    </a:lnTo>
                    <a:lnTo>
                      <a:pt x="966018" y="1303466"/>
                    </a:lnTo>
                    <a:lnTo>
                      <a:pt x="970781" y="1298072"/>
                    </a:lnTo>
                    <a:lnTo>
                      <a:pt x="974910" y="1292995"/>
                    </a:lnTo>
                    <a:lnTo>
                      <a:pt x="978720" y="1286965"/>
                    </a:lnTo>
                    <a:lnTo>
                      <a:pt x="982531" y="1281571"/>
                    </a:lnTo>
                    <a:lnTo>
                      <a:pt x="986024" y="1275224"/>
                    </a:lnTo>
                    <a:lnTo>
                      <a:pt x="988882" y="1269195"/>
                    </a:lnTo>
                    <a:lnTo>
                      <a:pt x="991423" y="1262849"/>
                    </a:lnTo>
                    <a:lnTo>
                      <a:pt x="994281" y="1256502"/>
                    </a:lnTo>
                    <a:lnTo>
                      <a:pt x="996186" y="1249838"/>
                    </a:lnTo>
                    <a:lnTo>
                      <a:pt x="997774" y="1243174"/>
                    </a:lnTo>
                    <a:lnTo>
                      <a:pt x="999044" y="1236510"/>
                    </a:lnTo>
                    <a:lnTo>
                      <a:pt x="999997" y="1229212"/>
                    </a:lnTo>
                    <a:lnTo>
                      <a:pt x="1000632" y="1222548"/>
                    </a:lnTo>
                    <a:lnTo>
                      <a:pt x="1000632" y="1215249"/>
                    </a:lnTo>
                    <a:lnTo>
                      <a:pt x="1000632" y="1208903"/>
                    </a:lnTo>
                    <a:lnTo>
                      <a:pt x="1000314" y="1203191"/>
                    </a:lnTo>
                    <a:lnTo>
                      <a:pt x="999679" y="1197479"/>
                    </a:lnTo>
                    <a:lnTo>
                      <a:pt x="998727" y="1191767"/>
                    </a:lnTo>
                    <a:lnTo>
                      <a:pt x="997456" y="1186055"/>
                    </a:lnTo>
                    <a:lnTo>
                      <a:pt x="996186" y="1180661"/>
                    </a:lnTo>
                    <a:lnTo>
                      <a:pt x="994598" y="1175266"/>
                    </a:lnTo>
                    <a:lnTo>
                      <a:pt x="992375" y="1169872"/>
                    </a:lnTo>
                    <a:lnTo>
                      <a:pt x="990152" y="1164794"/>
                    </a:lnTo>
                    <a:lnTo>
                      <a:pt x="987929" y="1159400"/>
                    </a:lnTo>
                    <a:lnTo>
                      <a:pt x="985389" y="1154640"/>
                    </a:lnTo>
                    <a:lnTo>
                      <a:pt x="982849" y="1149563"/>
                    </a:lnTo>
                    <a:lnTo>
                      <a:pt x="979355" y="1144803"/>
                    </a:lnTo>
                    <a:lnTo>
                      <a:pt x="976497" y="1139725"/>
                    </a:lnTo>
                    <a:lnTo>
                      <a:pt x="973004" y="1135283"/>
                    </a:lnTo>
                    <a:lnTo>
                      <a:pt x="969829" y="1130840"/>
                    </a:lnTo>
                    <a:lnTo>
                      <a:pt x="987612" y="1126398"/>
                    </a:lnTo>
                    <a:lnTo>
                      <a:pt x="1005713" y="1121320"/>
                    </a:lnTo>
                    <a:lnTo>
                      <a:pt x="1023496" y="1115609"/>
                    </a:lnTo>
                    <a:lnTo>
                      <a:pt x="1041280" y="1109262"/>
                    </a:lnTo>
                    <a:lnTo>
                      <a:pt x="1058428" y="1101963"/>
                    </a:lnTo>
                    <a:lnTo>
                      <a:pt x="1075576" y="1094665"/>
                    </a:lnTo>
                    <a:lnTo>
                      <a:pt x="1092089" y="1086097"/>
                    </a:lnTo>
                    <a:lnTo>
                      <a:pt x="1108602" y="1076895"/>
                    </a:lnTo>
                    <a:lnTo>
                      <a:pt x="1124480" y="1067375"/>
                    </a:lnTo>
                    <a:lnTo>
                      <a:pt x="1140041" y="1056903"/>
                    </a:lnTo>
                    <a:lnTo>
                      <a:pt x="1155601" y="1046114"/>
                    </a:lnTo>
                    <a:lnTo>
                      <a:pt x="1170209" y="1034690"/>
                    </a:lnTo>
                    <a:lnTo>
                      <a:pt x="1184817" y="1022632"/>
                    </a:lnTo>
                    <a:lnTo>
                      <a:pt x="1198472" y="1009938"/>
                    </a:lnTo>
                    <a:lnTo>
                      <a:pt x="1211809" y="996928"/>
                    </a:lnTo>
                    <a:lnTo>
                      <a:pt x="1225147" y="983283"/>
                    </a:lnTo>
                    <a:lnTo>
                      <a:pt x="1228640" y="979792"/>
                    </a:lnTo>
                    <a:lnTo>
                      <a:pt x="1232451" y="982966"/>
                    </a:lnTo>
                    <a:lnTo>
                      <a:pt x="1257220" y="1002005"/>
                    </a:lnTo>
                    <a:lnTo>
                      <a:pt x="1281037" y="1021680"/>
                    </a:lnTo>
                    <a:lnTo>
                      <a:pt x="1304537" y="1041989"/>
                    </a:lnTo>
                    <a:lnTo>
                      <a:pt x="1316604" y="1052143"/>
                    </a:lnTo>
                    <a:lnTo>
                      <a:pt x="1327719" y="1062615"/>
                    </a:lnTo>
                    <a:lnTo>
                      <a:pt x="1338833" y="1073404"/>
                    </a:lnTo>
                    <a:lnTo>
                      <a:pt x="1349948" y="1084193"/>
                    </a:lnTo>
                    <a:lnTo>
                      <a:pt x="1361062" y="1094982"/>
                    </a:lnTo>
                    <a:lnTo>
                      <a:pt x="1371860" y="1105771"/>
                    </a:lnTo>
                    <a:lnTo>
                      <a:pt x="1382339" y="1116561"/>
                    </a:lnTo>
                    <a:lnTo>
                      <a:pt x="1392818" y="1127984"/>
                    </a:lnTo>
                    <a:lnTo>
                      <a:pt x="1403298" y="1139408"/>
                    </a:lnTo>
                    <a:lnTo>
                      <a:pt x="1413460" y="1150832"/>
                    </a:lnTo>
                    <a:lnTo>
                      <a:pt x="1423304" y="1162573"/>
                    </a:lnTo>
                    <a:lnTo>
                      <a:pt x="1433149" y="1174314"/>
                    </a:lnTo>
                    <a:lnTo>
                      <a:pt x="1442675" y="1186373"/>
                    </a:lnTo>
                    <a:lnTo>
                      <a:pt x="1452202" y="1198748"/>
                    </a:lnTo>
                    <a:lnTo>
                      <a:pt x="1461411" y="1210807"/>
                    </a:lnTo>
                    <a:lnTo>
                      <a:pt x="1470621" y="1223183"/>
                    </a:lnTo>
                    <a:lnTo>
                      <a:pt x="1479830" y="1235876"/>
                    </a:lnTo>
                    <a:lnTo>
                      <a:pt x="1488404" y="1248569"/>
                    </a:lnTo>
                    <a:lnTo>
                      <a:pt x="1496978" y="1261262"/>
                    </a:lnTo>
                    <a:lnTo>
                      <a:pt x="1505552" y="1274272"/>
                    </a:lnTo>
                    <a:lnTo>
                      <a:pt x="1513809" y="1287600"/>
                    </a:lnTo>
                    <a:lnTo>
                      <a:pt x="1521748" y="1300611"/>
                    </a:lnTo>
                    <a:lnTo>
                      <a:pt x="1529687" y="1314573"/>
                    </a:lnTo>
                    <a:lnTo>
                      <a:pt x="1537308" y="1328218"/>
                    </a:lnTo>
                    <a:lnTo>
                      <a:pt x="1544930" y="1341863"/>
                    </a:lnTo>
                    <a:lnTo>
                      <a:pt x="1552234" y="1355826"/>
                    </a:lnTo>
                    <a:lnTo>
                      <a:pt x="1559537" y="1369788"/>
                    </a:lnTo>
                    <a:lnTo>
                      <a:pt x="1566206" y="1384385"/>
                    </a:lnTo>
                    <a:lnTo>
                      <a:pt x="1573193" y="1398982"/>
                    </a:lnTo>
                    <a:lnTo>
                      <a:pt x="1579544" y="1413579"/>
                    </a:lnTo>
                    <a:lnTo>
                      <a:pt x="1586213" y="1428176"/>
                    </a:lnTo>
                    <a:lnTo>
                      <a:pt x="1592246" y="1443725"/>
                    </a:lnTo>
                    <a:lnTo>
                      <a:pt x="1598280" y="1458640"/>
                    </a:lnTo>
                    <a:lnTo>
                      <a:pt x="1603996" y="1473871"/>
                    </a:lnTo>
                    <a:lnTo>
                      <a:pt x="1609712" y="1489738"/>
                    </a:lnTo>
                    <a:lnTo>
                      <a:pt x="1614793" y="1505287"/>
                    </a:lnTo>
                    <a:lnTo>
                      <a:pt x="1620191" y="1521153"/>
                    </a:lnTo>
                    <a:lnTo>
                      <a:pt x="1624955" y="1537337"/>
                    </a:lnTo>
                    <a:lnTo>
                      <a:pt x="1630036" y="1553521"/>
                    </a:lnTo>
                    <a:lnTo>
                      <a:pt x="1634482" y="1570339"/>
                    </a:lnTo>
                    <a:lnTo>
                      <a:pt x="1638610" y="1586840"/>
                    </a:lnTo>
                    <a:lnTo>
                      <a:pt x="1643056" y="1603976"/>
                    </a:lnTo>
                    <a:lnTo>
                      <a:pt x="1646867" y="1620794"/>
                    </a:lnTo>
                    <a:lnTo>
                      <a:pt x="1650677" y="1637930"/>
                    </a:lnTo>
                    <a:lnTo>
                      <a:pt x="1654170" y="1655383"/>
                    </a:lnTo>
                    <a:lnTo>
                      <a:pt x="1657664" y="1673153"/>
                    </a:lnTo>
                    <a:lnTo>
                      <a:pt x="1660522" y="1690923"/>
                    </a:lnTo>
                    <a:lnTo>
                      <a:pt x="1663697" y="1709011"/>
                    </a:lnTo>
                    <a:lnTo>
                      <a:pt x="1666238" y="1727099"/>
                    </a:lnTo>
                    <a:lnTo>
                      <a:pt x="1668461" y="1745821"/>
                    </a:lnTo>
                    <a:lnTo>
                      <a:pt x="1670684" y="1764226"/>
                    </a:lnTo>
                    <a:lnTo>
                      <a:pt x="1672589" y="1783266"/>
                    </a:lnTo>
                    <a:lnTo>
                      <a:pt x="1674177" y="1802305"/>
                    </a:lnTo>
                    <a:lnTo>
                      <a:pt x="1676082" y="1821345"/>
                    </a:lnTo>
                    <a:lnTo>
                      <a:pt x="1677352" y="1841019"/>
                    </a:lnTo>
                    <a:lnTo>
                      <a:pt x="1678305" y="1860694"/>
                    </a:lnTo>
                    <a:lnTo>
                      <a:pt x="1679258" y="1880368"/>
                    </a:lnTo>
                    <a:lnTo>
                      <a:pt x="1679575" y="1900677"/>
                    </a:lnTo>
                    <a:lnTo>
                      <a:pt x="1679575" y="1903850"/>
                    </a:lnTo>
                    <a:lnTo>
                      <a:pt x="1677035" y="1905437"/>
                    </a:lnTo>
                    <a:lnTo>
                      <a:pt x="1653853" y="1918765"/>
                    </a:lnTo>
                    <a:lnTo>
                      <a:pt x="1630353" y="1931775"/>
                    </a:lnTo>
                    <a:lnTo>
                      <a:pt x="1606854" y="1944151"/>
                    </a:lnTo>
                    <a:lnTo>
                      <a:pt x="1583037" y="1956209"/>
                    </a:lnTo>
                    <a:lnTo>
                      <a:pt x="1558902" y="1967950"/>
                    </a:lnTo>
                    <a:lnTo>
                      <a:pt x="1534768" y="1979374"/>
                    </a:lnTo>
                    <a:lnTo>
                      <a:pt x="1510316" y="1990163"/>
                    </a:lnTo>
                    <a:lnTo>
                      <a:pt x="1485864" y="2000635"/>
                    </a:lnTo>
                    <a:lnTo>
                      <a:pt x="1461411" y="2010790"/>
                    </a:lnTo>
                    <a:lnTo>
                      <a:pt x="1436642" y="2020627"/>
                    </a:lnTo>
                    <a:lnTo>
                      <a:pt x="1411872" y="2029512"/>
                    </a:lnTo>
                    <a:lnTo>
                      <a:pt x="1386785" y="2038397"/>
                    </a:lnTo>
                    <a:lnTo>
                      <a:pt x="1361380" y="2046965"/>
                    </a:lnTo>
                    <a:lnTo>
                      <a:pt x="1335975" y="2054581"/>
                    </a:lnTo>
                    <a:lnTo>
                      <a:pt x="1310570" y="2062514"/>
                    </a:lnTo>
                    <a:lnTo>
                      <a:pt x="1285166" y="2069495"/>
                    </a:lnTo>
                    <a:lnTo>
                      <a:pt x="1259443" y="2076159"/>
                    </a:lnTo>
                    <a:lnTo>
                      <a:pt x="1233403" y="2082506"/>
                    </a:lnTo>
                    <a:lnTo>
                      <a:pt x="1207681" y="2088535"/>
                    </a:lnTo>
                    <a:lnTo>
                      <a:pt x="1181959" y="2093929"/>
                    </a:lnTo>
                    <a:lnTo>
                      <a:pt x="1155919" y="2099007"/>
                    </a:lnTo>
                    <a:lnTo>
                      <a:pt x="1129561" y="2103767"/>
                    </a:lnTo>
                    <a:lnTo>
                      <a:pt x="1103204" y="2107892"/>
                    </a:lnTo>
                    <a:lnTo>
                      <a:pt x="1077164" y="2111382"/>
                    </a:lnTo>
                    <a:lnTo>
                      <a:pt x="1050806" y="2114873"/>
                    </a:lnTo>
                    <a:lnTo>
                      <a:pt x="1024131" y="2117729"/>
                    </a:lnTo>
                    <a:lnTo>
                      <a:pt x="997774" y="2119950"/>
                    </a:lnTo>
                    <a:lnTo>
                      <a:pt x="971099" y="2121854"/>
                    </a:lnTo>
                    <a:lnTo>
                      <a:pt x="944424" y="2123441"/>
                    </a:lnTo>
                    <a:lnTo>
                      <a:pt x="917749" y="2125028"/>
                    </a:lnTo>
                    <a:lnTo>
                      <a:pt x="891074" y="2125662"/>
                    </a:lnTo>
                    <a:lnTo>
                      <a:pt x="864399" y="2125662"/>
                    </a:lnTo>
                    <a:lnTo>
                      <a:pt x="835818" y="2125662"/>
                    </a:lnTo>
                    <a:lnTo>
                      <a:pt x="807238" y="2124710"/>
                    </a:lnTo>
                    <a:lnTo>
                      <a:pt x="778657" y="2123124"/>
                    </a:lnTo>
                    <a:lnTo>
                      <a:pt x="750395" y="2121537"/>
                    </a:lnTo>
                    <a:lnTo>
                      <a:pt x="722132" y="2119316"/>
                    </a:lnTo>
                    <a:lnTo>
                      <a:pt x="693869" y="2116777"/>
                    </a:lnTo>
                    <a:lnTo>
                      <a:pt x="665606" y="2113604"/>
                    </a:lnTo>
                    <a:lnTo>
                      <a:pt x="637661" y="2109478"/>
                    </a:lnTo>
                    <a:lnTo>
                      <a:pt x="609398" y="2105353"/>
                    </a:lnTo>
                    <a:lnTo>
                      <a:pt x="581453" y="2100593"/>
                    </a:lnTo>
                    <a:lnTo>
                      <a:pt x="553825" y="2095199"/>
                    </a:lnTo>
                    <a:lnTo>
                      <a:pt x="525880" y="2089487"/>
                    </a:lnTo>
                    <a:lnTo>
                      <a:pt x="498252" y="2083458"/>
                    </a:lnTo>
                    <a:lnTo>
                      <a:pt x="470624" y="2076476"/>
                    </a:lnTo>
                    <a:lnTo>
                      <a:pt x="443314" y="2069495"/>
                    </a:lnTo>
                    <a:lnTo>
                      <a:pt x="416321" y="2061879"/>
                    </a:lnTo>
                    <a:lnTo>
                      <a:pt x="389011" y="2053629"/>
                    </a:lnTo>
                    <a:lnTo>
                      <a:pt x="362019" y="2045378"/>
                    </a:lnTo>
                    <a:lnTo>
                      <a:pt x="335343" y="2036176"/>
                    </a:lnTo>
                    <a:lnTo>
                      <a:pt x="308668" y="2026656"/>
                    </a:lnTo>
                    <a:lnTo>
                      <a:pt x="282311" y="2016502"/>
                    </a:lnTo>
                    <a:lnTo>
                      <a:pt x="255953" y="2006030"/>
                    </a:lnTo>
                    <a:lnTo>
                      <a:pt x="229913" y="1994923"/>
                    </a:lnTo>
                    <a:lnTo>
                      <a:pt x="203556" y="1983499"/>
                    </a:lnTo>
                    <a:lnTo>
                      <a:pt x="177833" y="1971441"/>
                    </a:lnTo>
                    <a:lnTo>
                      <a:pt x="152429" y="1959065"/>
                    </a:lnTo>
                    <a:lnTo>
                      <a:pt x="127024" y="1946372"/>
                    </a:lnTo>
                    <a:lnTo>
                      <a:pt x="101619" y="1933044"/>
                    </a:lnTo>
                    <a:lnTo>
                      <a:pt x="76532" y="1919399"/>
                    </a:lnTo>
                    <a:lnTo>
                      <a:pt x="51762" y="1905437"/>
                    </a:lnTo>
                    <a:lnTo>
                      <a:pt x="27310" y="1890523"/>
                    </a:lnTo>
                    <a:lnTo>
                      <a:pt x="2858" y="1875291"/>
                    </a:lnTo>
                    <a:lnTo>
                      <a:pt x="0" y="1888301"/>
                    </a:lnTo>
                    <a:lnTo>
                      <a:pt x="0" y="1870531"/>
                    </a:lnTo>
                    <a:lnTo>
                      <a:pt x="952" y="1850222"/>
                    </a:lnTo>
                    <a:lnTo>
                      <a:pt x="2223" y="1829913"/>
                    </a:lnTo>
                    <a:lnTo>
                      <a:pt x="3493" y="1809604"/>
                    </a:lnTo>
                    <a:lnTo>
                      <a:pt x="5398" y="1790247"/>
                    </a:lnTo>
                    <a:lnTo>
                      <a:pt x="6986" y="1770573"/>
                    </a:lnTo>
                    <a:lnTo>
                      <a:pt x="9209" y="1750898"/>
                    </a:lnTo>
                    <a:lnTo>
                      <a:pt x="11749" y="1732176"/>
                    </a:lnTo>
                    <a:lnTo>
                      <a:pt x="14290" y="1713136"/>
                    </a:lnTo>
                    <a:lnTo>
                      <a:pt x="17148" y="1694414"/>
                    </a:lnTo>
                    <a:lnTo>
                      <a:pt x="20006" y="1676009"/>
                    </a:lnTo>
                    <a:lnTo>
                      <a:pt x="23499" y="1657604"/>
                    </a:lnTo>
                    <a:lnTo>
                      <a:pt x="26992" y="1639834"/>
                    </a:lnTo>
                    <a:lnTo>
                      <a:pt x="30486" y="1621746"/>
                    </a:lnTo>
                    <a:lnTo>
                      <a:pt x="34931" y="1604293"/>
                    </a:lnTo>
                    <a:lnTo>
                      <a:pt x="38742" y="1586840"/>
                    </a:lnTo>
                    <a:lnTo>
                      <a:pt x="43188" y="1569704"/>
                    </a:lnTo>
                    <a:lnTo>
                      <a:pt x="47951" y="1552569"/>
                    </a:lnTo>
                    <a:lnTo>
                      <a:pt x="52715" y="1536068"/>
                    </a:lnTo>
                    <a:lnTo>
                      <a:pt x="57796" y="1519249"/>
                    </a:lnTo>
                    <a:lnTo>
                      <a:pt x="62877" y="1503066"/>
                    </a:lnTo>
                    <a:lnTo>
                      <a:pt x="68593" y="1486564"/>
                    </a:lnTo>
                    <a:lnTo>
                      <a:pt x="73991" y="1470698"/>
                    </a:lnTo>
                    <a:lnTo>
                      <a:pt x="80025" y="1455149"/>
                    </a:lnTo>
                    <a:lnTo>
                      <a:pt x="86059" y="1439283"/>
                    </a:lnTo>
                    <a:lnTo>
                      <a:pt x="92410" y="1424051"/>
                    </a:lnTo>
                    <a:lnTo>
                      <a:pt x="98761" y="1409137"/>
                    </a:lnTo>
                    <a:lnTo>
                      <a:pt x="105430" y="1393905"/>
                    </a:lnTo>
                    <a:lnTo>
                      <a:pt x="112098" y="1378990"/>
                    </a:lnTo>
                    <a:lnTo>
                      <a:pt x="119402" y="1364393"/>
                    </a:lnTo>
                    <a:lnTo>
                      <a:pt x="126706" y="1350114"/>
                    </a:lnTo>
                    <a:lnTo>
                      <a:pt x="134010" y="1335834"/>
                    </a:lnTo>
                    <a:lnTo>
                      <a:pt x="141632" y="1321871"/>
                    </a:lnTo>
                    <a:lnTo>
                      <a:pt x="149571" y="1307909"/>
                    </a:lnTo>
                    <a:lnTo>
                      <a:pt x="157510" y="1294264"/>
                    </a:lnTo>
                    <a:lnTo>
                      <a:pt x="165766" y="1280936"/>
                    </a:lnTo>
                    <a:lnTo>
                      <a:pt x="174023" y="1267291"/>
                    </a:lnTo>
                    <a:lnTo>
                      <a:pt x="182597" y="1253963"/>
                    </a:lnTo>
                    <a:lnTo>
                      <a:pt x="191171" y="1241270"/>
                    </a:lnTo>
                    <a:lnTo>
                      <a:pt x="200380" y="1228260"/>
                    </a:lnTo>
                    <a:lnTo>
                      <a:pt x="209589" y="1215884"/>
                    </a:lnTo>
                    <a:lnTo>
                      <a:pt x="218799" y="1203191"/>
                    </a:lnTo>
                    <a:lnTo>
                      <a:pt x="228008" y="1191133"/>
                    </a:lnTo>
                    <a:lnTo>
                      <a:pt x="237852" y="1178757"/>
                    </a:lnTo>
                    <a:lnTo>
                      <a:pt x="247697" y="1167016"/>
                    </a:lnTo>
                    <a:lnTo>
                      <a:pt x="257541" y="1155275"/>
                    </a:lnTo>
                    <a:lnTo>
                      <a:pt x="267703" y="1143533"/>
                    </a:lnTo>
                    <a:lnTo>
                      <a:pt x="278182" y="1132110"/>
                    </a:lnTo>
                    <a:lnTo>
                      <a:pt x="288662" y="1120686"/>
                    </a:lnTo>
                    <a:lnTo>
                      <a:pt x="298824" y="1109579"/>
                    </a:lnTo>
                    <a:lnTo>
                      <a:pt x="309938" y="1098473"/>
                    </a:lnTo>
                    <a:lnTo>
                      <a:pt x="320735" y="1087684"/>
                    </a:lnTo>
                    <a:lnTo>
                      <a:pt x="331850" y="1076895"/>
                    </a:lnTo>
                    <a:lnTo>
                      <a:pt x="343282" y="1066423"/>
                    </a:lnTo>
                    <a:lnTo>
                      <a:pt x="354715" y="1055951"/>
                    </a:lnTo>
                    <a:lnTo>
                      <a:pt x="366147" y="1045797"/>
                    </a:lnTo>
                    <a:lnTo>
                      <a:pt x="377897" y="1035642"/>
                    </a:lnTo>
                    <a:lnTo>
                      <a:pt x="389964" y="1025805"/>
                    </a:lnTo>
                    <a:lnTo>
                      <a:pt x="401714" y="1015968"/>
                    </a:lnTo>
                    <a:lnTo>
                      <a:pt x="414099" y="1006448"/>
                    </a:lnTo>
                    <a:lnTo>
                      <a:pt x="426801" y="996928"/>
                    </a:lnTo>
                    <a:lnTo>
                      <a:pt x="439186" y="987408"/>
                    </a:lnTo>
                    <a:lnTo>
                      <a:pt x="451571" y="977888"/>
                    </a:lnTo>
                    <a:lnTo>
                      <a:pt x="477293" y="960118"/>
                    </a:lnTo>
                    <a:lnTo>
                      <a:pt x="481421" y="957262"/>
                    </a:lnTo>
                    <a:close/>
                    <a:moveTo>
                      <a:pt x="839471" y="0"/>
                    </a:moveTo>
                    <a:lnTo>
                      <a:pt x="852171" y="0"/>
                    </a:lnTo>
                    <a:lnTo>
                      <a:pt x="865506" y="0"/>
                    </a:lnTo>
                    <a:lnTo>
                      <a:pt x="878206" y="636"/>
                    </a:lnTo>
                    <a:lnTo>
                      <a:pt x="890906" y="1271"/>
                    </a:lnTo>
                    <a:lnTo>
                      <a:pt x="903288" y="2542"/>
                    </a:lnTo>
                    <a:lnTo>
                      <a:pt x="915988" y="3813"/>
                    </a:lnTo>
                    <a:lnTo>
                      <a:pt x="928371" y="5719"/>
                    </a:lnTo>
                    <a:lnTo>
                      <a:pt x="940436" y="7943"/>
                    </a:lnTo>
                    <a:lnTo>
                      <a:pt x="952818" y="10167"/>
                    </a:lnTo>
                    <a:lnTo>
                      <a:pt x="964883" y="12708"/>
                    </a:lnTo>
                    <a:lnTo>
                      <a:pt x="976631" y="15568"/>
                    </a:lnTo>
                    <a:lnTo>
                      <a:pt x="988696" y="19062"/>
                    </a:lnTo>
                    <a:lnTo>
                      <a:pt x="1000443" y="22239"/>
                    </a:lnTo>
                    <a:lnTo>
                      <a:pt x="1011873" y="26052"/>
                    </a:lnTo>
                    <a:lnTo>
                      <a:pt x="1023621" y="30182"/>
                    </a:lnTo>
                    <a:lnTo>
                      <a:pt x="1034733" y="34630"/>
                    </a:lnTo>
                    <a:lnTo>
                      <a:pt x="1046163" y="39395"/>
                    </a:lnTo>
                    <a:lnTo>
                      <a:pt x="1057276" y="44161"/>
                    </a:lnTo>
                    <a:lnTo>
                      <a:pt x="1068388" y="48926"/>
                    </a:lnTo>
                    <a:lnTo>
                      <a:pt x="1079183" y="54645"/>
                    </a:lnTo>
                    <a:lnTo>
                      <a:pt x="1089661" y="60046"/>
                    </a:lnTo>
                    <a:lnTo>
                      <a:pt x="1100456" y="66082"/>
                    </a:lnTo>
                    <a:lnTo>
                      <a:pt x="1110616" y="72119"/>
                    </a:lnTo>
                    <a:lnTo>
                      <a:pt x="1120776" y="78790"/>
                    </a:lnTo>
                    <a:lnTo>
                      <a:pt x="1130936" y="85462"/>
                    </a:lnTo>
                    <a:lnTo>
                      <a:pt x="1140461" y="92134"/>
                    </a:lnTo>
                    <a:lnTo>
                      <a:pt x="1150303" y="99123"/>
                    </a:lnTo>
                    <a:lnTo>
                      <a:pt x="1159828" y="106430"/>
                    </a:lnTo>
                    <a:lnTo>
                      <a:pt x="1169353" y="114055"/>
                    </a:lnTo>
                    <a:lnTo>
                      <a:pt x="1178561" y="121680"/>
                    </a:lnTo>
                    <a:lnTo>
                      <a:pt x="1187133" y="129623"/>
                    </a:lnTo>
                    <a:lnTo>
                      <a:pt x="1196023" y="137883"/>
                    </a:lnTo>
                    <a:lnTo>
                      <a:pt x="1204596" y="146143"/>
                    </a:lnTo>
                    <a:lnTo>
                      <a:pt x="1213168" y="155039"/>
                    </a:lnTo>
                    <a:lnTo>
                      <a:pt x="1221106" y="163299"/>
                    </a:lnTo>
                    <a:lnTo>
                      <a:pt x="1229043" y="172513"/>
                    </a:lnTo>
                    <a:lnTo>
                      <a:pt x="1236981" y="181726"/>
                    </a:lnTo>
                    <a:lnTo>
                      <a:pt x="1244283" y="190939"/>
                    </a:lnTo>
                    <a:lnTo>
                      <a:pt x="1251586" y="200153"/>
                    </a:lnTo>
                    <a:lnTo>
                      <a:pt x="1258888" y="210001"/>
                    </a:lnTo>
                    <a:lnTo>
                      <a:pt x="1265556" y="219850"/>
                    </a:lnTo>
                    <a:lnTo>
                      <a:pt x="1272223" y="230017"/>
                    </a:lnTo>
                    <a:lnTo>
                      <a:pt x="1278256" y="240183"/>
                    </a:lnTo>
                    <a:lnTo>
                      <a:pt x="1284606" y="250667"/>
                    </a:lnTo>
                    <a:lnTo>
                      <a:pt x="1290321" y="261151"/>
                    </a:lnTo>
                    <a:lnTo>
                      <a:pt x="1296353" y="271953"/>
                    </a:lnTo>
                    <a:lnTo>
                      <a:pt x="1301433" y="282755"/>
                    </a:lnTo>
                    <a:lnTo>
                      <a:pt x="1306831" y="293239"/>
                    </a:lnTo>
                    <a:lnTo>
                      <a:pt x="1311593" y="304359"/>
                    </a:lnTo>
                    <a:lnTo>
                      <a:pt x="1316356" y="315796"/>
                    </a:lnTo>
                    <a:lnTo>
                      <a:pt x="1320483" y="327234"/>
                    </a:lnTo>
                    <a:lnTo>
                      <a:pt x="1324293" y="338671"/>
                    </a:lnTo>
                    <a:lnTo>
                      <a:pt x="1328421" y="350426"/>
                    </a:lnTo>
                    <a:lnTo>
                      <a:pt x="1331913" y="362181"/>
                    </a:lnTo>
                    <a:lnTo>
                      <a:pt x="1335088" y="373936"/>
                    </a:lnTo>
                    <a:lnTo>
                      <a:pt x="1337946" y="386009"/>
                    </a:lnTo>
                    <a:lnTo>
                      <a:pt x="1340803" y="398081"/>
                    </a:lnTo>
                    <a:lnTo>
                      <a:pt x="1343026" y="410472"/>
                    </a:lnTo>
                    <a:lnTo>
                      <a:pt x="1344931" y="422862"/>
                    </a:lnTo>
                    <a:lnTo>
                      <a:pt x="1346518" y="435252"/>
                    </a:lnTo>
                    <a:lnTo>
                      <a:pt x="1348106" y="447643"/>
                    </a:lnTo>
                    <a:lnTo>
                      <a:pt x="1349058" y="460033"/>
                    </a:lnTo>
                    <a:lnTo>
                      <a:pt x="1350011" y="472741"/>
                    </a:lnTo>
                    <a:lnTo>
                      <a:pt x="1350646" y="485449"/>
                    </a:lnTo>
                    <a:lnTo>
                      <a:pt x="1350963" y="498475"/>
                    </a:lnTo>
                    <a:lnTo>
                      <a:pt x="1350646" y="513407"/>
                    </a:lnTo>
                    <a:lnTo>
                      <a:pt x="1349693" y="528975"/>
                    </a:lnTo>
                    <a:lnTo>
                      <a:pt x="1348423" y="543907"/>
                    </a:lnTo>
                    <a:lnTo>
                      <a:pt x="1347153" y="558521"/>
                    </a:lnTo>
                    <a:lnTo>
                      <a:pt x="1345248" y="573453"/>
                    </a:lnTo>
                    <a:lnTo>
                      <a:pt x="1342708" y="588067"/>
                    </a:lnTo>
                    <a:lnTo>
                      <a:pt x="1339851" y="602682"/>
                    </a:lnTo>
                    <a:lnTo>
                      <a:pt x="1336358" y="616660"/>
                    </a:lnTo>
                    <a:lnTo>
                      <a:pt x="1332866" y="631275"/>
                    </a:lnTo>
                    <a:lnTo>
                      <a:pt x="1328738" y="645254"/>
                    </a:lnTo>
                    <a:lnTo>
                      <a:pt x="1324293" y="658915"/>
                    </a:lnTo>
                    <a:lnTo>
                      <a:pt x="1319531" y="672576"/>
                    </a:lnTo>
                    <a:lnTo>
                      <a:pt x="1314133" y="685920"/>
                    </a:lnTo>
                    <a:lnTo>
                      <a:pt x="1308418" y="699263"/>
                    </a:lnTo>
                    <a:lnTo>
                      <a:pt x="1302386" y="712607"/>
                    </a:lnTo>
                    <a:lnTo>
                      <a:pt x="1296353" y="725315"/>
                    </a:lnTo>
                    <a:lnTo>
                      <a:pt x="1289368" y="738023"/>
                    </a:lnTo>
                    <a:lnTo>
                      <a:pt x="1282383" y="750413"/>
                    </a:lnTo>
                    <a:lnTo>
                      <a:pt x="1275081" y="762486"/>
                    </a:lnTo>
                    <a:lnTo>
                      <a:pt x="1267143" y="774559"/>
                    </a:lnTo>
                    <a:lnTo>
                      <a:pt x="1259206" y="786313"/>
                    </a:lnTo>
                    <a:lnTo>
                      <a:pt x="1250633" y="797751"/>
                    </a:lnTo>
                    <a:lnTo>
                      <a:pt x="1242061" y="809188"/>
                    </a:lnTo>
                    <a:lnTo>
                      <a:pt x="1232853" y="819990"/>
                    </a:lnTo>
                    <a:lnTo>
                      <a:pt x="1223963" y="830792"/>
                    </a:lnTo>
                    <a:lnTo>
                      <a:pt x="1214121" y="841276"/>
                    </a:lnTo>
                    <a:lnTo>
                      <a:pt x="1204278" y="851442"/>
                    </a:lnTo>
                    <a:lnTo>
                      <a:pt x="1193801" y="860974"/>
                    </a:lnTo>
                    <a:lnTo>
                      <a:pt x="1183323" y="870822"/>
                    </a:lnTo>
                    <a:lnTo>
                      <a:pt x="1172528" y="880036"/>
                    </a:lnTo>
                    <a:lnTo>
                      <a:pt x="1161733" y="889249"/>
                    </a:lnTo>
                    <a:lnTo>
                      <a:pt x="1150303" y="897827"/>
                    </a:lnTo>
                    <a:lnTo>
                      <a:pt x="1134746" y="909264"/>
                    </a:lnTo>
                    <a:lnTo>
                      <a:pt x="1118236" y="920066"/>
                    </a:lnTo>
                    <a:lnTo>
                      <a:pt x="1101408" y="929915"/>
                    </a:lnTo>
                    <a:lnTo>
                      <a:pt x="1084581" y="939446"/>
                    </a:lnTo>
                    <a:lnTo>
                      <a:pt x="1066801" y="948342"/>
                    </a:lnTo>
                    <a:lnTo>
                      <a:pt x="1048703" y="956602"/>
                    </a:lnTo>
                    <a:lnTo>
                      <a:pt x="1040131" y="960414"/>
                    </a:lnTo>
                    <a:lnTo>
                      <a:pt x="1030606" y="963909"/>
                    </a:lnTo>
                    <a:lnTo>
                      <a:pt x="1021398" y="967722"/>
                    </a:lnTo>
                    <a:lnTo>
                      <a:pt x="1011873" y="970899"/>
                    </a:lnTo>
                    <a:lnTo>
                      <a:pt x="1002348" y="973758"/>
                    </a:lnTo>
                    <a:lnTo>
                      <a:pt x="993141" y="976617"/>
                    </a:lnTo>
                    <a:lnTo>
                      <a:pt x="983616" y="979794"/>
                    </a:lnTo>
                    <a:lnTo>
                      <a:pt x="973773" y="982018"/>
                    </a:lnTo>
                    <a:lnTo>
                      <a:pt x="963931" y="984560"/>
                    </a:lnTo>
                    <a:lnTo>
                      <a:pt x="954088" y="986466"/>
                    </a:lnTo>
                    <a:lnTo>
                      <a:pt x="944246" y="988372"/>
                    </a:lnTo>
                    <a:lnTo>
                      <a:pt x="934403" y="990596"/>
                    </a:lnTo>
                    <a:lnTo>
                      <a:pt x="924561" y="991867"/>
                    </a:lnTo>
                    <a:lnTo>
                      <a:pt x="914401" y="993455"/>
                    </a:lnTo>
                    <a:lnTo>
                      <a:pt x="904241" y="994409"/>
                    </a:lnTo>
                    <a:lnTo>
                      <a:pt x="893763" y="995362"/>
                    </a:lnTo>
                    <a:lnTo>
                      <a:pt x="883603" y="995997"/>
                    </a:lnTo>
                    <a:lnTo>
                      <a:pt x="873126" y="996632"/>
                    </a:lnTo>
                    <a:lnTo>
                      <a:pt x="862648" y="996950"/>
                    </a:lnTo>
                    <a:lnTo>
                      <a:pt x="852171" y="996950"/>
                    </a:lnTo>
                    <a:lnTo>
                      <a:pt x="840423" y="996950"/>
                    </a:lnTo>
                    <a:lnTo>
                      <a:pt x="828358" y="996315"/>
                    </a:lnTo>
                    <a:lnTo>
                      <a:pt x="816293" y="995679"/>
                    </a:lnTo>
                    <a:lnTo>
                      <a:pt x="804546" y="994726"/>
                    </a:lnTo>
                    <a:lnTo>
                      <a:pt x="792798" y="993455"/>
                    </a:lnTo>
                    <a:lnTo>
                      <a:pt x="781368" y="992185"/>
                    </a:lnTo>
                    <a:lnTo>
                      <a:pt x="769621" y="990278"/>
                    </a:lnTo>
                    <a:lnTo>
                      <a:pt x="758191" y="988054"/>
                    </a:lnTo>
                    <a:lnTo>
                      <a:pt x="746761" y="985831"/>
                    </a:lnTo>
                    <a:lnTo>
                      <a:pt x="735331" y="983289"/>
                    </a:lnTo>
                    <a:lnTo>
                      <a:pt x="724218" y="980430"/>
                    </a:lnTo>
                    <a:lnTo>
                      <a:pt x="713106" y="977253"/>
                    </a:lnTo>
                    <a:lnTo>
                      <a:pt x="702311" y="973758"/>
                    </a:lnTo>
                    <a:lnTo>
                      <a:pt x="691198" y="970263"/>
                    </a:lnTo>
                    <a:lnTo>
                      <a:pt x="680721" y="966768"/>
                    </a:lnTo>
                    <a:lnTo>
                      <a:pt x="670243" y="962321"/>
                    </a:lnTo>
                    <a:lnTo>
                      <a:pt x="659448" y="958190"/>
                    </a:lnTo>
                    <a:lnTo>
                      <a:pt x="648971" y="953425"/>
                    </a:lnTo>
                    <a:lnTo>
                      <a:pt x="638811" y="948659"/>
                    </a:lnTo>
                    <a:lnTo>
                      <a:pt x="628651" y="943894"/>
                    </a:lnTo>
                    <a:lnTo>
                      <a:pt x="618491" y="938493"/>
                    </a:lnTo>
                    <a:lnTo>
                      <a:pt x="608648" y="933410"/>
                    </a:lnTo>
                    <a:lnTo>
                      <a:pt x="599123" y="927373"/>
                    </a:lnTo>
                    <a:lnTo>
                      <a:pt x="589281" y="921655"/>
                    </a:lnTo>
                    <a:lnTo>
                      <a:pt x="579756" y="915618"/>
                    </a:lnTo>
                    <a:lnTo>
                      <a:pt x="570548" y="909264"/>
                    </a:lnTo>
                    <a:lnTo>
                      <a:pt x="561023" y="902910"/>
                    </a:lnTo>
                    <a:lnTo>
                      <a:pt x="552133" y="895921"/>
                    </a:lnTo>
                    <a:lnTo>
                      <a:pt x="543561" y="889249"/>
                    </a:lnTo>
                    <a:lnTo>
                      <a:pt x="534671" y="881942"/>
                    </a:lnTo>
                    <a:lnTo>
                      <a:pt x="526098" y="874952"/>
                    </a:lnTo>
                    <a:lnTo>
                      <a:pt x="517526" y="867328"/>
                    </a:lnTo>
                    <a:lnTo>
                      <a:pt x="508318" y="858750"/>
                    </a:lnTo>
                    <a:lnTo>
                      <a:pt x="499428" y="849854"/>
                    </a:lnTo>
                    <a:lnTo>
                      <a:pt x="490538" y="840958"/>
                    </a:lnTo>
                    <a:lnTo>
                      <a:pt x="481648" y="831427"/>
                    </a:lnTo>
                    <a:lnTo>
                      <a:pt x="473711" y="821896"/>
                    </a:lnTo>
                    <a:lnTo>
                      <a:pt x="465456" y="812047"/>
                    </a:lnTo>
                    <a:lnTo>
                      <a:pt x="457518" y="801881"/>
                    </a:lnTo>
                    <a:lnTo>
                      <a:pt x="449898" y="791714"/>
                    </a:lnTo>
                    <a:lnTo>
                      <a:pt x="442596" y="781548"/>
                    </a:lnTo>
                    <a:lnTo>
                      <a:pt x="435293" y="770746"/>
                    </a:lnTo>
                    <a:lnTo>
                      <a:pt x="428626" y="759944"/>
                    </a:lnTo>
                    <a:lnTo>
                      <a:pt x="421958" y="749142"/>
                    </a:lnTo>
                    <a:lnTo>
                      <a:pt x="415608" y="738023"/>
                    </a:lnTo>
                    <a:lnTo>
                      <a:pt x="409576" y="726585"/>
                    </a:lnTo>
                    <a:lnTo>
                      <a:pt x="403861" y="715148"/>
                    </a:lnTo>
                    <a:lnTo>
                      <a:pt x="398463" y="703393"/>
                    </a:lnTo>
                    <a:lnTo>
                      <a:pt x="393383" y="691638"/>
                    </a:lnTo>
                    <a:lnTo>
                      <a:pt x="388303" y="679566"/>
                    </a:lnTo>
                    <a:lnTo>
                      <a:pt x="383858" y="667493"/>
                    </a:lnTo>
                    <a:lnTo>
                      <a:pt x="379731" y="655420"/>
                    </a:lnTo>
                    <a:lnTo>
                      <a:pt x="375603" y="643030"/>
                    </a:lnTo>
                    <a:lnTo>
                      <a:pt x="372111" y="630322"/>
                    </a:lnTo>
                    <a:lnTo>
                      <a:pt x="368936" y="617614"/>
                    </a:lnTo>
                    <a:lnTo>
                      <a:pt x="365443" y="604588"/>
                    </a:lnTo>
                    <a:lnTo>
                      <a:pt x="362903" y="591880"/>
                    </a:lnTo>
                    <a:lnTo>
                      <a:pt x="360681" y="578854"/>
                    </a:lnTo>
                    <a:lnTo>
                      <a:pt x="358776" y="565828"/>
                    </a:lnTo>
                    <a:lnTo>
                      <a:pt x="357188" y="552485"/>
                    </a:lnTo>
                    <a:lnTo>
                      <a:pt x="355601" y="539141"/>
                    </a:lnTo>
                    <a:lnTo>
                      <a:pt x="354648" y="525480"/>
                    </a:lnTo>
                    <a:lnTo>
                      <a:pt x="354331" y="511819"/>
                    </a:lnTo>
                    <a:lnTo>
                      <a:pt x="354013" y="498475"/>
                    </a:lnTo>
                    <a:lnTo>
                      <a:pt x="354331" y="485449"/>
                    </a:lnTo>
                    <a:lnTo>
                      <a:pt x="354648" y="472741"/>
                    </a:lnTo>
                    <a:lnTo>
                      <a:pt x="355601" y="460033"/>
                    </a:lnTo>
                    <a:lnTo>
                      <a:pt x="356871" y="447643"/>
                    </a:lnTo>
                    <a:lnTo>
                      <a:pt x="358141" y="434935"/>
                    </a:lnTo>
                    <a:lnTo>
                      <a:pt x="360046" y="422544"/>
                    </a:lnTo>
                    <a:lnTo>
                      <a:pt x="361951" y="410472"/>
                    </a:lnTo>
                    <a:lnTo>
                      <a:pt x="364173" y="397763"/>
                    </a:lnTo>
                    <a:lnTo>
                      <a:pt x="366713" y="385691"/>
                    </a:lnTo>
                    <a:lnTo>
                      <a:pt x="369888" y="373936"/>
                    </a:lnTo>
                    <a:lnTo>
                      <a:pt x="373063" y="361863"/>
                    </a:lnTo>
                    <a:lnTo>
                      <a:pt x="376556" y="350108"/>
                    </a:lnTo>
                    <a:lnTo>
                      <a:pt x="380683" y="338671"/>
                    </a:lnTo>
                    <a:lnTo>
                      <a:pt x="384493" y="326916"/>
                    </a:lnTo>
                    <a:lnTo>
                      <a:pt x="388621" y="315796"/>
                    </a:lnTo>
                    <a:lnTo>
                      <a:pt x="393383" y="304359"/>
                    </a:lnTo>
                    <a:lnTo>
                      <a:pt x="398146" y="293239"/>
                    </a:lnTo>
                    <a:lnTo>
                      <a:pt x="403543" y="282755"/>
                    </a:lnTo>
                    <a:lnTo>
                      <a:pt x="408623" y="271636"/>
                    </a:lnTo>
                    <a:lnTo>
                      <a:pt x="414656" y="261151"/>
                    </a:lnTo>
                    <a:lnTo>
                      <a:pt x="420371" y="250667"/>
                    </a:lnTo>
                    <a:lnTo>
                      <a:pt x="426721" y="240183"/>
                    </a:lnTo>
                    <a:lnTo>
                      <a:pt x="432753" y="230017"/>
                    </a:lnTo>
                    <a:lnTo>
                      <a:pt x="439421" y="219850"/>
                    </a:lnTo>
                    <a:lnTo>
                      <a:pt x="446088" y="210001"/>
                    </a:lnTo>
                    <a:lnTo>
                      <a:pt x="453391" y="200153"/>
                    </a:lnTo>
                    <a:lnTo>
                      <a:pt x="460693" y="190939"/>
                    </a:lnTo>
                    <a:lnTo>
                      <a:pt x="467996" y="181408"/>
                    </a:lnTo>
                    <a:lnTo>
                      <a:pt x="475933" y="172195"/>
                    </a:lnTo>
                    <a:lnTo>
                      <a:pt x="483871" y="163299"/>
                    </a:lnTo>
                    <a:lnTo>
                      <a:pt x="491808" y="154403"/>
                    </a:lnTo>
                    <a:lnTo>
                      <a:pt x="500381" y="146143"/>
                    </a:lnTo>
                    <a:lnTo>
                      <a:pt x="508953" y="137565"/>
                    </a:lnTo>
                    <a:lnTo>
                      <a:pt x="517526" y="129305"/>
                    </a:lnTo>
                    <a:lnTo>
                      <a:pt x="526416" y="121680"/>
                    </a:lnTo>
                    <a:lnTo>
                      <a:pt x="535623" y="113738"/>
                    </a:lnTo>
                    <a:lnTo>
                      <a:pt x="545148" y="106113"/>
                    </a:lnTo>
                    <a:lnTo>
                      <a:pt x="554673" y="99123"/>
                    </a:lnTo>
                    <a:lnTo>
                      <a:pt x="564516" y="92134"/>
                    </a:lnTo>
                    <a:lnTo>
                      <a:pt x="574041" y="85462"/>
                    </a:lnTo>
                    <a:lnTo>
                      <a:pt x="584201" y="78473"/>
                    </a:lnTo>
                    <a:lnTo>
                      <a:pt x="594361" y="72119"/>
                    </a:lnTo>
                    <a:lnTo>
                      <a:pt x="604838" y="66082"/>
                    </a:lnTo>
                    <a:lnTo>
                      <a:pt x="615316" y="60046"/>
                    </a:lnTo>
                    <a:lnTo>
                      <a:pt x="625793" y="54645"/>
                    </a:lnTo>
                    <a:lnTo>
                      <a:pt x="636906" y="48926"/>
                    </a:lnTo>
                    <a:lnTo>
                      <a:pt x="647701" y="44161"/>
                    </a:lnTo>
                    <a:lnTo>
                      <a:pt x="658813" y="39395"/>
                    </a:lnTo>
                    <a:lnTo>
                      <a:pt x="670243" y="34630"/>
                    </a:lnTo>
                    <a:lnTo>
                      <a:pt x="681356" y="30182"/>
                    </a:lnTo>
                    <a:lnTo>
                      <a:pt x="693103" y="26052"/>
                    </a:lnTo>
                    <a:lnTo>
                      <a:pt x="704533" y="22239"/>
                    </a:lnTo>
                    <a:lnTo>
                      <a:pt x="716281" y="19062"/>
                    </a:lnTo>
                    <a:lnTo>
                      <a:pt x="728346" y="15568"/>
                    </a:lnTo>
                    <a:lnTo>
                      <a:pt x="740093" y="12708"/>
                    </a:lnTo>
                    <a:lnTo>
                      <a:pt x="752158" y="10167"/>
                    </a:lnTo>
                    <a:lnTo>
                      <a:pt x="764541" y="7625"/>
                    </a:lnTo>
                    <a:lnTo>
                      <a:pt x="776606" y="5719"/>
                    </a:lnTo>
                    <a:lnTo>
                      <a:pt x="788988" y="3813"/>
                    </a:lnTo>
                    <a:lnTo>
                      <a:pt x="801688" y="2542"/>
                    </a:lnTo>
                    <a:lnTo>
                      <a:pt x="814071" y="1271"/>
                    </a:lnTo>
                    <a:lnTo>
                      <a:pt x="826771" y="636"/>
                    </a:lnTo>
                    <a:lnTo>
                      <a:pt x="839471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>
                  <a:defRPr/>
                </a:pPr>
                <a:endParaRPr lang="zh-CN" altLang="en-US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474" y="9083"/>
              <a:ext cx="7317" cy="793"/>
              <a:chOff x="3438034" y="5159700"/>
              <a:chExt cx="4647680" cy="503710"/>
            </a:xfrm>
          </p:grpSpPr>
          <p:sp>
            <p:nvSpPr>
              <p:cNvPr id="12" name="KSO_Shape"/>
              <p:cNvSpPr/>
              <p:nvPr/>
            </p:nvSpPr>
            <p:spPr>
              <a:xfrm>
                <a:off x="3438034" y="5159700"/>
                <a:ext cx="503710" cy="503710"/>
              </a:xfrm>
              <a:custGeom>
                <a:avLst/>
                <a:gdLst>
                  <a:gd name="connsiteX0" fmla="*/ 320662 w 792088"/>
                  <a:gd name="connsiteY0" fmla="*/ 99114 h 792088"/>
                  <a:gd name="connsiteX1" fmla="*/ 320662 w 792088"/>
                  <a:gd name="connsiteY1" fmla="*/ 475062 h 792088"/>
                  <a:gd name="connsiteX2" fmla="*/ 696610 w 792088"/>
                  <a:gd name="connsiteY2" fmla="*/ 475062 h 792088"/>
                  <a:gd name="connsiteX3" fmla="*/ 696610 w 792088"/>
                  <a:gd name="connsiteY3" fmla="*/ 434076 h 792088"/>
                  <a:gd name="connsiteX4" fmla="*/ 361648 w 792088"/>
                  <a:gd name="connsiteY4" fmla="*/ 434076 h 792088"/>
                  <a:gd name="connsiteX5" fmla="*/ 361648 w 792088"/>
                  <a:gd name="connsiteY5" fmla="*/ 99114 h 792088"/>
                  <a:gd name="connsiteX6" fmla="*/ 396044 w 792088"/>
                  <a:gd name="connsiteY6" fmla="*/ 0 h 792088"/>
                  <a:gd name="connsiteX7" fmla="*/ 792088 w 792088"/>
                  <a:gd name="connsiteY7" fmla="*/ 396044 h 792088"/>
                  <a:gd name="connsiteX8" fmla="*/ 396044 w 792088"/>
                  <a:gd name="connsiteY8" fmla="*/ 792088 h 792088"/>
                  <a:gd name="connsiteX9" fmla="*/ 0 w 792088"/>
                  <a:gd name="connsiteY9" fmla="*/ 396044 h 792088"/>
                  <a:gd name="connsiteX10" fmla="*/ 396044 w 792088"/>
                  <a:gd name="connsiteY10" fmla="*/ 0 h 792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92088" h="792088">
                    <a:moveTo>
                      <a:pt x="320662" y="99114"/>
                    </a:moveTo>
                    <a:lnTo>
                      <a:pt x="320662" y="475062"/>
                    </a:lnTo>
                    <a:lnTo>
                      <a:pt x="696610" y="475062"/>
                    </a:lnTo>
                    <a:lnTo>
                      <a:pt x="696610" y="434076"/>
                    </a:lnTo>
                    <a:lnTo>
                      <a:pt x="361648" y="434076"/>
                    </a:lnTo>
                    <a:lnTo>
                      <a:pt x="361648" y="99114"/>
                    </a:lnTo>
                    <a:close/>
                    <a:moveTo>
                      <a:pt x="396044" y="0"/>
                    </a:moveTo>
                    <a:cubicBezTo>
                      <a:pt x="614773" y="0"/>
                      <a:pt x="792088" y="177315"/>
                      <a:pt x="792088" y="396044"/>
                    </a:cubicBezTo>
                    <a:cubicBezTo>
                      <a:pt x="792088" y="614773"/>
                      <a:pt x="614773" y="792088"/>
                      <a:pt x="396044" y="792088"/>
                    </a:cubicBezTo>
                    <a:cubicBezTo>
                      <a:pt x="177315" y="792088"/>
                      <a:pt x="0" y="614773"/>
                      <a:pt x="0" y="396044"/>
                    </a:cubicBezTo>
                    <a:cubicBezTo>
                      <a:pt x="0" y="177315"/>
                      <a:pt x="177315" y="0"/>
                      <a:pt x="396044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960757" y="5182019"/>
                <a:ext cx="4124957" cy="41847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Theme: Illini Blue and Orange</a:t>
                </a:r>
                <a:endPara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442" y="7108"/>
              <a:ext cx="5427" cy="856"/>
              <a:chOff x="2977" y="7047"/>
              <a:chExt cx="5427" cy="856"/>
            </a:xfrm>
          </p:grpSpPr>
          <p:pic>
            <p:nvPicPr>
              <p:cNvPr id="2" name="图片 1" descr="templates\docerresourceshop\icons\\3b343532313235343bc8cbd4b1b7d6b9a4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2977" y="7047"/>
                <a:ext cx="856" cy="856"/>
              </a:xfrm>
              <a:prstGeom prst="rect">
                <a:avLst/>
              </a:prstGeom>
            </p:spPr>
          </p:pic>
          <p:sp>
            <p:nvSpPr>
              <p:cNvPr id="4" name="文本框 3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3802" y="7173"/>
                <a:ext cx="4602" cy="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Event: Datathon2023</a:t>
                </a: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9" name="文本框 18"/>
          <p:cNvSpPr txBox="1"/>
          <p:nvPr/>
        </p:nvSpPr>
        <p:spPr>
          <a:xfrm>
            <a:off x="3280410" y="2667635"/>
            <a:ext cx="86702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Team Apical_4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908010"/>
            <a:ext cx="1820342" cy="721310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29"/>
            <a:ext cx="0" cy="303353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920114" y="12391"/>
            <a:ext cx="4711487" cy="661755"/>
            <a:chOff x="1920114" y="12391"/>
            <a:chExt cx="4711487" cy="661755"/>
          </a:xfrm>
        </p:grpSpPr>
        <p:sp>
          <p:nvSpPr>
            <p:cNvPr id="9" name="矩形 9"/>
            <p:cNvSpPr/>
            <p:nvPr/>
          </p:nvSpPr>
          <p:spPr>
            <a:xfrm flipH="1">
              <a:off x="1920114" y="12391"/>
              <a:ext cx="66512" cy="5753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1"/>
            <p:cNvSpPr txBox="1"/>
            <p:nvPr/>
          </p:nvSpPr>
          <p:spPr>
            <a:xfrm>
              <a:off x="2023095" y="150926"/>
              <a:ext cx="46085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3.2 Significant Variables</a:t>
              </a:r>
              <a:endPara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"/>
          <p:cNvSpPr txBox="1"/>
          <p:nvPr/>
        </p:nvSpPr>
        <p:spPr>
          <a:xfrm>
            <a:off x="152205" y="1862214"/>
            <a:ext cx="15610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Context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Data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Survival Analysis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Model Forecasting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en-US" altLang="zh-CN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Recom-mendation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8363" y="674146"/>
            <a:ext cx="4493238" cy="29954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644" y="563302"/>
            <a:ext cx="4351079" cy="30660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63" y="3786067"/>
            <a:ext cx="4621118" cy="30280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644" y="3786067"/>
            <a:ext cx="4520533" cy="3028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3748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4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611451" y="906452"/>
              <a:ext cx="196720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900">
                  <a:solidFill>
                    <a:srgbClr val="E9E9E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oadway BT" panose="04040905080B02020502" pitchFamily="82" charset="0"/>
                </a:rPr>
                <a:t>4</a:t>
              </a:r>
              <a:endParaRPr lang="zh-CN" altLang="en-US" sz="19900">
                <a:solidFill>
                  <a:srgbClr val="E9E9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 BT" panose="04040905080B02020502" pitchFamily="82" charset="0"/>
              </a:endParaRPr>
            </a:p>
          </p:txBody>
        </p:sp>
        <p:sp>
          <p:nvSpPr>
            <p:cNvPr id="6" name="对角圆角矩形 5"/>
            <p:cNvSpPr/>
            <p:nvPr/>
          </p:nvSpPr>
          <p:spPr>
            <a:xfrm>
              <a:off x="3586103" y="2483807"/>
              <a:ext cx="6048092" cy="949271"/>
            </a:xfrm>
            <a:prstGeom prst="round2DiagRect">
              <a:avLst/>
            </a:prstGeom>
            <a:solidFill>
              <a:srgbClr val="E9E9E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 Forecasting</a:t>
              </a:r>
              <a:endParaRPr lang="en-US" altLang="zh-CN" sz="3600" b="1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7"/>
          <p:cNvSpPr txBox="1"/>
          <p:nvPr/>
        </p:nvSpPr>
        <p:spPr>
          <a:xfrm>
            <a:off x="3578656" y="3429000"/>
            <a:ext cx="3516860" cy="1884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Time Series Forecasting</a:t>
            </a:r>
            <a:endParaRPr lang="en-US" altLang="zh-CN" sz="2000" b="1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Training the Model</a:t>
            </a:r>
            <a:endParaRPr lang="en-US" altLang="zh-CN" sz="200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Making Predictions</a:t>
            </a:r>
            <a:endParaRPr lang="en-US" altLang="zh-CN" sz="200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Model Accuracy</a:t>
            </a:r>
            <a:endParaRPr lang="en-US" altLang="zh-CN" sz="200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3670070"/>
            <a:ext cx="1820342" cy="713394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230613" y="-1887585"/>
            <a:ext cx="0" cy="37916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920114" y="12391"/>
            <a:ext cx="9153087" cy="661755"/>
            <a:chOff x="1920114" y="12391"/>
            <a:chExt cx="9153087" cy="661755"/>
          </a:xfrm>
        </p:grpSpPr>
        <p:sp>
          <p:nvSpPr>
            <p:cNvPr id="9" name="矩形 9"/>
            <p:cNvSpPr/>
            <p:nvPr/>
          </p:nvSpPr>
          <p:spPr>
            <a:xfrm flipH="1">
              <a:off x="1920114" y="12391"/>
              <a:ext cx="66512" cy="5753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1"/>
            <p:cNvSpPr txBox="1"/>
            <p:nvPr/>
          </p:nvSpPr>
          <p:spPr>
            <a:xfrm>
              <a:off x="2023095" y="150926"/>
              <a:ext cx="90501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4.1 Time Series Forecasting - Intro</a:t>
              </a:r>
              <a:r>
                <a: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to</a:t>
              </a:r>
              <a:r>
                <a: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Prophet (R)</a:t>
              </a:r>
              <a:endPara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551632" y="936366"/>
            <a:ext cx="5561812" cy="492315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sz="2000" i="0">
              <a:solidFill>
                <a:srgbClr val="29292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 i="0">
                <a:solidFill>
                  <a:srgbClr val="2929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Time series model Using Prophet:</a:t>
            </a:r>
            <a:r>
              <a:rPr lang="en-US" sz="200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en-US" sz="2000" i="0">
              <a:solidFill>
                <a:srgbClr val="29292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 b="1" i="0">
                <a:solidFill>
                  <a:srgbClr val="2929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y(t) = g(t) + s(t) + h(t) + e(t)</a:t>
            </a:r>
            <a:endParaRPr lang="en-US" sz="2000" b="1" i="0">
              <a:solidFill>
                <a:srgbClr val="29292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 b="1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y(t): </a:t>
            </a:r>
            <a:r>
              <a:rPr lang="en-US" sz="2000" b="1" i="0">
                <a:solidFill>
                  <a:srgbClr val="2929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trend</a:t>
            </a:r>
            <a:r>
              <a:rPr lang="en-US" sz="2000" b="0" i="0">
                <a:solidFill>
                  <a:srgbClr val="2929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models </a:t>
            </a:r>
            <a:r>
              <a:rPr lang="en-US" sz="2000" b="0" i="1">
                <a:solidFill>
                  <a:srgbClr val="2929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non-periodic</a:t>
            </a:r>
            <a:r>
              <a:rPr lang="en-US" sz="2000" b="0" i="0">
                <a:solidFill>
                  <a:srgbClr val="2929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changes; linear or logistic</a:t>
            </a:r>
            <a:endParaRPr lang="en-US" sz="2000" b="0" i="0">
              <a:solidFill>
                <a:srgbClr val="29292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 b="1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g(t): </a:t>
            </a:r>
            <a:r>
              <a:rPr lang="en-US" sz="2000" b="1" i="0">
                <a:solidFill>
                  <a:srgbClr val="2929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seasonality</a:t>
            </a:r>
            <a:r>
              <a:rPr lang="en-US" sz="2000" b="0" i="0">
                <a:solidFill>
                  <a:srgbClr val="2929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represents </a:t>
            </a:r>
            <a:r>
              <a:rPr lang="en-US" sz="2000" b="0" i="1">
                <a:solidFill>
                  <a:srgbClr val="2929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periodic</a:t>
            </a:r>
            <a:r>
              <a:rPr lang="en-US" sz="2000" b="0" i="0">
                <a:solidFill>
                  <a:srgbClr val="2929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changes; i.e. weekly, monthly, yearly</a:t>
            </a:r>
            <a:endParaRPr lang="en-US" sz="2000" b="0" i="0">
              <a:solidFill>
                <a:srgbClr val="29292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 b="1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h(t): </a:t>
            </a:r>
            <a:r>
              <a:rPr lang="en-US" sz="2000" b="0" i="0">
                <a:solidFill>
                  <a:srgbClr val="2929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ties in effects of </a:t>
            </a:r>
            <a:r>
              <a:rPr lang="en-US" sz="2000" b="1" i="0">
                <a:solidFill>
                  <a:srgbClr val="2929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holidays</a:t>
            </a:r>
            <a:r>
              <a:rPr lang="en-US" sz="2000" b="0" i="0">
                <a:solidFill>
                  <a:srgbClr val="2929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 on potentially irregular schedules ≥ 1 day(s)</a:t>
            </a:r>
            <a:endParaRPr lang="en-US" sz="2000" b="0" i="0">
              <a:solidFill>
                <a:srgbClr val="29292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 b="1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e(t): </a:t>
            </a:r>
            <a:r>
              <a:rPr lang="en-US" sz="200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rate</a:t>
            </a:r>
            <a:endParaRPr lang="en-US" sz="200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000" b="1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000" b="1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do we use Prophet?</a:t>
            </a:r>
            <a:endParaRPr lang="en-US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  <a:p>
            <a:pPr algn="just"/>
            <a:r>
              <a:rPr lang="en-US" b="0" i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• Accurate and fast, fully automatic, very robust to outlier</a:t>
            </a:r>
            <a:r>
              <a:rPr lang="en-US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s, and dramatic change</a:t>
            </a:r>
            <a:endParaRPr lang="en-US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1"/>
          <p:cNvSpPr txBox="1"/>
          <p:nvPr/>
        </p:nvSpPr>
        <p:spPr>
          <a:xfrm>
            <a:off x="142743" y="1767362"/>
            <a:ext cx="15555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Context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Data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Survival Analysis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Model Forecasting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en-US" altLang="zh-CN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Recom-mendation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40114" y="1286242"/>
            <a:ext cx="4090000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1">
                <a:solidFill>
                  <a:srgbClr val="7575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“Time series forecasting is the use of a model to predict future values based on previously observed values.”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0" name="Picture 49" descr="Diagram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083" y="2708426"/>
            <a:ext cx="3505200" cy="289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3670070"/>
            <a:ext cx="1820342" cy="694540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29"/>
            <a:ext cx="0" cy="378221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920114" y="12391"/>
            <a:ext cx="4371329" cy="661755"/>
            <a:chOff x="1920114" y="12391"/>
            <a:chExt cx="4371329" cy="661755"/>
          </a:xfrm>
        </p:grpSpPr>
        <p:sp>
          <p:nvSpPr>
            <p:cNvPr id="13" name="矩形 9"/>
            <p:cNvSpPr/>
            <p:nvPr/>
          </p:nvSpPr>
          <p:spPr>
            <a:xfrm flipH="1">
              <a:off x="1920114" y="12391"/>
              <a:ext cx="66512" cy="5753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1"/>
            <p:cNvSpPr txBox="1"/>
            <p:nvPr/>
          </p:nvSpPr>
          <p:spPr>
            <a:xfrm>
              <a:off x="2023095" y="150926"/>
              <a:ext cx="4268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4.2 Training the Model</a:t>
              </a:r>
              <a:endPara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1"/>
          <p:cNvSpPr txBox="1"/>
          <p:nvPr/>
        </p:nvSpPr>
        <p:spPr>
          <a:xfrm>
            <a:off x="152206" y="1794074"/>
            <a:ext cx="15506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Context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Data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Survival Analysis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Model Forecasting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en-US" altLang="zh-CN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Recom-mendation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7562" y="674146"/>
            <a:ext cx="8318264" cy="419951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157562" y="5102672"/>
            <a:ext cx="50343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• Identify all regressors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• Fitting all regressors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• Fitting the model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• Tail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3670070"/>
            <a:ext cx="1820342" cy="694540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29"/>
            <a:ext cx="0" cy="378221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920114" y="12391"/>
            <a:ext cx="4440900" cy="661755"/>
            <a:chOff x="1920114" y="12391"/>
            <a:chExt cx="4440900" cy="661755"/>
          </a:xfrm>
        </p:grpSpPr>
        <p:sp>
          <p:nvSpPr>
            <p:cNvPr id="13" name="矩形 9"/>
            <p:cNvSpPr/>
            <p:nvPr/>
          </p:nvSpPr>
          <p:spPr>
            <a:xfrm flipH="1">
              <a:off x="1920114" y="12391"/>
              <a:ext cx="66512" cy="5753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1"/>
            <p:cNvSpPr txBox="1"/>
            <p:nvPr/>
          </p:nvSpPr>
          <p:spPr>
            <a:xfrm>
              <a:off x="2023095" y="150926"/>
              <a:ext cx="43379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4.3 Making Predictions</a:t>
              </a:r>
              <a:endPara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1"/>
          <p:cNvSpPr txBox="1"/>
          <p:nvPr/>
        </p:nvSpPr>
        <p:spPr>
          <a:xfrm>
            <a:off x="152206" y="1794074"/>
            <a:ext cx="15506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Context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Data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Survival Analysis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Model Forecasting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en-US" altLang="zh-CN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Recom-mendation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 descr="Chart, line chart, scatter char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432" y="674146"/>
            <a:ext cx="9199528" cy="55761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6956" y="6337742"/>
            <a:ext cx="904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Prediction of charge-off counts from 2020 – 2021 (based on history data from 2018 - 2020)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3670070"/>
            <a:ext cx="1820342" cy="694540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29"/>
            <a:ext cx="0" cy="378221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920114" y="12391"/>
            <a:ext cx="3830283" cy="661755"/>
            <a:chOff x="1920114" y="12391"/>
            <a:chExt cx="3830283" cy="661755"/>
          </a:xfrm>
        </p:grpSpPr>
        <p:sp>
          <p:nvSpPr>
            <p:cNvPr id="13" name="矩形 9"/>
            <p:cNvSpPr/>
            <p:nvPr/>
          </p:nvSpPr>
          <p:spPr>
            <a:xfrm flipH="1">
              <a:off x="1920114" y="12391"/>
              <a:ext cx="66512" cy="5753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1"/>
            <p:cNvSpPr txBox="1"/>
            <p:nvPr/>
          </p:nvSpPr>
          <p:spPr>
            <a:xfrm>
              <a:off x="2023095" y="150926"/>
              <a:ext cx="37273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4.4 Model Accuracy</a:t>
              </a:r>
              <a:endPara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1"/>
          <p:cNvSpPr txBox="1"/>
          <p:nvPr/>
        </p:nvSpPr>
        <p:spPr>
          <a:xfrm>
            <a:off x="152206" y="1794074"/>
            <a:ext cx="15506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Context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Data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Survival Analysis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Model Forecasting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en-US" altLang="zh-CN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Recom-mendation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163" y="739736"/>
            <a:ext cx="8058365" cy="575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85262" y="2358340"/>
            <a:ext cx="80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ighlight>
                  <a:srgbClr val="E9E9E9"/>
                </a:highlight>
              </a:rPr>
              <a:t>month</a:t>
            </a:r>
            <a:endParaRPr lang="en-US">
              <a:highlight>
                <a:srgbClr val="E9E9E9"/>
              </a:highligh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5262" y="6243028"/>
            <a:ext cx="80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ighlight>
                  <a:srgbClr val="E9E9E9"/>
                </a:highlight>
              </a:rPr>
              <a:t>month</a:t>
            </a:r>
            <a:endParaRPr lang="en-US">
              <a:highlight>
                <a:srgbClr val="E9E9E9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3670070"/>
            <a:ext cx="1820342" cy="694540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29"/>
            <a:ext cx="0" cy="378221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920114" y="12391"/>
            <a:ext cx="3830283" cy="661755"/>
            <a:chOff x="1920114" y="12391"/>
            <a:chExt cx="3830283" cy="661755"/>
          </a:xfrm>
        </p:grpSpPr>
        <p:sp>
          <p:nvSpPr>
            <p:cNvPr id="13" name="矩形 9"/>
            <p:cNvSpPr/>
            <p:nvPr/>
          </p:nvSpPr>
          <p:spPr>
            <a:xfrm flipH="1">
              <a:off x="1920114" y="12391"/>
              <a:ext cx="66512" cy="5753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1"/>
            <p:cNvSpPr txBox="1"/>
            <p:nvPr/>
          </p:nvSpPr>
          <p:spPr>
            <a:xfrm>
              <a:off x="2023095" y="150926"/>
              <a:ext cx="37273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4.4 Model Accuracy</a:t>
              </a:r>
              <a:endPara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1"/>
          <p:cNvSpPr txBox="1"/>
          <p:nvPr/>
        </p:nvSpPr>
        <p:spPr>
          <a:xfrm>
            <a:off x="152206" y="1794074"/>
            <a:ext cx="15506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Context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Data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Survival Analysis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Model Forecasting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en-US" altLang="zh-CN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Recom-mendation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11" descr="Chart, histogram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899" y="708083"/>
            <a:ext cx="8398586" cy="59989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3748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65622" y="1071301"/>
            <a:ext cx="196720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>
                <a:solidFill>
                  <a:srgbClr val="E9E9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 BT" panose="04040905080B02020502" pitchFamily="82" charset="0"/>
              </a:rPr>
              <a:t>5</a:t>
            </a:r>
            <a:endParaRPr lang="zh-CN" altLang="en-US" sz="19900">
              <a:solidFill>
                <a:srgbClr val="E9E9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 BT" panose="04040905080B02020502" pitchFamily="82" charset="0"/>
            </a:endParaRPr>
          </a:p>
        </p:txBody>
      </p:sp>
      <p:sp>
        <p:nvSpPr>
          <p:cNvPr id="6" name="对角圆角矩形 5"/>
          <p:cNvSpPr/>
          <p:nvPr/>
        </p:nvSpPr>
        <p:spPr>
          <a:xfrm>
            <a:off x="4432827" y="2582668"/>
            <a:ext cx="4352953" cy="949271"/>
          </a:xfrm>
          <a:prstGeom prst="round2DiagRect">
            <a:avLst/>
          </a:prstGeom>
          <a:solidFill>
            <a:srgbClr val="E9E9E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Recommendation</a:t>
            </a:r>
            <a:endParaRPr lang="en-US" altLang="zh-CN" sz="3600" b="1">
              <a:solidFill>
                <a:srgbClr val="3946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46189" y="3709669"/>
            <a:ext cx="4379084" cy="1422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Key Term: </a:t>
            </a:r>
            <a:r>
              <a:rPr lang="en-US" sz="200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Industry level </a:t>
            </a:r>
            <a:endParaRPr lang="en-US" altLang="zh-CN" sz="200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Key Term: Financial active level</a:t>
            </a:r>
            <a:endParaRPr lang="en-US" altLang="zh-CN" sz="200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What We Learn</a:t>
            </a:r>
            <a:endParaRPr lang="en-US" altLang="zh-CN" sz="200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43940" y="4468305"/>
            <a:ext cx="1820342" cy="702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0775" y="480226"/>
            <a:ext cx="0" cy="433929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920114" y="12391"/>
            <a:ext cx="5391737" cy="661755"/>
            <a:chOff x="1920114" y="12391"/>
            <a:chExt cx="5391737" cy="661755"/>
          </a:xfrm>
        </p:grpSpPr>
        <p:sp>
          <p:nvSpPr>
            <p:cNvPr id="9" name="矩形 9"/>
            <p:cNvSpPr/>
            <p:nvPr/>
          </p:nvSpPr>
          <p:spPr>
            <a:xfrm flipH="1">
              <a:off x="1920114" y="12391"/>
              <a:ext cx="66512" cy="5753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1"/>
            <p:cNvSpPr txBox="1"/>
            <p:nvPr/>
          </p:nvSpPr>
          <p:spPr>
            <a:xfrm>
              <a:off x="2023095" y="150926"/>
              <a:ext cx="52887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5.1 Key Term: Industry level </a:t>
              </a:r>
              <a:endPara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1"/>
          <p:cNvSpPr txBox="1"/>
          <p:nvPr/>
        </p:nvSpPr>
        <p:spPr>
          <a:xfrm>
            <a:off x="143940" y="1765794"/>
            <a:ext cx="15589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Context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Data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Survival Analysis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Model Forecasting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en-US" altLang="zh-CN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Recom-mendation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7876" y="674145"/>
            <a:ext cx="4538390" cy="27556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957" y="674144"/>
            <a:ext cx="4267427" cy="27548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87" y="3689682"/>
            <a:ext cx="4538391" cy="286719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60093" y="3353860"/>
            <a:ext cx="410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Industry A vs. charge-off counts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044468" y="6523368"/>
            <a:ext cx="410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Industry C vs. charge-off counts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219783" y="3381621"/>
            <a:ext cx="410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Industry B vs. charge-off counts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146364" y="3987538"/>
            <a:ext cx="46842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• I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ndustry level (A, B, C)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• Group by industry </a:t>
            </a: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When given a specific industry, focusing on an industry level model.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• More accurate on a specific model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[economic meaning]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43940" y="4468305"/>
            <a:ext cx="1820342" cy="702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0775" y="480226"/>
            <a:ext cx="0" cy="433929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920114" y="12391"/>
            <a:ext cx="6507363" cy="661755"/>
            <a:chOff x="1920114" y="12391"/>
            <a:chExt cx="6507363" cy="661755"/>
          </a:xfrm>
        </p:grpSpPr>
        <p:sp>
          <p:nvSpPr>
            <p:cNvPr id="9" name="矩形 9"/>
            <p:cNvSpPr/>
            <p:nvPr/>
          </p:nvSpPr>
          <p:spPr>
            <a:xfrm flipH="1">
              <a:off x="1920114" y="12391"/>
              <a:ext cx="66512" cy="5753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1"/>
            <p:cNvSpPr txBox="1"/>
            <p:nvPr/>
          </p:nvSpPr>
          <p:spPr>
            <a:xfrm>
              <a:off x="2023095" y="150926"/>
              <a:ext cx="64043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5.2 Key Term: Financial active level</a:t>
              </a:r>
              <a:endPara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1"/>
          <p:cNvSpPr txBox="1"/>
          <p:nvPr/>
        </p:nvSpPr>
        <p:spPr>
          <a:xfrm>
            <a:off x="143940" y="1765794"/>
            <a:ext cx="15589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Context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Data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Survival Analysis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Model Forecasting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en-US" altLang="zh-CN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Recom-mendation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3370" y="674146"/>
            <a:ext cx="4875094" cy="30023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171" y="674146"/>
            <a:ext cx="4766021" cy="30023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62187" y="4468305"/>
            <a:ext cx="97669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• Financial active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level (0, 1)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• Group by financial level </a:t>
            </a: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When given a specific financial active, focusing on a corresponding financial level model.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• More accurate on a specific model [economic &amp; statistical model]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64782" y="3676454"/>
            <a:ext cx="4052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Financial active (1) vs. charge-off counts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620046" y="3652920"/>
            <a:ext cx="4052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Financial active (0) vs. charge-off counts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3748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88312" y="1754269"/>
            <a:ext cx="3711198" cy="3685636"/>
            <a:chOff x="581833" y="1754269"/>
            <a:chExt cx="3711198" cy="3685636"/>
          </a:xfrm>
        </p:grpSpPr>
        <p:sp>
          <p:nvSpPr>
            <p:cNvPr id="7" name="KSO_Shape"/>
            <p:cNvSpPr/>
            <p:nvPr/>
          </p:nvSpPr>
          <p:spPr bwMode="auto">
            <a:xfrm>
              <a:off x="581833" y="1754269"/>
              <a:ext cx="3711198" cy="3685636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bIns="720000"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63977" y="1937880"/>
              <a:ext cx="2857096" cy="1060450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>
                <a:defRPr/>
              </a:pPr>
              <a:r>
                <a:rPr lang="en-US" altLang="zh-CN" sz="8000" spc="400">
                  <a:solidFill>
                    <a:srgbClr val="394659"/>
                  </a:solidFill>
                  <a:latin typeface="Broadway" panose="04040905080B02020502" pitchFamily="82" charset="0"/>
                  <a:ea typeface="华文中宋" panose="02010600040101010101" pitchFamily="2" charset="-122"/>
                </a:rPr>
                <a:t>C</a:t>
              </a:r>
              <a:r>
                <a:rPr lang="en-US" altLang="zh-CN" sz="2400" spc="400">
                  <a:solidFill>
                    <a:srgbClr val="394659"/>
                  </a:solidFill>
                  <a:latin typeface="Broadway" panose="04040905080B02020502" pitchFamily="82" charset="0"/>
                  <a:ea typeface="华文中宋" panose="02010600040101010101" pitchFamily="2" charset="-122"/>
                </a:rPr>
                <a:t>ONTENTS</a:t>
              </a:r>
              <a:endParaRPr lang="zh-CN" altLang="en-US" sz="4400" spc="400">
                <a:solidFill>
                  <a:srgbClr val="394659"/>
                </a:solidFill>
                <a:latin typeface="Broadway" panose="04040905080B02020502" pitchFamily="82" charset="0"/>
                <a:ea typeface="华文中宋" panose="02010600040101010101" pitchFamily="2" charset="-122"/>
              </a:endParaRPr>
            </a:p>
          </p:txBody>
        </p:sp>
        <p:sp>
          <p:nvSpPr>
            <p:cNvPr id="9" name="文本框 103"/>
            <p:cNvSpPr txBox="1">
              <a:spLocks noChangeArrowheads="1"/>
            </p:cNvSpPr>
            <p:nvPr/>
          </p:nvSpPr>
          <p:spPr bwMode="auto">
            <a:xfrm>
              <a:off x="1824389" y="2093455"/>
              <a:ext cx="1836738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z="280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483011" y="1754269"/>
            <a:ext cx="5536922" cy="557212"/>
            <a:chOff x="5495711" y="1754269"/>
            <a:chExt cx="5403148" cy="557212"/>
          </a:xfrm>
        </p:grpSpPr>
        <p:sp>
          <p:nvSpPr>
            <p:cNvPr id="10" name="任意多边形 9"/>
            <p:cNvSpPr/>
            <p:nvPr/>
          </p:nvSpPr>
          <p:spPr>
            <a:xfrm>
              <a:off x="5900522" y="1754269"/>
              <a:ext cx="4998337" cy="557212"/>
            </a:xfrm>
            <a:custGeom>
              <a:avLst/>
              <a:gdLst>
                <a:gd name="connsiteX0" fmla="*/ 0 w 3954840"/>
                <a:gd name="connsiteY0" fmla="*/ 0 h 557348"/>
                <a:gd name="connsiteX1" fmla="*/ 3835506 w 3954840"/>
                <a:gd name="connsiteY1" fmla="*/ 0 h 557348"/>
                <a:gd name="connsiteX2" fmla="*/ 3954840 w 3954840"/>
                <a:gd name="connsiteY2" fmla="*/ 92893 h 557348"/>
                <a:gd name="connsiteX3" fmla="*/ 3954840 w 3954840"/>
                <a:gd name="connsiteY3" fmla="*/ 464455 h 557348"/>
                <a:gd name="connsiteX4" fmla="*/ 3835506 w 3954840"/>
                <a:gd name="connsiteY4" fmla="*/ 557348 h 557348"/>
                <a:gd name="connsiteX5" fmla="*/ 0 w 3954840"/>
                <a:gd name="connsiteY5" fmla="*/ 557348 h 557348"/>
                <a:gd name="connsiteX6" fmla="*/ 45938 w 3954840"/>
                <a:gd name="connsiteY6" fmla="*/ 532414 h 557348"/>
                <a:gd name="connsiteX7" fmla="*/ 180850 w 3954840"/>
                <a:gd name="connsiteY7" fmla="*/ 278674 h 557348"/>
                <a:gd name="connsiteX8" fmla="*/ 45938 w 3954840"/>
                <a:gd name="connsiteY8" fmla="*/ 24934 h 557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4840" h="557348">
                  <a:moveTo>
                    <a:pt x="0" y="0"/>
                  </a:moveTo>
                  <a:lnTo>
                    <a:pt x="3835506" y="0"/>
                  </a:lnTo>
                  <a:cubicBezTo>
                    <a:pt x="3901412" y="0"/>
                    <a:pt x="3954840" y="41590"/>
                    <a:pt x="3954840" y="92893"/>
                  </a:cubicBezTo>
                  <a:lnTo>
                    <a:pt x="3954840" y="464455"/>
                  </a:lnTo>
                  <a:cubicBezTo>
                    <a:pt x="3954840" y="515758"/>
                    <a:pt x="3901412" y="557348"/>
                    <a:pt x="3835506" y="557348"/>
                  </a:cubicBezTo>
                  <a:lnTo>
                    <a:pt x="0" y="557348"/>
                  </a:lnTo>
                  <a:lnTo>
                    <a:pt x="45938" y="532414"/>
                  </a:lnTo>
                  <a:cubicBezTo>
                    <a:pt x="127334" y="477424"/>
                    <a:pt x="180850" y="384299"/>
                    <a:pt x="180850" y="278674"/>
                  </a:cubicBezTo>
                  <a:cubicBezTo>
                    <a:pt x="180850" y="173050"/>
                    <a:pt x="127334" y="79925"/>
                    <a:pt x="45938" y="24934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tIns="36000" rIns="36000" bIns="36000" anchor="ctr"/>
            <a:lstStyle/>
            <a:p>
              <a:pPr>
                <a:defRPr/>
              </a:pPr>
              <a:r>
                <a:rPr lang="en-US" altLang="zh-CN" sz="240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Context</a:t>
              </a:r>
              <a:endParaRPr lang="zh-CN" altLang="en-US" sz="160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495711" y="1789194"/>
              <a:ext cx="487363" cy="487362"/>
            </a:xfrm>
            <a:prstGeom prst="ellipse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483010" y="2535978"/>
            <a:ext cx="5536923" cy="557213"/>
            <a:chOff x="5489361" y="2508332"/>
            <a:chExt cx="5403148" cy="557213"/>
          </a:xfrm>
        </p:grpSpPr>
        <p:sp>
          <p:nvSpPr>
            <p:cNvPr id="12" name="任意多边形 11"/>
            <p:cNvSpPr/>
            <p:nvPr/>
          </p:nvSpPr>
          <p:spPr>
            <a:xfrm>
              <a:off x="5894172" y="2508332"/>
              <a:ext cx="4998337" cy="557213"/>
            </a:xfrm>
            <a:custGeom>
              <a:avLst/>
              <a:gdLst>
                <a:gd name="connsiteX0" fmla="*/ 0 w 3954840"/>
                <a:gd name="connsiteY0" fmla="*/ 0 h 557348"/>
                <a:gd name="connsiteX1" fmla="*/ 3835506 w 3954840"/>
                <a:gd name="connsiteY1" fmla="*/ 0 h 557348"/>
                <a:gd name="connsiteX2" fmla="*/ 3954840 w 3954840"/>
                <a:gd name="connsiteY2" fmla="*/ 92893 h 557348"/>
                <a:gd name="connsiteX3" fmla="*/ 3954840 w 3954840"/>
                <a:gd name="connsiteY3" fmla="*/ 464455 h 557348"/>
                <a:gd name="connsiteX4" fmla="*/ 3835506 w 3954840"/>
                <a:gd name="connsiteY4" fmla="*/ 557348 h 557348"/>
                <a:gd name="connsiteX5" fmla="*/ 0 w 3954840"/>
                <a:gd name="connsiteY5" fmla="*/ 557348 h 557348"/>
                <a:gd name="connsiteX6" fmla="*/ 45938 w 3954840"/>
                <a:gd name="connsiteY6" fmla="*/ 532414 h 557348"/>
                <a:gd name="connsiteX7" fmla="*/ 180850 w 3954840"/>
                <a:gd name="connsiteY7" fmla="*/ 278674 h 557348"/>
                <a:gd name="connsiteX8" fmla="*/ 45938 w 3954840"/>
                <a:gd name="connsiteY8" fmla="*/ 24934 h 557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4840" h="557348">
                  <a:moveTo>
                    <a:pt x="0" y="0"/>
                  </a:moveTo>
                  <a:lnTo>
                    <a:pt x="3835506" y="0"/>
                  </a:lnTo>
                  <a:cubicBezTo>
                    <a:pt x="3901412" y="0"/>
                    <a:pt x="3954840" y="41590"/>
                    <a:pt x="3954840" y="92893"/>
                  </a:cubicBezTo>
                  <a:lnTo>
                    <a:pt x="3954840" y="464455"/>
                  </a:lnTo>
                  <a:cubicBezTo>
                    <a:pt x="3954840" y="515758"/>
                    <a:pt x="3901412" y="557348"/>
                    <a:pt x="3835506" y="557348"/>
                  </a:cubicBezTo>
                  <a:lnTo>
                    <a:pt x="0" y="557348"/>
                  </a:lnTo>
                  <a:lnTo>
                    <a:pt x="45938" y="532414"/>
                  </a:lnTo>
                  <a:cubicBezTo>
                    <a:pt x="127334" y="477424"/>
                    <a:pt x="180850" y="384299"/>
                    <a:pt x="180850" y="278674"/>
                  </a:cubicBezTo>
                  <a:cubicBezTo>
                    <a:pt x="180850" y="173050"/>
                    <a:pt x="127334" y="79925"/>
                    <a:pt x="45938" y="24934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tIns="36000" rIns="36000" bIns="36000" anchor="ctr"/>
            <a:lstStyle/>
            <a:p>
              <a:pPr algn="l">
                <a:buClrTx/>
                <a:buSzTx/>
                <a:buFontTx/>
                <a:defRPr/>
              </a:pPr>
              <a:r>
                <a:rPr lang="en-US" altLang="zh-CN" sz="240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Data Cleaning &amp; Transformation</a:t>
              </a:r>
              <a:endParaRPr lang="en-US" altLang="zh-CN" sz="240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489361" y="2543257"/>
              <a:ext cx="487363" cy="487363"/>
            </a:xfrm>
            <a:prstGeom prst="ellipse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483011" y="3317688"/>
            <a:ext cx="5536922" cy="558800"/>
            <a:chOff x="5483011" y="3260806"/>
            <a:chExt cx="5403148" cy="558800"/>
          </a:xfrm>
        </p:grpSpPr>
        <p:sp>
          <p:nvSpPr>
            <p:cNvPr id="14" name="任意多边形 13"/>
            <p:cNvSpPr/>
            <p:nvPr/>
          </p:nvSpPr>
          <p:spPr>
            <a:xfrm>
              <a:off x="5887822" y="3260806"/>
              <a:ext cx="4998337" cy="558800"/>
            </a:xfrm>
            <a:custGeom>
              <a:avLst/>
              <a:gdLst>
                <a:gd name="connsiteX0" fmla="*/ 0 w 3954840"/>
                <a:gd name="connsiteY0" fmla="*/ 0 h 557348"/>
                <a:gd name="connsiteX1" fmla="*/ 3835506 w 3954840"/>
                <a:gd name="connsiteY1" fmla="*/ 0 h 557348"/>
                <a:gd name="connsiteX2" fmla="*/ 3954840 w 3954840"/>
                <a:gd name="connsiteY2" fmla="*/ 92893 h 557348"/>
                <a:gd name="connsiteX3" fmla="*/ 3954840 w 3954840"/>
                <a:gd name="connsiteY3" fmla="*/ 464455 h 557348"/>
                <a:gd name="connsiteX4" fmla="*/ 3835506 w 3954840"/>
                <a:gd name="connsiteY4" fmla="*/ 557348 h 557348"/>
                <a:gd name="connsiteX5" fmla="*/ 0 w 3954840"/>
                <a:gd name="connsiteY5" fmla="*/ 557348 h 557348"/>
                <a:gd name="connsiteX6" fmla="*/ 45938 w 3954840"/>
                <a:gd name="connsiteY6" fmla="*/ 532414 h 557348"/>
                <a:gd name="connsiteX7" fmla="*/ 180850 w 3954840"/>
                <a:gd name="connsiteY7" fmla="*/ 278674 h 557348"/>
                <a:gd name="connsiteX8" fmla="*/ 45938 w 3954840"/>
                <a:gd name="connsiteY8" fmla="*/ 24934 h 557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4840" h="557348">
                  <a:moveTo>
                    <a:pt x="0" y="0"/>
                  </a:moveTo>
                  <a:lnTo>
                    <a:pt x="3835506" y="0"/>
                  </a:lnTo>
                  <a:cubicBezTo>
                    <a:pt x="3901412" y="0"/>
                    <a:pt x="3954840" y="41590"/>
                    <a:pt x="3954840" y="92893"/>
                  </a:cubicBezTo>
                  <a:lnTo>
                    <a:pt x="3954840" y="464455"/>
                  </a:lnTo>
                  <a:cubicBezTo>
                    <a:pt x="3954840" y="515758"/>
                    <a:pt x="3901412" y="557348"/>
                    <a:pt x="3835506" y="557348"/>
                  </a:cubicBezTo>
                  <a:lnTo>
                    <a:pt x="0" y="557348"/>
                  </a:lnTo>
                  <a:lnTo>
                    <a:pt x="45938" y="532414"/>
                  </a:lnTo>
                  <a:cubicBezTo>
                    <a:pt x="127334" y="477424"/>
                    <a:pt x="180850" y="384299"/>
                    <a:pt x="180850" y="278674"/>
                  </a:cubicBezTo>
                  <a:cubicBezTo>
                    <a:pt x="180850" y="173050"/>
                    <a:pt x="127334" y="79925"/>
                    <a:pt x="45938" y="24934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tIns="36000" rIns="36000" bIns="36000" anchor="ctr"/>
            <a:lstStyle/>
            <a:p>
              <a:pPr algn="l">
                <a:buClrTx/>
                <a:buSzTx/>
                <a:buFontTx/>
                <a:defRPr/>
              </a:pPr>
              <a:r>
                <a:rPr lang="en-US" altLang="zh-CN" sz="160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Survival Analysis</a:t>
              </a:r>
              <a:endParaRPr lang="en-US" altLang="zh-CN" sz="240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483011" y="3295731"/>
              <a:ext cx="487363" cy="488950"/>
            </a:xfrm>
            <a:prstGeom prst="ellipse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483011" y="4100985"/>
            <a:ext cx="5536922" cy="557212"/>
            <a:chOff x="5476661" y="4014869"/>
            <a:chExt cx="5403148" cy="557212"/>
          </a:xfrm>
        </p:grpSpPr>
        <p:sp>
          <p:nvSpPr>
            <p:cNvPr id="16" name="任意多边形 15"/>
            <p:cNvSpPr/>
            <p:nvPr/>
          </p:nvSpPr>
          <p:spPr>
            <a:xfrm>
              <a:off x="5881472" y="4014869"/>
              <a:ext cx="4998337" cy="557212"/>
            </a:xfrm>
            <a:custGeom>
              <a:avLst/>
              <a:gdLst>
                <a:gd name="connsiteX0" fmla="*/ 0 w 3954840"/>
                <a:gd name="connsiteY0" fmla="*/ 0 h 557348"/>
                <a:gd name="connsiteX1" fmla="*/ 3835506 w 3954840"/>
                <a:gd name="connsiteY1" fmla="*/ 0 h 557348"/>
                <a:gd name="connsiteX2" fmla="*/ 3954840 w 3954840"/>
                <a:gd name="connsiteY2" fmla="*/ 92893 h 557348"/>
                <a:gd name="connsiteX3" fmla="*/ 3954840 w 3954840"/>
                <a:gd name="connsiteY3" fmla="*/ 464455 h 557348"/>
                <a:gd name="connsiteX4" fmla="*/ 3835506 w 3954840"/>
                <a:gd name="connsiteY4" fmla="*/ 557348 h 557348"/>
                <a:gd name="connsiteX5" fmla="*/ 0 w 3954840"/>
                <a:gd name="connsiteY5" fmla="*/ 557348 h 557348"/>
                <a:gd name="connsiteX6" fmla="*/ 45938 w 3954840"/>
                <a:gd name="connsiteY6" fmla="*/ 532414 h 557348"/>
                <a:gd name="connsiteX7" fmla="*/ 180850 w 3954840"/>
                <a:gd name="connsiteY7" fmla="*/ 278674 h 557348"/>
                <a:gd name="connsiteX8" fmla="*/ 45938 w 3954840"/>
                <a:gd name="connsiteY8" fmla="*/ 24934 h 557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4840" h="557348">
                  <a:moveTo>
                    <a:pt x="0" y="0"/>
                  </a:moveTo>
                  <a:lnTo>
                    <a:pt x="3835506" y="0"/>
                  </a:lnTo>
                  <a:cubicBezTo>
                    <a:pt x="3901412" y="0"/>
                    <a:pt x="3954840" y="41590"/>
                    <a:pt x="3954840" y="92893"/>
                  </a:cubicBezTo>
                  <a:lnTo>
                    <a:pt x="3954840" y="464455"/>
                  </a:lnTo>
                  <a:cubicBezTo>
                    <a:pt x="3954840" y="515758"/>
                    <a:pt x="3901412" y="557348"/>
                    <a:pt x="3835506" y="557348"/>
                  </a:cubicBezTo>
                  <a:lnTo>
                    <a:pt x="0" y="557348"/>
                  </a:lnTo>
                  <a:lnTo>
                    <a:pt x="45938" y="532414"/>
                  </a:lnTo>
                  <a:cubicBezTo>
                    <a:pt x="127334" y="477424"/>
                    <a:pt x="180850" y="384299"/>
                    <a:pt x="180850" y="278674"/>
                  </a:cubicBezTo>
                  <a:cubicBezTo>
                    <a:pt x="180850" y="173050"/>
                    <a:pt x="127334" y="79925"/>
                    <a:pt x="45938" y="24934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tIns="36000" rIns="36000" bIns="36000" anchor="ctr"/>
            <a:lstStyle/>
            <a:p>
              <a:pPr>
                <a:defRPr/>
              </a:pPr>
              <a:r>
                <a:rPr lang="en-US" altLang="zh-CN" sz="240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Model Forecasting</a:t>
              </a:r>
              <a:endParaRPr lang="en-US" altLang="zh-CN" sz="240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476661" y="4049794"/>
              <a:ext cx="487363" cy="487362"/>
            </a:xfrm>
            <a:prstGeom prst="ellipse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80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483011" y="4882692"/>
            <a:ext cx="5536922" cy="557213"/>
            <a:chOff x="5470311" y="4768932"/>
            <a:chExt cx="5403148" cy="557213"/>
          </a:xfrm>
        </p:grpSpPr>
        <p:sp>
          <p:nvSpPr>
            <p:cNvPr id="18" name="任意多边形 17"/>
            <p:cNvSpPr/>
            <p:nvPr/>
          </p:nvSpPr>
          <p:spPr>
            <a:xfrm>
              <a:off x="5875122" y="4768932"/>
              <a:ext cx="4998337" cy="557213"/>
            </a:xfrm>
            <a:custGeom>
              <a:avLst/>
              <a:gdLst>
                <a:gd name="connsiteX0" fmla="*/ 0 w 3954840"/>
                <a:gd name="connsiteY0" fmla="*/ 0 h 557348"/>
                <a:gd name="connsiteX1" fmla="*/ 3835506 w 3954840"/>
                <a:gd name="connsiteY1" fmla="*/ 0 h 557348"/>
                <a:gd name="connsiteX2" fmla="*/ 3954840 w 3954840"/>
                <a:gd name="connsiteY2" fmla="*/ 92893 h 557348"/>
                <a:gd name="connsiteX3" fmla="*/ 3954840 w 3954840"/>
                <a:gd name="connsiteY3" fmla="*/ 464455 h 557348"/>
                <a:gd name="connsiteX4" fmla="*/ 3835506 w 3954840"/>
                <a:gd name="connsiteY4" fmla="*/ 557348 h 557348"/>
                <a:gd name="connsiteX5" fmla="*/ 0 w 3954840"/>
                <a:gd name="connsiteY5" fmla="*/ 557348 h 557348"/>
                <a:gd name="connsiteX6" fmla="*/ 45938 w 3954840"/>
                <a:gd name="connsiteY6" fmla="*/ 532414 h 557348"/>
                <a:gd name="connsiteX7" fmla="*/ 180850 w 3954840"/>
                <a:gd name="connsiteY7" fmla="*/ 278674 h 557348"/>
                <a:gd name="connsiteX8" fmla="*/ 45938 w 3954840"/>
                <a:gd name="connsiteY8" fmla="*/ 24934 h 557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4840" h="557348">
                  <a:moveTo>
                    <a:pt x="0" y="0"/>
                  </a:moveTo>
                  <a:lnTo>
                    <a:pt x="3835506" y="0"/>
                  </a:lnTo>
                  <a:cubicBezTo>
                    <a:pt x="3901412" y="0"/>
                    <a:pt x="3954840" y="41590"/>
                    <a:pt x="3954840" y="92893"/>
                  </a:cubicBezTo>
                  <a:lnTo>
                    <a:pt x="3954840" y="464455"/>
                  </a:lnTo>
                  <a:cubicBezTo>
                    <a:pt x="3954840" y="515758"/>
                    <a:pt x="3901412" y="557348"/>
                    <a:pt x="3835506" y="557348"/>
                  </a:cubicBezTo>
                  <a:lnTo>
                    <a:pt x="0" y="557348"/>
                  </a:lnTo>
                  <a:lnTo>
                    <a:pt x="45938" y="532414"/>
                  </a:lnTo>
                  <a:cubicBezTo>
                    <a:pt x="127334" y="477424"/>
                    <a:pt x="180850" y="384299"/>
                    <a:pt x="180850" y="278674"/>
                  </a:cubicBezTo>
                  <a:cubicBezTo>
                    <a:pt x="180850" y="173050"/>
                    <a:pt x="127334" y="79925"/>
                    <a:pt x="45938" y="24934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tIns="36000" rIns="36000" bIns="36000" anchor="ctr"/>
            <a:lstStyle/>
            <a:p>
              <a:pPr>
                <a:defRPr/>
              </a:pPr>
              <a:r>
                <a:rPr lang="en-US" altLang="zh-CN" sz="240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Conclusion</a:t>
              </a:r>
              <a:endParaRPr lang="zh-CN" altLang="en-US" sz="160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470311" y="4803857"/>
              <a:ext cx="487363" cy="487363"/>
            </a:xfrm>
            <a:prstGeom prst="ellipse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800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43940" y="4468305"/>
            <a:ext cx="1820342" cy="702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0775" y="480226"/>
            <a:ext cx="0" cy="433929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KSO_Shape"/>
          <p:cNvSpPr/>
          <p:nvPr/>
        </p:nvSpPr>
        <p:spPr>
          <a:xfrm rot="19940524">
            <a:off x="9845870" y="1226760"/>
            <a:ext cx="2821353" cy="4088091"/>
          </a:xfrm>
          <a:custGeom>
            <a:avLst/>
            <a:gdLst/>
            <a:ahLst/>
            <a:cxnLst/>
            <a:rect l="l" t="t" r="r" b="b"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TextBox 99"/>
          <p:cNvSpPr txBox="1">
            <a:spLocks noChangeArrowheads="1"/>
          </p:cNvSpPr>
          <p:nvPr/>
        </p:nvSpPr>
        <p:spPr bwMode="auto">
          <a:xfrm>
            <a:off x="2023095" y="1160918"/>
            <a:ext cx="8071626" cy="486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>
              <a:lnSpc>
                <a:spcPct val="130000"/>
              </a:lnSpc>
              <a:spcAft>
                <a:spcPts val="600"/>
              </a:spcAft>
              <a:buClr>
                <a:srgbClr val="004F8A"/>
              </a:buClr>
              <a:buFont typeface="Wingdings" panose="05000000000000000000" pitchFamily="2" charset="2"/>
              <a:buChar char="n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Statistical Models &amp; Methods: Big Data Analysis, Time Series Forecasting, and Survival Analysis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Clr>
                <a:srgbClr val="004F8A"/>
              </a:buClr>
              <a:buFont typeface="Wingdings" panose="05000000000000000000" pitchFamily="2" charset="2"/>
              <a:buChar char="n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Clr>
                <a:srgbClr val="004F8A"/>
              </a:buClr>
              <a:buFont typeface="Wingdings" panose="05000000000000000000" pitchFamily="2" charset="2"/>
              <a:buChar char="n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Charge-off rate is low in the big scale overall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Clr>
                <a:srgbClr val="004F8A"/>
              </a:buClr>
              <a:buFont typeface="Wingdings" panose="05000000000000000000" pitchFamily="2" charset="2"/>
              <a:buChar char="n"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Clr>
                <a:srgbClr val="004F8A"/>
              </a:buClr>
              <a:buFont typeface="Wingdings" panose="05000000000000000000" pitchFamily="2" charset="2"/>
              <a:buChar char="n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Combine statistical and economic perspectives: 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  <a:spcAft>
                <a:spcPts val="600"/>
              </a:spcAft>
              <a:buClr>
                <a:srgbClr val="004F8A"/>
              </a:buClr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   • The charge-off rate is closely related to the economic situation. 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  <a:spcAft>
                <a:spcPts val="600"/>
              </a:spcAft>
              <a:buClr>
                <a:srgbClr val="004F8A"/>
              </a:buClr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   • The number of charge-offs increased continuously during the global outbreak of COVID-19 from 2019 to 2020. When the pandemic began to ease in 2020, a significant dip in the charge-off rate was discovered.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Clr>
                <a:srgbClr val="004F8A"/>
              </a:buClr>
              <a:buFont typeface="Wingdings" panose="05000000000000000000" pitchFamily="2" charset="2"/>
              <a:buChar char="n"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20114" y="12391"/>
            <a:ext cx="3817780" cy="661755"/>
            <a:chOff x="1920114" y="12391"/>
            <a:chExt cx="3817780" cy="661755"/>
          </a:xfrm>
        </p:grpSpPr>
        <p:sp>
          <p:nvSpPr>
            <p:cNvPr id="9" name="矩形 9"/>
            <p:cNvSpPr/>
            <p:nvPr/>
          </p:nvSpPr>
          <p:spPr>
            <a:xfrm flipH="1">
              <a:off x="1920114" y="12391"/>
              <a:ext cx="66512" cy="5753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1"/>
            <p:cNvSpPr txBox="1"/>
            <p:nvPr/>
          </p:nvSpPr>
          <p:spPr>
            <a:xfrm>
              <a:off x="2023095" y="150926"/>
              <a:ext cx="37147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5.3 What We Learn</a:t>
              </a:r>
              <a:endPara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1"/>
          <p:cNvSpPr txBox="1"/>
          <p:nvPr/>
        </p:nvSpPr>
        <p:spPr>
          <a:xfrm>
            <a:off x="143940" y="1765794"/>
            <a:ext cx="15589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Context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Data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Survival Analysis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Model Forecasting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en-US" altLang="zh-CN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Recom-mendation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399295" y="2049572"/>
            <a:ext cx="6172441" cy="2429439"/>
            <a:chOff x="4267201" y="2576514"/>
            <a:chExt cx="3767138" cy="1482725"/>
          </a:xfrm>
        </p:grpSpPr>
        <p:sp>
          <p:nvSpPr>
            <p:cNvPr id="2" name="TextBox 1"/>
            <p:cNvSpPr txBox="1">
              <a:spLocks noChangeArrowheads="1"/>
            </p:cNvSpPr>
            <p:nvPr/>
          </p:nvSpPr>
          <p:spPr bwMode="auto">
            <a:xfrm>
              <a:off x="4267201" y="2816225"/>
              <a:ext cx="3160228" cy="95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9600">
                  <a:solidFill>
                    <a:srgbClr val="004F8A"/>
                  </a:solidFill>
                  <a:latin typeface="Arial" panose="020B0604020202020204" pitchFamily="34" charset="0"/>
                  <a:ea typeface="Kozuka Gothic Pr6N B" pitchFamily="34" charset="-128"/>
                  <a:cs typeface="Arial" panose="020B0604020202020204" pitchFamily="34" charset="0"/>
                </a:rPr>
                <a:t>THANKS</a:t>
              </a:r>
              <a:endParaRPr lang="en-US" altLang="zh-CN" sz="9600">
                <a:solidFill>
                  <a:srgbClr val="004F8A"/>
                </a:solidFill>
                <a:latin typeface="Arial" panose="020B0604020202020204" pitchFamily="34" charset="0"/>
                <a:ea typeface="Kozuka Gothic Pr6N B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" name="空心弧 2"/>
            <p:cNvSpPr/>
            <p:nvPr/>
          </p:nvSpPr>
          <p:spPr bwMode="auto">
            <a:xfrm rot="7086271">
              <a:off x="6551614" y="2576514"/>
              <a:ext cx="1482725" cy="1482725"/>
            </a:xfrm>
            <a:prstGeom prst="blockArc">
              <a:avLst>
                <a:gd name="adj1" fmla="val 5502533"/>
                <a:gd name="adj2" fmla="val 1980318"/>
                <a:gd name="adj3" fmla="val 1053"/>
              </a:avLst>
            </a:prstGeom>
            <a:solidFill>
              <a:srgbClr val="004F8A"/>
            </a:solidFill>
            <a:ln w="3175">
              <a:solidFill>
                <a:srgbClr val="004F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6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3748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183781" y="1331910"/>
            <a:ext cx="4942125" cy="3154710"/>
            <a:chOff x="6102" y="1464"/>
            <a:chExt cx="6461" cy="4968"/>
          </a:xfrm>
        </p:grpSpPr>
        <p:sp>
          <p:nvSpPr>
            <p:cNvPr id="5" name="文本框 4"/>
            <p:cNvSpPr txBox="1"/>
            <p:nvPr/>
          </p:nvSpPr>
          <p:spPr>
            <a:xfrm>
              <a:off x="6102" y="1464"/>
              <a:ext cx="3098" cy="4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900">
                  <a:solidFill>
                    <a:srgbClr val="E9E9E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oadway BT" panose="04040905080B02020502" pitchFamily="82" charset="0"/>
                </a:rPr>
                <a:t>1</a:t>
              </a:r>
              <a:endParaRPr lang="zh-CN" altLang="en-US" sz="19900">
                <a:solidFill>
                  <a:srgbClr val="E9E9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 BT" panose="04040905080B02020502" pitchFamily="82" charset="0"/>
              </a:endParaRPr>
            </a:p>
          </p:txBody>
        </p:sp>
        <p:sp>
          <p:nvSpPr>
            <p:cNvPr id="6" name="对角圆角矩形 5"/>
            <p:cNvSpPr/>
            <p:nvPr/>
          </p:nvSpPr>
          <p:spPr>
            <a:xfrm>
              <a:off x="8262" y="3942"/>
              <a:ext cx="4301" cy="1458"/>
            </a:xfrm>
            <a:prstGeom prst="round2DiagRect">
              <a:avLst/>
            </a:prstGeom>
            <a:solidFill>
              <a:srgbClr val="E9E9E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3600" b="1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Context</a:t>
              </a:r>
              <a:endParaRPr lang="en-US" altLang="zh-CN" sz="3600" b="1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1580827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0569" y="1683333"/>
            <a:ext cx="16506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Context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Data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Survival Analysis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Model Forecasting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en-US" altLang="zh-CN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Recom-mendation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 flipV="1">
            <a:off x="1809042" y="235129"/>
            <a:ext cx="4265" cy="163241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920114" y="12391"/>
            <a:ext cx="2466128" cy="661755"/>
            <a:chOff x="1920114" y="12391"/>
            <a:chExt cx="2466128" cy="661755"/>
          </a:xfrm>
        </p:grpSpPr>
        <p:sp>
          <p:nvSpPr>
            <p:cNvPr id="10" name="矩形 9"/>
            <p:cNvSpPr/>
            <p:nvPr/>
          </p:nvSpPr>
          <p:spPr>
            <a:xfrm flipH="1">
              <a:off x="1920114" y="12391"/>
              <a:ext cx="66512" cy="5753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023095" y="150926"/>
              <a:ext cx="23631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1. Context   </a:t>
              </a:r>
              <a:endPara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KSO_Shape"/>
          <p:cNvSpPr/>
          <p:nvPr/>
        </p:nvSpPr>
        <p:spPr bwMode="auto">
          <a:xfrm>
            <a:off x="2175141" y="2115517"/>
            <a:ext cx="2010360" cy="2856621"/>
          </a:xfrm>
          <a:custGeom>
            <a:avLst/>
            <a:gdLst>
              <a:gd name="T0" fmla="*/ 86224 w 881063"/>
              <a:gd name="T1" fmla="*/ 1689435 h 1247776"/>
              <a:gd name="T2" fmla="*/ 87955 w 881063"/>
              <a:gd name="T3" fmla="*/ 1725075 h 1247776"/>
              <a:gd name="T4" fmla="*/ 933227 w 881063"/>
              <a:gd name="T5" fmla="*/ 1733725 h 1247776"/>
              <a:gd name="T6" fmla="*/ 946386 w 881063"/>
              <a:gd name="T7" fmla="*/ 1720922 h 1247776"/>
              <a:gd name="T8" fmla="*/ 944655 w 881063"/>
              <a:gd name="T9" fmla="*/ 1685284 h 1247776"/>
              <a:gd name="T10" fmla="*/ 99382 w 881063"/>
              <a:gd name="T11" fmla="*/ 1676980 h 1247776"/>
              <a:gd name="T12" fmla="*/ 87955 w 881063"/>
              <a:gd name="T13" fmla="*/ 1572831 h 1247776"/>
              <a:gd name="T14" fmla="*/ 86224 w 881063"/>
              <a:gd name="T15" fmla="*/ 1608124 h 1247776"/>
              <a:gd name="T16" fmla="*/ 99382 w 881063"/>
              <a:gd name="T17" fmla="*/ 1620580 h 1247776"/>
              <a:gd name="T18" fmla="*/ 944655 w 881063"/>
              <a:gd name="T19" fmla="*/ 1612622 h 1247776"/>
              <a:gd name="T20" fmla="*/ 946386 w 881063"/>
              <a:gd name="T21" fmla="*/ 1576637 h 1247776"/>
              <a:gd name="T22" fmla="*/ 933227 w 881063"/>
              <a:gd name="T23" fmla="*/ 1564527 h 1247776"/>
              <a:gd name="T24" fmla="*/ 85877 w 881063"/>
              <a:gd name="T25" fmla="*/ 1452074 h 1247776"/>
              <a:gd name="T26" fmla="*/ 84493 w 881063"/>
              <a:gd name="T27" fmla="*/ 1488058 h 1247776"/>
              <a:gd name="T28" fmla="*/ 540891 w 881063"/>
              <a:gd name="T29" fmla="*/ 1500168 h 1247776"/>
              <a:gd name="T30" fmla="*/ 548856 w 881063"/>
              <a:gd name="T31" fmla="*/ 1482868 h 1247776"/>
              <a:gd name="T32" fmla="*/ 545739 w 881063"/>
              <a:gd name="T33" fmla="*/ 1448613 h 1247776"/>
              <a:gd name="T34" fmla="*/ 97997 w 881063"/>
              <a:gd name="T35" fmla="*/ 1328202 h 1247776"/>
              <a:gd name="T36" fmla="*/ 84493 w 881063"/>
              <a:gd name="T37" fmla="*/ 1345503 h 1247776"/>
              <a:gd name="T38" fmla="*/ 90378 w 881063"/>
              <a:gd name="T39" fmla="*/ 1379758 h 1247776"/>
              <a:gd name="T40" fmla="*/ 934613 w 881063"/>
              <a:gd name="T41" fmla="*/ 1384602 h 1247776"/>
              <a:gd name="T42" fmla="*/ 948117 w 881063"/>
              <a:gd name="T43" fmla="*/ 1367301 h 1247776"/>
              <a:gd name="T44" fmla="*/ 942230 w 881063"/>
              <a:gd name="T45" fmla="*/ 1333046 h 1247776"/>
              <a:gd name="T46" fmla="*/ 97997 w 881063"/>
              <a:gd name="T47" fmla="*/ 1328202 h 1247776"/>
              <a:gd name="T48" fmla="*/ 87955 w 881063"/>
              <a:gd name="T49" fmla="*/ 1224052 h 1247776"/>
              <a:gd name="T50" fmla="*/ 86224 w 881063"/>
              <a:gd name="T51" fmla="*/ 1259692 h 1247776"/>
              <a:gd name="T52" fmla="*/ 99382 w 881063"/>
              <a:gd name="T53" fmla="*/ 1272149 h 1247776"/>
              <a:gd name="T54" fmla="*/ 944655 w 881063"/>
              <a:gd name="T55" fmla="*/ 1263843 h 1247776"/>
              <a:gd name="T56" fmla="*/ 946386 w 881063"/>
              <a:gd name="T57" fmla="*/ 1227859 h 1247776"/>
              <a:gd name="T58" fmla="*/ 933227 w 881063"/>
              <a:gd name="T59" fmla="*/ 1215402 h 1247776"/>
              <a:gd name="T60" fmla="*/ 87955 w 881063"/>
              <a:gd name="T61" fmla="*/ 1111254 h 1247776"/>
              <a:gd name="T62" fmla="*/ 86224 w 881063"/>
              <a:gd name="T63" fmla="*/ 1146892 h 1247776"/>
              <a:gd name="T64" fmla="*/ 99382 w 881063"/>
              <a:gd name="T65" fmla="*/ 1159349 h 1247776"/>
              <a:gd name="T66" fmla="*/ 944655 w 881063"/>
              <a:gd name="T67" fmla="*/ 1151045 h 1247776"/>
              <a:gd name="T68" fmla="*/ 946386 w 881063"/>
              <a:gd name="T69" fmla="*/ 1115405 h 1247776"/>
              <a:gd name="T70" fmla="*/ 933227 w 881063"/>
              <a:gd name="T71" fmla="*/ 1102949 h 1247776"/>
              <a:gd name="T72" fmla="*/ 90378 w 881063"/>
              <a:gd name="T73" fmla="*/ 1006066 h 1247776"/>
              <a:gd name="T74" fmla="*/ 84493 w 881063"/>
              <a:gd name="T75" fmla="*/ 1040668 h 1247776"/>
              <a:gd name="T76" fmla="*/ 97997 w 881063"/>
              <a:gd name="T77" fmla="*/ 1057622 h 1247776"/>
              <a:gd name="T78" fmla="*/ 942230 w 881063"/>
              <a:gd name="T79" fmla="*/ 1053124 h 1247776"/>
              <a:gd name="T80" fmla="*/ 948117 w 881063"/>
              <a:gd name="T81" fmla="*/ 1018523 h 1247776"/>
              <a:gd name="T82" fmla="*/ 934613 w 881063"/>
              <a:gd name="T83" fmla="*/ 1001569 h 1247776"/>
              <a:gd name="T84" fmla="*/ 94881 w 881063"/>
              <a:gd name="T85" fmla="*/ 889807 h 1247776"/>
              <a:gd name="T86" fmla="*/ 83454 w 881063"/>
              <a:gd name="T87" fmla="*/ 916796 h 1247776"/>
              <a:gd name="T88" fmla="*/ 94881 w 881063"/>
              <a:gd name="T89" fmla="*/ 943786 h 1247776"/>
              <a:gd name="T90" fmla="*/ 937729 w 881063"/>
              <a:gd name="T91" fmla="*/ 943786 h 1247776"/>
              <a:gd name="T92" fmla="*/ 949503 w 881063"/>
              <a:gd name="T93" fmla="*/ 916796 h 1247776"/>
              <a:gd name="T94" fmla="*/ 937729 w 881063"/>
              <a:gd name="T95" fmla="*/ 889807 h 1247776"/>
              <a:gd name="T96" fmla="*/ 96266 w 881063"/>
              <a:gd name="T97" fmla="*/ 776662 h 1247776"/>
              <a:gd name="T98" fmla="*/ 83454 w 881063"/>
              <a:gd name="T99" fmla="*/ 798460 h 1247776"/>
              <a:gd name="T100" fmla="*/ 93149 w 881063"/>
              <a:gd name="T101" fmla="*/ 829947 h 1247776"/>
              <a:gd name="T102" fmla="*/ 936344 w 881063"/>
              <a:gd name="T103" fmla="*/ 831677 h 1247776"/>
              <a:gd name="T104" fmla="*/ 949156 w 881063"/>
              <a:gd name="T105" fmla="*/ 809879 h 1247776"/>
              <a:gd name="T106" fmla="*/ 939460 w 881063"/>
              <a:gd name="T107" fmla="*/ 778047 h 1247776"/>
              <a:gd name="T108" fmla="*/ 86916 w 881063"/>
              <a:gd name="T109" fmla="*/ 659711 h 1247776"/>
              <a:gd name="T110" fmla="*/ 84493 w 881063"/>
              <a:gd name="T111" fmla="*/ 707461 h 1247776"/>
              <a:gd name="T112" fmla="*/ 321002 w 881063"/>
              <a:gd name="T113" fmla="*/ 715764 h 1247776"/>
              <a:gd name="T114" fmla="*/ 324466 w 881063"/>
              <a:gd name="T115" fmla="*/ 676665 h 1247776"/>
              <a:gd name="T116" fmla="*/ 87608 w 881063"/>
              <a:gd name="T117" fmla="*/ 659364 h 1247776"/>
              <a:gd name="T118" fmla="*/ 753161 w 881063"/>
              <a:gd name="T119" fmla="*/ 378059 h 1247776"/>
              <a:gd name="T120" fmla="*/ 1061055 w 881063"/>
              <a:gd name="T121" fmla="*/ 50864 h 1247776"/>
              <a:gd name="T122" fmla="*/ 1091854 w 881063"/>
              <a:gd name="T123" fmla="*/ 0 h 1247776"/>
              <a:gd name="T124" fmla="*/ 308050 w 881063"/>
              <a:gd name="T125" fmla="*/ 0 h 124777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881063" h="1247776">
                <a:moveTo>
                  <a:pt x="64137" y="1098423"/>
                </a:moveTo>
                <a:lnTo>
                  <a:pt x="63004" y="1098649"/>
                </a:lnTo>
                <a:lnTo>
                  <a:pt x="62098" y="1099102"/>
                </a:lnTo>
                <a:lnTo>
                  <a:pt x="60964" y="1100009"/>
                </a:lnTo>
                <a:lnTo>
                  <a:pt x="59151" y="1101369"/>
                </a:lnTo>
                <a:lnTo>
                  <a:pt x="57565" y="1103862"/>
                </a:lnTo>
                <a:lnTo>
                  <a:pt x="56432" y="1106581"/>
                </a:lnTo>
                <a:lnTo>
                  <a:pt x="55299" y="1109754"/>
                </a:lnTo>
                <a:lnTo>
                  <a:pt x="54619" y="1113154"/>
                </a:lnTo>
                <a:lnTo>
                  <a:pt x="54619" y="1116780"/>
                </a:lnTo>
                <a:lnTo>
                  <a:pt x="54619" y="1120633"/>
                </a:lnTo>
                <a:lnTo>
                  <a:pt x="55299" y="1124032"/>
                </a:lnTo>
                <a:lnTo>
                  <a:pt x="56432" y="1127205"/>
                </a:lnTo>
                <a:lnTo>
                  <a:pt x="57565" y="1129925"/>
                </a:lnTo>
                <a:lnTo>
                  <a:pt x="59151" y="1132191"/>
                </a:lnTo>
                <a:lnTo>
                  <a:pt x="60964" y="1134005"/>
                </a:lnTo>
                <a:lnTo>
                  <a:pt x="62098" y="1134458"/>
                </a:lnTo>
                <a:lnTo>
                  <a:pt x="63004" y="1134911"/>
                </a:lnTo>
                <a:lnTo>
                  <a:pt x="64137" y="1135138"/>
                </a:lnTo>
                <a:lnTo>
                  <a:pt x="65044" y="1135591"/>
                </a:lnTo>
                <a:lnTo>
                  <a:pt x="610780" y="1135591"/>
                </a:lnTo>
                <a:lnTo>
                  <a:pt x="611687" y="1135138"/>
                </a:lnTo>
                <a:lnTo>
                  <a:pt x="612820" y="1134911"/>
                </a:lnTo>
                <a:lnTo>
                  <a:pt x="613726" y="1134458"/>
                </a:lnTo>
                <a:lnTo>
                  <a:pt x="614859" y="1134005"/>
                </a:lnTo>
                <a:lnTo>
                  <a:pt x="616672" y="1132191"/>
                </a:lnTo>
                <a:lnTo>
                  <a:pt x="618259" y="1129925"/>
                </a:lnTo>
                <a:lnTo>
                  <a:pt x="619392" y="1127205"/>
                </a:lnTo>
                <a:lnTo>
                  <a:pt x="620525" y="1124032"/>
                </a:lnTo>
                <a:lnTo>
                  <a:pt x="621205" y="1120633"/>
                </a:lnTo>
                <a:lnTo>
                  <a:pt x="621432" y="1116780"/>
                </a:lnTo>
                <a:lnTo>
                  <a:pt x="621205" y="1113154"/>
                </a:lnTo>
                <a:lnTo>
                  <a:pt x="620525" y="1109754"/>
                </a:lnTo>
                <a:lnTo>
                  <a:pt x="619392" y="1106581"/>
                </a:lnTo>
                <a:lnTo>
                  <a:pt x="618259" y="1103862"/>
                </a:lnTo>
                <a:lnTo>
                  <a:pt x="616672" y="1101369"/>
                </a:lnTo>
                <a:lnTo>
                  <a:pt x="614859" y="1100009"/>
                </a:lnTo>
                <a:lnTo>
                  <a:pt x="613726" y="1099102"/>
                </a:lnTo>
                <a:lnTo>
                  <a:pt x="612820" y="1098649"/>
                </a:lnTo>
                <a:lnTo>
                  <a:pt x="611687" y="1098423"/>
                </a:lnTo>
                <a:lnTo>
                  <a:pt x="610780" y="1098423"/>
                </a:lnTo>
                <a:lnTo>
                  <a:pt x="65044" y="1098423"/>
                </a:lnTo>
                <a:lnTo>
                  <a:pt x="64137" y="1098423"/>
                </a:lnTo>
                <a:close/>
                <a:moveTo>
                  <a:pt x="64137" y="1024766"/>
                </a:moveTo>
                <a:lnTo>
                  <a:pt x="63004" y="1024992"/>
                </a:lnTo>
                <a:lnTo>
                  <a:pt x="62098" y="1025446"/>
                </a:lnTo>
                <a:lnTo>
                  <a:pt x="60964" y="1026125"/>
                </a:lnTo>
                <a:lnTo>
                  <a:pt x="59151" y="1027712"/>
                </a:lnTo>
                <a:lnTo>
                  <a:pt x="57565" y="1030205"/>
                </a:lnTo>
                <a:lnTo>
                  <a:pt x="56432" y="1032698"/>
                </a:lnTo>
                <a:lnTo>
                  <a:pt x="55299" y="1035644"/>
                </a:lnTo>
                <a:lnTo>
                  <a:pt x="54619" y="1039270"/>
                </a:lnTo>
                <a:lnTo>
                  <a:pt x="54619" y="1043123"/>
                </a:lnTo>
                <a:lnTo>
                  <a:pt x="54619" y="1046749"/>
                </a:lnTo>
                <a:lnTo>
                  <a:pt x="55299" y="1050376"/>
                </a:lnTo>
                <a:lnTo>
                  <a:pt x="56432" y="1053322"/>
                </a:lnTo>
                <a:lnTo>
                  <a:pt x="57565" y="1056268"/>
                </a:lnTo>
                <a:lnTo>
                  <a:pt x="59151" y="1058535"/>
                </a:lnTo>
                <a:lnTo>
                  <a:pt x="60964" y="1060121"/>
                </a:lnTo>
                <a:lnTo>
                  <a:pt x="62098" y="1060801"/>
                </a:lnTo>
                <a:lnTo>
                  <a:pt x="63004" y="1061028"/>
                </a:lnTo>
                <a:lnTo>
                  <a:pt x="64137" y="1061481"/>
                </a:lnTo>
                <a:lnTo>
                  <a:pt x="65044" y="1061481"/>
                </a:lnTo>
                <a:lnTo>
                  <a:pt x="610780" y="1061481"/>
                </a:lnTo>
                <a:lnTo>
                  <a:pt x="611687" y="1061481"/>
                </a:lnTo>
                <a:lnTo>
                  <a:pt x="612820" y="1061028"/>
                </a:lnTo>
                <a:lnTo>
                  <a:pt x="613726" y="1060801"/>
                </a:lnTo>
                <a:lnTo>
                  <a:pt x="614859" y="1060121"/>
                </a:lnTo>
                <a:lnTo>
                  <a:pt x="616672" y="1058535"/>
                </a:lnTo>
                <a:lnTo>
                  <a:pt x="618259" y="1056268"/>
                </a:lnTo>
                <a:lnTo>
                  <a:pt x="619392" y="1053322"/>
                </a:lnTo>
                <a:lnTo>
                  <a:pt x="620525" y="1050376"/>
                </a:lnTo>
                <a:lnTo>
                  <a:pt x="621205" y="1046749"/>
                </a:lnTo>
                <a:lnTo>
                  <a:pt x="621432" y="1043123"/>
                </a:lnTo>
                <a:lnTo>
                  <a:pt x="621205" y="1039270"/>
                </a:lnTo>
                <a:lnTo>
                  <a:pt x="620525" y="1035644"/>
                </a:lnTo>
                <a:lnTo>
                  <a:pt x="619392" y="1032698"/>
                </a:lnTo>
                <a:lnTo>
                  <a:pt x="618259" y="1030205"/>
                </a:lnTo>
                <a:lnTo>
                  <a:pt x="616672" y="1027712"/>
                </a:lnTo>
                <a:lnTo>
                  <a:pt x="614859" y="1026125"/>
                </a:lnTo>
                <a:lnTo>
                  <a:pt x="613726" y="1025446"/>
                </a:lnTo>
                <a:lnTo>
                  <a:pt x="612820" y="1024992"/>
                </a:lnTo>
                <a:lnTo>
                  <a:pt x="611687" y="1024766"/>
                </a:lnTo>
                <a:lnTo>
                  <a:pt x="610780" y="1024766"/>
                </a:lnTo>
                <a:lnTo>
                  <a:pt x="65044" y="1024766"/>
                </a:lnTo>
                <a:lnTo>
                  <a:pt x="64137" y="1024766"/>
                </a:lnTo>
                <a:close/>
                <a:moveTo>
                  <a:pt x="59831" y="945669"/>
                </a:moveTo>
                <a:lnTo>
                  <a:pt x="59151" y="946349"/>
                </a:lnTo>
                <a:lnTo>
                  <a:pt x="58018" y="947256"/>
                </a:lnTo>
                <a:lnTo>
                  <a:pt x="57112" y="948842"/>
                </a:lnTo>
                <a:lnTo>
                  <a:pt x="56205" y="951109"/>
                </a:lnTo>
                <a:lnTo>
                  <a:pt x="55299" y="953828"/>
                </a:lnTo>
                <a:lnTo>
                  <a:pt x="54845" y="957001"/>
                </a:lnTo>
                <a:lnTo>
                  <a:pt x="54619" y="960627"/>
                </a:lnTo>
                <a:lnTo>
                  <a:pt x="54619" y="964254"/>
                </a:lnTo>
                <a:lnTo>
                  <a:pt x="54619" y="967880"/>
                </a:lnTo>
                <a:lnTo>
                  <a:pt x="54845" y="971279"/>
                </a:lnTo>
                <a:lnTo>
                  <a:pt x="55299" y="974679"/>
                </a:lnTo>
                <a:lnTo>
                  <a:pt x="56205" y="977172"/>
                </a:lnTo>
                <a:lnTo>
                  <a:pt x="57112" y="979438"/>
                </a:lnTo>
                <a:lnTo>
                  <a:pt x="58018" y="981251"/>
                </a:lnTo>
                <a:lnTo>
                  <a:pt x="59151" y="982385"/>
                </a:lnTo>
                <a:lnTo>
                  <a:pt x="59831" y="982611"/>
                </a:lnTo>
                <a:lnTo>
                  <a:pt x="60285" y="982611"/>
                </a:lnTo>
                <a:lnTo>
                  <a:pt x="354003" y="982611"/>
                </a:lnTo>
                <a:lnTo>
                  <a:pt x="354456" y="982611"/>
                </a:lnTo>
                <a:lnTo>
                  <a:pt x="355136" y="982385"/>
                </a:lnTo>
                <a:lnTo>
                  <a:pt x="356270" y="981251"/>
                </a:lnTo>
                <a:lnTo>
                  <a:pt x="357176" y="979438"/>
                </a:lnTo>
                <a:lnTo>
                  <a:pt x="358083" y="977172"/>
                </a:lnTo>
                <a:lnTo>
                  <a:pt x="358536" y="974679"/>
                </a:lnTo>
                <a:lnTo>
                  <a:pt x="359216" y="971279"/>
                </a:lnTo>
                <a:lnTo>
                  <a:pt x="359669" y="967880"/>
                </a:lnTo>
                <a:lnTo>
                  <a:pt x="359669" y="964254"/>
                </a:lnTo>
                <a:lnTo>
                  <a:pt x="359669" y="960627"/>
                </a:lnTo>
                <a:lnTo>
                  <a:pt x="359216" y="957001"/>
                </a:lnTo>
                <a:lnTo>
                  <a:pt x="358536" y="953828"/>
                </a:lnTo>
                <a:lnTo>
                  <a:pt x="358083" y="951109"/>
                </a:lnTo>
                <a:lnTo>
                  <a:pt x="357176" y="948842"/>
                </a:lnTo>
                <a:lnTo>
                  <a:pt x="356270" y="947256"/>
                </a:lnTo>
                <a:lnTo>
                  <a:pt x="355136" y="946349"/>
                </a:lnTo>
                <a:lnTo>
                  <a:pt x="354456" y="945669"/>
                </a:lnTo>
                <a:lnTo>
                  <a:pt x="354003" y="945669"/>
                </a:lnTo>
                <a:lnTo>
                  <a:pt x="60285" y="945669"/>
                </a:lnTo>
                <a:lnTo>
                  <a:pt x="59831" y="945669"/>
                </a:lnTo>
                <a:close/>
                <a:moveTo>
                  <a:pt x="64137" y="869973"/>
                </a:moveTo>
                <a:lnTo>
                  <a:pt x="63004" y="870426"/>
                </a:lnTo>
                <a:lnTo>
                  <a:pt x="62098" y="870879"/>
                </a:lnTo>
                <a:lnTo>
                  <a:pt x="60964" y="871559"/>
                </a:lnTo>
                <a:lnTo>
                  <a:pt x="59151" y="873146"/>
                </a:lnTo>
                <a:lnTo>
                  <a:pt x="57565" y="875412"/>
                </a:lnTo>
                <a:lnTo>
                  <a:pt x="56432" y="878132"/>
                </a:lnTo>
                <a:lnTo>
                  <a:pt x="55299" y="881305"/>
                </a:lnTo>
                <a:lnTo>
                  <a:pt x="54619" y="884931"/>
                </a:lnTo>
                <a:lnTo>
                  <a:pt x="54619" y="888330"/>
                </a:lnTo>
                <a:lnTo>
                  <a:pt x="54619" y="892183"/>
                </a:lnTo>
                <a:lnTo>
                  <a:pt x="55299" y="895583"/>
                </a:lnTo>
                <a:lnTo>
                  <a:pt x="56432" y="898982"/>
                </a:lnTo>
                <a:lnTo>
                  <a:pt x="57565" y="901475"/>
                </a:lnTo>
                <a:lnTo>
                  <a:pt x="59151" y="903742"/>
                </a:lnTo>
                <a:lnTo>
                  <a:pt x="60964" y="905555"/>
                </a:lnTo>
                <a:lnTo>
                  <a:pt x="62098" y="906008"/>
                </a:lnTo>
                <a:lnTo>
                  <a:pt x="63004" y="906688"/>
                </a:lnTo>
                <a:lnTo>
                  <a:pt x="64137" y="906915"/>
                </a:lnTo>
                <a:lnTo>
                  <a:pt x="65044" y="906915"/>
                </a:lnTo>
                <a:lnTo>
                  <a:pt x="610780" y="906915"/>
                </a:lnTo>
                <a:lnTo>
                  <a:pt x="611687" y="906915"/>
                </a:lnTo>
                <a:lnTo>
                  <a:pt x="612820" y="906688"/>
                </a:lnTo>
                <a:lnTo>
                  <a:pt x="613726" y="906008"/>
                </a:lnTo>
                <a:lnTo>
                  <a:pt x="614859" y="905555"/>
                </a:lnTo>
                <a:lnTo>
                  <a:pt x="616672" y="903742"/>
                </a:lnTo>
                <a:lnTo>
                  <a:pt x="618259" y="901475"/>
                </a:lnTo>
                <a:lnTo>
                  <a:pt x="619392" y="898982"/>
                </a:lnTo>
                <a:lnTo>
                  <a:pt x="620525" y="895583"/>
                </a:lnTo>
                <a:lnTo>
                  <a:pt x="621205" y="892183"/>
                </a:lnTo>
                <a:lnTo>
                  <a:pt x="621432" y="888330"/>
                </a:lnTo>
                <a:lnTo>
                  <a:pt x="621205" y="884931"/>
                </a:lnTo>
                <a:lnTo>
                  <a:pt x="620525" y="881305"/>
                </a:lnTo>
                <a:lnTo>
                  <a:pt x="619392" y="878132"/>
                </a:lnTo>
                <a:lnTo>
                  <a:pt x="618259" y="875412"/>
                </a:lnTo>
                <a:lnTo>
                  <a:pt x="616672" y="873146"/>
                </a:lnTo>
                <a:lnTo>
                  <a:pt x="614859" y="871559"/>
                </a:lnTo>
                <a:lnTo>
                  <a:pt x="613726" y="870879"/>
                </a:lnTo>
                <a:lnTo>
                  <a:pt x="612820" y="870426"/>
                </a:lnTo>
                <a:lnTo>
                  <a:pt x="611687" y="869973"/>
                </a:lnTo>
                <a:lnTo>
                  <a:pt x="610780" y="869973"/>
                </a:lnTo>
                <a:lnTo>
                  <a:pt x="65044" y="869973"/>
                </a:lnTo>
                <a:lnTo>
                  <a:pt x="64137" y="869973"/>
                </a:lnTo>
                <a:close/>
                <a:moveTo>
                  <a:pt x="65044" y="796089"/>
                </a:moveTo>
                <a:lnTo>
                  <a:pt x="64137" y="796316"/>
                </a:lnTo>
                <a:lnTo>
                  <a:pt x="63004" y="796543"/>
                </a:lnTo>
                <a:lnTo>
                  <a:pt x="62098" y="797222"/>
                </a:lnTo>
                <a:lnTo>
                  <a:pt x="60964" y="797676"/>
                </a:lnTo>
                <a:lnTo>
                  <a:pt x="59151" y="799489"/>
                </a:lnTo>
                <a:lnTo>
                  <a:pt x="57565" y="801755"/>
                </a:lnTo>
                <a:lnTo>
                  <a:pt x="56432" y="804248"/>
                </a:lnTo>
                <a:lnTo>
                  <a:pt x="55299" y="807648"/>
                </a:lnTo>
                <a:lnTo>
                  <a:pt x="54619" y="811047"/>
                </a:lnTo>
                <a:lnTo>
                  <a:pt x="54619" y="814674"/>
                </a:lnTo>
                <a:lnTo>
                  <a:pt x="54619" y="818300"/>
                </a:lnTo>
                <a:lnTo>
                  <a:pt x="55299" y="821926"/>
                </a:lnTo>
                <a:lnTo>
                  <a:pt x="56432" y="825099"/>
                </a:lnTo>
                <a:lnTo>
                  <a:pt x="57565" y="827818"/>
                </a:lnTo>
                <a:lnTo>
                  <a:pt x="59151" y="829858"/>
                </a:lnTo>
                <a:lnTo>
                  <a:pt x="60964" y="831671"/>
                </a:lnTo>
                <a:lnTo>
                  <a:pt x="62098" y="832125"/>
                </a:lnTo>
                <a:lnTo>
                  <a:pt x="63004" y="832578"/>
                </a:lnTo>
                <a:lnTo>
                  <a:pt x="64137" y="833031"/>
                </a:lnTo>
                <a:lnTo>
                  <a:pt x="65044" y="833258"/>
                </a:lnTo>
                <a:lnTo>
                  <a:pt x="610780" y="833258"/>
                </a:lnTo>
                <a:lnTo>
                  <a:pt x="611687" y="833031"/>
                </a:lnTo>
                <a:lnTo>
                  <a:pt x="612820" y="832578"/>
                </a:lnTo>
                <a:lnTo>
                  <a:pt x="613726" y="832125"/>
                </a:lnTo>
                <a:lnTo>
                  <a:pt x="614859" y="831671"/>
                </a:lnTo>
                <a:lnTo>
                  <a:pt x="616672" y="829858"/>
                </a:lnTo>
                <a:lnTo>
                  <a:pt x="618259" y="827818"/>
                </a:lnTo>
                <a:lnTo>
                  <a:pt x="619392" y="825099"/>
                </a:lnTo>
                <a:lnTo>
                  <a:pt x="620525" y="821926"/>
                </a:lnTo>
                <a:lnTo>
                  <a:pt x="621205" y="818300"/>
                </a:lnTo>
                <a:lnTo>
                  <a:pt x="621432" y="814674"/>
                </a:lnTo>
                <a:lnTo>
                  <a:pt x="621205" y="811047"/>
                </a:lnTo>
                <a:lnTo>
                  <a:pt x="620525" y="807648"/>
                </a:lnTo>
                <a:lnTo>
                  <a:pt x="619392" y="804248"/>
                </a:lnTo>
                <a:lnTo>
                  <a:pt x="618259" y="801755"/>
                </a:lnTo>
                <a:lnTo>
                  <a:pt x="616672" y="799489"/>
                </a:lnTo>
                <a:lnTo>
                  <a:pt x="614859" y="797676"/>
                </a:lnTo>
                <a:lnTo>
                  <a:pt x="613726" y="797222"/>
                </a:lnTo>
                <a:lnTo>
                  <a:pt x="612820" y="796543"/>
                </a:lnTo>
                <a:lnTo>
                  <a:pt x="611687" y="796316"/>
                </a:lnTo>
                <a:lnTo>
                  <a:pt x="610780" y="796089"/>
                </a:lnTo>
                <a:lnTo>
                  <a:pt x="65044" y="796089"/>
                </a:lnTo>
                <a:close/>
                <a:moveTo>
                  <a:pt x="64137" y="722432"/>
                </a:moveTo>
                <a:lnTo>
                  <a:pt x="63004" y="722659"/>
                </a:lnTo>
                <a:lnTo>
                  <a:pt x="62098" y="723339"/>
                </a:lnTo>
                <a:lnTo>
                  <a:pt x="60964" y="724019"/>
                </a:lnTo>
                <a:lnTo>
                  <a:pt x="59151" y="725605"/>
                </a:lnTo>
                <a:lnTo>
                  <a:pt x="57565" y="727872"/>
                </a:lnTo>
                <a:lnTo>
                  <a:pt x="56432" y="730591"/>
                </a:lnTo>
                <a:lnTo>
                  <a:pt x="55299" y="733764"/>
                </a:lnTo>
                <a:lnTo>
                  <a:pt x="54619" y="736937"/>
                </a:lnTo>
                <a:lnTo>
                  <a:pt x="54619" y="740790"/>
                </a:lnTo>
                <a:lnTo>
                  <a:pt x="54619" y="744416"/>
                </a:lnTo>
                <a:lnTo>
                  <a:pt x="55299" y="748042"/>
                </a:lnTo>
                <a:lnTo>
                  <a:pt x="56432" y="751215"/>
                </a:lnTo>
                <a:lnTo>
                  <a:pt x="57565" y="753935"/>
                </a:lnTo>
                <a:lnTo>
                  <a:pt x="59151" y="756201"/>
                </a:lnTo>
                <a:lnTo>
                  <a:pt x="60964" y="757788"/>
                </a:lnTo>
                <a:lnTo>
                  <a:pt x="62098" y="758468"/>
                </a:lnTo>
                <a:lnTo>
                  <a:pt x="63004" y="758921"/>
                </a:lnTo>
                <a:lnTo>
                  <a:pt x="64137" y="759374"/>
                </a:lnTo>
                <a:lnTo>
                  <a:pt x="65044" y="759374"/>
                </a:lnTo>
                <a:lnTo>
                  <a:pt x="610780" y="759374"/>
                </a:lnTo>
                <a:lnTo>
                  <a:pt x="611687" y="759374"/>
                </a:lnTo>
                <a:lnTo>
                  <a:pt x="612820" y="758921"/>
                </a:lnTo>
                <a:lnTo>
                  <a:pt x="613726" y="758468"/>
                </a:lnTo>
                <a:lnTo>
                  <a:pt x="614859" y="757788"/>
                </a:lnTo>
                <a:lnTo>
                  <a:pt x="616672" y="756201"/>
                </a:lnTo>
                <a:lnTo>
                  <a:pt x="618259" y="753935"/>
                </a:lnTo>
                <a:lnTo>
                  <a:pt x="619392" y="751215"/>
                </a:lnTo>
                <a:lnTo>
                  <a:pt x="620525" y="748042"/>
                </a:lnTo>
                <a:lnTo>
                  <a:pt x="621205" y="744416"/>
                </a:lnTo>
                <a:lnTo>
                  <a:pt x="621432" y="740790"/>
                </a:lnTo>
                <a:lnTo>
                  <a:pt x="621205" y="736937"/>
                </a:lnTo>
                <a:lnTo>
                  <a:pt x="620525" y="733764"/>
                </a:lnTo>
                <a:lnTo>
                  <a:pt x="619392" y="730591"/>
                </a:lnTo>
                <a:lnTo>
                  <a:pt x="618259" y="727872"/>
                </a:lnTo>
                <a:lnTo>
                  <a:pt x="616672" y="725605"/>
                </a:lnTo>
                <a:lnTo>
                  <a:pt x="614859" y="724019"/>
                </a:lnTo>
                <a:lnTo>
                  <a:pt x="613726" y="723339"/>
                </a:lnTo>
                <a:lnTo>
                  <a:pt x="612820" y="722659"/>
                </a:lnTo>
                <a:lnTo>
                  <a:pt x="611687" y="722432"/>
                </a:lnTo>
                <a:lnTo>
                  <a:pt x="610780" y="722432"/>
                </a:lnTo>
                <a:lnTo>
                  <a:pt x="65044" y="722432"/>
                </a:lnTo>
                <a:lnTo>
                  <a:pt x="64137" y="722432"/>
                </a:lnTo>
                <a:close/>
                <a:moveTo>
                  <a:pt x="64137" y="656028"/>
                </a:moveTo>
                <a:lnTo>
                  <a:pt x="63004" y="656254"/>
                </a:lnTo>
                <a:lnTo>
                  <a:pt x="62098" y="656708"/>
                </a:lnTo>
                <a:lnTo>
                  <a:pt x="60964" y="657614"/>
                </a:lnTo>
                <a:lnTo>
                  <a:pt x="59151" y="658974"/>
                </a:lnTo>
                <a:lnTo>
                  <a:pt x="57565" y="661240"/>
                </a:lnTo>
                <a:lnTo>
                  <a:pt x="56432" y="664187"/>
                </a:lnTo>
                <a:lnTo>
                  <a:pt x="55299" y="667133"/>
                </a:lnTo>
                <a:lnTo>
                  <a:pt x="54619" y="670533"/>
                </a:lnTo>
                <a:lnTo>
                  <a:pt x="54619" y="674385"/>
                </a:lnTo>
                <a:lnTo>
                  <a:pt x="54619" y="678012"/>
                </a:lnTo>
                <a:lnTo>
                  <a:pt x="55299" y="681638"/>
                </a:lnTo>
                <a:lnTo>
                  <a:pt x="56432" y="684584"/>
                </a:lnTo>
                <a:lnTo>
                  <a:pt x="57565" y="687530"/>
                </a:lnTo>
                <a:lnTo>
                  <a:pt x="59151" y="689797"/>
                </a:lnTo>
                <a:lnTo>
                  <a:pt x="60964" y="691157"/>
                </a:lnTo>
                <a:lnTo>
                  <a:pt x="62098" y="692063"/>
                </a:lnTo>
                <a:lnTo>
                  <a:pt x="63004" y="692516"/>
                </a:lnTo>
                <a:lnTo>
                  <a:pt x="64137" y="692743"/>
                </a:lnTo>
                <a:lnTo>
                  <a:pt x="65044" y="692743"/>
                </a:lnTo>
                <a:lnTo>
                  <a:pt x="610780" y="692743"/>
                </a:lnTo>
                <a:lnTo>
                  <a:pt x="611687" y="692743"/>
                </a:lnTo>
                <a:lnTo>
                  <a:pt x="612820" y="692516"/>
                </a:lnTo>
                <a:lnTo>
                  <a:pt x="613726" y="692063"/>
                </a:lnTo>
                <a:lnTo>
                  <a:pt x="614859" y="691157"/>
                </a:lnTo>
                <a:lnTo>
                  <a:pt x="616672" y="689797"/>
                </a:lnTo>
                <a:lnTo>
                  <a:pt x="618259" y="687530"/>
                </a:lnTo>
                <a:lnTo>
                  <a:pt x="619392" y="684584"/>
                </a:lnTo>
                <a:lnTo>
                  <a:pt x="620525" y="681638"/>
                </a:lnTo>
                <a:lnTo>
                  <a:pt x="621205" y="678012"/>
                </a:lnTo>
                <a:lnTo>
                  <a:pt x="621432" y="674385"/>
                </a:lnTo>
                <a:lnTo>
                  <a:pt x="621205" y="670533"/>
                </a:lnTo>
                <a:lnTo>
                  <a:pt x="620525" y="667133"/>
                </a:lnTo>
                <a:lnTo>
                  <a:pt x="619392" y="664187"/>
                </a:lnTo>
                <a:lnTo>
                  <a:pt x="618259" y="661240"/>
                </a:lnTo>
                <a:lnTo>
                  <a:pt x="616672" y="658974"/>
                </a:lnTo>
                <a:lnTo>
                  <a:pt x="614859" y="657614"/>
                </a:lnTo>
                <a:lnTo>
                  <a:pt x="613726" y="656708"/>
                </a:lnTo>
                <a:lnTo>
                  <a:pt x="612820" y="656254"/>
                </a:lnTo>
                <a:lnTo>
                  <a:pt x="611687" y="656028"/>
                </a:lnTo>
                <a:lnTo>
                  <a:pt x="610780" y="656028"/>
                </a:lnTo>
                <a:lnTo>
                  <a:pt x="65044" y="656028"/>
                </a:lnTo>
                <a:lnTo>
                  <a:pt x="64137" y="656028"/>
                </a:lnTo>
                <a:close/>
                <a:moveTo>
                  <a:pt x="65044" y="582144"/>
                </a:moveTo>
                <a:lnTo>
                  <a:pt x="64137" y="582371"/>
                </a:lnTo>
                <a:lnTo>
                  <a:pt x="63004" y="582598"/>
                </a:lnTo>
                <a:lnTo>
                  <a:pt x="62098" y="582824"/>
                </a:lnTo>
                <a:lnTo>
                  <a:pt x="60964" y="583504"/>
                </a:lnTo>
                <a:lnTo>
                  <a:pt x="59151" y="585091"/>
                </a:lnTo>
                <a:lnTo>
                  <a:pt x="57565" y="587357"/>
                </a:lnTo>
                <a:lnTo>
                  <a:pt x="56432" y="590303"/>
                </a:lnTo>
                <a:lnTo>
                  <a:pt x="55299" y="593249"/>
                </a:lnTo>
                <a:lnTo>
                  <a:pt x="54619" y="596876"/>
                </a:lnTo>
                <a:lnTo>
                  <a:pt x="54619" y="600502"/>
                </a:lnTo>
                <a:lnTo>
                  <a:pt x="54619" y="604355"/>
                </a:lnTo>
                <a:lnTo>
                  <a:pt x="55299" y="607528"/>
                </a:lnTo>
                <a:lnTo>
                  <a:pt x="56432" y="610927"/>
                </a:lnTo>
                <a:lnTo>
                  <a:pt x="57565" y="613420"/>
                </a:lnTo>
                <a:lnTo>
                  <a:pt x="59151" y="615913"/>
                </a:lnTo>
                <a:lnTo>
                  <a:pt x="60964" y="617500"/>
                </a:lnTo>
                <a:lnTo>
                  <a:pt x="62098" y="618180"/>
                </a:lnTo>
                <a:lnTo>
                  <a:pt x="63004" y="618633"/>
                </a:lnTo>
                <a:lnTo>
                  <a:pt x="64137" y="618859"/>
                </a:lnTo>
                <a:lnTo>
                  <a:pt x="65044" y="619086"/>
                </a:lnTo>
                <a:lnTo>
                  <a:pt x="610780" y="619086"/>
                </a:lnTo>
                <a:lnTo>
                  <a:pt x="611687" y="618859"/>
                </a:lnTo>
                <a:lnTo>
                  <a:pt x="612820" y="618633"/>
                </a:lnTo>
                <a:lnTo>
                  <a:pt x="613726" y="618180"/>
                </a:lnTo>
                <a:lnTo>
                  <a:pt x="614859" y="617500"/>
                </a:lnTo>
                <a:lnTo>
                  <a:pt x="616672" y="615913"/>
                </a:lnTo>
                <a:lnTo>
                  <a:pt x="618259" y="613420"/>
                </a:lnTo>
                <a:lnTo>
                  <a:pt x="619392" y="610927"/>
                </a:lnTo>
                <a:lnTo>
                  <a:pt x="620525" y="607528"/>
                </a:lnTo>
                <a:lnTo>
                  <a:pt x="621205" y="604355"/>
                </a:lnTo>
                <a:lnTo>
                  <a:pt x="621432" y="600502"/>
                </a:lnTo>
                <a:lnTo>
                  <a:pt x="621205" y="596876"/>
                </a:lnTo>
                <a:lnTo>
                  <a:pt x="620525" y="593249"/>
                </a:lnTo>
                <a:lnTo>
                  <a:pt x="619392" y="590303"/>
                </a:lnTo>
                <a:lnTo>
                  <a:pt x="618259" y="587357"/>
                </a:lnTo>
                <a:lnTo>
                  <a:pt x="616672" y="585091"/>
                </a:lnTo>
                <a:lnTo>
                  <a:pt x="614859" y="583504"/>
                </a:lnTo>
                <a:lnTo>
                  <a:pt x="613726" y="582824"/>
                </a:lnTo>
                <a:lnTo>
                  <a:pt x="612820" y="582598"/>
                </a:lnTo>
                <a:lnTo>
                  <a:pt x="611687" y="582371"/>
                </a:lnTo>
                <a:lnTo>
                  <a:pt x="610780" y="582144"/>
                </a:lnTo>
                <a:lnTo>
                  <a:pt x="65044" y="582144"/>
                </a:lnTo>
                <a:close/>
                <a:moveTo>
                  <a:pt x="65044" y="508034"/>
                </a:moveTo>
                <a:lnTo>
                  <a:pt x="64137" y="508487"/>
                </a:lnTo>
                <a:lnTo>
                  <a:pt x="63004" y="508714"/>
                </a:lnTo>
                <a:lnTo>
                  <a:pt x="62098" y="509167"/>
                </a:lnTo>
                <a:lnTo>
                  <a:pt x="60964" y="509621"/>
                </a:lnTo>
                <a:lnTo>
                  <a:pt x="59151" y="511434"/>
                </a:lnTo>
                <a:lnTo>
                  <a:pt x="57565" y="513700"/>
                </a:lnTo>
                <a:lnTo>
                  <a:pt x="56432" y="516420"/>
                </a:lnTo>
                <a:lnTo>
                  <a:pt x="55299" y="519593"/>
                </a:lnTo>
                <a:lnTo>
                  <a:pt x="54619" y="522992"/>
                </a:lnTo>
                <a:lnTo>
                  <a:pt x="54619" y="526845"/>
                </a:lnTo>
                <a:lnTo>
                  <a:pt x="54619" y="530471"/>
                </a:lnTo>
                <a:lnTo>
                  <a:pt x="55299" y="533871"/>
                </a:lnTo>
                <a:lnTo>
                  <a:pt x="56432" y="537044"/>
                </a:lnTo>
                <a:lnTo>
                  <a:pt x="57565" y="539763"/>
                </a:lnTo>
                <a:lnTo>
                  <a:pt x="59151" y="542256"/>
                </a:lnTo>
                <a:lnTo>
                  <a:pt x="60964" y="543616"/>
                </a:lnTo>
                <a:lnTo>
                  <a:pt x="62098" y="544523"/>
                </a:lnTo>
                <a:lnTo>
                  <a:pt x="63004" y="544749"/>
                </a:lnTo>
                <a:lnTo>
                  <a:pt x="64137" y="545203"/>
                </a:lnTo>
                <a:lnTo>
                  <a:pt x="65044" y="545203"/>
                </a:lnTo>
                <a:lnTo>
                  <a:pt x="610780" y="545203"/>
                </a:lnTo>
                <a:lnTo>
                  <a:pt x="611687" y="545203"/>
                </a:lnTo>
                <a:lnTo>
                  <a:pt x="612820" y="544749"/>
                </a:lnTo>
                <a:lnTo>
                  <a:pt x="613726" y="544523"/>
                </a:lnTo>
                <a:lnTo>
                  <a:pt x="614859" y="543616"/>
                </a:lnTo>
                <a:lnTo>
                  <a:pt x="616672" y="542256"/>
                </a:lnTo>
                <a:lnTo>
                  <a:pt x="618259" y="539763"/>
                </a:lnTo>
                <a:lnTo>
                  <a:pt x="619392" y="537044"/>
                </a:lnTo>
                <a:lnTo>
                  <a:pt x="620525" y="533871"/>
                </a:lnTo>
                <a:lnTo>
                  <a:pt x="621205" y="530471"/>
                </a:lnTo>
                <a:lnTo>
                  <a:pt x="621432" y="526845"/>
                </a:lnTo>
                <a:lnTo>
                  <a:pt x="621205" y="522992"/>
                </a:lnTo>
                <a:lnTo>
                  <a:pt x="620525" y="519593"/>
                </a:lnTo>
                <a:lnTo>
                  <a:pt x="619392" y="516420"/>
                </a:lnTo>
                <a:lnTo>
                  <a:pt x="618259" y="513700"/>
                </a:lnTo>
                <a:lnTo>
                  <a:pt x="616672" y="511434"/>
                </a:lnTo>
                <a:lnTo>
                  <a:pt x="614859" y="509621"/>
                </a:lnTo>
                <a:lnTo>
                  <a:pt x="613726" y="509167"/>
                </a:lnTo>
                <a:lnTo>
                  <a:pt x="612820" y="508714"/>
                </a:lnTo>
                <a:lnTo>
                  <a:pt x="611687" y="508487"/>
                </a:lnTo>
                <a:lnTo>
                  <a:pt x="610780" y="508034"/>
                </a:lnTo>
                <a:lnTo>
                  <a:pt x="65044" y="508034"/>
                </a:lnTo>
                <a:close/>
                <a:moveTo>
                  <a:pt x="57112" y="431884"/>
                </a:moveTo>
                <a:lnTo>
                  <a:pt x="56885" y="432111"/>
                </a:lnTo>
                <a:lnTo>
                  <a:pt x="56432" y="433244"/>
                </a:lnTo>
                <a:lnTo>
                  <a:pt x="55978" y="435057"/>
                </a:lnTo>
                <a:lnTo>
                  <a:pt x="55299" y="437323"/>
                </a:lnTo>
                <a:lnTo>
                  <a:pt x="54845" y="443216"/>
                </a:lnTo>
                <a:lnTo>
                  <a:pt x="54619" y="450242"/>
                </a:lnTo>
                <a:lnTo>
                  <a:pt x="54845" y="457494"/>
                </a:lnTo>
                <a:lnTo>
                  <a:pt x="55299" y="463387"/>
                </a:lnTo>
                <a:lnTo>
                  <a:pt x="55978" y="465653"/>
                </a:lnTo>
                <a:lnTo>
                  <a:pt x="56432" y="467240"/>
                </a:lnTo>
                <a:lnTo>
                  <a:pt x="56885" y="468146"/>
                </a:lnTo>
                <a:lnTo>
                  <a:pt x="57112" y="468826"/>
                </a:lnTo>
                <a:lnTo>
                  <a:pt x="57338" y="468826"/>
                </a:lnTo>
                <a:lnTo>
                  <a:pt x="209637" y="468826"/>
                </a:lnTo>
                <a:lnTo>
                  <a:pt x="210090" y="468826"/>
                </a:lnTo>
                <a:lnTo>
                  <a:pt x="210317" y="468146"/>
                </a:lnTo>
                <a:lnTo>
                  <a:pt x="210770" y="467240"/>
                </a:lnTo>
                <a:lnTo>
                  <a:pt x="211450" y="465653"/>
                </a:lnTo>
                <a:lnTo>
                  <a:pt x="211677" y="463387"/>
                </a:lnTo>
                <a:lnTo>
                  <a:pt x="212357" y="457494"/>
                </a:lnTo>
                <a:lnTo>
                  <a:pt x="212583" y="450242"/>
                </a:lnTo>
                <a:lnTo>
                  <a:pt x="212357" y="443216"/>
                </a:lnTo>
                <a:lnTo>
                  <a:pt x="211677" y="437323"/>
                </a:lnTo>
                <a:lnTo>
                  <a:pt x="211450" y="435057"/>
                </a:lnTo>
                <a:lnTo>
                  <a:pt x="210770" y="433244"/>
                </a:lnTo>
                <a:lnTo>
                  <a:pt x="210317" y="432111"/>
                </a:lnTo>
                <a:lnTo>
                  <a:pt x="210090" y="431884"/>
                </a:lnTo>
                <a:lnTo>
                  <a:pt x="209637" y="431884"/>
                </a:lnTo>
                <a:lnTo>
                  <a:pt x="57338" y="431884"/>
                </a:lnTo>
                <a:lnTo>
                  <a:pt x="57112" y="431884"/>
                </a:lnTo>
                <a:close/>
                <a:moveTo>
                  <a:pt x="492930" y="247629"/>
                </a:moveTo>
                <a:lnTo>
                  <a:pt x="492703" y="409447"/>
                </a:lnTo>
                <a:lnTo>
                  <a:pt x="573612" y="409447"/>
                </a:lnTo>
                <a:lnTo>
                  <a:pt x="654520" y="409221"/>
                </a:lnTo>
                <a:lnTo>
                  <a:pt x="573612" y="328311"/>
                </a:lnTo>
                <a:lnTo>
                  <a:pt x="492930" y="247629"/>
                </a:lnTo>
                <a:close/>
                <a:moveTo>
                  <a:pt x="0" y="214313"/>
                </a:moveTo>
                <a:lnTo>
                  <a:pt x="513101" y="214313"/>
                </a:lnTo>
                <a:lnTo>
                  <a:pt x="679450" y="380891"/>
                </a:lnTo>
                <a:lnTo>
                  <a:pt x="679450" y="1247776"/>
                </a:lnTo>
                <a:lnTo>
                  <a:pt x="0" y="1247776"/>
                </a:lnTo>
                <a:lnTo>
                  <a:pt x="0" y="214313"/>
                </a:lnTo>
                <a:close/>
                <a:moveTo>
                  <a:pt x="694441" y="33316"/>
                </a:moveTo>
                <a:lnTo>
                  <a:pt x="693988" y="195134"/>
                </a:lnTo>
                <a:lnTo>
                  <a:pt x="775069" y="195134"/>
                </a:lnTo>
                <a:lnTo>
                  <a:pt x="855924" y="195134"/>
                </a:lnTo>
                <a:lnTo>
                  <a:pt x="775069" y="114452"/>
                </a:lnTo>
                <a:lnTo>
                  <a:pt x="694441" y="33316"/>
                </a:lnTo>
                <a:close/>
                <a:moveTo>
                  <a:pt x="201613" y="0"/>
                </a:moveTo>
                <a:lnTo>
                  <a:pt x="714598" y="0"/>
                </a:lnTo>
                <a:lnTo>
                  <a:pt x="881063" y="166805"/>
                </a:lnTo>
                <a:lnTo>
                  <a:pt x="881063" y="1033463"/>
                </a:lnTo>
                <a:lnTo>
                  <a:pt x="739738" y="1033463"/>
                </a:lnTo>
                <a:lnTo>
                  <a:pt x="739738" y="337235"/>
                </a:lnTo>
                <a:lnTo>
                  <a:pt x="573272" y="170657"/>
                </a:lnTo>
                <a:lnTo>
                  <a:pt x="201613" y="170657"/>
                </a:lnTo>
                <a:lnTo>
                  <a:pt x="201613" y="0"/>
                </a:lnTo>
                <a:close/>
              </a:path>
            </a:pathLst>
          </a:custGeom>
          <a:solidFill>
            <a:srgbClr val="4B5C75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894235" y="1168380"/>
            <a:ext cx="6733074" cy="4750893"/>
            <a:chOff x="2460687" y="1552265"/>
            <a:chExt cx="3994397" cy="4003656"/>
          </a:xfrm>
        </p:grpSpPr>
        <p:sp>
          <p:nvSpPr>
            <p:cNvPr id="28" name="任意多边形 49"/>
            <p:cNvSpPr/>
            <p:nvPr/>
          </p:nvSpPr>
          <p:spPr>
            <a:xfrm>
              <a:off x="2460687" y="1552265"/>
              <a:ext cx="604866" cy="861211"/>
            </a:xfrm>
            <a:custGeom>
              <a:avLst/>
              <a:gdLst>
                <a:gd name="connsiteX0" fmla="*/ 383144 w 863591"/>
                <a:gd name="connsiteY0" fmla="*/ 0 h 930610"/>
                <a:gd name="connsiteX1" fmla="*/ 863591 w 863591"/>
                <a:gd name="connsiteY1" fmla="*/ 480447 h 930610"/>
                <a:gd name="connsiteX2" fmla="*/ 570156 w 863591"/>
                <a:gd name="connsiteY2" fmla="*/ 923138 h 930610"/>
                <a:gd name="connsiteX3" fmla="*/ 546087 w 863591"/>
                <a:gd name="connsiteY3" fmla="*/ 930610 h 930610"/>
                <a:gd name="connsiteX4" fmla="*/ 0 w 863591"/>
                <a:gd name="connsiteY4" fmla="*/ 193342 h 930610"/>
                <a:gd name="connsiteX5" fmla="*/ 43417 w 863591"/>
                <a:gd name="connsiteY5" fmla="*/ 140720 h 930610"/>
                <a:gd name="connsiteX6" fmla="*/ 383144 w 863591"/>
                <a:gd name="connsiteY6" fmla="*/ 0 h 93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591" h="930610">
                  <a:moveTo>
                    <a:pt x="383144" y="0"/>
                  </a:moveTo>
                  <a:cubicBezTo>
                    <a:pt x="648488" y="0"/>
                    <a:pt x="863591" y="215103"/>
                    <a:pt x="863591" y="480447"/>
                  </a:cubicBezTo>
                  <a:cubicBezTo>
                    <a:pt x="863591" y="679455"/>
                    <a:pt x="742596" y="850203"/>
                    <a:pt x="570156" y="923138"/>
                  </a:cubicBezTo>
                  <a:lnTo>
                    <a:pt x="546087" y="930610"/>
                  </a:lnTo>
                  <a:lnTo>
                    <a:pt x="0" y="193342"/>
                  </a:lnTo>
                  <a:lnTo>
                    <a:pt x="43417" y="140720"/>
                  </a:lnTo>
                  <a:cubicBezTo>
                    <a:pt x="130360" y="53776"/>
                    <a:pt x="250472" y="0"/>
                    <a:pt x="383144" y="0"/>
                  </a:cubicBezTo>
                  <a:close/>
                </a:path>
              </a:pathLst>
            </a:custGeom>
            <a:solidFill>
              <a:srgbClr val="394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  <a:endParaRPr lang="zh-CN" altLang="en-US" sz="2800"/>
            </a:p>
          </p:txBody>
        </p:sp>
        <p:sp>
          <p:nvSpPr>
            <p:cNvPr id="29" name="矩形 18"/>
            <p:cNvSpPr/>
            <p:nvPr/>
          </p:nvSpPr>
          <p:spPr>
            <a:xfrm>
              <a:off x="3192652" y="1951811"/>
              <a:ext cx="1945787" cy="4409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i="0">
                  <a:solidFill>
                    <a:srgbClr val="37415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2800" b="1" i="0">
                  <a:solidFill>
                    <a:srgbClr val="37415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ackground</a:t>
              </a:r>
              <a:endParaRPr lang="zh-CN" altLang="en-US" sz="2800" b="1"/>
            </a:p>
          </p:txBody>
        </p:sp>
        <p:sp>
          <p:nvSpPr>
            <p:cNvPr id="30" name="TextBox 17"/>
            <p:cNvSpPr txBox="1">
              <a:spLocks noChangeArrowheads="1"/>
            </p:cNvSpPr>
            <p:nvPr/>
          </p:nvSpPr>
          <p:spPr bwMode="auto">
            <a:xfrm>
              <a:off x="3192652" y="2413476"/>
              <a:ext cx="3262432" cy="1010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任意多边形 54"/>
            <p:cNvSpPr/>
            <p:nvPr/>
          </p:nvSpPr>
          <p:spPr>
            <a:xfrm>
              <a:off x="2460689" y="3672950"/>
              <a:ext cx="668414" cy="861211"/>
            </a:xfrm>
            <a:custGeom>
              <a:avLst/>
              <a:gdLst>
                <a:gd name="connsiteX0" fmla="*/ 383144 w 863591"/>
                <a:gd name="connsiteY0" fmla="*/ 0 h 930610"/>
                <a:gd name="connsiteX1" fmla="*/ 863591 w 863591"/>
                <a:gd name="connsiteY1" fmla="*/ 480447 h 930610"/>
                <a:gd name="connsiteX2" fmla="*/ 570156 w 863591"/>
                <a:gd name="connsiteY2" fmla="*/ 923138 h 930610"/>
                <a:gd name="connsiteX3" fmla="*/ 546087 w 863591"/>
                <a:gd name="connsiteY3" fmla="*/ 930610 h 930610"/>
                <a:gd name="connsiteX4" fmla="*/ 0 w 863591"/>
                <a:gd name="connsiteY4" fmla="*/ 193342 h 930610"/>
                <a:gd name="connsiteX5" fmla="*/ 43417 w 863591"/>
                <a:gd name="connsiteY5" fmla="*/ 140720 h 930610"/>
                <a:gd name="connsiteX6" fmla="*/ 383144 w 863591"/>
                <a:gd name="connsiteY6" fmla="*/ 0 h 93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591" h="930610">
                  <a:moveTo>
                    <a:pt x="383144" y="0"/>
                  </a:moveTo>
                  <a:cubicBezTo>
                    <a:pt x="648488" y="0"/>
                    <a:pt x="863591" y="215103"/>
                    <a:pt x="863591" y="480447"/>
                  </a:cubicBezTo>
                  <a:cubicBezTo>
                    <a:pt x="863591" y="679455"/>
                    <a:pt x="742596" y="850203"/>
                    <a:pt x="570156" y="923138"/>
                  </a:cubicBezTo>
                  <a:lnTo>
                    <a:pt x="546087" y="930610"/>
                  </a:lnTo>
                  <a:lnTo>
                    <a:pt x="0" y="193342"/>
                  </a:lnTo>
                  <a:lnTo>
                    <a:pt x="43417" y="140720"/>
                  </a:lnTo>
                  <a:cubicBezTo>
                    <a:pt x="130360" y="53776"/>
                    <a:pt x="250472" y="0"/>
                    <a:pt x="383144" y="0"/>
                  </a:cubicBezTo>
                  <a:close/>
                </a:path>
              </a:pathLst>
            </a:custGeom>
            <a:solidFill>
              <a:srgbClr val="394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  <a:endParaRPr lang="zh-CN" altLang="en-US" sz="2800"/>
            </a:p>
          </p:txBody>
        </p:sp>
        <p:sp>
          <p:nvSpPr>
            <p:cNvPr id="32" name="矩形 55"/>
            <p:cNvSpPr/>
            <p:nvPr/>
          </p:nvSpPr>
          <p:spPr>
            <a:xfrm>
              <a:off x="3228111" y="4072551"/>
              <a:ext cx="594896" cy="4409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Goal</a:t>
              </a:r>
              <a:endParaRPr lang="zh-CN" altLang="en-US" sz="2800" b="1"/>
            </a:p>
          </p:txBody>
        </p:sp>
        <p:sp>
          <p:nvSpPr>
            <p:cNvPr id="33" name="TextBox 17"/>
            <p:cNvSpPr txBox="1">
              <a:spLocks noChangeArrowheads="1"/>
            </p:cNvSpPr>
            <p:nvPr/>
          </p:nvSpPr>
          <p:spPr bwMode="auto">
            <a:xfrm>
              <a:off x="3065553" y="4545219"/>
              <a:ext cx="3262432" cy="1010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b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Predict the number of charge-offs from Feb 2020 to Jan 2021</a:t>
              </a:r>
              <a:endParaRPr lang="zh-CN" altLang="en-US"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988878" y="2340727"/>
            <a:ext cx="6174129" cy="1422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GothicNeo" panose="020B0503020000020004" pitchFamily="34" charset="-127"/>
              </a:rPr>
              <a:t>• Measuring credit charge</a:t>
            </a:r>
            <a:r>
              <a:rPr lang="en-US" altLang="zh-CN"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GothicNeo" panose="020B0503020000020004" pitchFamily="34" charset="-127"/>
              </a:rPr>
              <a:t>-</a:t>
            </a:r>
            <a:r>
              <a:rPr lang="en-US"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GothicNeo" panose="020B0503020000020004" pitchFamily="34" charset="-127"/>
              </a:rPr>
              <a:t>off is vital</a:t>
            </a:r>
            <a:endParaRPr lang="en-US" sz="20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GothicNeo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GothicNeo" panose="020B0503020000020004" pitchFamily="34" charset="-127"/>
              </a:rPr>
              <a:t>• Customer defaults </a:t>
            </a:r>
            <a:r>
              <a:rPr lang="en-US"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GothicNeo" panose="020B0503020000020004" pitchFamily="34" charset="-127"/>
                <a:sym typeface="Wingdings" panose="05000000000000000000" pitchFamily="2" charset="2"/>
              </a:rPr>
              <a:t></a:t>
            </a:r>
            <a:r>
              <a:rPr lang="en-US"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GothicNeo" panose="020B0503020000020004" pitchFamily="34" charset="-127"/>
              </a:rPr>
              <a:t> Business loss</a:t>
            </a:r>
            <a:endParaRPr lang="en-US" sz="2000" b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GothicNeo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GothicNeo" panose="020B0503020000020004" pitchFamily="34" charset="-127"/>
              </a:rPr>
              <a:t>• Charge-off information </a:t>
            </a:r>
            <a:r>
              <a:rPr lang="en-US"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GothicNeo" panose="020B0503020000020004" pitchFamily="34" charset="-127"/>
                <a:sym typeface="Wingdings" panose="05000000000000000000" pitchFamily="2" charset="2"/>
              </a:rPr>
              <a:t></a:t>
            </a:r>
            <a:r>
              <a:rPr lang="en-US"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GothicNeo" panose="020B0503020000020004" pitchFamily="34" charset="-127"/>
              </a:rPr>
              <a:t> decision-making</a:t>
            </a:r>
            <a:endParaRPr lang="en-US" sz="2000" b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GothicNeo" panose="020B0503020000020004" pitchFamily="34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3748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2318003" y="1665616"/>
            <a:ext cx="6901291" cy="3154710"/>
            <a:chOff x="2091960" y="1031328"/>
            <a:chExt cx="6901291" cy="3154710"/>
          </a:xfrm>
        </p:grpSpPr>
        <p:sp>
          <p:nvSpPr>
            <p:cNvPr id="5" name="文本框 4"/>
            <p:cNvSpPr txBox="1"/>
            <p:nvPr/>
          </p:nvSpPr>
          <p:spPr>
            <a:xfrm>
              <a:off x="2091960" y="1031328"/>
              <a:ext cx="196720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900">
                  <a:solidFill>
                    <a:srgbClr val="E9E9E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oadway BT" panose="04040905080B02020502" pitchFamily="82" charset="0"/>
                </a:rPr>
                <a:t>2</a:t>
              </a:r>
              <a:endParaRPr lang="zh-CN" altLang="en-US" sz="19900">
                <a:solidFill>
                  <a:srgbClr val="E9E9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 BT" panose="04040905080B02020502" pitchFamily="82" charset="0"/>
              </a:endParaRPr>
            </a:p>
          </p:txBody>
        </p:sp>
        <p:sp>
          <p:nvSpPr>
            <p:cNvPr id="6" name="对角圆角矩形 5"/>
            <p:cNvSpPr/>
            <p:nvPr/>
          </p:nvSpPr>
          <p:spPr>
            <a:xfrm>
              <a:off x="3903784" y="2448277"/>
              <a:ext cx="5089467" cy="1109678"/>
            </a:xfrm>
            <a:prstGeom prst="round2DiagRect">
              <a:avLst/>
            </a:prstGeom>
            <a:solidFill>
              <a:srgbClr val="E9E9E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zh-CN" altLang="en-US" sz="3600" b="1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</a:t>
              </a:r>
              <a:r>
                <a:rPr lang="en-US" altLang="zh-CN" sz="3600" b="1">
                  <a:solidFill>
                    <a:srgbClr val="3946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Cleaning &amp; Transformation</a:t>
              </a:r>
              <a:endParaRPr lang="zh-CN" altLang="en-US" sz="3600" b="1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255733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30"/>
            <a:ext cx="1" cy="230732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920114" y="12391"/>
            <a:ext cx="6789555" cy="661755"/>
            <a:chOff x="1920114" y="12391"/>
            <a:chExt cx="6789555" cy="661755"/>
          </a:xfrm>
        </p:grpSpPr>
        <p:sp>
          <p:nvSpPr>
            <p:cNvPr id="11" name="矩形 9"/>
            <p:cNvSpPr/>
            <p:nvPr/>
          </p:nvSpPr>
          <p:spPr>
            <a:xfrm flipH="1">
              <a:off x="1920114" y="12391"/>
              <a:ext cx="66512" cy="5753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1"/>
            <p:cNvSpPr txBox="1"/>
            <p:nvPr/>
          </p:nvSpPr>
          <p:spPr>
            <a:xfrm>
              <a:off x="2023095" y="150926"/>
              <a:ext cx="66865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2.1 Data Cleaning &amp; Transformation</a:t>
              </a:r>
              <a:endPara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"/>
          <p:cNvSpPr txBox="1"/>
          <p:nvPr/>
        </p:nvSpPr>
        <p:spPr>
          <a:xfrm>
            <a:off x="190639" y="1824735"/>
            <a:ext cx="16506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Context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Data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Survival Analysis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Model Forecasting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en-US" altLang="zh-CN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Recom-mendation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34"/>
          <p:cNvGrpSpPr/>
          <p:nvPr/>
        </p:nvGrpSpPr>
        <p:grpSpPr>
          <a:xfrm flipH="1">
            <a:off x="2357858" y="967353"/>
            <a:ext cx="8410104" cy="765176"/>
            <a:chOff x="-586902" y="2116138"/>
            <a:chExt cx="8410104" cy="765176"/>
          </a:xfrm>
        </p:grpSpPr>
        <p:sp>
          <p:nvSpPr>
            <p:cNvPr id="49" name="等腰三角形 55"/>
            <p:cNvSpPr/>
            <p:nvPr/>
          </p:nvSpPr>
          <p:spPr>
            <a:xfrm flipH="1" flipV="1">
              <a:off x="6351588" y="2717801"/>
              <a:ext cx="176212" cy="163513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" name="等腰三角形 56"/>
            <p:cNvSpPr/>
            <p:nvPr/>
          </p:nvSpPr>
          <p:spPr>
            <a:xfrm flipH="1">
              <a:off x="6351588" y="2116138"/>
              <a:ext cx="176212" cy="1651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" name="文本框 57"/>
            <p:cNvSpPr txBox="1"/>
            <p:nvPr/>
          </p:nvSpPr>
          <p:spPr>
            <a:xfrm flipH="1">
              <a:off x="-586902" y="2201864"/>
              <a:ext cx="8410104" cy="593725"/>
            </a:xfrm>
            <a:prstGeom prst="rect">
              <a:avLst/>
            </a:prstGeom>
            <a:solidFill>
              <a:srgbClr val="394659"/>
            </a:solidFill>
            <a:effectLst/>
          </p:spPr>
          <p:txBody>
            <a:bodyPr lIns="180000" anchor="ctr"/>
            <a:lstStyle/>
            <a:p>
              <a:pPr>
                <a:defRPr/>
              </a:pP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  <a:sym typeface="Arial" panose="020B0604020202020204" pitchFamily="34" charset="0"/>
                </a:rPr>
                <a:t>　 　 　 　 　</a:t>
              </a: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  <a:sym typeface="Arial" panose="020B0604020202020204" pitchFamily="34" charset="0"/>
                </a:rPr>
                <a:t>Data Cleaning</a:t>
              </a:r>
              <a:endPara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3" name="文本框 58"/>
            <p:cNvSpPr txBox="1"/>
            <p:nvPr/>
          </p:nvSpPr>
          <p:spPr>
            <a:xfrm flipH="1">
              <a:off x="6527801" y="2116139"/>
              <a:ext cx="790575" cy="765175"/>
            </a:xfrm>
            <a:prstGeom prst="rect">
              <a:avLst/>
            </a:prstGeom>
            <a:solidFill>
              <a:srgbClr val="004F8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  <a:sym typeface="Arial" panose="020B0604020202020204" pitchFamily="34" charset="0"/>
                </a:rPr>
                <a:t>01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679569" y="1853546"/>
            <a:ext cx="7319912" cy="853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• Change Variables Format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• Drop NAs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7" name="组合 34"/>
          <p:cNvGrpSpPr/>
          <p:nvPr/>
        </p:nvGrpSpPr>
        <p:grpSpPr>
          <a:xfrm flipH="1">
            <a:off x="2357858" y="3365205"/>
            <a:ext cx="8410104" cy="765176"/>
            <a:chOff x="-586902" y="2116138"/>
            <a:chExt cx="8410104" cy="765176"/>
          </a:xfrm>
        </p:grpSpPr>
        <p:sp>
          <p:nvSpPr>
            <p:cNvPr id="68" name="等腰三角形 55"/>
            <p:cNvSpPr/>
            <p:nvPr/>
          </p:nvSpPr>
          <p:spPr>
            <a:xfrm flipH="1" flipV="1">
              <a:off x="6351588" y="2717801"/>
              <a:ext cx="176212" cy="163513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9" name="等腰三角形 56"/>
            <p:cNvSpPr/>
            <p:nvPr/>
          </p:nvSpPr>
          <p:spPr>
            <a:xfrm flipH="1">
              <a:off x="6351588" y="2116138"/>
              <a:ext cx="176212" cy="1651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0" name="文本框 57"/>
            <p:cNvSpPr txBox="1"/>
            <p:nvPr/>
          </p:nvSpPr>
          <p:spPr>
            <a:xfrm flipH="1">
              <a:off x="-586902" y="2201864"/>
              <a:ext cx="8410104" cy="593725"/>
            </a:xfrm>
            <a:prstGeom prst="rect">
              <a:avLst/>
            </a:prstGeom>
            <a:solidFill>
              <a:srgbClr val="394659"/>
            </a:solidFill>
            <a:effectLst/>
          </p:spPr>
          <p:txBody>
            <a:bodyPr lIns="180000" anchor="ctr"/>
            <a:lstStyle/>
            <a:p>
              <a:pPr>
                <a:defRPr/>
              </a:pP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  <a:sym typeface="Arial" panose="020B0604020202020204" pitchFamily="34" charset="0"/>
                </a:rPr>
                <a:t>　 　 　 　 　</a:t>
              </a: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  <a:sym typeface="Arial" panose="020B0604020202020204" pitchFamily="34" charset="0"/>
                </a:rPr>
                <a:t>Data Cleaning</a:t>
              </a:r>
              <a:endPara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1" name="文本框 58"/>
            <p:cNvSpPr txBox="1"/>
            <p:nvPr/>
          </p:nvSpPr>
          <p:spPr>
            <a:xfrm flipH="1">
              <a:off x="6527801" y="2116139"/>
              <a:ext cx="790575" cy="765175"/>
            </a:xfrm>
            <a:prstGeom prst="rect">
              <a:avLst/>
            </a:prstGeom>
            <a:solidFill>
              <a:srgbClr val="004F8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  <a:sym typeface="Arial" panose="020B0604020202020204" pitchFamily="34" charset="0"/>
                </a:rPr>
                <a:t>02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679569" y="4371419"/>
            <a:ext cx="7878452" cy="19082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Groupby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mth_code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 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    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Find out how many charge-offs happened in that month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Combine macro, training, and forecast starting dataset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defRPr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Create new variables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255733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30"/>
            <a:ext cx="1" cy="230732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920114" y="12391"/>
            <a:ext cx="6789555" cy="661755"/>
            <a:chOff x="1920114" y="12391"/>
            <a:chExt cx="6789555" cy="661755"/>
          </a:xfrm>
        </p:grpSpPr>
        <p:sp>
          <p:nvSpPr>
            <p:cNvPr id="11" name="矩形 9"/>
            <p:cNvSpPr/>
            <p:nvPr/>
          </p:nvSpPr>
          <p:spPr>
            <a:xfrm flipH="1">
              <a:off x="1920114" y="12391"/>
              <a:ext cx="66512" cy="5753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1"/>
            <p:cNvSpPr txBox="1"/>
            <p:nvPr/>
          </p:nvSpPr>
          <p:spPr>
            <a:xfrm>
              <a:off x="2023095" y="150926"/>
              <a:ext cx="66865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2.1 Data Cleaning &amp; Transformation</a:t>
              </a:r>
              <a:endPara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"/>
          <p:cNvSpPr txBox="1"/>
          <p:nvPr/>
        </p:nvSpPr>
        <p:spPr>
          <a:xfrm>
            <a:off x="190639" y="1824735"/>
            <a:ext cx="16506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Context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Data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Survival Analysis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Model Forecasting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en-US" altLang="zh-CN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Recom-mendation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 descr="Chart, histogram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992" y="860779"/>
            <a:ext cx="8322940" cy="51364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83463" y="6234481"/>
            <a:ext cx="626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History data of number of charge-off accounts (2018 - 2020)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3748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37109" y="921886"/>
            <a:ext cx="196720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>
                <a:solidFill>
                  <a:srgbClr val="E9E9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 BT" panose="04040905080B02020502" pitchFamily="82" charset="0"/>
              </a:rPr>
              <a:t>3</a:t>
            </a:r>
            <a:endParaRPr lang="zh-CN" altLang="en-US" sz="19900">
              <a:solidFill>
                <a:srgbClr val="E9E9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 BT" panose="04040905080B02020502" pitchFamily="82" charset="0"/>
            </a:endParaRPr>
          </a:p>
        </p:txBody>
      </p:sp>
      <p:sp>
        <p:nvSpPr>
          <p:cNvPr id="6" name="对角圆角矩形 5"/>
          <p:cNvSpPr/>
          <p:nvPr/>
        </p:nvSpPr>
        <p:spPr>
          <a:xfrm>
            <a:off x="4291193" y="2499241"/>
            <a:ext cx="4466308" cy="949271"/>
          </a:xfrm>
          <a:prstGeom prst="round2DiagRect">
            <a:avLst/>
          </a:prstGeom>
          <a:solidFill>
            <a:srgbClr val="E9E9E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 sz="3600" b="1">
                <a:solidFill>
                  <a:srgbClr val="3946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Survival Analysis</a:t>
            </a:r>
            <a:endParaRPr lang="en-US" altLang="zh-CN" sz="3600" b="1">
              <a:solidFill>
                <a:srgbClr val="3946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22442" y="3528306"/>
            <a:ext cx="3086999" cy="961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Model Selection</a:t>
            </a:r>
            <a:endParaRPr lang="en-US" altLang="zh-CN" sz="200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E9E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Significant Variables</a:t>
            </a:r>
            <a:endParaRPr lang="en-US" altLang="zh-CN" sz="2000">
              <a:solidFill>
                <a:srgbClr val="E9E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2207" y="2908010"/>
            <a:ext cx="1820342" cy="721310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09042" y="235129"/>
            <a:ext cx="0" cy="303353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920114" y="12391"/>
            <a:ext cx="3852725" cy="661755"/>
            <a:chOff x="1920114" y="12391"/>
            <a:chExt cx="3852725" cy="661755"/>
          </a:xfrm>
        </p:grpSpPr>
        <p:sp>
          <p:nvSpPr>
            <p:cNvPr id="9" name="矩形 9"/>
            <p:cNvSpPr/>
            <p:nvPr/>
          </p:nvSpPr>
          <p:spPr>
            <a:xfrm flipH="1">
              <a:off x="1920114" y="12391"/>
              <a:ext cx="66512" cy="5753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1"/>
            <p:cNvSpPr txBox="1"/>
            <p:nvPr/>
          </p:nvSpPr>
          <p:spPr>
            <a:xfrm>
              <a:off x="2023095" y="150926"/>
              <a:ext cx="37497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3.1 Model Selection</a:t>
              </a:r>
              <a:endPara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"/>
          <p:cNvSpPr txBox="1"/>
          <p:nvPr/>
        </p:nvSpPr>
        <p:spPr>
          <a:xfrm>
            <a:off x="152205" y="1862214"/>
            <a:ext cx="15610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Context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Data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Survival Analysis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Model Forecasting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en-US" altLang="zh-CN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Recom-mendation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Picture 16" descr="Table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548" y="1235761"/>
            <a:ext cx="5654097" cy="522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693781" y="2277712"/>
            <a:ext cx="44982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F</a:t>
            </a:r>
            <a:r>
              <a:rPr lang="en-US" altLang="zh-CN" sz="2200"/>
              <a:t>ull Model: drop all the continuous variables</a:t>
            </a:r>
            <a:endParaRPr lang="en-US" altLang="zh-CN" sz="2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/>
              <a:t>Step 1: drop all variables that doesn’t make sense</a:t>
            </a:r>
            <a:endParaRPr lang="en-US" altLang="zh-CN" sz="2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err="1"/>
              <a:t>Step2</a:t>
            </a:r>
            <a:r>
              <a:rPr lang="en-US" altLang="zh-CN" sz="2200"/>
              <a:t>: drop all insignificant variables or NAs</a:t>
            </a:r>
            <a:endParaRPr lang="en-US" altLang="zh-CN" sz="2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/>
              <a:t>Final Model</a:t>
            </a:r>
            <a:endParaRPr lang="en-US" altLang="zh-CN" sz="2200"/>
          </a:p>
          <a:p>
            <a:endParaRPr lang="en-US" sz="2200"/>
          </a:p>
          <a:p>
            <a:r>
              <a:rPr lang="en-US" sz="2200"/>
              <a:t> </a:t>
            </a:r>
            <a:endParaRPr lang="en-US" sz="220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370" y="701030"/>
            <a:ext cx="6929965" cy="421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ISPRING_RESOURCE_PATHS_HASH_2" val="a767df27a3144345ba339c82152959ad3dd7d5b"/>
  <p:tag name="KSO_WPP_MARK_KEY" val="76a2df79-920e-4977-b23e-f2eddfc489d7"/>
  <p:tag name="COMMONDATA" val="eyJoZGlkIjoiYTEwZDZjMTExNzJiZGU5YjI0ZDE3Y2Q2MzQzNzZhMD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4195</Words>
  <Application>WPS 演示</Application>
  <PresentationFormat>Widescreen</PresentationFormat>
  <Paragraphs>342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Times New Roman</vt:lpstr>
      <vt:lpstr>Broadway</vt:lpstr>
      <vt:lpstr>华文中宋</vt:lpstr>
      <vt:lpstr>Calibri</vt:lpstr>
      <vt:lpstr>Broadway BT</vt:lpstr>
      <vt:lpstr>Arial Narrow</vt:lpstr>
      <vt:lpstr>Microsoft GothicNeo</vt:lpstr>
      <vt:lpstr>Malgun Gothic</vt:lpstr>
      <vt:lpstr>Verdana</vt:lpstr>
      <vt:lpstr>等线</vt:lpstr>
      <vt:lpstr>Arial Unicode MS</vt:lpstr>
      <vt:lpstr>Calibri Light</vt:lpstr>
      <vt:lpstr>source-serif-pro</vt:lpstr>
      <vt:lpstr>Segoe Print</vt:lpstr>
      <vt:lpstr>Calibri</vt:lpstr>
      <vt:lpstr>Söhne</vt:lpstr>
      <vt:lpstr>sohne</vt:lpstr>
      <vt:lpstr>Kozuka Gothic Pr6N B</vt:lpstr>
      <vt:lpstr>Yu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文档存本地丢失不负责</cp:lastModifiedBy>
  <cp:revision>5</cp:revision>
  <dcterms:created xsi:type="dcterms:W3CDTF">2015-03-25T15:45:00Z</dcterms:created>
  <dcterms:modified xsi:type="dcterms:W3CDTF">2023-03-26T12:41:39Z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DA99D31577CB419489D1D154A3607B60</vt:lpwstr>
  </property>
  <property fmtid="{D5CDD505-2E9C-101B-9397-08002B2CF9AE}" pid="3" name="KSOProductBuildVer">
    <vt:lpwstr>2052-11.1.0.13703</vt:lpwstr>
  </property>
  <property fmtid="{D5CDD505-2E9C-101B-9397-08002B2CF9AE}" pid="4" name="ContentTypeId">
    <vt:lpwstr>0x010100BE5E6B91881E64428FA93740EF31F4E0</vt:lpwstr>
  </property>
</Properties>
</file>