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jdsMdHaEfV93aHOUHVkM4RCk9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501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4684"/>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23" name="Google Shape;22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0004d59f2_2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0004d59f2_2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03" name="Google Shape;303;g190004d59f2_2_38: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0004d59f2_2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0004d59f2_2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solidFill>
                <a:schemeClr val="dk2"/>
              </a:solidFill>
            </a:endParaRPr>
          </a:p>
        </p:txBody>
      </p:sp>
      <p:sp>
        <p:nvSpPr>
          <p:cNvPr id="311" name="Google Shape;311;g190004d59f2_2_15: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165100" lvl="0" marL="228600" rtl="0" algn="l">
              <a:lnSpc>
                <a:spcPct val="100000"/>
              </a:lnSpc>
              <a:spcBef>
                <a:spcPts val="300"/>
              </a:spcBef>
              <a:spcAft>
                <a:spcPts val="0"/>
              </a:spcAft>
              <a:buClr>
                <a:schemeClr val="dk1"/>
              </a:buClr>
              <a:buSzPts val="1000"/>
              <a:buFont typeface="Calibri"/>
              <a:buNone/>
            </a:pPr>
            <a:r>
              <a:t/>
            </a:r>
            <a:endParaRPr/>
          </a:p>
          <a:p>
            <a:pPr indent="-165100" lvl="0" marL="228600" rtl="0" algn="l">
              <a:lnSpc>
                <a:spcPct val="100000"/>
              </a:lnSpc>
              <a:spcBef>
                <a:spcPts val="300"/>
              </a:spcBef>
              <a:spcAft>
                <a:spcPts val="0"/>
              </a:spcAft>
              <a:buClr>
                <a:schemeClr val="dk1"/>
              </a:buClr>
              <a:buSzPts val="1000"/>
              <a:buFont typeface="Calibri"/>
              <a:buNone/>
            </a:pPr>
            <a:r>
              <a:t/>
            </a:r>
            <a:endParaRPr/>
          </a:p>
          <a:p>
            <a:pPr indent="-165100" lvl="0" marL="228600" rtl="0" algn="l">
              <a:lnSpc>
                <a:spcPct val="100000"/>
              </a:lnSpc>
              <a:spcBef>
                <a:spcPts val="300"/>
              </a:spcBef>
              <a:spcAft>
                <a:spcPts val="0"/>
              </a:spcAft>
              <a:buClr>
                <a:schemeClr val="dk1"/>
              </a:buClr>
              <a:buSzPts val="1000"/>
              <a:buFont typeface="Calibri"/>
              <a:buNone/>
            </a:pPr>
            <a:r>
              <a:t/>
            </a:r>
            <a:endParaRPr/>
          </a:p>
        </p:txBody>
      </p:sp>
      <p:sp>
        <p:nvSpPr>
          <p:cNvPr id="319" name="Google Shape;319;p2:notes"/>
          <p:cNvSpPr txBox="1"/>
          <p:nvPr>
            <p:ph idx="11" type="ftr"/>
          </p:nvPr>
        </p:nvSpPr>
        <p:spPr>
          <a:xfrm>
            <a:off x="0" y="8684684"/>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Health IT Workforce Curriculum Version 4.0</a:t>
            </a:r>
            <a:endParaRPr/>
          </a:p>
        </p:txBody>
      </p:sp>
      <p:sp>
        <p:nvSpPr>
          <p:cNvPr id="320" name="Google Shape;320;p2:notes"/>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915d9f0440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915d9f0440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28" name="Google Shape;328;g1915d9f0440_2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sz="1800">
              <a:latin typeface="Arial"/>
              <a:ea typeface="Arial"/>
              <a:cs typeface="Arial"/>
              <a:sym typeface="Arial"/>
            </a:endParaRPr>
          </a:p>
          <a:p>
            <a:pPr indent="-228600" lvl="0" marL="457200" marR="0" rtl="0" algn="l">
              <a:lnSpc>
                <a:spcPct val="100000"/>
              </a:lnSpc>
              <a:spcBef>
                <a:spcPts val="300"/>
              </a:spcBef>
              <a:spcAft>
                <a:spcPts val="0"/>
              </a:spcAft>
              <a:buSzPts val="1400"/>
              <a:buNone/>
            </a:pPr>
            <a:r>
              <a:t/>
            </a:r>
            <a:endParaRPr/>
          </a:p>
        </p:txBody>
      </p:sp>
      <p:sp>
        <p:nvSpPr>
          <p:cNvPr id="336" name="Google Shape;336;p65:notes"/>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sz="1800">
              <a:latin typeface="Arial"/>
              <a:ea typeface="Arial"/>
              <a:cs typeface="Arial"/>
              <a:sym typeface="Arial"/>
            </a:endParaRPr>
          </a:p>
          <a:p>
            <a:pPr indent="-228600" lvl="0" marL="457200" marR="0" rtl="0" algn="l">
              <a:lnSpc>
                <a:spcPct val="100000"/>
              </a:lnSpc>
              <a:spcBef>
                <a:spcPts val="300"/>
              </a:spcBef>
              <a:spcAft>
                <a:spcPts val="0"/>
              </a:spcAft>
              <a:buSzPts val="1400"/>
              <a:buNone/>
            </a:pPr>
            <a:r>
              <a:t/>
            </a:r>
            <a:endParaRPr/>
          </a:p>
        </p:txBody>
      </p:sp>
      <p:sp>
        <p:nvSpPr>
          <p:cNvPr id="347" name="Google Shape;347;p61:notes"/>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8f9f473cdc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8f9f473cdc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57" name="Google Shape;357;g18f9f473cdc_1_16: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1900"/>
              </a:spcBef>
              <a:spcAft>
                <a:spcPts val="0"/>
              </a:spcAft>
              <a:buSzPts val="1400"/>
              <a:buNone/>
            </a:pPr>
            <a:r>
              <a:t/>
            </a:r>
            <a:endParaRPr/>
          </a:p>
        </p:txBody>
      </p:sp>
      <p:sp>
        <p:nvSpPr>
          <p:cNvPr id="368" name="Google Shape;368;p6:notes"/>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f9f473cd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f9f473cdc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76" name="Google Shape;376;g18f9f473cdc_1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8f4ad23ece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8f4ad23ece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84" name="Google Shape;384;g18f4ad23ece_2_1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fb40094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fb400948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38" name="Google Shape;238;g18fb400948a_0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90004d59f2_2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90004d59f2_2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392" name="Google Shape;392;g190004d59f2_2_65: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90004d59f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90004d59f2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401" name="Google Shape;401;g190004d59f2_2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15d9f0440_1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915d9f0440_1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409" name="Google Shape;409;g1915d9f0440_16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2200"/>
              </a:spcBef>
              <a:spcAft>
                <a:spcPts val="0"/>
              </a:spcAft>
              <a:buSzPts val="1400"/>
              <a:buNone/>
            </a:pPr>
            <a:r>
              <a:rPr lang="en-US" sz="1800"/>
              <a:t>Done — 11/16/22: this needs to be revised; acknowledgements slide should not be referencing the group members (it makes little sense to congratulate ourselves on a project’s completion — instead it should point out the efforts and guidance of professors and organizations that made the work possible (Dr. De Melo, Dr. Hadi, Bowie State University, etc), -Yousaf</a:t>
            </a:r>
            <a:endParaRPr sz="1800">
              <a:latin typeface="Arial"/>
              <a:ea typeface="Arial"/>
              <a:cs typeface="Arial"/>
              <a:sym typeface="Arial"/>
            </a:endParaRPr>
          </a:p>
          <a:p>
            <a:pPr indent="-228600" lvl="0" marL="457200" marR="0" rtl="0" algn="l">
              <a:lnSpc>
                <a:spcPct val="100000"/>
              </a:lnSpc>
              <a:spcBef>
                <a:spcPts val="1900"/>
              </a:spcBef>
              <a:spcAft>
                <a:spcPts val="0"/>
              </a:spcAft>
              <a:buSzPts val="1400"/>
              <a:buNone/>
            </a:pPr>
            <a:r>
              <a:t/>
            </a:r>
            <a:endParaRPr/>
          </a:p>
        </p:txBody>
      </p:sp>
      <p:sp>
        <p:nvSpPr>
          <p:cNvPr id="417" name="Google Shape;417;p50:notes"/>
          <p:cNvSpPr txBox="1"/>
          <p:nvPr>
            <p:ph idx="12" type="sldNum"/>
          </p:nvPr>
        </p:nvSpPr>
        <p:spPr>
          <a:xfrm>
            <a:off x="3885010" y="868468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0004d59f2_2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0004d59f2_2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46" name="Google Shape;246;g190004d59f2_2_45: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0004d59f2_2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0004d59f2_2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54" name="Google Shape;254;g190004d59f2_2_54: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0004d59f2_2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0004d59f2_2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62" name="Google Shape;262;g190004d59f2_2_73: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0004d59f2_2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0004d59f2_2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71" name="Google Shape;271;g190004d59f2_2_22: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de2f698cd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8de2f698cd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rPr lang="en-US"/>
              <a:t>11/16/22: previous text = The effects of cost, insurer, and severity of illness in terms of a patient’s race, age, county and effect on the insurer, –Yousaf</a:t>
            </a:r>
            <a:endParaRPr/>
          </a:p>
          <a:p>
            <a:pPr indent="0" lvl="0" marL="0" rtl="0" algn="l">
              <a:spcBef>
                <a:spcPts val="300"/>
              </a:spcBef>
              <a:spcAft>
                <a:spcPts val="0"/>
              </a:spcAft>
              <a:buNone/>
            </a:pPr>
            <a:r>
              <a:t/>
            </a:r>
            <a:endParaRPr/>
          </a:p>
        </p:txBody>
      </p:sp>
      <p:sp>
        <p:nvSpPr>
          <p:cNvPr id="280" name="Google Shape;280;g18de2f698cd_2_1: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15d9f0440_1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15d9f0440_1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88" name="Google Shape;288;g1915d9f0440_13_0: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0004d59f2_2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90004d59f2_2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295" name="Google Shape;295;g190004d59f2_2_31:notes"/>
          <p:cNvSpPr txBox="1"/>
          <p:nvPr>
            <p:ph idx="12" type="sldNum"/>
          </p:nvPr>
        </p:nvSpPr>
        <p:spPr>
          <a:xfrm>
            <a:off x="3885010" y="8684684"/>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68"/>
          <p:cNvPicPr preferRelativeResize="0"/>
          <p:nvPr/>
        </p:nvPicPr>
        <p:blipFill rotWithShape="1">
          <a:blip r:embed="rId2">
            <a:alphaModFix/>
          </a:blip>
          <a:srcRect b="0" l="0" r="0" t="0"/>
          <a:stretch/>
        </p:blipFill>
        <p:spPr>
          <a:xfrm>
            <a:off x="1" y="4242851"/>
            <a:ext cx="6726063" cy="275942"/>
          </a:xfrm>
          <a:prstGeom prst="rect">
            <a:avLst/>
          </a:prstGeom>
          <a:noFill/>
          <a:ln>
            <a:noFill/>
          </a:ln>
        </p:spPr>
      </p:pic>
      <p:pic>
        <p:nvPicPr>
          <p:cNvPr descr="HD-ShadowShort.png" id="18" name="Google Shape;18;p68"/>
          <p:cNvPicPr preferRelativeResize="0"/>
          <p:nvPr/>
        </p:nvPicPr>
        <p:blipFill rotWithShape="1">
          <a:blip r:embed="rId3">
            <a:alphaModFix/>
          </a:blip>
          <a:srcRect b="0" l="0" r="0" t="0"/>
          <a:stretch/>
        </p:blipFill>
        <p:spPr>
          <a:xfrm>
            <a:off x="6833787" y="4243845"/>
            <a:ext cx="2307831" cy="276940"/>
          </a:xfrm>
          <a:prstGeom prst="rect">
            <a:avLst/>
          </a:prstGeom>
          <a:noFill/>
          <a:ln>
            <a:noFill/>
          </a:ln>
        </p:spPr>
      </p:pic>
      <p:sp>
        <p:nvSpPr>
          <p:cNvPr id="19" name="Google Shape;19;p68"/>
          <p:cNvSpPr/>
          <p:nvPr/>
        </p:nvSpPr>
        <p:spPr>
          <a:xfrm>
            <a:off x="0" y="2590078"/>
            <a:ext cx="6726064"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8"/>
          <p:cNvSpPr/>
          <p:nvPr/>
        </p:nvSpPr>
        <p:spPr>
          <a:xfrm>
            <a:off x="6833787" y="2590078"/>
            <a:ext cx="2307832"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8"/>
          <p:cNvSpPr txBox="1"/>
          <p:nvPr>
            <p:ph type="ctrTitle"/>
          </p:nvPr>
        </p:nvSpPr>
        <p:spPr>
          <a:xfrm>
            <a:off x="510242" y="2733709"/>
            <a:ext cx="6069268"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800"/>
              <a:buFont typeface="Trebuchet M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8"/>
          <p:cNvSpPr txBox="1"/>
          <p:nvPr>
            <p:ph idx="1" type="subTitle"/>
          </p:nvPr>
        </p:nvSpPr>
        <p:spPr>
          <a:xfrm>
            <a:off x="510241" y="4394040"/>
            <a:ext cx="6108101"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68"/>
          <p:cNvSpPr txBox="1"/>
          <p:nvPr>
            <p:ph idx="10" type="dt"/>
          </p:nvPr>
        </p:nvSpPr>
        <p:spPr>
          <a:xfrm>
            <a:off x="4555655"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8"/>
          <p:cNvSpPr txBox="1"/>
          <p:nvPr>
            <p:ph idx="11" type="ftr"/>
          </p:nvPr>
        </p:nvSpPr>
        <p:spPr>
          <a:xfrm>
            <a:off x="533401" y="5936189"/>
            <a:ext cx="402166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p:nvPr>
            <p:ph idx="12" type="sldNum"/>
          </p:nvPr>
        </p:nvSpPr>
        <p:spPr>
          <a:xfrm>
            <a:off x="7010399" y="2750337"/>
            <a:ext cx="1370293" cy="1356442"/>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3600"/>
              <a:buNone/>
              <a:defRPr/>
            </a:lvl1pPr>
            <a:lvl2pPr indent="0" lvl="1" marL="0" algn="r">
              <a:lnSpc>
                <a:spcPct val="100000"/>
              </a:lnSpc>
              <a:spcBef>
                <a:spcPts val="0"/>
              </a:spcBef>
              <a:spcAft>
                <a:spcPts val="0"/>
              </a:spcAft>
              <a:buSzPts val="3600"/>
              <a:buNone/>
              <a:defRPr/>
            </a:lvl2pPr>
            <a:lvl3pPr indent="0" lvl="2" marL="0" algn="r">
              <a:lnSpc>
                <a:spcPct val="100000"/>
              </a:lnSpc>
              <a:spcBef>
                <a:spcPts val="0"/>
              </a:spcBef>
              <a:spcAft>
                <a:spcPts val="0"/>
              </a:spcAft>
              <a:buSzPts val="3600"/>
              <a:buNone/>
              <a:defRPr/>
            </a:lvl3pPr>
            <a:lvl4pPr indent="0" lvl="3" marL="0" algn="r">
              <a:lnSpc>
                <a:spcPct val="100000"/>
              </a:lnSpc>
              <a:spcBef>
                <a:spcPts val="0"/>
              </a:spcBef>
              <a:spcAft>
                <a:spcPts val="0"/>
              </a:spcAft>
              <a:buSzPts val="3600"/>
              <a:buNone/>
              <a:defRPr/>
            </a:lvl4pPr>
            <a:lvl5pPr indent="0" lvl="4" marL="0" algn="r">
              <a:lnSpc>
                <a:spcPct val="100000"/>
              </a:lnSpc>
              <a:spcBef>
                <a:spcPts val="0"/>
              </a:spcBef>
              <a:spcAft>
                <a:spcPts val="0"/>
              </a:spcAft>
              <a:buSzPts val="3600"/>
              <a:buNone/>
              <a:defRPr/>
            </a:lvl5pPr>
            <a:lvl6pPr indent="0" lvl="5" marL="0" algn="r">
              <a:lnSpc>
                <a:spcPct val="100000"/>
              </a:lnSpc>
              <a:spcBef>
                <a:spcPts val="0"/>
              </a:spcBef>
              <a:spcAft>
                <a:spcPts val="0"/>
              </a:spcAft>
              <a:buSzPts val="3600"/>
              <a:buNone/>
              <a:defRPr/>
            </a:lvl6pPr>
            <a:lvl7pPr indent="0" lvl="6" marL="0" algn="r">
              <a:lnSpc>
                <a:spcPct val="100000"/>
              </a:lnSpc>
              <a:spcBef>
                <a:spcPts val="0"/>
              </a:spcBef>
              <a:spcAft>
                <a:spcPts val="0"/>
              </a:spcAft>
              <a:buSzPts val="3600"/>
              <a:buNone/>
              <a:defRPr/>
            </a:lvl7pPr>
            <a:lvl8pPr indent="0" lvl="7" marL="0" algn="r">
              <a:lnSpc>
                <a:spcPct val="100000"/>
              </a:lnSpc>
              <a:spcBef>
                <a:spcPts val="0"/>
              </a:spcBef>
              <a:spcAft>
                <a:spcPts val="0"/>
              </a:spcAft>
              <a:buSzPts val="3600"/>
              <a:buNone/>
              <a:defRPr/>
            </a:lvl8pPr>
            <a:lvl9pPr indent="0" lvl="8" marL="0" algn="r">
              <a:lnSpc>
                <a:spcPct val="100000"/>
              </a:lnSpc>
              <a:spcBef>
                <a:spcPts val="0"/>
              </a:spcBef>
              <a:spcAft>
                <a:spcPts val="0"/>
              </a:spcAft>
              <a:buSzPts val="3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grpSp>
        <p:nvGrpSpPr>
          <p:cNvPr id="107" name="Google Shape;107;p77"/>
          <p:cNvGrpSpPr/>
          <p:nvPr/>
        </p:nvGrpSpPr>
        <p:grpSpPr>
          <a:xfrm>
            <a:off x="0" y="609600"/>
            <a:ext cx="9161969" cy="1677035"/>
            <a:chOff x="0" y="2895600"/>
            <a:chExt cx="9161969" cy="1677035"/>
          </a:xfrm>
        </p:grpSpPr>
        <p:pic>
          <p:nvPicPr>
            <p:cNvPr descr="HD-ShadowLong.png" id="108" name="Google Shape;108;p77"/>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09" name="Google Shape;109;p77"/>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10" name="Google Shape;110;p77"/>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7"/>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77"/>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77"/>
          <p:cNvSpPr/>
          <p:nvPr>
            <p:ph idx="2" type="pic"/>
          </p:nvPr>
        </p:nvSpPr>
        <p:spPr>
          <a:xfrm>
            <a:off x="3510956" y="2336874"/>
            <a:ext cx="3917217" cy="3599312"/>
          </a:xfrm>
          <a:prstGeom prst="rect">
            <a:avLst/>
          </a:prstGeom>
          <a:noFill/>
          <a:ln>
            <a:noFill/>
          </a:ln>
          <a:effectLst>
            <a:outerShdw blurRad="76200" rotWithShape="0" algn="tl" dir="5040000" dist="63500">
              <a:srgbClr val="000000">
                <a:alpha val="40784"/>
              </a:srgbClr>
            </a:outerShdw>
          </a:effectLst>
        </p:spPr>
      </p:sp>
      <p:sp>
        <p:nvSpPr>
          <p:cNvPr id="114" name="Google Shape;114;p77"/>
          <p:cNvSpPr txBox="1"/>
          <p:nvPr>
            <p:ph idx="1" type="body"/>
          </p:nvPr>
        </p:nvSpPr>
        <p:spPr>
          <a:xfrm>
            <a:off x="531638" y="2336874"/>
            <a:ext cx="2798487"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77"/>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77"/>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77"/>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3600"/>
              <a:buNone/>
              <a:defRPr/>
            </a:lvl1pPr>
            <a:lvl2pPr indent="0" lvl="1" marL="0" algn="r">
              <a:lnSpc>
                <a:spcPct val="100000"/>
              </a:lnSpc>
              <a:spcBef>
                <a:spcPts val="0"/>
              </a:spcBef>
              <a:spcAft>
                <a:spcPts val="0"/>
              </a:spcAft>
              <a:buSzPts val="3600"/>
              <a:buNone/>
              <a:defRPr/>
            </a:lvl2pPr>
            <a:lvl3pPr indent="0" lvl="2" marL="0" algn="r">
              <a:lnSpc>
                <a:spcPct val="100000"/>
              </a:lnSpc>
              <a:spcBef>
                <a:spcPts val="0"/>
              </a:spcBef>
              <a:spcAft>
                <a:spcPts val="0"/>
              </a:spcAft>
              <a:buSzPts val="3600"/>
              <a:buNone/>
              <a:defRPr/>
            </a:lvl3pPr>
            <a:lvl4pPr indent="0" lvl="3" marL="0" algn="r">
              <a:lnSpc>
                <a:spcPct val="100000"/>
              </a:lnSpc>
              <a:spcBef>
                <a:spcPts val="0"/>
              </a:spcBef>
              <a:spcAft>
                <a:spcPts val="0"/>
              </a:spcAft>
              <a:buSzPts val="3600"/>
              <a:buNone/>
              <a:defRPr/>
            </a:lvl4pPr>
            <a:lvl5pPr indent="0" lvl="4" marL="0" algn="r">
              <a:lnSpc>
                <a:spcPct val="100000"/>
              </a:lnSpc>
              <a:spcBef>
                <a:spcPts val="0"/>
              </a:spcBef>
              <a:spcAft>
                <a:spcPts val="0"/>
              </a:spcAft>
              <a:buSzPts val="3600"/>
              <a:buNone/>
              <a:defRPr/>
            </a:lvl5pPr>
            <a:lvl6pPr indent="0" lvl="5" marL="0" algn="r">
              <a:lnSpc>
                <a:spcPct val="100000"/>
              </a:lnSpc>
              <a:spcBef>
                <a:spcPts val="0"/>
              </a:spcBef>
              <a:spcAft>
                <a:spcPts val="0"/>
              </a:spcAft>
              <a:buSzPts val="3600"/>
              <a:buNone/>
              <a:defRPr/>
            </a:lvl6pPr>
            <a:lvl7pPr indent="0" lvl="6" marL="0" algn="r">
              <a:lnSpc>
                <a:spcPct val="100000"/>
              </a:lnSpc>
              <a:spcBef>
                <a:spcPts val="0"/>
              </a:spcBef>
              <a:spcAft>
                <a:spcPts val="0"/>
              </a:spcAft>
              <a:buSzPts val="3600"/>
              <a:buNone/>
              <a:defRPr/>
            </a:lvl7pPr>
            <a:lvl8pPr indent="0" lvl="7" marL="0" algn="r">
              <a:lnSpc>
                <a:spcPct val="100000"/>
              </a:lnSpc>
              <a:spcBef>
                <a:spcPts val="0"/>
              </a:spcBef>
              <a:spcAft>
                <a:spcPts val="0"/>
              </a:spcAft>
              <a:buSzPts val="3600"/>
              <a:buNone/>
              <a:defRPr/>
            </a:lvl8pPr>
            <a:lvl9pPr indent="0" lvl="8" marL="0" algn="r">
              <a:lnSpc>
                <a:spcPct val="100000"/>
              </a:lnSpc>
              <a:spcBef>
                <a:spcPts val="0"/>
              </a:spcBef>
              <a:spcAft>
                <a:spcPts val="0"/>
              </a:spcAft>
              <a:buSzPts val="3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8" name="Shape 118"/>
        <p:cNvGrpSpPr/>
        <p:nvPr/>
      </p:nvGrpSpPr>
      <p:grpSpPr>
        <a:xfrm>
          <a:off x="0" y="0"/>
          <a:ext cx="0" cy="0"/>
          <a:chOff x="0" y="0"/>
          <a:chExt cx="0" cy="0"/>
        </a:xfrm>
      </p:grpSpPr>
      <p:grpSp>
        <p:nvGrpSpPr>
          <p:cNvPr id="119" name="Google Shape;119;p78"/>
          <p:cNvGrpSpPr/>
          <p:nvPr/>
        </p:nvGrpSpPr>
        <p:grpSpPr>
          <a:xfrm>
            <a:off x="0" y="4572000"/>
            <a:ext cx="9161969" cy="1677035"/>
            <a:chOff x="0" y="2895600"/>
            <a:chExt cx="9161969" cy="1677035"/>
          </a:xfrm>
        </p:grpSpPr>
        <p:pic>
          <p:nvPicPr>
            <p:cNvPr descr="HD-ShadowLong.png" id="120" name="Google Shape;120;p78"/>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21" name="Google Shape;121;p78"/>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22" name="Google Shape;122;p78"/>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8"/>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78"/>
          <p:cNvSpPr txBox="1"/>
          <p:nvPr>
            <p:ph type="title"/>
          </p:nvPr>
        </p:nvSpPr>
        <p:spPr>
          <a:xfrm>
            <a:off x="533403" y="4711617"/>
            <a:ext cx="6894770" cy="5444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78"/>
          <p:cNvSpPr/>
          <p:nvPr>
            <p:ph idx="2" type="pic"/>
          </p:nvPr>
        </p:nvSpPr>
        <p:spPr>
          <a:xfrm>
            <a:off x="531639" y="609598"/>
            <a:ext cx="6896534" cy="3589575"/>
          </a:xfrm>
          <a:prstGeom prst="rect">
            <a:avLst/>
          </a:prstGeom>
          <a:noFill/>
          <a:ln>
            <a:noFill/>
          </a:ln>
          <a:effectLst>
            <a:outerShdw blurRad="76200" rotWithShape="0" algn="tl" dir="5040000" dist="63500">
              <a:srgbClr val="000000">
                <a:alpha val="40784"/>
              </a:srgbClr>
            </a:outerShdw>
          </a:effectLst>
        </p:spPr>
      </p:sp>
      <p:sp>
        <p:nvSpPr>
          <p:cNvPr id="126" name="Google Shape;126;p78"/>
          <p:cNvSpPr txBox="1"/>
          <p:nvPr>
            <p:ph idx="1" type="body"/>
          </p:nvPr>
        </p:nvSpPr>
        <p:spPr>
          <a:xfrm>
            <a:off x="533401" y="5256098"/>
            <a:ext cx="6894772" cy="5478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7" name="Google Shape;127;p78"/>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78"/>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8"/>
          <p:cNvSpPr txBox="1"/>
          <p:nvPr>
            <p:ph idx="12" type="sldNum"/>
          </p:nvPr>
        </p:nvSpPr>
        <p:spPr>
          <a:xfrm>
            <a:off x="7856438" y="4711310"/>
            <a:ext cx="1149836"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0" name="Shape 130"/>
        <p:cNvGrpSpPr/>
        <p:nvPr/>
      </p:nvGrpSpPr>
      <p:grpSpPr>
        <a:xfrm>
          <a:off x="0" y="0"/>
          <a:ext cx="0" cy="0"/>
          <a:chOff x="0" y="0"/>
          <a:chExt cx="0" cy="0"/>
        </a:xfrm>
      </p:grpSpPr>
      <p:grpSp>
        <p:nvGrpSpPr>
          <p:cNvPr id="131" name="Google Shape;131;p79"/>
          <p:cNvGrpSpPr/>
          <p:nvPr/>
        </p:nvGrpSpPr>
        <p:grpSpPr>
          <a:xfrm>
            <a:off x="0" y="4572000"/>
            <a:ext cx="9161969" cy="1677035"/>
            <a:chOff x="0" y="2895600"/>
            <a:chExt cx="9161969" cy="1677035"/>
          </a:xfrm>
        </p:grpSpPr>
        <p:pic>
          <p:nvPicPr>
            <p:cNvPr descr="HD-ShadowLong.png" id="132" name="Google Shape;132;p79"/>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33" name="Google Shape;133;p79"/>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34" name="Google Shape;134;p79"/>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9"/>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79"/>
          <p:cNvSpPr txBox="1"/>
          <p:nvPr>
            <p:ph type="title"/>
          </p:nvPr>
        </p:nvSpPr>
        <p:spPr>
          <a:xfrm>
            <a:off x="524255" y="609597"/>
            <a:ext cx="6896534"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79"/>
          <p:cNvSpPr txBox="1"/>
          <p:nvPr>
            <p:ph idx="1" type="body"/>
          </p:nvPr>
        </p:nvSpPr>
        <p:spPr>
          <a:xfrm>
            <a:off x="531638" y="4710340"/>
            <a:ext cx="6889151" cy="110176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8" name="Google Shape;138;p79"/>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79"/>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79"/>
          <p:cNvSpPr txBox="1"/>
          <p:nvPr>
            <p:ph idx="12" type="sldNum"/>
          </p:nvPr>
        </p:nvSpPr>
        <p:spPr>
          <a:xfrm>
            <a:off x="7856438" y="4711616"/>
            <a:ext cx="1149836"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grpSp>
        <p:nvGrpSpPr>
          <p:cNvPr id="142" name="Google Shape;142;p80"/>
          <p:cNvGrpSpPr/>
          <p:nvPr/>
        </p:nvGrpSpPr>
        <p:grpSpPr>
          <a:xfrm>
            <a:off x="0" y="4572000"/>
            <a:ext cx="9161969" cy="1677035"/>
            <a:chOff x="0" y="2895600"/>
            <a:chExt cx="9161969" cy="1677035"/>
          </a:xfrm>
        </p:grpSpPr>
        <p:pic>
          <p:nvPicPr>
            <p:cNvPr descr="HD-ShadowLong.png" id="143" name="Google Shape;143;p80"/>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44" name="Google Shape;144;p80"/>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45" name="Google Shape;145;p80"/>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0"/>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80"/>
          <p:cNvSpPr txBox="1"/>
          <p:nvPr>
            <p:ph type="title"/>
          </p:nvPr>
        </p:nvSpPr>
        <p:spPr>
          <a:xfrm>
            <a:off x="767921" y="616983"/>
            <a:ext cx="642514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0"/>
          <p:cNvSpPr txBox="1"/>
          <p:nvPr>
            <p:ph idx="1" type="body"/>
          </p:nvPr>
        </p:nvSpPr>
        <p:spPr>
          <a:xfrm>
            <a:off x="989438" y="3660763"/>
            <a:ext cx="5987731"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9" name="Google Shape;149;p80"/>
          <p:cNvSpPr txBox="1"/>
          <p:nvPr>
            <p:ph idx="2" type="body"/>
          </p:nvPr>
        </p:nvSpPr>
        <p:spPr>
          <a:xfrm>
            <a:off x="531638" y="4710340"/>
            <a:ext cx="6903919" cy="110176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80"/>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80"/>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80"/>
          <p:cNvSpPr txBox="1"/>
          <p:nvPr>
            <p:ph idx="12" type="sldNum"/>
          </p:nvPr>
        </p:nvSpPr>
        <p:spPr>
          <a:xfrm>
            <a:off x="7856438" y="4709926"/>
            <a:ext cx="1149836"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153" name="Google Shape;153;p80"/>
          <p:cNvSpPr txBox="1"/>
          <p:nvPr/>
        </p:nvSpPr>
        <p:spPr>
          <a:xfrm>
            <a:off x="270932" y="748116"/>
            <a:ext cx="5334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lt1"/>
                </a:solidFill>
                <a:latin typeface="Arial"/>
                <a:ea typeface="Arial"/>
                <a:cs typeface="Arial"/>
                <a:sym typeface="Arial"/>
              </a:rPr>
              <a:t>“</a:t>
            </a:r>
            <a:endParaRPr/>
          </a:p>
        </p:txBody>
      </p:sp>
      <p:sp>
        <p:nvSpPr>
          <p:cNvPr id="154" name="Google Shape;154;p80"/>
          <p:cNvSpPr txBox="1"/>
          <p:nvPr/>
        </p:nvSpPr>
        <p:spPr>
          <a:xfrm>
            <a:off x="6967191" y="2998573"/>
            <a:ext cx="457200" cy="58477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7200"/>
              <a:buFont typeface="Arial"/>
              <a:buNone/>
            </a:pPr>
            <a:r>
              <a:rPr b="0" i="0" lang="en-US" sz="72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5" name="Shape 155"/>
        <p:cNvGrpSpPr/>
        <p:nvPr/>
      </p:nvGrpSpPr>
      <p:grpSpPr>
        <a:xfrm>
          <a:off x="0" y="0"/>
          <a:ext cx="0" cy="0"/>
          <a:chOff x="0" y="0"/>
          <a:chExt cx="0" cy="0"/>
        </a:xfrm>
      </p:grpSpPr>
      <p:grpSp>
        <p:nvGrpSpPr>
          <p:cNvPr id="156" name="Google Shape;156;p81"/>
          <p:cNvGrpSpPr/>
          <p:nvPr/>
        </p:nvGrpSpPr>
        <p:grpSpPr>
          <a:xfrm>
            <a:off x="0" y="4572000"/>
            <a:ext cx="9161969" cy="1677035"/>
            <a:chOff x="0" y="2895600"/>
            <a:chExt cx="9161969" cy="1677035"/>
          </a:xfrm>
        </p:grpSpPr>
        <p:pic>
          <p:nvPicPr>
            <p:cNvPr descr="HD-ShadowLong.png" id="157" name="Google Shape;157;p81"/>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58" name="Google Shape;158;p81"/>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59" name="Google Shape;159;p81"/>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1"/>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81"/>
          <p:cNvSpPr txBox="1"/>
          <p:nvPr>
            <p:ph type="title"/>
          </p:nvPr>
        </p:nvSpPr>
        <p:spPr>
          <a:xfrm>
            <a:off x="531638" y="4710340"/>
            <a:ext cx="6896534" cy="5898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81"/>
          <p:cNvSpPr txBox="1"/>
          <p:nvPr>
            <p:ph idx="1" type="body"/>
          </p:nvPr>
        </p:nvSpPr>
        <p:spPr>
          <a:xfrm>
            <a:off x="531639" y="5300150"/>
            <a:ext cx="6896534" cy="5119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3" name="Google Shape;163;p81"/>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81"/>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81"/>
          <p:cNvSpPr txBox="1"/>
          <p:nvPr>
            <p:ph idx="12" type="sldNum"/>
          </p:nvPr>
        </p:nvSpPr>
        <p:spPr>
          <a:xfrm>
            <a:off x="7856438" y="4709926"/>
            <a:ext cx="1149836"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66" name="Shape 166"/>
        <p:cNvGrpSpPr/>
        <p:nvPr/>
      </p:nvGrpSpPr>
      <p:grpSpPr>
        <a:xfrm>
          <a:off x="0" y="0"/>
          <a:ext cx="0" cy="0"/>
          <a:chOff x="0" y="0"/>
          <a:chExt cx="0" cy="0"/>
        </a:xfrm>
      </p:grpSpPr>
      <p:grpSp>
        <p:nvGrpSpPr>
          <p:cNvPr id="167" name="Google Shape;167;p82"/>
          <p:cNvGrpSpPr/>
          <p:nvPr/>
        </p:nvGrpSpPr>
        <p:grpSpPr>
          <a:xfrm>
            <a:off x="0" y="609600"/>
            <a:ext cx="9161969" cy="1677035"/>
            <a:chOff x="0" y="2895600"/>
            <a:chExt cx="9161969" cy="1677035"/>
          </a:xfrm>
        </p:grpSpPr>
        <p:pic>
          <p:nvPicPr>
            <p:cNvPr descr="HD-ShadowLong.png" id="168" name="Google Shape;168;p82"/>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69" name="Google Shape;169;p82"/>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70" name="Google Shape;170;p82"/>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2"/>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82"/>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82"/>
          <p:cNvSpPr txBox="1"/>
          <p:nvPr>
            <p:ph idx="1" type="body"/>
          </p:nvPr>
        </p:nvSpPr>
        <p:spPr>
          <a:xfrm>
            <a:off x="532629" y="2329489"/>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4" name="Google Shape;174;p82"/>
          <p:cNvSpPr txBox="1"/>
          <p:nvPr>
            <p:ph idx="2" type="body"/>
          </p:nvPr>
        </p:nvSpPr>
        <p:spPr>
          <a:xfrm>
            <a:off x="539777" y="3015290"/>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82"/>
          <p:cNvSpPr txBox="1"/>
          <p:nvPr>
            <p:ph idx="3" type="body"/>
          </p:nvPr>
        </p:nvSpPr>
        <p:spPr>
          <a:xfrm>
            <a:off x="2878413" y="2336873"/>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82"/>
          <p:cNvSpPr txBox="1"/>
          <p:nvPr>
            <p:ph idx="4" type="body"/>
          </p:nvPr>
        </p:nvSpPr>
        <p:spPr>
          <a:xfrm>
            <a:off x="2879710" y="3007906"/>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82"/>
          <p:cNvSpPr txBox="1"/>
          <p:nvPr>
            <p:ph idx="5" type="body"/>
          </p:nvPr>
        </p:nvSpPr>
        <p:spPr>
          <a:xfrm>
            <a:off x="5226136" y="2336873"/>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8" name="Google Shape;178;p82"/>
          <p:cNvSpPr txBox="1"/>
          <p:nvPr>
            <p:ph idx="6" type="body"/>
          </p:nvPr>
        </p:nvSpPr>
        <p:spPr>
          <a:xfrm>
            <a:off x="5233520" y="3007905"/>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9" name="Google Shape;179;p82"/>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82"/>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82"/>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82" name="Shape 182"/>
        <p:cNvGrpSpPr/>
        <p:nvPr/>
      </p:nvGrpSpPr>
      <p:grpSpPr>
        <a:xfrm>
          <a:off x="0" y="0"/>
          <a:ext cx="0" cy="0"/>
          <a:chOff x="0" y="0"/>
          <a:chExt cx="0" cy="0"/>
        </a:xfrm>
      </p:grpSpPr>
      <p:grpSp>
        <p:nvGrpSpPr>
          <p:cNvPr id="183" name="Google Shape;183;p83"/>
          <p:cNvGrpSpPr/>
          <p:nvPr/>
        </p:nvGrpSpPr>
        <p:grpSpPr>
          <a:xfrm>
            <a:off x="0" y="609600"/>
            <a:ext cx="9161969" cy="1677035"/>
            <a:chOff x="0" y="2895600"/>
            <a:chExt cx="9161969" cy="1677035"/>
          </a:xfrm>
        </p:grpSpPr>
        <p:pic>
          <p:nvPicPr>
            <p:cNvPr descr="HD-ShadowLong.png" id="184" name="Google Shape;184;p83"/>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185" name="Google Shape;185;p83"/>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86" name="Google Shape;186;p83"/>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3"/>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83"/>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83"/>
          <p:cNvSpPr txBox="1"/>
          <p:nvPr>
            <p:ph idx="1" type="body"/>
          </p:nvPr>
        </p:nvSpPr>
        <p:spPr>
          <a:xfrm>
            <a:off x="532391" y="4297503"/>
            <a:ext cx="2192257"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83"/>
          <p:cNvSpPr/>
          <p:nvPr>
            <p:ph idx="2" type="pic"/>
          </p:nvPr>
        </p:nvSpPr>
        <p:spPr>
          <a:xfrm>
            <a:off x="532391" y="2336873"/>
            <a:ext cx="2192257"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91" name="Google Shape;191;p83"/>
          <p:cNvSpPr txBox="1"/>
          <p:nvPr>
            <p:ph idx="3" type="body"/>
          </p:nvPr>
        </p:nvSpPr>
        <p:spPr>
          <a:xfrm>
            <a:off x="532391" y="4873765"/>
            <a:ext cx="219225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92" name="Google Shape;192;p83"/>
          <p:cNvSpPr txBox="1"/>
          <p:nvPr>
            <p:ph idx="4" type="body"/>
          </p:nvPr>
        </p:nvSpPr>
        <p:spPr>
          <a:xfrm>
            <a:off x="2870497" y="4297503"/>
            <a:ext cx="221507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3" name="Google Shape;193;p83"/>
          <p:cNvSpPr/>
          <p:nvPr>
            <p:ph idx="5" type="pic"/>
          </p:nvPr>
        </p:nvSpPr>
        <p:spPr>
          <a:xfrm>
            <a:off x="2870497" y="2336873"/>
            <a:ext cx="221507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94" name="Google Shape;194;p83"/>
          <p:cNvSpPr txBox="1"/>
          <p:nvPr>
            <p:ph idx="6" type="body"/>
          </p:nvPr>
        </p:nvSpPr>
        <p:spPr>
          <a:xfrm>
            <a:off x="2869483" y="4873764"/>
            <a:ext cx="2218004"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95" name="Google Shape;195;p83"/>
          <p:cNvSpPr txBox="1"/>
          <p:nvPr>
            <p:ph idx="7" type="body"/>
          </p:nvPr>
        </p:nvSpPr>
        <p:spPr>
          <a:xfrm>
            <a:off x="5231028" y="4297503"/>
            <a:ext cx="219433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6" name="Google Shape;196;p83"/>
          <p:cNvSpPr/>
          <p:nvPr>
            <p:ph idx="8" type="pic"/>
          </p:nvPr>
        </p:nvSpPr>
        <p:spPr>
          <a:xfrm>
            <a:off x="5231027" y="2336873"/>
            <a:ext cx="2194333"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97" name="Google Shape;197;p83"/>
          <p:cNvSpPr txBox="1"/>
          <p:nvPr>
            <p:ph idx="9" type="body"/>
          </p:nvPr>
        </p:nvSpPr>
        <p:spPr>
          <a:xfrm>
            <a:off x="5230934" y="4873762"/>
            <a:ext cx="2197239"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98" name="Google Shape;198;p83"/>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83"/>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83"/>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1" name="Shape 201"/>
        <p:cNvGrpSpPr/>
        <p:nvPr/>
      </p:nvGrpSpPr>
      <p:grpSpPr>
        <a:xfrm>
          <a:off x="0" y="0"/>
          <a:ext cx="0" cy="0"/>
          <a:chOff x="0" y="0"/>
          <a:chExt cx="0" cy="0"/>
        </a:xfrm>
      </p:grpSpPr>
      <p:grpSp>
        <p:nvGrpSpPr>
          <p:cNvPr id="202" name="Google Shape;202;p84"/>
          <p:cNvGrpSpPr/>
          <p:nvPr/>
        </p:nvGrpSpPr>
        <p:grpSpPr>
          <a:xfrm>
            <a:off x="0" y="609600"/>
            <a:ext cx="9161969" cy="1677035"/>
            <a:chOff x="0" y="2895600"/>
            <a:chExt cx="9161969" cy="1677035"/>
          </a:xfrm>
        </p:grpSpPr>
        <p:pic>
          <p:nvPicPr>
            <p:cNvPr descr="HD-ShadowLong.png" id="203" name="Google Shape;203;p84"/>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204" name="Google Shape;204;p84"/>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05" name="Google Shape;205;p84"/>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4"/>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4"/>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84"/>
          <p:cNvSpPr txBox="1"/>
          <p:nvPr>
            <p:ph idx="1" type="body"/>
          </p:nvPr>
        </p:nvSpPr>
        <p:spPr>
          <a:xfrm rot="5400000">
            <a:off x="2177437" y="692836"/>
            <a:ext cx="3599316" cy="688738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9" name="Google Shape;209;p84"/>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84"/>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84"/>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2" name="Shape 212"/>
        <p:cNvGrpSpPr/>
        <p:nvPr/>
      </p:nvGrpSpPr>
      <p:grpSpPr>
        <a:xfrm>
          <a:off x="0" y="0"/>
          <a:ext cx="0" cy="0"/>
          <a:chOff x="0" y="0"/>
          <a:chExt cx="0" cy="0"/>
        </a:xfrm>
      </p:grpSpPr>
      <p:grpSp>
        <p:nvGrpSpPr>
          <p:cNvPr id="213" name="Google Shape;213;p85"/>
          <p:cNvGrpSpPr/>
          <p:nvPr/>
        </p:nvGrpSpPr>
        <p:grpSpPr>
          <a:xfrm rot="5400000">
            <a:off x="4575305" y="2747178"/>
            <a:ext cx="6862555" cy="1368199"/>
            <a:chOff x="2281445" y="609600"/>
            <a:chExt cx="6862555" cy="1368199"/>
          </a:xfrm>
        </p:grpSpPr>
        <p:sp>
          <p:nvSpPr>
            <p:cNvPr id="214" name="Google Shape;214;p85"/>
            <p:cNvSpPr/>
            <p:nvPr/>
          </p:nvSpPr>
          <p:spPr>
            <a:xfrm>
              <a:off x="2281445" y="609601"/>
              <a:ext cx="5285695"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5"/>
            <p:cNvSpPr/>
            <p:nvPr/>
          </p:nvSpPr>
          <p:spPr>
            <a:xfrm>
              <a:off x="7710769" y="609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85"/>
          <p:cNvSpPr txBox="1"/>
          <p:nvPr>
            <p:ph type="title"/>
          </p:nvPr>
        </p:nvSpPr>
        <p:spPr>
          <a:xfrm rot="5400000">
            <a:off x="5768631" y="2305764"/>
            <a:ext cx="4461936" cy="10696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85"/>
          <p:cNvSpPr txBox="1"/>
          <p:nvPr>
            <p:ph idx="1" type="body"/>
          </p:nvPr>
        </p:nvSpPr>
        <p:spPr>
          <a:xfrm rot="5400000">
            <a:off x="1135126" y="-15287"/>
            <a:ext cx="5326589" cy="657635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8" name="Google Shape;218;p85"/>
          <p:cNvSpPr txBox="1"/>
          <p:nvPr>
            <p:ph idx="10" type="dt"/>
          </p:nvPr>
        </p:nvSpPr>
        <p:spPr>
          <a:xfrm>
            <a:off x="5029144"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85"/>
          <p:cNvSpPr txBox="1"/>
          <p:nvPr>
            <p:ph idx="11" type="ftr"/>
          </p:nvPr>
        </p:nvSpPr>
        <p:spPr>
          <a:xfrm>
            <a:off x="510241" y="5936189"/>
            <a:ext cx="4518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85"/>
          <p:cNvSpPr txBox="1"/>
          <p:nvPr>
            <p:ph idx="12" type="sldNum"/>
          </p:nvPr>
        </p:nvSpPr>
        <p:spPr>
          <a:xfrm>
            <a:off x="7431152" y="5432500"/>
            <a:ext cx="1149636" cy="1273100"/>
          </a:xfrm>
          <a:prstGeom prst="rect">
            <a:avLst/>
          </a:prstGeom>
          <a:noFill/>
          <a:ln>
            <a:noFill/>
          </a:ln>
        </p:spPr>
        <p:txBody>
          <a:bodyPr anchorCtr="0" anchor="t" bIns="45700" lIns="91425" spcFirstLastPara="1" rIns="91425" wrap="square" tIns="45700">
            <a:noAutofit/>
          </a:bodyPr>
          <a:lstStyle>
            <a:lvl1pPr indent="0" lvl="0"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C Lecture">
  <p:cSld name="ONC Lecture">
    <p:spTree>
      <p:nvGrpSpPr>
        <p:cNvPr id="26" name="Shape 26"/>
        <p:cNvGrpSpPr/>
        <p:nvPr/>
      </p:nvGrpSpPr>
      <p:grpSpPr>
        <a:xfrm>
          <a:off x="0" y="0"/>
          <a:ext cx="0" cy="0"/>
          <a:chOff x="0" y="0"/>
          <a:chExt cx="0" cy="0"/>
        </a:xfrm>
      </p:grpSpPr>
      <p:sp>
        <p:nvSpPr>
          <p:cNvPr id="27" name="Google Shape;27;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400"/>
              <a:buFont typeface="Verdana"/>
              <a:buNone/>
              <a:defRPr>
                <a:solidFill>
                  <a:schemeClr val="dk1"/>
                </a:solidFill>
                <a:latin typeface="Verdana"/>
                <a:ea typeface="Verdana"/>
                <a:cs typeface="Verdana"/>
                <a:sym typeface="Verdana"/>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69"/>
          <p:cNvSpPr txBox="1"/>
          <p:nvPr>
            <p:ph idx="1" type="body"/>
          </p:nvPr>
        </p:nvSpPr>
        <p:spPr>
          <a:xfrm>
            <a:off x="457200" y="1600200"/>
            <a:ext cx="8229600" cy="4572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a:latin typeface="Arial"/>
                <a:ea typeface="Arial"/>
                <a:cs typeface="Arial"/>
                <a:sym typeface="Arial"/>
              </a:defRPr>
            </a:lvl1pPr>
            <a:lvl2pPr indent="-379730" lvl="1" marL="914400" algn="l">
              <a:lnSpc>
                <a:spcPct val="100000"/>
              </a:lnSpc>
              <a:spcBef>
                <a:spcPts val="560"/>
              </a:spcBef>
              <a:spcAft>
                <a:spcPts val="0"/>
              </a:spcAft>
              <a:buClr>
                <a:schemeClr val="dk1"/>
              </a:buClr>
              <a:buSzPts val="2380"/>
              <a:buChar char="–"/>
              <a:defRPr>
                <a:latin typeface="Arial"/>
                <a:ea typeface="Arial"/>
                <a:cs typeface="Arial"/>
                <a:sym typeface="Arial"/>
              </a:defRPr>
            </a:lvl2pPr>
            <a:lvl3pPr indent="-350519" lvl="2" marL="1371600" algn="l">
              <a:lnSpc>
                <a:spcPct val="100000"/>
              </a:lnSpc>
              <a:spcBef>
                <a:spcPts val="480"/>
              </a:spcBef>
              <a:spcAft>
                <a:spcPts val="0"/>
              </a:spcAft>
              <a:buClr>
                <a:schemeClr val="dk1"/>
              </a:buClr>
              <a:buSzPts val="1920"/>
              <a:buFont typeface="Courier New"/>
              <a:buChar char="o"/>
              <a:defRPr>
                <a:latin typeface="Arial"/>
                <a:ea typeface="Arial"/>
                <a:cs typeface="Arial"/>
                <a:sym typeface="Arial"/>
              </a:defRPr>
            </a:lvl3pPr>
            <a:lvl4pPr indent="-381000" lvl="3" marL="1828800" algn="l">
              <a:lnSpc>
                <a:spcPct val="100000"/>
              </a:lnSpc>
              <a:spcBef>
                <a:spcPts val="400"/>
              </a:spcBef>
              <a:spcAft>
                <a:spcPts val="0"/>
              </a:spcAft>
              <a:buClr>
                <a:schemeClr val="dk1"/>
              </a:buClr>
              <a:buSzPts val="2400"/>
              <a:buFont typeface="Noto Sans"/>
              <a:buChar char="▪"/>
              <a:defRPr>
                <a:latin typeface="Arial"/>
                <a:ea typeface="Arial"/>
                <a:cs typeface="Arial"/>
                <a:sym typeface="Arial"/>
              </a:defRPr>
            </a:lvl4pPr>
            <a:lvl5pPr indent="-317500" lvl="4" marL="2286000" algn="l">
              <a:lnSpc>
                <a:spcPct val="100000"/>
              </a:lnSpc>
              <a:spcBef>
                <a:spcPts val="400"/>
              </a:spcBef>
              <a:spcAft>
                <a:spcPts val="0"/>
              </a:spcAft>
              <a:buClr>
                <a:schemeClr val="dk1"/>
              </a:buClr>
              <a:buSzPts val="1400"/>
              <a:buFont typeface="Noto Sans"/>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69"/>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grpSp>
        <p:nvGrpSpPr>
          <p:cNvPr id="31" name="Google Shape;31;p70"/>
          <p:cNvGrpSpPr/>
          <p:nvPr/>
        </p:nvGrpSpPr>
        <p:grpSpPr>
          <a:xfrm>
            <a:off x="0" y="609600"/>
            <a:ext cx="9161969" cy="1677035"/>
            <a:chOff x="0" y="2895600"/>
            <a:chExt cx="9161969" cy="1677035"/>
          </a:xfrm>
        </p:grpSpPr>
        <p:pic>
          <p:nvPicPr>
            <p:cNvPr descr="HD-ShadowLong.png" id="32" name="Google Shape;32;p70"/>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33" name="Google Shape;33;p70"/>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34" name="Google Shape;34;p70"/>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0"/>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70"/>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0"/>
          <p:cNvSpPr txBox="1"/>
          <p:nvPr>
            <p:ph idx="1" type="body"/>
          </p:nvPr>
        </p:nvSpPr>
        <p:spPr>
          <a:xfrm>
            <a:off x="533400" y="2336873"/>
            <a:ext cx="6887389"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70"/>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0"/>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0"/>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71"/>
          <p:cNvGrpSpPr/>
          <p:nvPr/>
        </p:nvGrpSpPr>
        <p:grpSpPr>
          <a:xfrm>
            <a:off x="0" y="2728432"/>
            <a:ext cx="9161969" cy="1677035"/>
            <a:chOff x="0" y="2895600"/>
            <a:chExt cx="9161969" cy="1677035"/>
          </a:xfrm>
        </p:grpSpPr>
        <p:pic>
          <p:nvPicPr>
            <p:cNvPr descr="HD-ShadowLong.png" id="43" name="Google Shape;43;p71"/>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44" name="Google Shape;44;p71"/>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45" name="Google Shape;45;p71"/>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1"/>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1"/>
          <p:cNvSpPr txBox="1"/>
          <p:nvPr>
            <p:ph type="title"/>
          </p:nvPr>
        </p:nvSpPr>
        <p:spPr>
          <a:xfrm>
            <a:off x="531639" y="2869895"/>
            <a:ext cx="688915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1"/>
          <p:cNvSpPr txBox="1"/>
          <p:nvPr>
            <p:ph idx="1" type="body"/>
          </p:nvPr>
        </p:nvSpPr>
        <p:spPr>
          <a:xfrm>
            <a:off x="531639" y="4232172"/>
            <a:ext cx="688915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9" name="Google Shape;49;p71"/>
          <p:cNvSpPr txBox="1"/>
          <p:nvPr>
            <p:ph idx="10" type="dt"/>
          </p:nvPr>
        </p:nvSpPr>
        <p:spPr>
          <a:xfrm>
            <a:off x="5365810"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1"/>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1"/>
          <p:cNvSpPr txBox="1"/>
          <p:nvPr>
            <p:ph idx="12" type="sldNum"/>
          </p:nvPr>
        </p:nvSpPr>
        <p:spPr>
          <a:xfrm>
            <a:off x="7856438" y="2869896"/>
            <a:ext cx="1149836" cy="1090789"/>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3600"/>
              <a:buNone/>
              <a:defRPr/>
            </a:lvl1pPr>
            <a:lvl2pPr indent="0" lvl="1" marL="0" algn="r">
              <a:lnSpc>
                <a:spcPct val="100000"/>
              </a:lnSpc>
              <a:spcBef>
                <a:spcPts val="0"/>
              </a:spcBef>
              <a:spcAft>
                <a:spcPts val="0"/>
              </a:spcAft>
              <a:buSzPts val="3600"/>
              <a:buNone/>
              <a:defRPr/>
            </a:lvl2pPr>
            <a:lvl3pPr indent="0" lvl="2" marL="0" algn="r">
              <a:lnSpc>
                <a:spcPct val="100000"/>
              </a:lnSpc>
              <a:spcBef>
                <a:spcPts val="0"/>
              </a:spcBef>
              <a:spcAft>
                <a:spcPts val="0"/>
              </a:spcAft>
              <a:buSzPts val="3600"/>
              <a:buNone/>
              <a:defRPr/>
            </a:lvl3pPr>
            <a:lvl4pPr indent="0" lvl="3" marL="0" algn="r">
              <a:lnSpc>
                <a:spcPct val="100000"/>
              </a:lnSpc>
              <a:spcBef>
                <a:spcPts val="0"/>
              </a:spcBef>
              <a:spcAft>
                <a:spcPts val="0"/>
              </a:spcAft>
              <a:buSzPts val="3600"/>
              <a:buNone/>
              <a:defRPr/>
            </a:lvl4pPr>
            <a:lvl5pPr indent="0" lvl="4" marL="0" algn="r">
              <a:lnSpc>
                <a:spcPct val="100000"/>
              </a:lnSpc>
              <a:spcBef>
                <a:spcPts val="0"/>
              </a:spcBef>
              <a:spcAft>
                <a:spcPts val="0"/>
              </a:spcAft>
              <a:buSzPts val="3600"/>
              <a:buNone/>
              <a:defRPr/>
            </a:lvl5pPr>
            <a:lvl6pPr indent="0" lvl="5" marL="0" algn="r">
              <a:lnSpc>
                <a:spcPct val="100000"/>
              </a:lnSpc>
              <a:spcBef>
                <a:spcPts val="0"/>
              </a:spcBef>
              <a:spcAft>
                <a:spcPts val="0"/>
              </a:spcAft>
              <a:buSzPts val="3600"/>
              <a:buNone/>
              <a:defRPr/>
            </a:lvl6pPr>
            <a:lvl7pPr indent="0" lvl="6" marL="0" algn="r">
              <a:lnSpc>
                <a:spcPct val="100000"/>
              </a:lnSpc>
              <a:spcBef>
                <a:spcPts val="0"/>
              </a:spcBef>
              <a:spcAft>
                <a:spcPts val="0"/>
              </a:spcAft>
              <a:buSzPts val="3600"/>
              <a:buNone/>
              <a:defRPr/>
            </a:lvl7pPr>
            <a:lvl8pPr indent="0" lvl="7" marL="0" algn="r">
              <a:lnSpc>
                <a:spcPct val="100000"/>
              </a:lnSpc>
              <a:spcBef>
                <a:spcPts val="0"/>
              </a:spcBef>
              <a:spcAft>
                <a:spcPts val="0"/>
              </a:spcAft>
              <a:buSzPts val="3600"/>
              <a:buNone/>
              <a:defRPr/>
            </a:lvl8pPr>
            <a:lvl9pPr indent="0" lvl="8" marL="0" algn="r">
              <a:lnSpc>
                <a:spcPct val="100000"/>
              </a:lnSpc>
              <a:spcBef>
                <a:spcPts val="0"/>
              </a:spcBef>
              <a:spcAft>
                <a:spcPts val="0"/>
              </a:spcAft>
              <a:buSzPts val="3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grpSp>
        <p:nvGrpSpPr>
          <p:cNvPr id="53" name="Google Shape;53;p72"/>
          <p:cNvGrpSpPr/>
          <p:nvPr/>
        </p:nvGrpSpPr>
        <p:grpSpPr>
          <a:xfrm>
            <a:off x="0" y="609600"/>
            <a:ext cx="9161969" cy="1677035"/>
            <a:chOff x="0" y="2895600"/>
            <a:chExt cx="9161969" cy="1677035"/>
          </a:xfrm>
        </p:grpSpPr>
        <p:pic>
          <p:nvPicPr>
            <p:cNvPr descr="HD-ShadowLong.png" id="54" name="Google Shape;54;p72"/>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55" name="Google Shape;55;p72"/>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56" name="Google Shape;56;p72"/>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2"/>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72"/>
          <p:cNvSpPr txBox="1"/>
          <p:nvPr>
            <p:ph type="title"/>
          </p:nvPr>
        </p:nvSpPr>
        <p:spPr>
          <a:xfrm>
            <a:off x="533400" y="753228"/>
            <a:ext cx="688739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2"/>
          <p:cNvSpPr txBox="1"/>
          <p:nvPr>
            <p:ph idx="1" type="body"/>
          </p:nvPr>
        </p:nvSpPr>
        <p:spPr>
          <a:xfrm>
            <a:off x="533400" y="2336873"/>
            <a:ext cx="3357899"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72"/>
          <p:cNvSpPr txBox="1"/>
          <p:nvPr>
            <p:ph idx="2" type="body"/>
          </p:nvPr>
        </p:nvSpPr>
        <p:spPr>
          <a:xfrm>
            <a:off x="4061128" y="2336873"/>
            <a:ext cx="33596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72"/>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2"/>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2"/>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grpSp>
        <p:nvGrpSpPr>
          <p:cNvPr id="65" name="Google Shape;65;p73"/>
          <p:cNvGrpSpPr/>
          <p:nvPr/>
        </p:nvGrpSpPr>
        <p:grpSpPr>
          <a:xfrm>
            <a:off x="0" y="609600"/>
            <a:ext cx="9161969" cy="1677035"/>
            <a:chOff x="0" y="2895600"/>
            <a:chExt cx="9161969" cy="1677035"/>
          </a:xfrm>
        </p:grpSpPr>
        <p:pic>
          <p:nvPicPr>
            <p:cNvPr descr="HD-ShadowLong.png" id="66" name="Google Shape;66;p73"/>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67" name="Google Shape;67;p73"/>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68" name="Google Shape;68;p73"/>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3"/>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73"/>
          <p:cNvSpPr txBox="1"/>
          <p:nvPr>
            <p:ph type="title"/>
          </p:nvPr>
        </p:nvSpPr>
        <p:spPr>
          <a:xfrm>
            <a:off x="531639" y="753230"/>
            <a:ext cx="6896534"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3"/>
          <p:cNvSpPr txBox="1"/>
          <p:nvPr>
            <p:ph idx="1" type="body"/>
          </p:nvPr>
        </p:nvSpPr>
        <p:spPr>
          <a:xfrm>
            <a:off x="760988" y="2336874"/>
            <a:ext cx="3145080"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2" name="Google Shape;72;p73"/>
          <p:cNvSpPr txBox="1"/>
          <p:nvPr>
            <p:ph idx="2" type="body"/>
          </p:nvPr>
        </p:nvSpPr>
        <p:spPr>
          <a:xfrm>
            <a:off x="531638" y="3030009"/>
            <a:ext cx="336704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73"/>
          <p:cNvSpPr txBox="1"/>
          <p:nvPr>
            <p:ph idx="3" type="body"/>
          </p:nvPr>
        </p:nvSpPr>
        <p:spPr>
          <a:xfrm>
            <a:off x="4282646" y="2336873"/>
            <a:ext cx="3145527"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4" name="Google Shape;74;p73"/>
          <p:cNvSpPr txBox="1"/>
          <p:nvPr>
            <p:ph idx="4" type="body"/>
          </p:nvPr>
        </p:nvSpPr>
        <p:spPr>
          <a:xfrm>
            <a:off x="4061129" y="3030009"/>
            <a:ext cx="3367044"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73"/>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3"/>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p74"/>
          <p:cNvGrpSpPr/>
          <p:nvPr/>
        </p:nvGrpSpPr>
        <p:grpSpPr>
          <a:xfrm>
            <a:off x="0" y="609600"/>
            <a:ext cx="9161969" cy="1677035"/>
            <a:chOff x="0" y="2895600"/>
            <a:chExt cx="9161969" cy="1677035"/>
          </a:xfrm>
        </p:grpSpPr>
        <p:pic>
          <p:nvPicPr>
            <p:cNvPr descr="HD-ShadowLong.png" id="80" name="Google Shape;80;p74"/>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81" name="Google Shape;81;p74"/>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82" name="Google Shape;82;p74"/>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4"/>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74"/>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4"/>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4"/>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4"/>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3600"/>
              <a:buNone/>
              <a:defRPr/>
            </a:lvl1pPr>
            <a:lvl2pPr indent="0" lvl="1" marL="0" algn="r">
              <a:lnSpc>
                <a:spcPct val="100000"/>
              </a:lnSpc>
              <a:spcBef>
                <a:spcPts val="0"/>
              </a:spcBef>
              <a:spcAft>
                <a:spcPts val="0"/>
              </a:spcAft>
              <a:buSzPts val="3600"/>
              <a:buNone/>
              <a:defRPr/>
            </a:lvl2pPr>
            <a:lvl3pPr indent="0" lvl="2" marL="0" algn="r">
              <a:lnSpc>
                <a:spcPct val="100000"/>
              </a:lnSpc>
              <a:spcBef>
                <a:spcPts val="0"/>
              </a:spcBef>
              <a:spcAft>
                <a:spcPts val="0"/>
              </a:spcAft>
              <a:buSzPts val="3600"/>
              <a:buNone/>
              <a:defRPr/>
            </a:lvl3pPr>
            <a:lvl4pPr indent="0" lvl="3" marL="0" algn="r">
              <a:lnSpc>
                <a:spcPct val="100000"/>
              </a:lnSpc>
              <a:spcBef>
                <a:spcPts val="0"/>
              </a:spcBef>
              <a:spcAft>
                <a:spcPts val="0"/>
              </a:spcAft>
              <a:buSzPts val="3600"/>
              <a:buNone/>
              <a:defRPr/>
            </a:lvl4pPr>
            <a:lvl5pPr indent="0" lvl="4" marL="0" algn="r">
              <a:lnSpc>
                <a:spcPct val="100000"/>
              </a:lnSpc>
              <a:spcBef>
                <a:spcPts val="0"/>
              </a:spcBef>
              <a:spcAft>
                <a:spcPts val="0"/>
              </a:spcAft>
              <a:buSzPts val="3600"/>
              <a:buNone/>
              <a:defRPr/>
            </a:lvl5pPr>
            <a:lvl6pPr indent="0" lvl="5" marL="0" algn="r">
              <a:lnSpc>
                <a:spcPct val="100000"/>
              </a:lnSpc>
              <a:spcBef>
                <a:spcPts val="0"/>
              </a:spcBef>
              <a:spcAft>
                <a:spcPts val="0"/>
              </a:spcAft>
              <a:buSzPts val="3600"/>
              <a:buNone/>
              <a:defRPr/>
            </a:lvl6pPr>
            <a:lvl7pPr indent="0" lvl="6" marL="0" algn="r">
              <a:lnSpc>
                <a:spcPct val="100000"/>
              </a:lnSpc>
              <a:spcBef>
                <a:spcPts val="0"/>
              </a:spcBef>
              <a:spcAft>
                <a:spcPts val="0"/>
              </a:spcAft>
              <a:buSzPts val="3600"/>
              <a:buNone/>
              <a:defRPr/>
            </a:lvl7pPr>
            <a:lvl8pPr indent="0" lvl="7" marL="0" algn="r">
              <a:lnSpc>
                <a:spcPct val="100000"/>
              </a:lnSpc>
              <a:spcBef>
                <a:spcPts val="0"/>
              </a:spcBef>
              <a:spcAft>
                <a:spcPts val="0"/>
              </a:spcAft>
              <a:buSzPts val="3600"/>
              <a:buNone/>
              <a:defRPr/>
            </a:lvl8pPr>
            <a:lvl9pPr indent="0" lvl="8" marL="0" algn="r">
              <a:lnSpc>
                <a:spcPct val="100000"/>
              </a:lnSpc>
              <a:spcBef>
                <a:spcPts val="0"/>
              </a:spcBef>
              <a:spcAft>
                <a:spcPts val="0"/>
              </a:spcAft>
              <a:buSzPts val="3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pic>
        <p:nvPicPr>
          <p:cNvPr descr="HD-ShadowShort.png" id="89" name="Google Shape;89;p75"/>
          <p:cNvPicPr preferRelativeResize="0"/>
          <p:nvPr/>
        </p:nvPicPr>
        <p:blipFill rotWithShape="1">
          <a:blip r:embed="rId2">
            <a:alphaModFix/>
          </a:blip>
          <a:srcRect b="0" l="0" r="9870" t="0"/>
          <a:stretch/>
        </p:blipFill>
        <p:spPr>
          <a:xfrm>
            <a:off x="7717217" y="1973262"/>
            <a:ext cx="1444752" cy="144270"/>
          </a:xfrm>
          <a:prstGeom prst="rect">
            <a:avLst/>
          </a:prstGeom>
          <a:noFill/>
          <a:ln>
            <a:noFill/>
          </a:ln>
        </p:spPr>
      </p:pic>
      <p:sp>
        <p:nvSpPr>
          <p:cNvPr id="90" name="Google Shape;90;p75"/>
          <p:cNvSpPr/>
          <p:nvPr/>
        </p:nvSpPr>
        <p:spPr>
          <a:xfrm>
            <a:off x="7710769" y="609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5"/>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5"/>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5"/>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3600"/>
              <a:buNone/>
              <a:defRPr/>
            </a:lvl1pPr>
            <a:lvl2pPr indent="0" lvl="1" marL="0" algn="r">
              <a:lnSpc>
                <a:spcPct val="100000"/>
              </a:lnSpc>
              <a:spcBef>
                <a:spcPts val="0"/>
              </a:spcBef>
              <a:spcAft>
                <a:spcPts val="0"/>
              </a:spcAft>
              <a:buSzPts val="3600"/>
              <a:buNone/>
              <a:defRPr/>
            </a:lvl2pPr>
            <a:lvl3pPr indent="0" lvl="2" marL="0" algn="r">
              <a:lnSpc>
                <a:spcPct val="100000"/>
              </a:lnSpc>
              <a:spcBef>
                <a:spcPts val="0"/>
              </a:spcBef>
              <a:spcAft>
                <a:spcPts val="0"/>
              </a:spcAft>
              <a:buSzPts val="3600"/>
              <a:buNone/>
              <a:defRPr/>
            </a:lvl3pPr>
            <a:lvl4pPr indent="0" lvl="3" marL="0" algn="r">
              <a:lnSpc>
                <a:spcPct val="100000"/>
              </a:lnSpc>
              <a:spcBef>
                <a:spcPts val="0"/>
              </a:spcBef>
              <a:spcAft>
                <a:spcPts val="0"/>
              </a:spcAft>
              <a:buSzPts val="3600"/>
              <a:buNone/>
              <a:defRPr/>
            </a:lvl4pPr>
            <a:lvl5pPr indent="0" lvl="4" marL="0" algn="r">
              <a:lnSpc>
                <a:spcPct val="100000"/>
              </a:lnSpc>
              <a:spcBef>
                <a:spcPts val="0"/>
              </a:spcBef>
              <a:spcAft>
                <a:spcPts val="0"/>
              </a:spcAft>
              <a:buSzPts val="3600"/>
              <a:buNone/>
              <a:defRPr/>
            </a:lvl5pPr>
            <a:lvl6pPr indent="0" lvl="5" marL="0" algn="r">
              <a:lnSpc>
                <a:spcPct val="100000"/>
              </a:lnSpc>
              <a:spcBef>
                <a:spcPts val="0"/>
              </a:spcBef>
              <a:spcAft>
                <a:spcPts val="0"/>
              </a:spcAft>
              <a:buSzPts val="3600"/>
              <a:buNone/>
              <a:defRPr/>
            </a:lvl6pPr>
            <a:lvl7pPr indent="0" lvl="6" marL="0" algn="r">
              <a:lnSpc>
                <a:spcPct val="100000"/>
              </a:lnSpc>
              <a:spcBef>
                <a:spcPts val="0"/>
              </a:spcBef>
              <a:spcAft>
                <a:spcPts val="0"/>
              </a:spcAft>
              <a:buSzPts val="3600"/>
              <a:buNone/>
              <a:defRPr/>
            </a:lvl7pPr>
            <a:lvl8pPr indent="0" lvl="7" marL="0" algn="r">
              <a:lnSpc>
                <a:spcPct val="100000"/>
              </a:lnSpc>
              <a:spcBef>
                <a:spcPts val="0"/>
              </a:spcBef>
              <a:spcAft>
                <a:spcPts val="0"/>
              </a:spcAft>
              <a:buSzPts val="3600"/>
              <a:buNone/>
              <a:defRPr/>
            </a:lvl8pPr>
            <a:lvl9pPr indent="0" lvl="8" marL="0" algn="r">
              <a:lnSpc>
                <a:spcPct val="100000"/>
              </a:lnSpc>
              <a:spcBef>
                <a:spcPts val="0"/>
              </a:spcBef>
              <a:spcAft>
                <a:spcPts val="0"/>
              </a:spcAft>
              <a:buSzPts val="3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grpSp>
        <p:nvGrpSpPr>
          <p:cNvPr id="95" name="Google Shape;95;p76"/>
          <p:cNvGrpSpPr/>
          <p:nvPr/>
        </p:nvGrpSpPr>
        <p:grpSpPr>
          <a:xfrm>
            <a:off x="0" y="609600"/>
            <a:ext cx="9161969" cy="1677035"/>
            <a:chOff x="0" y="2895600"/>
            <a:chExt cx="9161969" cy="1677035"/>
          </a:xfrm>
        </p:grpSpPr>
        <p:pic>
          <p:nvPicPr>
            <p:cNvPr descr="HD-ShadowLong.png" id="96" name="Google Shape;96;p76"/>
            <p:cNvPicPr preferRelativeResize="0"/>
            <p:nvPr/>
          </p:nvPicPr>
          <p:blipFill rotWithShape="1">
            <a:blip r:embed="rId2">
              <a:alphaModFix/>
            </a:blip>
            <a:srcRect b="0" l="26982" r="-217" t="0"/>
            <a:stretch/>
          </p:blipFill>
          <p:spPr>
            <a:xfrm>
              <a:off x="0" y="4251471"/>
              <a:ext cx="7644384" cy="321164"/>
            </a:xfrm>
            <a:prstGeom prst="rect">
              <a:avLst/>
            </a:prstGeom>
            <a:noFill/>
            <a:ln>
              <a:noFill/>
            </a:ln>
          </p:spPr>
        </p:pic>
        <p:pic>
          <p:nvPicPr>
            <p:cNvPr descr="HD-ShadowShort.png" id="97" name="Google Shape;97;p76"/>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98" name="Google Shape;98;p76"/>
            <p:cNvSpPr/>
            <p:nvPr/>
          </p:nvSpPr>
          <p:spPr>
            <a:xfrm>
              <a:off x="0" y="2895600"/>
              <a:ext cx="756714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6"/>
            <p:cNvSpPr/>
            <p:nvPr/>
          </p:nvSpPr>
          <p:spPr>
            <a:xfrm>
              <a:off x="7710769" y="2895600"/>
              <a:ext cx="1433231"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76"/>
          <p:cNvSpPr txBox="1"/>
          <p:nvPr>
            <p:ph type="title"/>
          </p:nvPr>
        </p:nvSpPr>
        <p:spPr>
          <a:xfrm>
            <a:off x="531639" y="753227"/>
            <a:ext cx="6896534"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76"/>
          <p:cNvSpPr txBox="1"/>
          <p:nvPr>
            <p:ph idx="1" type="body"/>
          </p:nvPr>
        </p:nvSpPr>
        <p:spPr>
          <a:xfrm>
            <a:off x="3514385" y="2336874"/>
            <a:ext cx="3913788"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2" name="Google Shape;102;p76"/>
          <p:cNvSpPr txBox="1"/>
          <p:nvPr>
            <p:ph idx="2" type="body"/>
          </p:nvPr>
        </p:nvSpPr>
        <p:spPr>
          <a:xfrm>
            <a:off x="533401" y="2336873"/>
            <a:ext cx="2796240"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3" name="Google Shape;103;p76"/>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76"/>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76"/>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C:\Users\James\Desktop\msft\Berlin\build Assets\hashOverlaySD-FullResolve.png" id="10" name="Google Shape;10;p67"/>
          <p:cNvPicPr preferRelativeResize="0"/>
          <p:nvPr/>
        </p:nvPicPr>
        <p:blipFill rotWithShape="1">
          <a:blip r:embed="rId1">
            <a:alphaModFix amt="10000"/>
          </a:blip>
          <a:srcRect b="0" l="0" r="0" t="0"/>
          <a:stretch/>
        </p:blipFill>
        <p:spPr>
          <a:xfrm>
            <a:off x="0" y="1"/>
            <a:ext cx="9144000" cy="6858000"/>
          </a:xfrm>
          <a:prstGeom prst="rect">
            <a:avLst/>
          </a:prstGeom>
          <a:noFill/>
          <a:ln>
            <a:noFill/>
          </a:ln>
        </p:spPr>
      </p:pic>
      <p:sp>
        <p:nvSpPr>
          <p:cNvPr id="11" name="Google Shape;11;p67"/>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7"/>
          <p:cNvSpPr txBox="1"/>
          <p:nvPr>
            <p:ph idx="1" type="body"/>
          </p:nvPr>
        </p:nvSpPr>
        <p:spPr>
          <a:xfrm>
            <a:off x="533400" y="2336873"/>
            <a:ext cx="6887389"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67"/>
          <p:cNvSpPr txBox="1"/>
          <p:nvPr>
            <p:ph idx="10" type="dt"/>
          </p:nvPr>
        </p:nvSpPr>
        <p:spPr>
          <a:xfrm>
            <a:off x="5367881" y="5936188"/>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5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67"/>
          <p:cNvSpPr txBox="1"/>
          <p:nvPr>
            <p:ph idx="11" type="ftr"/>
          </p:nvPr>
        </p:nvSpPr>
        <p:spPr>
          <a:xfrm>
            <a:off x="533400" y="5936189"/>
            <a:ext cx="483467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5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67"/>
          <p:cNvSpPr txBox="1"/>
          <p:nvPr>
            <p:ph idx="12" type="sldNum"/>
          </p:nvPr>
        </p:nvSpPr>
        <p:spPr>
          <a:xfrm>
            <a:off x="7848600" y="753228"/>
            <a:ext cx="1157674"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shs.texas.gov/thci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cdc.gov/nchs/products/databriefs/db293.htm" TargetMode="External"/><Relationship Id="rId4" Type="http://schemas.openxmlformats.org/officeDocument/2006/relationships/hyperlink" Target="http://www.cdc.gov/nchs/products/databriefs/db293.htm" TargetMode="External"/><Relationship Id="rId9" Type="http://schemas.openxmlformats.org/officeDocument/2006/relationships/hyperlink" Target="http://dx.doi.org/10.15585/mmwr.ss6610a1" TargetMode="External"/><Relationship Id="rId5" Type="http://schemas.openxmlformats.org/officeDocument/2006/relationships/hyperlink" Target="http://www.cms.gov/" TargetMode="External"/><Relationship Id="rId6" Type="http://schemas.openxmlformats.org/officeDocument/2006/relationships/hyperlink" Target="http://www.cms.gov/" TargetMode="External"/><Relationship Id="rId7" Type="http://schemas.openxmlformats.org/officeDocument/2006/relationships/hyperlink" Target="http://www.thoracic.org/global-health/firs-report-respiratory-diseases-in-the-world/index.php" TargetMode="External"/><Relationship Id="rId8" Type="http://schemas.openxmlformats.org/officeDocument/2006/relationships/hyperlink" Target="https://www.ncbi.nlm.nih.gov/pmc/articles/PMC613767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healthypeople.gov/2020/topics-objectives/topic/social-determinants-of-health" TargetMode="External"/><Relationship Id="rId4" Type="http://schemas.openxmlformats.org/officeDocument/2006/relationships/hyperlink" Target="http://www.healthypeople.gov/2020/topics-objectives/topic/social-determinants-of-health" TargetMode="External"/><Relationship Id="rId5" Type="http://schemas.openxmlformats.org/officeDocument/2006/relationships/hyperlink" Target="http://www.cdc.gov/socialdeterminants/" TargetMode="External"/><Relationship Id="rId6" Type="http://schemas.openxmlformats.org/officeDocument/2006/relationships/hyperlink" Target="http://www.cdc.gov/socialdeterminan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24" name="Shape 224"/>
        <p:cNvGrpSpPr/>
        <p:nvPr/>
      </p:nvGrpSpPr>
      <p:grpSpPr>
        <a:xfrm>
          <a:off x="0" y="0"/>
          <a:ext cx="0" cy="0"/>
          <a:chOff x="0" y="0"/>
          <a:chExt cx="0" cy="0"/>
        </a:xfrm>
      </p:grpSpPr>
      <p:sp>
        <p:nvSpPr>
          <p:cNvPr id="225" name="Google Shape;225;p24"/>
          <p:cNvSpPr/>
          <p:nvPr/>
        </p:nvSpPr>
        <p:spPr>
          <a:xfrm>
            <a:off x="0" y="0"/>
            <a:ext cx="9141618"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6" name="Google Shape;226;p24"/>
          <p:cNvPicPr preferRelativeResize="0"/>
          <p:nvPr/>
        </p:nvPicPr>
        <p:blipFill rotWithShape="1">
          <a:blip r:embed="rId3">
            <a:alphaModFix amt="10000"/>
          </a:blip>
          <a:srcRect b="0" l="0" r="0" t="0"/>
          <a:stretch/>
        </p:blipFill>
        <p:spPr>
          <a:xfrm>
            <a:off x="-2382" y="0"/>
            <a:ext cx="9144000" cy="6858000"/>
          </a:xfrm>
          <a:prstGeom prst="rect">
            <a:avLst/>
          </a:prstGeom>
          <a:noFill/>
          <a:ln>
            <a:noFill/>
          </a:ln>
        </p:spPr>
      </p:pic>
      <p:sp>
        <p:nvSpPr>
          <p:cNvPr id="227" name="Google Shape;227;p24"/>
          <p:cNvSpPr/>
          <p:nvPr/>
        </p:nvSpPr>
        <p:spPr>
          <a:xfrm>
            <a:off x="5664612" y="0"/>
            <a:ext cx="3477006"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8" name="Google Shape;228;p24"/>
          <p:cNvPicPr preferRelativeResize="0"/>
          <p:nvPr/>
        </p:nvPicPr>
        <p:blipFill rotWithShape="1">
          <a:blip r:embed="rId4">
            <a:alphaModFix/>
          </a:blip>
          <a:srcRect b="0" l="0" r="0" t="0"/>
          <a:stretch/>
        </p:blipFill>
        <p:spPr>
          <a:xfrm>
            <a:off x="0" y="2109252"/>
            <a:ext cx="5825902" cy="225365"/>
          </a:xfrm>
          <a:prstGeom prst="rect">
            <a:avLst/>
          </a:prstGeom>
          <a:noFill/>
          <a:ln>
            <a:noFill/>
          </a:ln>
        </p:spPr>
      </p:pic>
      <p:sp>
        <p:nvSpPr>
          <p:cNvPr id="229" name="Google Shape;229;p24"/>
          <p:cNvSpPr/>
          <p:nvPr/>
        </p:nvSpPr>
        <p:spPr>
          <a:xfrm>
            <a:off x="12975" y="600028"/>
            <a:ext cx="5901000" cy="1660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txBox="1"/>
          <p:nvPr>
            <p:ph type="ctrTitle"/>
          </p:nvPr>
        </p:nvSpPr>
        <p:spPr>
          <a:xfrm>
            <a:off x="510241" y="600034"/>
            <a:ext cx="5064000" cy="1373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sz="3600">
                <a:latin typeface="Times New Roman"/>
                <a:ea typeface="Times New Roman"/>
                <a:cs typeface="Times New Roman"/>
                <a:sym typeface="Times New Roman"/>
              </a:rPr>
              <a:t>Capstone Project</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PHIT Program</a:t>
            </a:r>
            <a:endParaRPr>
              <a:latin typeface="Times New Roman"/>
              <a:ea typeface="Times New Roman"/>
              <a:cs typeface="Times New Roman"/>
              <a:sym typeface="Times New Roman"/>
            </a:endParaRPr>
          </a:p>
        </p:txBody>
      </p:sp>
      <p:sp>
        <p:nvSpPr>
          <p:cNvPr id="231" name="Google Shape;231;p24"/>
          <p:cNvSpPr/>
          <p:nvPr/>
        </p:nvSpPr>
        <p:spPr>
          <a:xfrm>
            <a:off x="6145099" y="642795"/>
            <a:ext cx="2510873" cy="5575125"/>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University Seal | Bowie State" id="232" name="Google Shape;232;p24"/>
          <p:cNvPicPr preferRelativeResize="0"/>
          <p:nvPr/>
        </p:nvPicPr>
        <p:blipFill rotWithShape="1">
          <a:blip r:embed="rId5">
            <a:alphaModFix/>
          </a:blip>
          <a:srcRect b="0" l="0" r="0" t="0"/>
          <a:stretch/>
        </p:blipFill>
        <p:spPr>
          <a:xfrm>
            <a:off x="6057510" y="920871"/>
            <a:ext cx="2686050" cy="2695575"/>
          </a:xfrm>
          <a:prstGeom prst="rect">
            <a:avLst/>
          </a:prstGeom>
          <a:noFill/>
          <a:ln>
            <a:noFill/>
          </a:ln>
        </p:spPr>
      </p:pic>
      <p:sp>
        <p:nvSpPr>
          <p:cNvPr id="233" name="Google Shape;233;p24"/>
          <p:cNvSpPr txBox="1"/>
          <p:nvPr>
            <p:ph idx="4294967295" type="body"/>
          </p:nvPr>
        </p:nvSpPr>
        <p:spPr>
          <a:xfrm>
            <a:off x="-92025" y="3845225"/>
            <a:ext cx="5237400" cy="2761500"/>
          </a:xfrm>
          <a:prstGeom prst="rect">
            <a:avLst/>
          </a:prstGeom>
          <a:noFill/>
          <a:ln>
            <a:noFill/>
          </a:ln>
        </p:spPr>
        <p:txBody>
          <a:bodyPr anchorCtr="0" anchor="t" bIns="45700" lIns="91425" spcFirstLastPara="1" rIns="91425" wrap="square" tIns="274300">
            <a:noAutofit/>
          </a:bodyPr>
          <a:lstStyle/>
          <a:p>
            <a:pPr indent="-228600" lvl="0" marL="457200" rtl="0" algn="l">
              <a:lnSpc>
                <a:spcPct val="100000"/>
              </a:lnSpc>
              <a:spcBef>
                <a:spcPts val="0"/>
              </a:spcBef>
              <a:spcAft>
                <a:spcPts val="0"/>
              </a:spcAft>
              <a:buSzPts val="3200"/>
              <a:buNone/>
            </a:pPr>
            <a:r>
              <a:rPr lang="en-US" sz="1700" u="sng">
                <a:latin typeface="Times New Roman"/>
                <a:ea typeface="Times New Roman"/>
                <a:cs typeface="Times New Roman"/>
                <a:sym typeface="Times New Roman"/>
              </a:rPr>
              <a:t>Final Report prepared by</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3200"/>
              <a:buNone/>
            </a:pPr>
            <a:r>
              <a:rPr lang="en-US" sz="1500">
                <a:latin typeface="Times New Roman"/>
                <a:ea typeface="Times New Roman"/>
                <a:cs typeface="Times New Roman"/>
                <a:sym typeface="Times New Roman"/>
              </a:rPr>
              <a:t>Quintin Davis</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3200"/>
              <a:buNone/>
            </a:pPr>
            <a:r>
              <a:rPr lang="en-US" sz="1500">
                <a:latin typeface="Times New Roman"/>
                <a:ea typeface="Times New Roman"/>
                <a:cs typeface="Times New Roman"/>
                <a:sym typeface="Times New Roman"/>
              </a:rPr>
              <a:t>Emeka  Okafor</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Jeanene Thomas</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Hailegiorgis Kebede</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Anil Mangla</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Tolulope Oshuntoye</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100"/>
              <a:buNone/>
            </a:pPr>
            <a:r>
              <a:rPr lang="en-US" sz="1500">
                <a:latin typeface="Times New Roman"/>
                <a:ea typeface="Times New Roman"/>
                <a:cs typeface="Times New Roman"/>
                <a:sym typeface="Times New Roman"/>
              </a:rPr>
              <a:t>Rosheen Simpson</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100"/>
              <a:buNone/>
            </a:pPr>
            <a:r>
              <a:rPr lang="en-US" sz="1500">
                <a:latin typeface="Times New Roman"/>
                <a:ea typeface="Times New Roman"/>
                <a:cs typeface="Times New Roman"/>
                <a:sym typeface="Times New Roman"/>
              </a:rPr>
              <a:t>Yousaf Chaudry</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3200"/>
              <a:buNone/>
            </a:pPr>
            <a:r>
              <a:rPr lang="en-US" sz="1700" u="sng">
                <a:latin typeface="Times New Roman"/>
                <a:ea typeface="Times New Roman"/>
                <a:cs typeface="Times New Roman"/>
                <a:sym typeface="Times New Roman"/>
              </a:rPr>
              <a:t>Mentor</a:t>
            </a:r>
            <a:r>
              <a:rPr lang="en-US" sz="17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Olalekan Ismail Abdulazeez</a:t>
            </a:r>
            <a:endParaRPr sz="15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3200"/>
              <a:buNone/>
            </a:pPr>
            <a:r>
              <a:t/>
            </a:r>
            <a:endParaRPr>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228600" lvl="0" marL="457200" rtl="0" algn="l">
              <a:lnSpc>
                <a:spcPct val="100000"/>
              </a:lnSpc>
              <a:spcBef>
                <a:spcPts val="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228600" lvl="0" marL="457200" rtl="0" algn="l">
              <a:lnSpc>
                <a:spcPct val="100000"/>
              </a:lnSpc>
              <a:spcBef>
                <a:spcPts val="640"/>
              </a:spcBef>
              <a:spcAft>
                <a:spcPts val="0"/>
              </a:spcAft>
              <a:buSzPts val="3200"/>
              <a:buNone/>
            </a:pPr>
            <a:r>
              <a:t/>
            </a:r>
            <a:endParaRPr/>
          </a:p>
        </p:txBody>
      </p:sp>
      <p:sp>
        <p:nvSpPr>
          <p:cNvPr id="234" name="Google Shape;234;p24"/>
          <p:cNvSpPr txBox="1"/>
          <p:nvPr/>
        </p:nvSpPr>
        <p:spPr>
          <a:xfrm>
            <a:off x="1860075" y="2593575"/>
            <a:ext cx="2206800" cy="631200"/>
          </a:xfrm>
          <a:prstGeom prst="rect">
            <a:avLst/>
          </a:prstGeom>
          <a:noFill/>
          <a:ln>
            <a:noFill/>
          </a:ln>
        </p:spPr>
        <p:txBody>
          <a:bodyPr anchorCtr="0" anchor="t" bIns="91425" lIns="91425" spcFirstLastPara="1" rIns="91425" wrap="square" tIns="91425">
            <a:spAutoFit/>
          </a:bodyPr>
          <a:lstStyle/>
          <a:p>
            <a:pPr indent="-228600" lvl="0" marL="457200" rtl="0" algn="ctr">
              <a:spcBef>
                <a:spcPts val="0"/>
              </a:spcBef>
              <a:spcAft>
                <a:spcPts val="0"/>
              </a:spcAft>
              <a:buClr>
                <a:schemeClr val="dk1"/>
              </a:buClr>
              <a:buSzPts val="3200"/>
              <a:buFont typeface="Arial"/>
              <a:buNone/>
            </a:pPr>
            <a:r>
              <a:rPr lang="en-US" sz="2900">
                <a:solidFill>
                  <a:schemeClr val="lt1"/>
                </a:solidFill>
                <a:latin typeface="Times New Roman"/>
                <a:ea typeface="Times New Roman"/>
                <a:cs typeface="Times New Roman"/>
                <a:sym typeface="Times New Roman"/>
              </a:rPr>
              <a:t>Group 4</a:t>
            </a:r>
            <a:r>
              <a:rPr lang="en-US" sz="2500">
                <a:solidFill>
                  <a:schemeClr val="lt1"/>
                </a:solidFill>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90004d59f2_2_3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Literature Review (cont.)</a:t>
            </a:r>
            <a:endParaRPr>
              <a:latin typeface="Times New Roman"/>
              <a:ea typeface="Times New Roman"/>
              <a:cs typeface="Times New Roman"/>
              <a:sym typeface="Times New Roman"/>
            </a:endParaRPr>
          </a:p>
        </p:txBody>
      </p:sp>
      <p:sp>
        <p:nvSpPr>
          <p:cNvPr id="306" name="Google Shape;306;g190004d59f2_2_38"/>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latin typeface="Times New Roman"/>
              <a:ea typeface="Times New Roman"/>
              <a:cs typeface="Times New Roman"/>
              <a:sym typeface="Times New Roman"/>
            </a:endParaRPr>
          </a:p>
          <a:p>
            <a:pPr indent="0" lvl="0" marL="0" rtl="0" algn="l">
              <a:spcBef>
                <a:spcPts val="640"/>
              </a:spcBef>
              <a:spcAft>
                <a:spcPts val="0"/>
              </a:spcAft>
              <a:buNone/>
            </a:pPr>
            <a:r>
              <a:t/>
            </a:r>
            <a:endParaRPr>
              <a:latin typeface="Times New Roman"/>
              <a:ea typeface="Times New Roman"/>
              <a:cs typeface="Times New Roman"/>
              <a:sym typeface="Times New Roman"/>
            </a:endParaRPr>
          </a:p>
          <a:p>
            <a:pPr indent="0" lvl="0" marL="0" rtl="0" algn="l">
              <a:spcBef>
                <a:spcPts val="640"/>
              </a:spcBef>
              <a:spcAft>
                <a:spcPts val="0"/>
              </a:spcAft>
              <a:buNone/>
            </a:pPr>
            <a:r>
              <a:rPr lang="en-US">
                <a:solidFill>
                  <a:srgbClr val="FFFFFF"/>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(J.Carl Holowaty M.D.)</a:t>
            </a:r>
            <a:endParaRPr b="1" sz="9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lang="en-US">
                <a:latin typeface="Times New Roman"/>
                <a:ea typeface="Times New Roman"/>
                <a:cs typeface="Times New Roman"/>
                <a:sym typeface="Times New Roman"/>
              </a:rPr>
              <a:t>Trends in respiratory Diseases; i.e. COPD, asthma, acute respiratory infections, TB, and lung cancer</a:t>
            </a:r>
            <a:endParaRPr>
              <a:latin typeface="Times New Roman"/>
              <a:ea typeface="Times New Roman"/>
              <a:cs typeface="Times New Roman"/>
              <a:sym typeface="Times New Roman"/>
            </a:endParaRPr>
          </a:p>
          <a:p>
            <a:pPr indent="0" lvl="0" marL="0" rtl="0" algn="l">
              <a:spcBef>
                <a:spcPts val="640"/>
              </a:spcBef>
              <a:spcAft>
                <a:spcPts val="0"/>
              </a:spcAft>
              <a:buNone/>
            </a:pPr>
            <a:r>
              <a:rPr lang="en-US">
                <a:latin typeface="Times New Roman"/>
                <a:ea typeface="Times New Roman"/>
                <a:cs typeface="Times New Roman"/>
                <a:sym typeface="Times New Roman"/>
              </a:rPr>
              <a:t>Millions of people are Burdened with chronic respiratory conditions. 4 million die prematurely from chronic diseases each year.</a:t>
            </a:r>
            <a:endParaRPr>
              <a:latin typeface="Times New Roman"/>
              <a:ea typeface="Times New Roman"/>
              <a:cs typeface="Times New Roman"/>
              <a:sym typeface="Times New Roman"/>
            </a:endParaRPr>
          </a:p>
        </p:txBody>
      </p:sp>
      <p:sp>
        <p:nvSpPr>
          <p:cNvPr id="307" name="Google Shape;307;g190004d59f2_2_38"/>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90004d59f2_2_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Goals</a:t>
            </a:r>
            <a:endParaRPr>
              <a:latin typeface="Times New Roman"/>
              <a:ea typeface="Times New Roman"/>
              <a:cs typeface="Times New Roman"/>
              <a:sym typeface="Times New Roman"/>
            </a:endParaRPr>
          </a:p>
        </p:txBody>
      </p:sp>
      <p:sp>
        <p:nvSpPr>
          <p:cNvPr id="314" name="Google Shape;314;g190004d59f2_2_15"/>
          <p:cNvSpPr txBox="1"/>
          <p:nvPr>
            <p:ph idx="1" type="body"/>
          </p:nvPr>
        </p:nvSpPr>
        <p:spPr>
          <a:xfrm>
            <a:off x="345375" y="1600200"/>
            <a:ext cx="8604600" cy="45720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640"/>
              </a:spcBef>
              <a:spcAft>
                <a:spcPts val="0"/>
              </a:spcAft>
              <a:buSzPts val="2600"/>
              <a:buFont typeface="Times New Roman"/>
              <a:buChar char="•"/>
            </a:pPr>
            <a:r>
              <a:rPr lang="en-US" sz="2600">
                <a:latin typeface="Times New Roman"/>
                <a:ea typeface="Times New Roman"/>
                <a:cs typeface="Times New Roman"/>
                <a:sym typeface="Times New Roman"/>
              </a:rPr>
              <a:t>To determine if</a:t>
            </a:r>
            <a:r>
              <a:rPr lang="en-US" sz="2600">
                <a:latin typeface="Times New Roman"/>
                <a:ea typeface="Times New Roman"/>
                <a:cs typeface="Times New Roman"/>
                <a:sym typeface="Times New Roman"/>
              </a:rPr>
              <a:t> the Severity of respiratory illnesses triggers a higher risk for Mortality</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To determine if Age  and Gender are determinant factors in survival of respiratory illness</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To find ways of improving respiratory patients’ healthcare outcomes </a:t>
            </a:r>
            <a:endParaRPr sz="26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To help eliminate barriers to quality care and increase health equity</a:t>
            </a:r>
            <a:endParaRPr sz="2600">
              <a:latin typeface="Times New Roman"/>
              <a:ea typeface="Times New Roman"/>
              <a:cs typeface="Times New Roman"/>
              <a:sym typeface="Times New Roman"/>
            </a:endParaRPr>
          </a:p>
          <a:p>
            <a:pPr indent="0" lvl="0" marL="457200" rtl="0" algn="l">
              <a:spcBef>
                <a:spcPts val="640"/>
              </a:spcBef>
              <a:spcAft>
                <a:spcPts val="0"/>
              </a:spcAft>
              <a:buNone/>
            </a:pPr>
            <a:r>
              <a:t/>
            </a:r>
            <a:endParaRPr sz="2600">
              <a:latin typeface="Times New Roman"/>
              <a:ea typeface="Times New Roman"/>
              <a:cs typeface="Times New Roman"/>
              <a:sym typeface="Times New Roman"/>
            </a:endParaRPr>
          </a:p>
          <a:p>
            <a:pPr indent="0" lvl="0" marL="0" rtl="0" algn="l">
              <a:spcBef>
                <a:spcPts val="640"/>
              </a:spcBef>
              <a:spcAft>
                <a:spcPts val="0"/>
              </a:spcAft>
              <a:buNone/>
            </a:pPr>
            <a:r>
              <a:t/>
            </a:r>
            <a:endParaRPr sz="2100"/>
          </a:p>
          <a:p>
            <a:pPr indent="0" lvl="0" marL="457200" rtl="0" algn="l">
              <a:spcBef>
                <a:spcPts val="640"/>
              </a:spcBef>
              <a:spcAft>
                <a:spcPts val="0"/>
              </a:spcAft>
              <a:buNone/>
            </a:pPr>
            <a:r>
              <a:t/>
            </a:r>
            <a:endParaRPr sz="2100"/>
          </a:p>
        </p:txBody>
      </p:sp>
      <p:sp>
        <p:nvSpPr>
          <p:cNvPr id="315" name="Google Shape;315;g190004d59f2_2_15"/>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Verdana"/>
              <a:buNone/>
            </a:pPr>
            <a:r>
              <a:rPr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p:txBody>
      </p:sp>
      <p:sp>
        <p:nvSpPr>
          <p:cNvPr id="323" name="Google Shape;323;p2"/>
          <p:cNvSpPr txBox="1"/>
          <p:nvPr>
            <p:ph idx="1" type="body"/>
          </p:nvPr>
        </p:nvSpPr>
        <p:spPr>
          <a:xfrm>
            <a:off x="457199" y="898100"/>
            <a:ext cx="8529000" cy="4572000"/>
          </a:xfrm>
          <a:prstGeom prst="rect">
            <a:avLst/>
          </a:prstGeom>
          <a:noFill/>
          <a:ln>
            <a:noFill/>
          </a:ln>
        </p:spPr>
        <p:txBody>
          <a:bodyPr anchorCtr="0" anchor="t" bIns="45700" lIns="91425" spcFirstLastPara="1" rIns="91425" wrap="square" tIns="274300">
            <a:noAutofit/>
          </a:bodyPr>
          <a:lstStyle/>
          <a:p>
            <a:pPr indent="0" lvl="0" marL="457200" rtl="0" algn="l">
              <a:lnSpc>
                <a:spcPct val="100000"/>
              </a:lnSpc>
              <a:spcBef>
                <a:spcPts val="0"/>
              </a:spcBef>
              <a:spcAft>
                <a:spcPts val="0"/>
              </a:spcAft>
              <a:buNone/>
            </a:pPr>
            <a:r>
              <a:t/>
            </a:r>
            <a:endParaRPr sz="1900"/>
          </a:p>
          <a:p>
            <a:pPr indent="0" lvl="0" marL="45720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Source</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49250" lvl="0"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source of the data is the Texas Health Care Information Collection(THCIC), maintained by the state of Texas.</a:t>
            </a:r>
            <a:endParaRPr sz="1900">
              <a:latin typeface="Times New Roman"/>
              <a:ea typeface="Times New Roman"/>
              <a:cs typeface="Times New Roman"/>
              <a:sym typeface="Times New Roman"/>
            </a:endParaRPr>
          </a:p>
          <a:p>
            <a:pPr indent="-349250" lvl="0"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Dataset represents “health care activity in hospitals and health maintenance organizations operating in Texas” </a:t>
            </a:r>
            <a:r>
              <a:rPr lang="en-US" sz="1900">
                <a:latin typeface="Times New Roman"/>
                <a:ea typeface="Times New Roman"/>
                <a:cs typeface="Times New Roman"/>
                <a:sym typeface="Times New Roman"/>
              </a:rPr>
              <a:t>(</a:t>
            </a:r>
            <a:r>
              <a:rPr lang="en-US" sz="1900" u="sng">
                <a:solidFill>
                  <a:schemeClr val="hlink"/>
                </a:solidFill>
                <a:latin typeface="Times New Roman"/>
                <a:ea typeface="Times New Roman"/>
                <a:cs typeface="Times New Roman"/>
                <a:sym typeface="Times New Roman"/>
                <a:hlinkClick r:id="rId3"/>
              </a:rPr>
              <a:t>https://dshs.texas.gov/thcic</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Includes both quantitative/numerical data (such as age/cost/length of stay) and categorical data (such as race/county/insurance). </a:t>
            </a:r>
            <a:endParaRPr sz="19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300"/>
          </a:p>
          <a:p>
            <a:pPr indent="0" lvl="0" marL="457200" rtl="0" algn="l">
              <a:lnSpc>
                <a:spcPct val="100000"/>
              </a:lnSpc>
              <a:spcBef>
                <a:spcPts val="2400"/>
              </a:spcBef>
              <a:spcAft>
                <a:spcPts val="0"/>
              </a:spcAft>
              <a:buNone/>
            </a:pPr>
            <a:r>
              <a:t/>
            </a:r>
            <a:endParaRPr sz="1600"/>
          </a:p>
          <a:p>
            <a:pPr indent="0" lvl="0" marL="457200" rtl="0" algn="l">
              <a:lnSpc>
                <a:spcPct val="100000"/>
              </a:lnSpc>
              <a:spcBef>
                <a:spcPts val="2400"/>
              </a:spcBef>
              <a:spcAft>
                <a:spcPts val="0"/>
              </a:spcAft>
              <a:buNone/>
            </a:pPr>
            <a:r>
              <a:t/>
            </a:r>
            <a:endParaRPr sz="100"/>
          </a:p>
          <a:p>
            <a:pPr indent="0" lvl="0" marL="457200" rtl="0" algn="l">
              <a:lnSpc>
                <a:spcPct val="100000"/>
              </a:lnSpc>
              <a:spcBef>
                <a:spcPts val="2400"/>
              </a:spcBef>
              <a:spcAft>
                <a:spcPts val="0"/>
              </a:spcAft>
              <a:buNone/>
            </a:pPr>
            <a:r>
              <a:t/>
            </a:r>
            <a:endParaRPr sz="1600"/>
          </a:p>
          <a:p>
            <a:pPr indent="0" lvl="0" marL="457200" rtl="0" algn="l">
              <a:lnSpc>
                <a:spcPct val="100000"/>
              </a:lnSpc>
              <a:spcBef>
                <a:spcPts val="640"/>
              </a:spcBef>
              <a:spcAft>
                <a:spcPts val="0"/>
              </a:spcAft>
              <a:buNone/>
            </a:pPr>
            <a:r>
              <a:t/>
            </a:r>
            <a:endParaRPr/>
          </a:p>
          <a:p>
            <a:pPr indent="0" lvl="0" marL="457200" rtl="0" algn="l">
              <a:lnSpc>
                <a:spcPct val="100000"/>
              </a:lnSpc>
              <a:spcBef>
                <a:spcPts val="640"/>
              </a:spcBef>
              <a:spcAft>
                <a:spcPts val="0"/>
              </a:spcAft>
              <a:buNone/>
            </a:pPr>
            <a:r>
              <a:t/>
            </a:r>
            <a:endParaRPr/>
          </a:p>
        </p:txBody>
      </p:sp>
      <p:sp>
        <p:nvSpPr>
          <p:cNvPr id="324" name="Google Shape;324;p2"/>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915d9f0440_2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Methods (cont.)</a:t>
            </a:r>
            <a:endParaRPr>
              <a:latin typeface="Times New Roman"/>
              <a:ea typeface="Times New Roman"/>
              <a:cs typeface="Times New Roman"/>
              <a:sym typeface="Times New Roman"/>
            </a:endParaRPr>
          </a:p>
        </p:txBody>
      </p:sp>
      <p:sp>
        <p:nvSpPr>
          <p:cNvPr id="331" name="Google Shape;331;g1915d9f0440_2_0"/>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0" lvl="0" marL="0" rtl="0" algn="l">
              <a:spcBef>
                <a:spcPts val="2400"/>
              </a:spcBef>
              <a:spcAft>
                <a:spcPts val="0"/>
              </a:spcAft>
              <a:buNone/>
            </a:pPr>
            <a:r>
              <a:rPr lang="en-US" sz="1900">
                <a:solidFill>
                  <a:schemeClr val="dk1"/>
                </a:solidFill>
                <a:latin typeface="Times New Roman"/>
                <a:ea typeface="Times New Roman"/>
                <a:cs typeface="Times New Roman"/>
                <a:sym typeface="Times New Roman"/>
              </a:rPr>
              <a:t>Data Cleaning/Analysis</a:t>
            </a:r>
            <a:endParaRPr sz="1900">
              <a:solidFill>
                <a:schemeClr val="dk1"/>
              </a:solidFill>
              <a:latin typeface="Times New Roman"/>
              <a:ea typeface="Times New Roman"/>
              <a:cs typeface="Times New Roman"/>
              <a:sym typeface="Times New Roman"/>
            </a:endParaRPr>
          </a:p>
          <a:p>
            <a:pPr indent="-336550" lvl="0" marL="457200" rtl="0" algn="l">
              <a:lnSpc>
                <a:spcPct val="150000"/>
              </a:lnSpc>
              <a:spcBef>
                <a:spcPts val="2400"/>
              </a:spcBef>
              <a:spcAft>
                <a:spcPts val="0"/>
              </a:spcAft>
              <a:buSzPts val="1700"/>
              <a:buFont typeface="Times New Roman"/>
              <a:buChar char="❏"/>
            </a:pPr>
            <a:r>
              <a:rPr lang="en-US" sz="1700">
                <a:latin typeface="Times New Roman"/>
                <a:ea typeface="Times New Roman"/>
                <a:cs typeface="Times New Roman"/>
                <a:sym typeface="Times New Roman"/>
              </a:rPr>
              <a:t>Initially we used Tableau Prep software to clean the data of Null/empty values.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Then Tableau Desktop Professional was used to perform visualization on the data, comparing multiple variables and chart types, as well as creating maps.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Anaconda and Jupyter Notebooks were used to conduct testing on the data using Python.</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PyCharm IDE was also used for revising code to conduct linear regression analysis.</a:t>
            </a:r>
            <a:endParaRPr sz="1700">
              <a:latin typeface="Times New Roman"/>
              <a:ea typeface="Times New Roman"/>
              <a:cs typeface="Times New Roman"/>
              <a:sym typeface="Times New Roman"/>
            </a:endParaRPr>
          </a:p>
          <a:p>
            <a:pPr indent="0" lvl="0" marL="457200" rtl="0" algn="l">
              <a:lnSpc>
                <a:spcPct val="150000"/>
              </a:lnSpc>
              <a:spcBef>
                <a:spcPts val="2400"/>
              </a:spcBef>
              <a:spcAft>
                <a:spcPts val="0"/>
              </a:spcAft>
              <a:buNone/>
            </a:pPr>
            <a:r>
              <a:t/>
            </a:r>
            <a:endParaRPr/>
          </a:p>
        </p:txBody>
      </p:sp>
      <p:sp>
        <p:nvSpPr>
          <p:cNvPr id="332" name="Google Shape;332;g1915d9f0440_2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5"/>
          <p:cNvSpPr txBox="1"/>
          <p:nvPr>
            <p:ph type="title"/>
          </p:nvPr>
        </p:nvSpPr>
        <p:spPr>
          <a:xfrm>
            <a:off x="457200" y="-76577"/>
            <a:ext cx="8229600" cy="933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Verdana"/>
              <a:buNone/>
            </a:pPr>
            <a:r>
              <a:rPr lang="en-US" sz="3500"/>
              <a:t>Results</a:t>
            </a:r>
            <a:endParaRPr sz="3500"/>
          </a:p>
        </p:txBody>
      </p:sp>
      <p:sp>
        <p:nvSpPr>
          <p:cNvPr id="339" name="Google Shape;339;p65"/>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40" name="Google Shape;340;p65"/>
          <p:cNvPicPr preferRelativeResize="0"/>
          <p:nvPr/>
        </p:nvPicPr>
        <p:blipFill rotWithShape="1">
          <a:blip r:embed="rId3">
            <a:alphaModFix/>
          </a:blip>
          <a:srcRect b="0" l="0" r="17931" t="0"/>
          <a:stretch/>
        </p:blipFill>
        <p:spPr>
          <a:xfrm>
            <a:off x="5188325" y="777250"/>
            <a:ext cx="3910850" cy="3203750"/>
          </a:xfrm>
          <a:prstGeom prst="rect">
            <a:avLst/>
          </a:prstGeom>
          <a:noFill/>
          <a:ln>
            <a:noFill/>
          </a:ln>
        </p:spPr>
      </p:pic>
      <p:sp>
        <p:nvSpPr>
          <p:cNvPr id="341" name="Google Shape;341;p65"/>
          <p:cNvSpPr txBox="1"/>
          <p:nvPr/>
        </p:nvSpPr>
        <p:spPr>
          <a:xfrm>
            <a:off x="156675" y="4072125"/>
            <a:ext cx="49533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Figure 1</a:t>
            </a:r>
            <a:r>
              <a:rPr i="1" lang="en-US" sz="1200">
                <a:solidFill>
                  <a:schemeClr val="dk1"/>
                </a:solidFill>
                <a:latin typeface="Trebuchet MS"/>
                <a:ea typeface="Trebuchet MS"/>
                <a:cs typeface="Trebuchet MS"/>
                <a:sym typeface="Trebuchet MS"/>
              </a:rPr>
              <a:t>.</a:t>
            </a:r>
            <a:r>
              <a:rPr lang="en-US" sz="1200">
                <a:solidFill>
                  <a:schemeClr val="lt1"/>
                </a:solidFill>
                <a:latin typeface="Trebuchet MS"/>
                <a:ea typeface="Trebuchet MS"/>
                <a:cs typeface="Trebuchet MS"/>
                <a:sym typeface="Trebuchet MS"/>
              </a:rPr>
              <a:t> </a:t>
            </a:r>
            <a:r>
              <a:rPr lang="en-US" sz="1200">
                <a:solidFill>
                  <a:schemeClr val="lt1"/>
                </a:solidFill>
                <a:latin typeface="Times New Roman"/>
                <a:ea typeface="Times New Roman"/>
                <a:cs typeface="Times New Roman"/>
                <a:sym typeface="Times New Roman"/>
              </a:rPr>
              <a:t>Results showing Length of Stay, Mortality and Total Charge among patients of 0-75+ age groups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lt1"/>
                </a:solidFill>
                <a:latin typeface="Times New Roman"/>
                <a:ea typeface="Times New Roman"/>
                <a:cs typeface="Times New Roman"/>
                <a:sym typeface="Times New Roman"/>
              </a:rPr>
              <a:t>The mortality scores of major and extreme had an increase in length of stay among the age group of 45-75+. The age group 45-64 had a mortality of 84 in 3-major and 292 in extreme, age 65-74 had mortality of 105 in major and 274 in extreme and lastly, 75 and over had mortality of 146 in major and 342 in extreme.  In addition to this, data mortality of 105 in major and 274 in extreme and lastly, 75 and over had mortality of 146 in major and 342 in extreme mortality scores.</a:t>
            </a:r>
            <a:r>
              <a:rPr lang="en-US" sz="1300">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p:txBody>
      </p:sp>
      <p:pic>
        <p:nvPicPr>
          <p:cNvPr id="342" name="Google Shape;342;p65"/>
          <p:cNvPicPr preferRelativeResize="0"/>
          <p:nvPr/>
        </p:nvPicPr>
        <p:blipFill>
          <a:blip r:embed="rId4">
            <a:alphaModFix/>
          </a:blip>
          <a:stretch>
            <a:fillRect/>
          </a:stretch>
        </p:blipFill>
        <p:spPr>
          <a:xfrm>
            <a:off x="57775" y="777250"/>
            <a:ext cx="5052098" cy="3229074"/>
          </a:xfrm>
          <a:prstGeom prst="rect">
            <a:avLst/>
          </a:prstGeom>
          <a:noFill/>
          <a:ln>
            <a:noFill/>
          </a:ln>
        </p:spPr>
      </p:pic>
      <p:sp>
        <p:nvSpPr>
          <p:cNvPr id="343" name="Google Shape;343;p65"/>
          <p:cNvSpPr txBox="1"/>
          <p:nvPr/>
        </p:nvSpPr>
        <p:spPr>
          <a:xfrm>
            <a:off x="5165850" y="4006325"/>
            <a:ext cx="3955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latin typeface="Times New Roman"/>
                <a:ea typeface="Times New Roman"/>
                <a:cs typeface="Times New Roman"/>
                <a:sym typeface="Times New Roman"/>
              </a:rPr>
              <a:t>Figure 2</a:t>
            </a:r>
            <a:r>
              <a:rPr i="1" lang="en-US" sz="1200">
                <a:latin typeface="Times New Roman"/>
                <a:ea typeface="Times New Roman"/>
                <a:cs typeface="Times New Roman"/>
                <a:sym typeface="Times New Roman"/>
              </a:rPr>
              <a:t>.</a:t>
            </a:r>
            <a:r>
              <a:rPr i="1" lang="en-US" sz="1200">
                <a:solidFill>
                  <a:schemeClr val="lt1"/>
                </a:solidFill>
                <a:latin typeface="Times New Roman"/>
                <a:ea typeface="Times New Roman"/>
                <a:cs typeface="Times New Roman"/>
                <a:sym typeface="Times New Roman"/>
              </a:rPr>
              <a:t> </a:t>
            </a:r>
            <a:r>
              <a:rPr lang="en-US" sz="1200">
                <a:solidFill>
                  <a:schemeClr val="lt1"/>
                </a:solidFill>
                <a:latin typeface="Times New Roman"/>
                <a:ea typeface="Times New Roman"/>
                <a:cs typeface="Times New Roman"/>
                <a:sym typeface="Times New Roman"/>
              </a:rPr>
              <a:t>The data shown in the table represents that of figure 1. in the form of bar graphs. </a:t>
            </a:r>
            <a:r>
              <a:rPr lang="en-US" sz="1200">
                <a:solidFill>
                  <a:schemeClr val="lt1"/>
                </a:solidFill>
                <a:latin typeface="Times New Roman"/>
                <a:ea typeface="Times New Roman"/>
                <a:cs typeface="Times New Roman"/>
                <a:sym typeface="Times New Roman"/>
              </a:rPr>
              <a:t>It emphasizes the </a:t>
            </a:r>
            <a:r>
              <a:rPr lang="en-US" sz="1200">
                <a:solidFill>
                  <a:schemeClr val="lt1"/>
                </a:solidFill>
                <a:latin typeface="Times New Roman"/>
                <a:ea typeface="Times New Roman"/>
                <a:cs typeface="Times New Roman"/>
                <a:sym typeface="Times New Roman"/>
              </a:rPr>
              <a:t>data in a numerical format that expresses how high total charge of respiratory illnesses are, as well of length of stay among each age </a:t>
            </a:r>
            <a:r>
              <a:rPr lang="en-US" sz="1200">
                <a:solidFill>
                  <a:schemeClr val="lt1"/>
                </a:solidFill>
                <a:latin typeface="Times New Roman"/>
                <a:ea typeface="Times New Roman"/>
                <a:cs typeface="Times New Roman"/>
                <a:sym typeface="Times New Roman"/>
              </a:rPr>
              <a:t>group.</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lt1"/>
                </a:solidFill>
                <a:latin typeface="Times New Roman"/>
                <a:ea typeface="Times New Roman"/>
                <a:cs typeface="Times New Roman"/>
                <a:sym typeface="Times New Roman"/>
              </a:rPr>
              <a:t>Within the risk mortality scores of minor and moderate, the ages between 0-65 have the least length of stay and mortality compared to 75 and over. The age group of 75 and over had a mortality of 31 while the age group below 75 is between 0 and 7.</a:t>
            </a:r>
            <a:r>
              <a:rPr lang="en-US" sz="1100">
                <a:solidFill>
                  <a:schemeClr val="lt1"/>
                </a:solidFill>
                <a:latin typeface="Trebuchet MS"/>
                <a:ea typeface="Trebuchet MS"/>
                <a:cs typeface="Trebuchet MS"/>
                <a:sym typeface="Trebuchet MS"/>
              </a:rPr>
              <a:t> </a:t>
            </a:r>
            <a:r>
              <a:rPr lang="en-US" sz="1100">
                <a:solidFill>
                  <a:schemeClr val="lt1"/>
                </a:solidFill>
                <a:highlight>
                  <a:srgbClr val="FFFFFF"/>
                </a:highlight>
                <a:latin typeface="Trebuchet MS"/>
                <a:ea typeface="Trebuchet MS"/>
                <a:cs typeface="Trebuchet MS"/>
                <a:sym typeface="Trebuchet MS"/>
              </a:rPr>
              <a:t> </a:t>
            </a:r>
            <a:endParaRPr sz="13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449275" y="-1316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Verdana"/>
              <a:buNone/>
            </a:pPr>
            <a:r>
              <a:rPr lang="en-US">
                <a:latin typeface="Times New Roman"/>
                <a:ea typeface="Times New Roman"/>
                <a:cs typeface="Times New Roman"/>
                <a:sym typeface="Times New Roman"/>
              </a:rPr>
              <a:t>Results (cont.)</a:t>
            </a:r>
            <a:endParaRPr>
              <a:latin typeface="Times New Roman"/>
              <a:ea typeface="Times New Roman"/>
              <a:cs typeface="Times New Roman"/>
              <a:sym typeface="Times New Roman"/>
            </a:endParaRPr>
          </a:p>
        </p:txBody>
      </p:sp>
      <p:sp>
        <p:nvSpPr>
          <p:cNvPr id="350" name="Google Shape;350;p61"/>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51" name="Google Shape;351;p61"/>
          <p:cNvSpPr txBox="1"/>
          <p:nvPr/>
        </p:nvSpPr>
        <p:spPr>
          <a:xfrm>
            <a:off x="230625" y="5502600"/>
            <a:ext cx="87015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500">
                <a:latin typeface="Times New Roman"/>
                <a:ea typeface="Times New Roman"/>
                <a:cs typeface="Times New Roman"/>
                <a:sym typeface="Times New Roman"/>
              </a:rPr>
              <a:t>Figure 3</a:t>
            </a:r>
            <a:r>
              <a:rPr i="1" lang="en-US" sz="1500">
                <a:latin typeface="Times New Roman"/>
                <a:ea typeface="Times New Roman"/>
                <a:cs typeface="Times New Roman"/>
                <a:sym typeface="Times New Roman"/>
              </a:rPr>
              <a:t>.</a:t>
            </a:r>
            <a:r>
              <a:rPr lang="en-US" sz="1500">
                <a:solidFill>
                  <a:schemeClr val="lt1"/>
                </a:solidFill>
                <a:latin typeface="Times New Roman"/>
                <a:ea typeface="Times New Roman"/>
                <a:cs typeface="Times New Roman"/>
                <a:sym typeface="Times New Roman"/>
              </a:rPr>
              <a:t> The figure above represents the data of age group and insurance with dependent variables of total charge, mortality and length of stay. The insurance group was divided into non-governmental insurances (orange) and governmental insurances(blue) as shown in the key. In all 3 dependent variables,age 45-75+ had the highest rates relative to the both insurances but higher in government insurances than non-governmental insurances.The total charges of 45-75+ were all over 400M and mortality over 300. </a:t>
            </a:r>
            <a:endParaRPr sz="1500">
              <a:solidFill>
                <a:schemeClr val="lt1"/>
              </a:solidFill>
              <a:latin typeface="Times New Roman"/>
              <a:ea typeface="Times New Roman"/>
              <a:cs typeface="Times New Roman"/>
              <a:sym typeface="Times New Roman"/>
            </a:endParaRPr>
          </a:p>
        </p:txBody>
      </p:sp>
      <p:pic>
        <p:nvPicPr>
          <p:cNvPr id="352" name="Google Shape;352;p61"/>
          <p:cNvPicPr preferRelativeResize="0"/>
          <p:nvPr/>
        </p:nvPicPr>
        <p:blipFill rotWithShape="1">
          <a:blip r:embed="rId3">
            <a:alphaModFix/>
          </a:blip>
          <a:srcRect b="0" l="0" r="0" t="13043"/>
          <a:stretch/>
        </p:blipFill>
        <p:spPr>
          <a:xfrm>
            <a:off x="7474350" y="2668600"/>
            <a:ext cx="1578025" cy="502675"/>
          </a:xfrm>
          <a:prstGeom prst="rect">
            <a:avLst/>
          </a:prstGeom>
          <a:noFill/>
          <a:ln>
            <a:noFill/>
          </a:ln>
        </p:spPr>
      </p:pic>
      <p:pic>
        <p:nvPicPr>
          <p:cNvPr id="353" name="Google Shape;353;p61"/>
          <p:cNvPicPr preferRelativeResize="0"/>
          <p:nvPr/>
        </p:nvPicPr>
        <p:blipFill rotWithShape="1">
          <a:blip r:embed="rId4">
            <a:alphaModFix/>
          </a:blip>
          <a:srcRect b="0" l="0" r="13149" t="0"/>
          <a:stretch/>
        </p:blipFill>
        <p:spPr>
          <a:xfrm>
            <a:off x="162450" y="739600"/>
            <a:ext cx="7249423" cy="4762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8f9f473cdc_1_16"/>
          <p:cNvSpPr txBox="1"/>
          <p:nvPr>
            <p:ph type="title"/>
          </p:nvPr>
        </p:nvSpPr>
        <p:spPr>
          <a:xfrm>
            <a:off x="457200" y="274649"/>
            <a:ext cx="8229600" cy="548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sp>
        <p:nvSpPr>
          <p:cNvPr id="360" name="Google Shape;360;g18f9f473cdc_1_16"/>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61" name="Google Shape;361;g18f9f473cdc_1_16"/>
          <p:cNvPicPr preferRelativeResize="0"/>
          <p:nvPr/>
        </p:nvPicPr>
        <p:blipFill>
          <a:blip r:embed="rId3">
            <a:alphaModFix/>
          </a:blip>
          <a:stretch>
            <a:fillRect/>
          </a:stretch>
        </p:blipFill>
        <p:spPr>
          <a:xfrm>
            <a:off x="143425" y="1133425"/>
            <a:ext cx="4333168" cy="3438575"/>
          </a:xfrm>
          <a:prstGeom prst="rect">
            <a:avLst/>
          </a:prstGeom>
          <a:noFill/>
          <a:ln>
            <a:noFill/>
          </a:ln>
        </p:spPr>
      </p:pic>
      <p:pic>
        <p:nvPicPr>
          <p:cNvPr id="362" name="Google Shape;362;g18f9f473cdc_1_16"/>
          <p:cNvPicPr preferRelativeResize="0"/>
          <p:nvPr/>
        </p:nvPicPr>
        <p:blipFill rotWithShape="1">
          <a:blip r:embed="rId4">
            <a:alphaModFix/>
          </a:blip>
          <a:srcRect b="0" l="0" r="2581" t="0"/>
          <a:stretch/>
        </p:blipFill>
        <p:spPr>
          <a:xfrm>
            <a:off x="4564075" y="1124063"/>
            <a:ext cx="4468599" cy="3515175"/>
          </a:xfrm>
          <a:prstGeom prst="rect">
            <a:avLst/>
          </a:prstGeom>
          <a:noFill/>
          <a:ln>
            <a:noFill/>
          </a:ln>
        </p:spPr>
      </p:pic>
      <p:sp>
        <p:nvSpPr>
          <p:cNvPr id="363" name="Google Shape;363;g18f9f473cdc_1_16"/>
          <p:cNvSpPr txBox="1"/>
          <p:nvPr/>
        </p:nvSpPr>
        <p:spPr>
          <a:xfrm>
            <a:off x="106950" y="4604775"/>
            <a:ext cx="440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latin typeface="Times New Roman"/>
                <a:ea typeface="Times New Roman"/>
                <a:cs typeface="Times New Roman"/>
                <a:sym typeface="Times New Roman"/>
              </a:rPr>
              <a:t>Figure 4. </a:t>
            </a:r>
            <a:r>
              <a:rPr lang="en-US">
                <a:solidFill>
                  <a:schemeClr val="lt1"/>
                </a:solidFill>
                <a:latin typeface="Times New Roman"/>
                <a:ea typeface="Times New Roman"/>
                <a:cs typeface="Times New Roman"/>
                <a:sym typeface="Times New Roman"/>
              </a:rPr>
              <a:t>The results show the mortality by race / ethnicity  of respiratory illnesses in the state of Texas. The ethnicity of hispanic or latino is also shown, relative to the race of each patient shown in the data table.</a:t>
            </a:r>
            <a:endParaRPr>
              <a:solidFill>
                <a:schemeClr val="lt1"/>
              </a:solidFill>
              <a:latin typeface="Times New Roman"/>
              <a:ea typeface="Times New Roman"/>
              <a:cs typeface="Times New Roman"/>
              <a:sym typeface="Times New Roman"/>
            </a:endParaRPr>
          </a:p>
        </p:txBody>
      </p:sp>
      <p:sp>
        <p:nvSpPr>
          <p:cNvPr id="364" name="Google Shape;364;g18f9f473cdc_1_16"/>
          <p:cNvSpPr txBox="1"/>
          <p:nvPr/>
        </p:nvSpPr>
        <p:spPr>
          <a:xfrm>
            <a:off x="4595325" y="4684050"/>
            <a:ext cx="454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latin typeface="Times New Roman"/>
                <a:ea typeface="Times New Roman"/>
                <a:cs typeface="Times New Roman"/>
                <a:sym typeface="Times New Roman"/>
              </a:rPr>
              <a:t>Figure 5.</a:t>
            </a:r>
            <a:r>
              <a:rPr b="1" lang="en-US">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The graph expresses the </a:t>
            </a:r>
            <a:r>
              <a:rPr lang="en-US">
                <a:solidFill>
                  <a:schemeClr val="lt1"/>
                </a:solidFill>
                <a:latin typeface="Times New Roman"/>
                <a:ea typeface="Times New Roman"/>
                <a:cs typeface="Times New Roman"/>
                <a:sym typeface="Times New Roman"/>
              </a:rPr>
              <a:t>mortality rate of </a:t>
            </a:r>
            <a:r>
              <a:rPr lang="en-US">
                <a:solidFill>
                  <a:schemeClr val="lt1"/>
                </a:solidFill>
                <a:latin typeface="Times New Roman"/>
                <a:ea typeface="Times New Roman"/>
                <a:cs typeface="Times New Roman"/>
                <a:sym typeface="Times New Roman"/>
              </a:rPr>
              <a:t>respiratory illnesses by gender in the state of Texas. The results show 656 death for males and 625 for females with 2 for unspecified.</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
          <p:cNvSpPr txBox="1"/>
          <p:nvPr>
            <p:ph type="title"/>
          </p:nvPr>
        </p:nvSpPr>
        <p:spPr>
          <a:xfrm>
            <a:off x="440350" y="-94802"/>
            <a:ext cx="8229600" cy="926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Verdana"/>
              <a:buNone/>
            </a:pPr>
            <a:r>
              <a:rPr lang="en-US">
                <a:latin typeface="Times New Roman"/>
                <a:ea typeface="Times New Roman"/>
                <a:cs typeface="Times New Roman"/>
                <a:sym typeface="Times New Roman"/>
              </a:rPr>
              <a:t>Discussion </a:t>
            </a:r>
            <a:endParaRPr>
              <a:latin typeface="Times New Roman"/>
              <a:ea typeface="Times New Roman"/>
              <a:cs typeface="Times New Roman"/>
              <a:sym typeface="Times New Roman"/>
            </a:endParaRPr>
          </a:p>
        </p:txBody>
      </p:sp>
      <p:sp>
        <p:nvSpPr>
          <p:cNvPr id="371" name="Google Shape;371;p6"/>
          <p:cNvSpPr txBox="1"/>
          <p:nvPr>
            <p:ph idx="1" type="body"/>
          </p:nvPr>
        </p:nvSpPr>
        <p:spPr>
          <a:xfrm>
            <a:off x="288600" y="651025"/>
            <a:ext cx="8566800" cy="5690400"/>
          </a:xfrm>
          <a:prstGeom prst="rect">
            <a:avLst/>
          </a:prstGeom>
          <a:noFill/>
          <a:ln>
            <a:noFill/>
          </a:ln>
        </p:spPr>
        <p:txBody>
          <a:bodyPr anchorCtr="0" anchor="t" bIns="45700" lIns="91425" spcFirstLastPara="1" rIns="91425" wrap="square" tIns="45700">
            <a:noAutofit/>
          </a:bodyPr>
          <a:lstStyle/>
          <a:p>
            <a:pPr indent="0" lvl="0" marL="57150" marR="0" rtl="0" algn="l">
              <a:spcBef>
                <a:spcPts val="0"/>
              </a:spcBef>
              <a:spcAft>
                <a:spcPts val="0"/>
              </a:spcAft>
              <a:buClr>
                <a:schemeClr val="dk1"/>
              </a:buClr>
              <a:buSzPts val="1100"/>
              <a:buFont typeface="Arial"/>
              <a:buNone/>
            </a:pPr>
            <a:r>
              <a:rPr b="1" lang="en-US" sz="1600" u="sng">
                <a:solidFill>
                  <a:schemeClr val="dk1"/>
                </a:solidFill>
                <a:latin typeface="Times New Roman"/>
                <a:ea typeface="Times New Roman"/>
                <a:cs typeface="Times New Roman"/>
                <a:sym typeface="Times New Roman"/>
              </a:rPr>
              <a:t>Results and correlation with research</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0200" lvl="0" marL="457200" marR="0" rtl="0" algn="l">
              <a:spcBef>
                <a:spcPts val="1200"/>
              </a:spcBef>
              <a:spcAft>
                <a:spcPts val="0"/>
              </a:spcAft>
              <a:buSzPts val="1600"/>
              <a:buFont typeface="Times New Roman"/>
              <a:buChar char="•"/>
            </a:pPr>
            <a:r>
              <a:rPr lang="en-US" sz="1600">
                <a:latin typeface="Times New Roman"/>
                <a:ea typeface="Times New Roman"/>
                <a:cs typeface="Times New Roman"/>
                <a:sym typeface="Times New Roman"/>
              </a:rPr>
              <a:t>Strength of respiratory muscles decreases with age leading to higher susceptibility to lung disease/malfunction (NIH National Library)</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Data set taken from 2020, during rise of COVID-19 which exacerbated respiratory problems across the population</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Pneumonia was the most common respiratory illness</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Insufficient information to make any conclusions about the link between Race, Gender and Mortality, due to data set being primarily of one Race group (white)</a:t>
            </a:r>
            <a:endParaRPr sz="1600">
              <a:latin typeface="Times New Roman"/>
              <a:ea typeface="Times New Roman"/>
              <a:cs typeface="Times New Roman"/>
              <a:sym typeface="Times New Roman"/>
            </a:endParaRPr>
          </a:p>
          <a:p>
            <a:pPr indent="0" lvl="0" marL="57150" marR="0" rtl="0" algn="l">
              <a:spcBef>
                <a:spcPts val="1200"/>
              </a:spcBef>
              <a:spcAft>
                <a:spcPts val="0"/>
              </a:spcAft>
              <a:buSzPts val="3200"/>
              <a:buNone/>
            </a:pPr>
            <a:r>
              <a:rPr b="1" lang="en-US" sz="1600" u="sng">
                <a:solidFill>
                  <a:srgbClr val="262626"/>
                </a:solidFill>
                <a:latin typeface="Times New Roman"/>
                <a:ea typeface="Times New Roman"/>
                <a:cs typeface="Times New Roman"/>
                <a:sym typeface="Times New Roman"/>
              </a:rPr>
              <a:t>Risk Mortality Score Vs Age Group</a:t>
            </a:r>
            <a:endParaRPr b="1" sz="1600" u="sng">
              <a:solidFill>
                <a:srgbClr val="262626"/>
              </a:solidFill>
              <a:latin typeface="Times New Roman"/>
              <a:ea typeface="Times New Roman"/>
              <a:cs typeface="Times New Roman"/>
              <a:sym typeface="Times New Roman"/>
            </a:endParaRPr>
          </a:p>
          <a:p>
            <a:pPr indent="-330200" lvl="0" marL="457200" marR="0" rtl="0" algn="l">
              <a:spcBef>
                <a:spcPts val="1200"/>
              </a:spcBef>
              <a:spcAft>
                <a:spcPts val="0"/>
              </a:spcAft>
              <a:buSzPts val="1600"/>
              <a:buFont typeface="Times New Roman"/>
              <a:buChar char="•"/>
            </a:pPr>
            <a:r>
              <a:rPr lang="en-US" sz="1600">
                <a:latin typeface="Times New Roman"/>
                <a:ea typeface="Times New Roman"/>
                <a:cs typeface="Times New Roman"/>
                <a:sym typeface="Times New Roman"/>
              </a:rPr>
              <a:t>Increase in Risk Mortality Score to Major and Extreme levels has especially dramatic effect on Mortality, particularly among 75+ age population</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Younger age groups from 0 to 40 years have lowest Mortality rates in the Minor and Moderate Risk Mortality scores</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Mortality relative to age supports our aim to bring awareness of factors that better chances for survival of respiratory illness, and encourage changes in lifestyle choices to accomplish this</a:t>
            </a:r>
            <a:endParaRPr sz="1600">
              <a:latin typeface="Times New Roman"/>
              <a:ea typeface="Times New Roman"/>
              <a:cs typeface="Times New Roman"/>
              <a:sym typeface="Times New Roman"/>
            </a:endParaRPr>
          </a:p>
          <a:p>
            <a:pPr indent="0" lvl="0" marL="0" marR="0" rtl="0" algn="l">
              <a:spcBef>
                <a:spcPts val="0"/>
              </a:spcBef>
              <a:spcAft>
                <a:spcPts val="0"/>
              </a:spcAft>
              <a:buNone/>
            </a:pPr>
            <a:r>
              <a:rPr b="1" lang="en-US" sz="1600" u="sng">
                <a:solidFill>
                  <a:schemeClr val="dk1"/>
                </a:solidFill>
                <a:latin typeface="Times New Roman"/>
                <a:ea typeface="Times New Roman"/>
                <a:cs typeface="Times New Roman"/>
                <a:sym typeface="Times New Roman"/>
              </a:rPr>
              <a:t>Total charge, mortality and length of stay by Age group and Insurance</a:t>
            </a:r>
            <a:endParaRPr b="1" sz="1600" u="sng">
              <a:solidFill>
                <a:schemeClr val="dk1"/>
              </a:solidFill>
              <a:latin typeface="Times New Roman"/>
              <a:ea typeface="Times New Roman"/>
              <a:cs typeface="Times New Roman"/>
              <a:sym typeface="Times New Roman"/>
            </a:endParaRPr>
          </a:p>
          <a:p>
            <a:pPr indent="-330200" lvl="0" marL="457200" marR="0" rtl="0" algn="l">
              <a:spcBef>
                <a:spcPts val="1200"/>
              </a:spcBef>
              <a:spcAft>
                <a:spcPts val="0"/>
              </a:spcAft>
              <a:buSzPts val="1600"/>
              <a:buFont typeface="Times New Roman"/>
              <a:buChar char="•"/>
            </a:pPr>
            <a:r>
              <a:rPr lang="en-US" sz="1600">
                <a:latin typeface="Times New Roman"/>
                <a:ea typeface="Times New Roman"/>
                <a:cs typeface="Times New Roman"/>
                <a:sym typeface="Times New Roman"/>
              </a:rPr>
              <a:t>Governmental insurance shows increase in all of these dependent variables than non-governmental insurance</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Ages of 45-75+ had highest number of Total Charges, Length of Stay, and Mortality</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Age groups below 45 did not show correlation with Mortality</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Total Charge of Cost of respiratory illnesses was very high, despite Mortality rates or Length of Stay   </a:t>
            </a:r>
            <a:endParaRPr b="1" sz="1600" u="sng">
              <a:solidFill>
                <a:schemeClr val="dk1"/>
              </a:solidFill>
              <a:latin typeface="Times New Roman"/>
              <a:ea typeface="Times New Roman"/>
              <a:cs typeface="Times New Roman"/>
              <a:sym typeface="Times New Roman"/>
            </a:endParaRPr>
          </a:p>
          <a:p>
            <a:pPr indent="0" lvl="0" marL="0" marR="0" rtl="0" algn="l">
              <a:spcBef>
                <a:spcPts val="2400"/>
              </a:spcBef>
              <a:spcAft>
                <a:spcPts val="0"/>
              </a:spcAft>
              <a:buNone/>
            </a:pPr>
            <a:r>
              <a:t/>
            </a:r>
            <a:endParaRPr sz="1700">
              <a:latin typeface="Times New Roman"/>
              <a:ea typeface="Times New Roman"/>
              <a:cs typeface="Times New Roman"/>
              <a:sym typeface="Times New Roman"/>
            </a:endParaRPr>
          </a:p>
          <a:p>
            <a:pPr indent="0" lvl="0" marL="0" marR="0" rtl="0" algn="l">
              <a:spcBef>
                <a:spcPts val="2400"/>
              </a:spcBef>
              <a:spcAft>
                <a:spcPts val="0"/>
              </a:spcAft>
              <a:buNone/>
            </a:pPr>
            <a:r>
              <a:t/>
            </a:r>
            <a:endParaRPr b="1" sz="1700" u="sng">
              <a:latin typeface="Times New Roman"/>
              <a:ea typeface="Times New Roman"/>
              <a:cs typeface="Times New Roman"/>
              <a:sym typeface="Times New Roman"/>
            </a:endParaRPr>
          </a:p>
          <a:p>
            <a:pPr indent="0" lvl="0" marL="0" marR="0" rtl="0" algn="l">
              <a:spcBef>
                <a:spcPts val="2400"/>
              </a:spcBef>
              <a:spcAft>
                <a:spcPts val="0"/>
              </a:spcAft>
              <a:buNone/>
            </a:pPr>
            <a:r>
              <a:t/>
            </a:r>
            <a:endParaRPr sz="1700">
              <a:latin typeface="Trebuchet MS"/>
              <a:ea typeface="Trebuchet MS"/>
              <a:cs typeface="Trebuchet MS"/>
              <a:sym typeface="Trebuchet MS"/>
            </a:endParaRPr>
          </a:p>
          <a:p>
            <a:pPr indent="0" lvl="0" marL="0" marR="0" rtl="0" algn="l">
              <a:spcBef>
                <a:spcPts val="2400"/>
              </a:spcBef>
              <a:spcAft>
                <a:spcPts val="0"/>
              </a:spcAft>
              <a:buNone/>
            </a:pPr>
            <a:r>
              <a:t/>
            </a:r>
            <a:endParaRPr sz="1700">
              <a:latin typeface="Trebuchet MS"/>
              <a:ea typeface="Trebuchet MS"/>
              <a:cs typeface="Trebuchet MS"/>
              <a:sym typeface="Trebuchet MS"/>
            </a:endParaRPr>
          </a:p>
          <a:p>
            <a:pPr indent="0" lvl="0" marL="0" marR="0" rtl="0" algn="l">
              <a:spcBef>
                <a:spcPts val="2400"/>
              </a:spcBef>
              <a:spcAft>
                <a:spcPts val="0"/>
              </a:spcAft>
              <a:buNone/>
            </a:pPr>
            <a:r>
              <a:t/>
            </a:r>
            <a:endParaRPr sz="1700">
              <a:latin typeface="Trebuchet MS"/>
              <a:ea typeface="Trebuchet MS"/>
              <a:cs typeface="Trebuchet MS"/>
              <a:sym typeface="Trebuchet MS"/>
            </a:endParaRPr>
          </a:p>
          <a:p>
            <a:pPr indent="0" lvl="0" marL="0" marR="0" rtl="0" algn="l">
              <a:spcBef>
                <a:spcPts val="2400"/>
              </a:spcBef>
              <a:spcAft>
                <a:spcPts val="0"/>
              </a:spcAft>
              <a:buNone/>
            </a:pPr>
            <a:r>
              <a:t/>
            </a:r>
            <a:endParaRPr sz="1700">
              <a:latin typeface="Trebuchet MS"/>
              <a:ea typeface="Trebuchet MS"/>
              <a:cs typeface="Trebuchet MS"/>
              <a:sym typeface="Trebuchet MS"/>
            </a:endParaRPr>
          </a:p>
          <a:p>
            <a:pPr indent="0" lvl="0" marL="57150" marR="0" rtl="0" algn="l">
              <a:spcBef>
                <a:spcPts val="2400"/>
              </a:spcBef>
              <a:spcAft>
                <a:spcPts val="0"/>
              </a:spcAft>
              <a:buSzPts val="3200"/>
              <a:buNone/>
            </a:pPr>
            <a:r>
              <a:t/>
            </a:r>
            <a:endParaRPr sz="1700" u="sng"/>
          </a:p>
          <a:p>
            <a:pPr indent="0" lvl="0" marL="57150" marR="0" rtl="0" algn="l">
              <a:spcBef>
                <a:spcPts val="2400"/>
              </a:spcBef>
              <a:spcAft>
                <a:spcPts val="0"/>
              </a:spcAft>
              <a:buSzPts val="3200"/>
              <a:buNone/>
            </a:pPr>
            <a:r>
              <a:t/>
            </a:r>
            <a:endParaRPr sz="1700" u="sng"/>
          </a:p>
          <a:p>
            <a:pPr indent="0" lvl="0" marL="57150" marR="0" rtl="0" algn="l">
              <a:spcBef>
                <a:spcPts val="2400"/>
              </a:spcBef>
              <a:spcAft>
                <a:spcPts val="0"/>
              </a:spcAft>
              <a:buSzPts val="3200"/>
              <a:buNone/>
            </a:pPr>
            <a:r>
              <a:t/>
            </a:r>
            <a:endParaRPr sz="1700"/>
          </a:p>
          <a:p>
            <a:pPr indent="0" lvl="0" marL="57150" marR="0" rtl="0" algn="l">
              <a:spcBef>
                <a:spcPts val="2400"/>
              </a:spcBef>
              <a:spcAft>
                <a:spcPts val="0"/>
              </a:spcAft>
              <a:buSzPts val="3200"/>
              <a:buNone/>
            </a:pPr>
            <a:r>
              <a:t/>
            </a:r>
            <a:endParaRPr sz="1700"/>
          </a:p>
          <a:p>
            <a:pPr indent="0" lvl="0" marL="57150" marR="0" rtl="0" algn="l">
              <a:lnSpc>
                <a:spcPct val="100000"/>
              </a:lnSpc>
              <a:spcBef>
                <a:spcPts val="2400"/>
              </a:spcBef>
              <a:spcAft>
                <a:spcPts val="2400"/>
              </a:spcAft>
              <a:buSzPts val="3200"/>
              <a:buNone/>
            </a:pPr>
            <a:r>
              <a:t/>
            </a:r>
            <a:endParaRPr sz="1700"/>
          </a:p>
        </p:txBody>
      </p:sp>
      <p:sp>
        <p:nvSpPr>
          <p:cNvPr id="372" name="Google Shape;372;p6"/>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8f9f473cdc_1_0"/>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Discussion (Cont)</a:t>
            </a:r>
            <a:endParaRPr>
              <a:latin typeface="Times New Roman"/>
              <a:ea typeface="Times New Roman"/>
              <a:cs typeface="Times New Roman"/>
              <a:sym typeface="Times New Roman"/>
            </a:endParaRPr>
          </a:p>
        </p:txBody>
      </p:sp>
      <p:sp>
        <p:nvSpPr>
          <p:cNvPr id="379" name="Google Shape;379;g18f9f473cdc_1_0"/>
          <p:cNvSpPr txBox="1"/>
          <p:nvPr>
            <p:ph idx="1" type="body"/>
          </p:nvPr>
        </p:nvSpPr>
        <p:spPr>
          <a:xfrm>
            <a:off x="457200" y="1143000"/>
            <a:ext cx="8507400" cy="4572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700">
                <a:latin typeface="Times New Roman"/>
                <a:ea typeface="Times New Roman"/>
                <a:cs typeface="Times New Roman"/>
                <a:sym typeface="Times New Roman"/>
              </a:rPr>
              <a:t>      Overall, the total charges for respiratory illnesses were in the millions for all ages but mostly older patients, and revealed higher mortality rates on governmental insurances than non-governmental. With the provided data on age and insurance, it bring awareness to the disparities and factors, that could trigger higher risks of mortality of  respiratory illnesses. The results could help to eliminate these barriers such as cost, and improve quality care of patients not just in Texas but the whole country.</a:t>
            </a:r>
            <a:endParaRPr sz="1700">
              <a:latin typeface="Times New Roman"/>
              <a:ea typeface="Times New Roman"/>
              <a:cs typeface="Times New Roman"/>
              <a:sym typeface="Times New Roman"/>
            </a:endParaRPr>
          </a:p>
          <a:p>
            <a:pPr indent="0" lvl="0" marL="0" rtl="0" algn="l">
              <a:spcBef>
                <a:spcPts val="640"/>
              </a:spcBef>
              <a:spcAft>
                <a:spcPts val="0"/>
              </a:spcAft>
              <a:buNone/>
            </a:pPr>
            <a:r>
              <a:t/>
            </a:r>
            <a:endParaRPr sz="1700">
              <a:latin typeface="Times New Roman"/>
              <a:ea typeface="Times New Roman"/>
              <a:cs typeface="Times New Roman"/>
              <a:sym typeface="Times New Roman"/>
            </a:endParaRPr>
          </a:p>
          <a:p>
            <a:pPr indent="0" lvl="0" marL="0" rtl="0" algn="l">
              <a:spcBef>
                <a:spcPts val="640"/>
              </a:spcBef>
              <a:spcAft>
                <a:spcPts val="0"/>
              </a:spcAft>
              <a:buNone/>
            </a:pPr>
            <a:r>
              <a:rPr b="1" lang="en-US" sz="1900" u="sng">
                <a:solidFill>
                  <a:schemeClr val="dk1"/>
                </a:solidFill>
                <a:latin typeface="Times New Roman"/>
                <a:ea typeface="Times New Roman"/>
                <a:cs typeface="Times New Roman"/>
                <a:sym typeface="Times New Roman"/>
              </a:rPr>
              <a:t>Limitations</a:t>
            </a:r>
            <a:endParaRPr b="1" sz="1900" u="sng">
              <a:solidFill>
                <a:schemeClr val="dk1"/>
              </a:solidFill>
              <a:latin typeface="Times New Roman"/>
              <a:ea typeface="Times New Roman"/>
              <a:cs typeface="Times New Roman"/>
              <a:sym typeface="Times New Roman"/>
            </a:endParaRPr>
          </a:p>
          <a:p>
            <a:pPr indent="-336550" lvl="0" marL="457200" rtl="0" algn="l">
              <a:spcBef>
                <a:spcPts val="640"/>
              </a:spcBef>
              <a:spcAft>
                <a:spcPts val="0"/>
              </a:spcAft>
              <a:buSzPts val="1700"/>
              <a:buFont typeface="Times New Roman"/>
              <a:buChar char="❏"/>
            </a:pPr>
            <a:r>
              <a:rPr lang="en-US" sz="1700">
                <a:latin typeface="Times New Roman"/>
                <a:ea typeface="Times New Roman"/>
                <a:cs typeface="Times New Roman"/>
                <a:sym typeface="Times New Roman"/>
              </a:rPr>
              <a:t>Data source for our study was limited to just one state, Texas</a:t>
            </a:r>
            <a:endParaRPr sz="1600">
              <a:latin typeface="Times New Roman"/>
              <a:ea typeface="Times New Roman"/>
              <a:cs typeface="Times New Roman"/>
              <a:sym typeface="Times New Roman"/>
            </a:endParaRPr>
          </a:p>
          <a:p>
            <a:pPr indent="-330200" lvl="0" marL="457200" rtl="0" algn="l">
              <a:spcBef>
                <a:spcPts val="800"/>
              </a:spcBef>
              <a:spcAft>
                <a:spcPts val="0"/>
              </a:spcAft>
              <a:buSzPts val="1600"/>
              <a:buFont typeface="Times New Roman"/>
              <a:buChar char="❏"/>
            </a:pPr>
            <a:r>
              <a:rPr lang="en-US" sz="1600">
                <a:latin typeface="Times New Roman"/>
                <a:ea typeface="Times New Roman"/>
                <a:cs typeface="Times New Roman"/>
                <a:sym typeface="Times New Roman"/>
              </a:rPr>
              <a:t>Specific cause(s) of each respiratory illness were unknown</a:t>
            </a:r>
            <a:endParaRPr sz="1600">
              <a:latin typeface="Times New Roman"/>
              <a:ea typeface="Times New Roman"/>
              <a:cs typeface="Times New Roman"/>
              <a:sym typeface="Times New Roman"/>
            </a:endParaRPr>
          </a:p>
          <a:p>
            <a:pPr indent="-330200" lvl="0" marL="457200" rtl="0" algn="l">
              <a:spcBef>
                <a:spcPts val="800"/>
              </a:spcBef>
              <a:spcAft>
                <a:spcPts val="0"/>
              </a:spcAft>
              <a:buSzPts val="1600"/>
              <a:buFont typeface="Times New Roman"/>
              <a:buChar char="❏"/>
            </a:pPr>
            <a:r>
              <a:rPr lang="en-US" sz="1600">
                <a:latin typeface="Times New Roman"/>
                <a:ea typeface="Times New Roman"/>
                <a:cs typeface="Times New Roman"/>
                <a:sym typeface="Times New Roman"/>
              </a:rPr>
              <a:t>Limited access to more complete data</a:t>
            </a:r>
            <a:endParaRPr sz="1600">
              <a:latin typeface="Times New Roman"/>
              <a:ea typeface="Times New Roman"/>
              <a:cs typeface="Times New Roman"/>
              <a:sym typeface="Times New Roman"/>
            </a:endParaRPr>
          </a:p>
          <a:p>
            <a:pPr indent="-330200" lvl="0" marL="457200" rtl="0" algn="l">
              <a:spcBef>
                <a:spcPts val="800"/>
              </a:spcBef>
              <a:spcAft>
                <a:spcPts val="0"/>
              </a:spcAft>
              <a:buSzPts val="1600"/>
              <a:buFont typeface="Times New Roman"/>
              <a:buChar char="❏"/>
            </a:pPr>
            <a:r>
              <a:rPr lang="en-US" sz="1600">
                <a:latin typeface="Times New Roman"/>
                <a:ea typeface="Times New Roman"/>
                <a:cs typeface="Times New Roman"/>
                <a:sym typeface="Times New Roman"/>
              </a:rPr>
              <a:t>Insufficient information to correlate Race or Gender with some dependent variables</a:t>
            </a:r>
            <a:endParaRPr sz="1600">
              <a:latin typeface="Times New Roman"/>
              <a:ea typeface="Times New Roman"/>
              <a:cs typeface="Times New Roman"/>
              <a:sym typeface="Times New Roman"/>
            </a:endParaRPr>
          </a:p>
          <a:p>
            <a:pPr indent="0" lvl="0" marL="0" rtl="0" algn="l">
              <a:spcBef>
                <a:spcPts val="800"/>
              </a:spcBef>
              <a:spcAft>
                <a:spcPts val="0"/>
              </a:spcAft>
              <a:buNone/>
            </a:pPr>
            <a:r>
              <a:t/>
            </a:r>
            <a:endParaRPr sz="1600">
              <a:latin typeface="Times New Roman"/>
              <a:ea typeface="Times New Roman"/>
              <a:cs typeface="Times New Roman"/>
              <a:sym typeface="Times New Roman"/>
            </a:endParaRPr>
          </a:p>
          <a:p>
            <a:pPr indent="0" lvl="0" marL="457200" rtl="0" algn="l">
              <a:spcBef>
                <a:spcPts val="640"/>
              </a:spcBef>
              <a:spcAft>
                <a:spcPts val="0"/>
              </a:spcAft>
              <a:buNone/>
            </a:pPr>
            <a:r>
              <a:t/>
            </a:r>
            <a:endParaRPr sz="1600">
              <a:latin typeface="Times New Roman"/>
              <a:ea typeface="Times New Roman"/>
              <a:cs typeface="Times New Roman"/>
              <a:sym typeface="Times New Roman"/>
            </a:endParaRPr>
          </a:p>
          <a:p>
            <a:pPr indent="0" lvl="0" marL="457200" rtl="0" algn="l">
              <a:spcBef>
                <a:spcPts val="640"/>
              </a:spcBef>
              <a:spcAft>
                <a:spcPts val="0"/>
              </a:spcAft>
              <a:buNone/>
            </a:pPr>
            <a:r>
              <a:t/>
            </a:r>
            <a:endParaRPr sz="1600">
              <a:latin typeface="Times New Roman"/>
              <a:ea typeface="Times New Roman"/>
              <a:cs typeface="Times New Roman"/>
              <a:sym typeface="Times New Roman"/>
            </a:endParaRPr>
          </a:p>
        </p:txBody>
      </p:sp>
      <p:sp>
        <p:nvSpPr>
          <p:cNvPr id="380" name="Google Shape;380;g18f9f473cdc_1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8f4ad23ece_2_1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Policy Recommendations</a:t>
            </a:r>
            <a:endParaRPr>
              <a:latin typeface="Times New Roman"/>
              <a:ea typeface="Times New Roman"/>
              <a:cs typeface="Times New Roman"/>
              <a:sym typeface="Times New Roman"/>
            </a:endParaRPr>
          </a:p>
        </p:txBody>
      </p:sp>
      <p:sp>
        <p:nvSpPr>
          <p:cNvPr id="387" name="Google Shape;387;g18f4ad23ece_2_10"/>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431800" lvl="0" marL="457200" rtl="0" algn="l">
              <a:spcBef>
                <a:spcPts val="640"/>
              </a:spcBef>
              <a:spcAft>
                <a:spcPts val="0"/>
              </a:spcAft>
              <a:buSzPts val="3200"/>
              <a:buFont typeface="Times New Roman"/>
              <a:buChar char="•"/>
            </a:pPr>
            <a:r>
              <a:rPr lang="en-US">
                <a:latin typeface="Times New Roman"/>
                <a:ea typeface="Times New Roman"/>
                <a:cs typeface="Times New Roman"/>
                <a:sym typeface="Times New Roman"/>
              </a:rPr>
              <a:t>During the months of October to April ( ILI season), wear masks and avoid crowds</a:t>
            </a:r>
            <a:endParaRPr>
              <a:latin typeface="Times New Roman"/>
              <a:ea typeface="Times New Roman"/>
              <a:cs typeface="Times New Roman"/>
              <a:sym typeface="Times New Roman"/>
            </a:endParaRPr>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More </a:t>
            </a:r>
            <a:r>
              <a:rPr lang="en-US">
                <a:latin typeface="Times New Roman"/>
                <a:ea typeface="Times New Roman"/>
                <a:cs typeface="Times New Roman"/>
                <a:sym typeface="Times New Roman"/>
              </a:rPr>
              <a:t>stringent</a:t>
            </a:r>
            <a:r>
              <a:rPr lang="en-US">
                <a:latin typeface="Times New Roman"/>
                <a:ea typeface="Times New Roman"/>
                <a:cs typeface="Times New Roman"/>
                <a:sym typeface="Times New Roman"/>
              </a:rPr>
              <a:t> regulations and site visits should be implemented in government hospitals</a:t>
            </a:r>
            <a:endParaRPr>
              <a:latin typeface="Times New Roman"/>
              <a:ea typeface="Times New Roman"/>
              <a:cs typeface="Times New Roman"/>
              <a:sym typeface="Times New Roman"/>
            </a:endParaRPr>
          </a:p>
          <a:p>
            <a:pPr indent="0" lvl="0" marL="0" rtl="0" algn="l">
              <a:spcBef>
                <a:spcPts val="640"/>
              </a:spcBef>
              <a:spcAft>
                <a:spcPts val="0"/>
              </a:spcAft>
              <a:buNone/>
            </a:pPr>
            <a:r>
              <a:t/>
            </a:r>
            <a:endParaRPr/>
          </a:p>
        </p:txBody>
      </p:sp>
      <p:sp>
        <p:nvSpPr>
          <p:cNvPr id="388" name="Google Shape;388;g18f4ad23ece_2_1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8fb400948a_0_0"/>
          <p:cNvSpPr txBox="1"/>
          <p:nvPr>
            <p:ph type="title"/>
          </p:nvPr>
        </p:nvSpPr>
        <p:spPr>
          <a:xfrm>
            <a:off x="449275" y="67447"/>
            <a:ext cx="8229600" cy="83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241" name="Google Shape;241;g18fb400948a_0_0"/>
          <p:cNvSpPr txBox="1"/>
          <p:nvPr>
            <p:ph idx="1" type="body"/>
          </p:nvPr>
        </p:nvSpPr>
        <p:spPr>
          <a:xfrm>
            <a:off x="178125" y="1025625"/>
            <a:ext cx="8763900" cy="5100900"/>
          </a:xfrm>
          <a:prstGeom prst="rect">
            <a:avLst/>
          </a:prstGeom>
        </p:spPr>
        <p:txBody>
          <a:bodyPr anchorCtr="0" anchor="t" bIns="45700" lIns="91425" spcFirstLastPara="1" rIns="91425" wrap="square" tIns="45700">
            <a:noAutofit/>
          </a:bodyPr>
          <a:lstStyle/>
          <a:p>
            <a:pPr indent="457200" lvl="0" marL="0" rtl="0" algn="l">
              <a:lnSpc>
                <a:spcPct val="115000"/>
              </a:lnSpc>
              <a:spcBef>
                <a:spcPts val="1200"/>
              </a:spcBef>
              <a:spcAft>
                <a:spcPts val="0"/>
              </a:spcAft>
              <a:buNone/>
            </a:pPr>
            <a:r>
              <a:rPr b="1" lang="en-US" sz="2200">
                <a:latin typeface="Times New Roman"/>
                <a:ea typeface="Times New Roman"/>
                <a:cs typeface="Times New Roman"/>
                <a:sym typeface="Times New Roman"/>
              </a:rPr>
              <a:t>Background</a:t>
            </a:r>
            <a:endParaRPr b="1" sz="22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US" sz="1700" u="sng">
                <a:latin typeface="Times New Roman"/>
                <a:ea typeface="Times New Roman"/>
                <a:cs typeface="Times New Roman"/>
                <a:sym typeface="Times New Roman"/>
              </a:rPr>
              <a:t>Population health</a:t>
            </a:r>
            <a:r>
              <a:rPr lang="en-US" sz="1700">
                <a:latin typeface="Times New Roman"/>
                <a:ea typeface="Times New Roman"/>
                <a:cs typeface="Times New Roman"/>
                <a:sym typeface="Times New Roman"/>
              </a:rPr>
              <a:t> is defined as "the health outcomes of a group of individuals, including the distribution of such outcomes within the group.” </a:t>
            </a:r>
            <a:r>
              <a:rPr baseline="30000" lang="en-US" sz="1700">
                <a:latin typeface="Times New Roman"/>
                <a:ea typeface="Times New Roman"/>
                <a:cs typeface="Times New Roman"/>
                <a:sym typeface="Times New Roman"/>
              </a:rPr>
              <a:t>1</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Requires focusing on all aspects that constitute health and well-being</a:t>
            </a:r>
            <a:r>
              <a:rPr baseline="30000"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Socioeconomic disparities play a critical role in determining the differences in level of health and lifespan.</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Disproportionately affect some individuals and groups of people, such as those with low educational attainment.</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u="sng">
                <a:latin typeface="Times New Roman"/>
                <a:ea typeface="Times New Roman"/>
                <a:cs typeface="Times New Roman"/>
                <a:sym typeface="Times New Roman"/>
              </a:rPr>
              <a:t>Respiratory illnesses</a:t>
            </a:r>
            <a:r>
              <a:rPr lang="en-US" sz="1700">
                <a:latin typeface="Times New Roman"/>
                <a:ea typeface="Times New Roman"/>
                <a:cs typeface="Times New Roman"/>
                <a:sym typeface="Times New Roman"/>
              </a:rPr>
              <a:t> are diseases that affect lungs and/or other parts of the respiratory system</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Can be caused by bacteria, viruses, lifestyle choices (such as smoking), and other factors</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One example is COPD (chronic pulmonary obstructive disorder), which CDC estimates place as a leading national cause of death with an associated healthcare cost of nearly $50 billion each year</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COVID-19 is another example of a respiratory illness, becoming a worldwide pandemic that was most difficult for those with compromised respiratory systems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242" name="Google Shape;242;g18fb400948a_0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90004d59f2_2_6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Policy Recommendations</a:t>
            </a:r>
            <a:endParaRPr>
              <a:latin typeface="Times New Roman"/>
              <a:ea typeface="Times New Roman"/>
              <a:cs typeface="Times New Roman"/>
              <a:sym typeface="Times New Roman"/>
            </a:endParaRPr>
          </a:p>
        </p:txBody>
      </p:sp>
      <p:sp>
        <p:nvSpPr>
          <p:cNvPr id="395" name="Google Shape;395;g190004d59f2_2_65"/>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640"/>
              </a:spcBef>
              <a:spcAft>
                <a:spcPts val="0"/>
              </a:spcAft>
              <a:buNone/>
            </a:pPr>
            <a:r>
              <a:t/>
            </a:r>
            <a:endParaRPr/>
          </a:p>
        </p:txBody>
      </p:sp>
      <p:sp>
        <p:nvSpPr>
          <p:cNvPr id="396" name="Google Shape;396;g190004d59f2_2_65"/>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97" name="Google Shape;397;g190004d59f2_2_65"/>
          <p:cNvPicPr preferRelativeResize="0"/>
          <p:nvPr/>
        </p:nvPicPr>
        <p:blipFill>
          <a:blip r:embed="rId3">
            <a:alphaModFix/>
          </a:blip>
          <a:stretch>
            <a:fillRect/>
          </a:stretch>
        </p:blipFill>
        <p:spPr>
          <a:xfrm>
            <a:off x="1204925" y="1338550"/>
            <a:ext cx="6734175" cy="499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90004d59f2_2_0"/>
          <p:cNvSpPr txBox="1"/>
          <p:nvPr>
            <p:ph type="title"/>
          </p:nvPr>
        </p:nvSpPr>
        <p:spPr>
          <a:xfrm>
            <a:off x="449275" y="77295"/>
            <a:ext cx="8229600" cy="623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04" name="Google Shape;404;g190004d59f2_2_0"/>
          <p:cNvSpPr txBox="1"/>
          <p:nvPr>
            <p:ph idx="1" type="body"/>
          </p:nvPr>
        </p:nvSpPr>
        <p:spPr>
          <a:xfrm>
            <a:off x="339875" y="950200"/>
            <a:ext cx="8859600" cy="5405700"/>
          </a:xfrm>
          <a:prstGeom prst="rect">
            <a:avLst/>
          </a:prstGeom>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300">
                <a:latin typeface="Times New Roman"/>
                <a:ea typeface="Times New Roman"/>
                <a:cs typeface="Times New Roman"/>
                <a:sym typeface="Times New Roman"/>
              </a:rPr>
              <a:t>1) </a:t>
            </a:r>
            <a:r>
              <a:rPr lang="en-US" sz="1300">
                <a:latin typeface="Times New Roman"/>
                <a:ea typeface="Times New Roman"/>
                <a:cs typeface="Times New Roman"/>
                <a:sym typeface="Times New Roman"/>
              </a:rPr>
              <a:t>“</a:t>
            </a:r>
            <a:r>
              <a:rPr lang="en-US" sz="1300">
                <a:latin typeface="Times New Roman"/>
                <a:ea typeface="Times New Roman"/>
                <a:cs typeface="Times New Roman"/>
                <a:sym typeface="Times New Roman"/>
              </a:rPr>
              <a:t> College Admissions Testing: SAT and ACT.” </a:t>
            </a:r>
            <a:r>
              <a:rPr i="1" lang="en-US" sz="1300">
                <a:latin typeface="Times New Roman"/>
                <a:ea typeface="Times New Roman"/>
                <a:cs typeface="Times New Roman"/>
                <a:sym typeface="Times New Roman"/>
              </a:rPr>
              <a:t>Completion, Graduation, and Dropouts</a:t>
            </a:r>
            <a:r>
              <a:rPr lang="en-US" sz="1300">
                <a:latin typeface="Times New Roman"/>
                <a:ea typeface="Times New Roman"/>
                <a:cs typeface="Times New Roman"/>
                <a:sym typeface="Times New Roman"/>
              </a:rPr>
              <a:t>, 29 Aug. 2017, </a:t>
            </a:r>
            <a:endParaRPr sz="13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tea.texas.gov/acctres/sat_act_index.html.8) </a:t>
            </a:r>
            <a:endParaRPr sz="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2)  Kindig D, Stoddart G. What Is Population Health? </a:t>
            </a:r>
            <a:r>
              <a:rPr i="1" lang="en-US" sz="1300">
                <a:latin typeface="Times New Roman"/>
                <a:ea typeface="Times New Roman"/>
                <a:cs typeface="Times New Roman"/>
                <a:sym typeface="Times New Roman"/>
              </a:rPr>
              <a:t>American Journal of Public Health</a:t>
            </a:r>
            <a:r>
              <a:rPr lang="en-US" sz="1300">
                <a:latin typeface="Times New Roman"/>
                <a:ea typeface="Times New Roman"/>
                <a:cs typeface="Times New Roman"/>
                <a:sym typeface="Times New Roman"/>
              </a:rPr>
              <a:t>. 2003;93(3):380-383.</a:t>
            </a:r>
            <a:endParaRPr sz="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3) </a:t>
            </a:r>
            <a:r>
              <a:rPr lang="en-US" sz="1300">
                <a:latin typeface="Times New Roman"/>
                <a:ea typeface="Times New Roman"/>
                <a:cs typeface="Times New Roman"/>
                <a:sym typeface="Times New Roman"/>
              </a:rPr>
              <a:t>“National Center for Health Statistics.” </a:t>
            </a:r>
            <a:r>
              <a:rPr i="1" lang="en-US" sz="1300">
                <a:latin typeface="Times New Roman"/>
                <a:ea typeface="Times New Roman"/>
                <a:cs typeface="Times New Roman"/>
                <a:sym typeface="Times New Roman"/>
              </a:rPr>
              <a:t>Centers for Disease Control and Prevention, Centers for Disease Control and </a:t>
            </a:r>
            <a:endParaRPr i="1"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i="1" lang="en-US" sz="1300">
                <a:latin typeface="Times New Roman"/>
                <a:ea typeface="Times New Roman"/>
                <a:cs typeface="Times New Roman"/>
                <a:sym typeface="Times New Roman"/>
              </a:rPr>
              <a:t>            Prevention</a:t>
            </a:r>
            <a:r>
              <a:rPr lang="en-US" sz="1300">
                <a:latin typeface="Times New Roman"/>
                <a:ea typeface="Times New Roman"/>
                <a:cs typeface="Times New Roman"/>
                <a:sym typeface="Times New Roman"/>
              </a:rPr>
              <a:t>, 21 Dec. 2017,</a:t>
            </a:r>
            <a:r>
              <a:rPr lang="en-US" sz="1300">
                <a:uFill>
                  <a:noFill/>
                </a:uFill>
                <a:latin typeface="Times New Roman"/>
                <a:ea typeface="Times New Roman"/>
                <a:cs typeface="Times New Roman"/>
                <a:sym typeface="Times New Roman"/>
                <a:hlinkClick r:id="rId3"/>
              </a:rPr>
              <a:t> </a:t>
            </a:r>
            <a:r>
              <a:rPr lang="en-US" sz="1300" u="sng">
                <a:latin typeface="Times New Roman"/>
                <a:ea typeface="Times New Roman"/>
                <a:cs typeface="Times New Roman"/>
                <a:sym typeface="Times New Roman"/>
                <a:hlinkClick r:id="rId4"/>
              </a:rPr>
              <a:t>www.cdc.gov/nchs/products/databriefs/db293.htm</a:t>
            </a:r>
            <a:r>
              <a:rPr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4) “National Health Accounts Historical.” </a:t>
            </a:r>
            <a:r>
              <a:rPr i="1" lang="en-US" sz="1300">
                <a:latin typeface="Times New Roman"/>
                <a:ea typeface="Times New Roman"/>
                <a:cs typeface="Times New Roman"/>
                <a:sym typeface="Times New Roman"/>
              </a:rPr>
              <a:t>Centers for Medicare &amp; Medicaid Services</a:t>
            </a:r>
            <a:r>
              <a:rPr lang="en-US" sz="1300">
                <a:latin typeface="Times New Roman"/>
                <a:ea typeface="Times New Roman"/>
                <a:cs typeface="Times New Roman"/>
                <a:sym typeface="Times New Roman"/>
              </a:rPr>
              <a:t>, 8 Jan. 2018,</a:t>
            </a:r>
            <a:r>
              <a:rPr lang="en-US" sz="1300">
                <a:uFill>
                  <a:noFill/>
                </a:uFill>
                <a:latin typeface="Times New Roman"/>
                <a:ea typeface="Times New Roman"/>
                <a:cs typeface="Times New Roman"/>
                <a:sym typeface="Times New Roman"/>
                <a:hlinkClick r:id="rId5"/>
              </a:rPr>
              <a:t> </a:t>
            </a:r>
            <a:r>
              <a:rPr lang="en-US" sz="1300" u="sng">
                <a:latin typeface="Times New Roman"/>
                <a:ea typeface="Times New Roman"/>
                <a:cs typeface="Times New Roman"/>
                <a:sym typeface="Times New Roman"/>
                <a:hlinkClick r:id="rId6"/>
              </a:rPr>
              <a:t>www.cms.gov</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5)</a:t>
            </a:r>
            <a:r>
              <a:rPr lang="en-US" sz="1300">
                <a:latin typeface="Times New Roman"/>
                <a:ea typeface="Times New Roman"/>
                <a:cs typeface="Times New Roman"/>
                <a:sym typeface="Times New Roman"/>
              </a:rPr>
              <a:t>Respiratory Diseases in the World: Realities of Today – Opportunities for Tomorrow’, Forum of International Respiratory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Societies (FIRS). </a:t>
            </a:r>
            <a:r>
              <a:rPr lang="en-US" sz="1300" u="sng">
                <a:solidFill>
                  <a:schemeClr val="hlink"/>
                </a:solidFill>
                <a:latin typeface="Times New Roman"/>
                <a:ea typeface="Times New Roman"/>
                <a:cs typeface="Times New Roman"/>
                <a:sym typeface="Times New Roman"/>
                <a:hlinkClick r:id="rId7"/>
              </a:rPr>
              <a:t>http://www.thoracic.org/global-health/firs-report-respiratory-diseases-in-the-world/index.php</a:t>
            </a:r>
            <a:r>
              <a:rPr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300">
              <a:latin typeface="Times New Roman"/>
              <a:ea typeface="Times New Roman"/>
              <a:cs typeface="Times New Roman"/>
              <a:sym typeface="Times New Roman"/>
            </a:endParaRPr>
          </a:p>
          <a:p>
            <a:pPr indent="0" lvl="0" marL="0" marR="0" rtl="0" algn="l">
              <a:lnSpc>
                <a:spcPct val="115000"/>
              </a:lnSpc>
              <a:spcBef>
                <a:spcPts val="1000"/>
              </a:spcBef>
              <a:spcAft>
                <a:spcPts val="0"/>
              </a:spcAft>
              <a:buClr>
                <a:schemeClr val="dk1"/>
              </a:buClr>
              <a:buSzPts val="1100"/>
              <a:buFont typeface="Arial"/>
              <a:buNone/>
            </a:pPr>
            <a:r>
              <a:rPr lang="en-US" sz="1300">
                <a:latin typeface="Times New Roman"/>
                <a:ea typeface="Times New Roman"/>
                <a:cs typeface="Times New Roman"/>
                <a:sym typeface="Times New Roman"/>
              </a:rPr>
              <a:t>6) Rojas, Mauricio, et al. “Aging and Lung Disease. Clinical Impact and Cellular and Molecular Pathways.” </a:t>
            </a:r>
            <a:r>
              <a:rPr i="1" lang="en-US" sz="1300">
                <a:latin typeface="Times New Roman"/>
                <a:ea typeface="Times New Roman"/>
                <a:cs typeface="Times New Roman"/>
                <a:sym typeface="Times New Roman"/>
              </a:rPr>
              <a:t>Annals of the </a:t>
            </a:r>
            <a:endParaRPr i="1" sz="13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i="1" lang="en-US" sz="1300">
                <a:latin typeface="Times New Roman"/>
                <a:ea typeface="Times New Roman"/>
                <a:cs typeface="Times New Roman"/>
                <a:sym typeface="Times New Roman"/>
              </a:rPr>
              <a:t>             American  Thoracic Society</a:t>
            </a:r>
            <a:r>
              <a:rPr lang="en-US" sz="1300">
                <a:latin typeface="Times New Roman"/>
                <a:ea typeface="Times New Roman"/>
                <a:cs typeface="Times New Roman"/>
                <a:sym typeface="Times New Roman"/>
              </a:rPr>
              <a:t>, U.S. National Library of Medicine, Dec. 2015,  </a:t>
            </a:r>
            <a:endParaRPr sz="13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r>
              <a:rPr lang="en-US" sz="1300" u="sng">
                <a:solidFill>
                  <a:schemeClr val="hlink"/>
                </a:solidFill>
                <a:latin typeface="Times New Roman"/>
                <a:ea typeface="Times New Roman"/>
                <a:cs typeface="Times New Roman"/>
                <a:sym typeface="Times New Roman"/>
                <a:hlinkClick r:id="rId8"/>
              </a:rPr>
              <a:t>https://www.ncbi.nlm.nih.gov/pmc/articles/PMC6137674/</a:t>
            </a:r>
            <a:r>
              <a:rPr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sz="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7) Rutledge SA, Masalovich S, Blacher RJ, Saunders MM. Diabetes Self-Management Education Programs in Nonmetropolitan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Counties -   United States, 2016. MMWR Surveill Summ 2017;66(No. SS-10):1–6. DOI: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r>
              <a:rPr lang="en-US" sz="1300">
                <a:uFill>
                  <a:noFill/>
                </a:uFill>
                <a:latin typeface="Times New Roman"/>
                <a:ea typeface="Times New Roman"/>
                <a:cs typeface="Times New Roman"/>
                <a:sym typeface="Times New Roman"/>
                <a:hlinkClick r:id="rId9"/>
              </a:rPr>
              <a:t>http://dx.doi.org/10.15585/mmwr.ss6610a1</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300">
                <a:latin typeface="Times New Roman"/>
                <a:ea typeface="Times New Roman"/>
                <a:cs typeface="Times New Roman"/>
                <a:sym typeface="Times New Roman"/>
              </a:rPr>
              <a:t> 8) Salgaonkar, Sheetal. "TRENDS IN RESPIRATORY DISEASES."</a:t>
            </a:r>
            <a:r>
              <a:rPr lang="en-US" sz="1300"/>
              <a:t> Rgare.com</a:t>
            </a:r>
            <a:endParaRPr sz="1300"/>
          </a:p>
          <a:p>
            <a:pPr indent="0" lvl="0" marL="0" rtl="0" algn="l">
              <a:lnSpc>
                <a:spcPct val="100000"/>
              </a:lnSpc>
              <a:spcBef>
                <a:spcPts val="1200"/>
              </a:spcBef>
              <a:spcAft>
                <a:spcPts val="0"/>
              </a:spcAft>
              <a:buClr>
                <a:schemeClr val="dk1"/>
              </a:buClr>
              <a:buSzPts val="1100"/>
              <a:buFont typeface="Arial"/>
              <a:buNone/>
            </a:pPr>
            <a:r>
              <a:t/>
            </a:r>
            <a:endParaRPr sz="1300"/>
          </a:p>
        </p:txBody>
      </p:sp>
      <p:sp>
        <p:nvSpPr>
          <p:cNvPr id="405" name="Google Shape;405;g190004d59f2_2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915d9f0440_16_0"/>
          <p:cNvSpPr txBox="1"/>
          <p:nvPr>
            <p:ph idx="1" type="body"/>
          </p:nvPr>
        </p:nvSpPr>
        <p:spPr>
          <a:xfrm>
            <a:off x="457200" y="784425"/>
            <a:ext cx="8686800" cy="5387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sz="3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9) “Social Determinants of Health.” </a:t>
            </a:r>
            <a:r>
              <a:rPr i="1" lang="en-US" sz="1300">
                <a:latin typeface="Times New Roman"/>
                <a:ea typeface="Times New Roman"/>
                <a:cs typeface="Times New Roman"/>
                <a:sym typeface="Times New Roman"/>
              </a:rPr>
              <a:t>Heart Disease and Stroke | Healthy People 2020</a:t>
            </a:r>
            <a:r>
              <a:rPr lang="en-US" sz="1300">
                <a:latin typeface="Times New Roman"/>
                <a:ea typeface="Times New Roman"/>
                <a:cs typeface="Times New Roman"/>
                <a:sym typeface="Times New Roman"/>
              </a:rPr>
              <a:t>,</a:t>
            </a:r>
            <a:r>
              <a:rPr lang="en-US" sz="1300">
                <a:uFill>
                  <a:noFill/>
                </a:uFill>
                <a:latin typeface="Times New Roman"/>
                <a:ea typeface="Times New Roman"/>
                <a:cs typeface="Times New Roman"/>
                <a:sym typeface="Times New Roman"/>
                <a:hlinkClick r:id="rId3"/>
              </a:rPr>
              <a:t>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           </a:t>
            </a:r>
            <a:r>
              <a:rPr lang="en-US" sz="1300" u="sng">
                <a:latin typeface="Times New Roman"/>
                <a:ea typeface="Times New Roman"/>
                <a:cs typeface="Times New Roman"/>
                <a:sym typeface="Times New Roman"/>
                <a:hlinkClick r:id="rId4"/>
              </a:rPr>
              <a:t>www.healthypeople.gov/2020/topics-objectives/topic/social-determinants-of-health</a:t>
            </a:r>
            <a:r>
              <a:rPr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300">
                <a:latin typeface="Times New Roman"/>
                <a:ea typeface="Times New Roman"/>
                <a:cs typeface="Times New Roman"/>
                <a:sym typeface="Times New Roman"/>
              </a:rPr>
              <a:t>10) “Social Determinants of Health: Know What Affects Health</a:t>
            </a:r>
            <a:r>
              <a:rPr i="1" lang="en-US" sz="1300">
                <a:latin typeface="Times New Roman"/>
                <a:ea typeface="Times New Roman"/>
                <a:cs typeface="Times New Roman"/>
                <a:sym typeface="Times New Roman"/>
              </a:rPr>
              <a:t>.” Centers for Disease Control and Prevention</a:t>
            </a:r>
            <a:r>
              <a:rPr lang="en-US" sz="1300">
                <a:latin typeface="Times New Roman"/>
                <a:ea typeface="Times New Roman"/>
                <a:cs typeface="Times New Roman"/>
                <a:sym typeface="Times New Roman"/>
              </a:rPr>
              <a:t>, Centers for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Disease Control and Prevention, 29 Jan. 2018,</a:t>
            </a:r>
            <a:r>
              <a:rPr lang="en-US" sz="1300">
                <a:uFill>
                  <a:noFill/>
                </a:uFill>
                <a:latin typeface="Times New Roman"/>
                <a:ea typeface="Times New Roman"/>
                <a:cs typeface="Times New Roman"/>
                <a:sym typeface="Times New Roman"/>
                <a:hlinkClick r:id="rId5"/>
              </a:rPr>
              <a:t> </a:t>
            </a:r>
            <a:r>
              <a:rPr lang="en-US" sz="1300" u="sng">
                <a:latin typeface="Times New Roman"/>
                <a:ea typeface="Times New Roman"/>
                <a:cs typeface="Times New Roman"/>
                <a:sym typeface="Times New Roman"/>
                <a:hlinkClick r:id="rId6"/>
              </a:rPr>
              <a:t>www.cdc.gov/socialdeterminants/</a:t>
            </a:r>
            <a:r>
              <a:rPr lang="en-US" sz="1300">
                <a:latin typeface="Times New Roman"/>
                <a:ea typeface="Times New Roman"/>
                <a:cs typeface="Times New Roman"/>
                <a:sym typeface="Times New Roman"/>
              </a:rPr>
              <a:t>.</a:t>
            </a:r>
            <a:endParaRPr sz="3700">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11)“The Social Determinants of Health: Coming of Age” Paula Braveman, Susan Egerter, David R. Williams. </a:t>
            </a:r>
            <a:r>
              <a:rPr i="1" lang="en-US" sz="1400">
                <a:latin typeface="Times New Roman"/>
                <a:ea typeface="Times New Roman"/>
                <a:cs typeface="Times New Roman"/>
                <a:sym typeface="Times New Roman"/>
              </a:rPr>
              <a:t>Annual </a:t>
            </a:r>
            <a:endParaRPr i="1"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i="1" lang="en-US" sz="1400">
                <a:latin typeface="Times New Roman"/>
                <a:ea typeface="Times New Roman"/>
                <a:cs typeface="Times New Roman"/>
                <a:sym typeface="Times New Roman"/>
              </a:rPr>
              <a:t>              Review of Public Health</a:t>
            </a:r>
            <a:r>
              <a:rPr lang="en-US" sz="1400">
                <a:latin typeface="Times New Roman"/>
                <a:ea typeface="Times New Roman"/>
                <a:cs typeface="Times New Roman"/>
                <a:sym typeface="Times New Roman"/>
              </a:rPr>
              <a:t>. 2011 32:1, 381-398 </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 12) Ventres, W., Dharamsi, S., &amp; Ferrer, R. (2016). From social determinants to social interdependency: Theory,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               reflection, and engagement. </a:t>
            </a:r>
            <a:r>
              <a:rPr i="1" lang="en-US" sz="1400">
                <a:latin typeface="Times New Roman"/>
                <a:ea typeface="Times New Roman"/>
                <a:cs typeface="Times New Roman"/>
                <a:sym typeface="Times New Roman"/>
              </a:rPr>
              <a:t>Social Medicine,</a:t>
            </a:r>
            <a:r>
              <a:rPr lang="en-US" sz="1400">
                <a:latin typeface="Times New Roman"/>
                <a:ea typeface="Times New Roman"/>
                <a:cs typeface="Times New Roman"/>
                <a:sym typeface="Times New Roman"/>
              </a:rPr>
              <a:t> </a:t>
            </a:r>
            <a:r>
              <a:rPr i="1" lang="en-US" sz="1400">
                <a:latin typeface="Times New Roman"/>
                <a:ea typeface="Times New Roman"/>
                <a:cs typeface="Times New Roman"/>
                <a:sym typeface="Times New Roman"/>
              </a:rPr>
              <a:t>11</a:t>
            </a:r>
            <a:r>
              <a:rPr lang="en-US" sz="1400">
                <a:latin typeface="Times New Roman"/>
                <a:ea typeface="Times New Roman"/>
                <a:cs typeface="Times New Roman"/>
                <a:sym typeface="Times New Roman"/>
              </a:rPr>
              <a:t>(2), 84–89.</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3600">
              <a:solidFill>
                <a:schemeClr val="dk1"/>
              </a:solidFill>
              <a:latin typeface="Verdana"/>
              <a:ea typeface="Verdana"/>
              <a:cs typeface="Verdana"/>
              <a:sym typeface="Verdana"/>
            </a:endParaRPr>
          </a:p>
        </p:txBody>
      </p:sp>
      <p:sp>
        <p:nvSpPr>
          <p:cNvPr id="412" name="Google Shape;412;g1915d9f0440_16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413" name="Google Shape;413;g1915d9f0440_16_0"/>
          <p:cNvSpPr txBox="1"/>
          <p:nvPr/>
        </p:nvSpPr>
        <p:spPr>
          <a:xfrm>
            <a:off x="1456775" y="112050"/>
            <a:ext cx="6454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3400">
                <a:solidFill>
                  <a:schemeClr val="dk1"/>
                </a:solidFill>
                <a:latin typeface="Times New Roman"/>
                <a:ea typeface="Times New Roman"/>
                <a:cs typeface="Times New Roman"/>
                <a:sym typeface="Times New Roman"/>
              </a:rPr>
              <a:t>References (cont.)</a:t>
            </a:r>
            <a:endParaRPr sz="3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504701" y="2687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Verdana"/>
              <a:buNone/>
            </a:pPr>
            <a:r>
              <a:rPr lang="en-US" sz="4000">
                <a:latin typeface="Times New Roman"/>
                <a:ea typeface="Times New Roman"/>
                <a:cs typeface="Times New Roman"/>
                <a:sym typeface="Times New Roman"/>
              </a:rPr>
              <a:t>Acknowledgements </a:t>
            </a:r>
            <a:endParaRPr>
              <a:latin typeface="Times New Roman"/>
              <a:ea typeface="Times New Roman"/>
              <a:cs typeface="Times New Roman"/>
              <a:sym typeface="Times New Roman"/>
            </a:endParaRPr>
          </a:p>
        </p:txBody>
      </p:sp>
      <p:sp>
        <p:nvSpPr>
          <p:cNvPr id="420" name="Google Shape;420;p50"/>
          <p:cNvSpPr txBox="1"/>
          <p:nvPr>
            <p:ph idx="1" type="body"/>
          </p:nvPr>
        </p:nvSpPr>
        <p:spPr>
          <a:xfrm>
            <a:off x="449275" y="1551675"/>
            <a:ext cx="8526600" cy="457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100">
                <a:latin typeface="Times New Roman"/>
                <a:ea typeface="Times New Roman"/>
                <a:cs typeface="Times New Roman"/>
                <a:sym typeface="Times New Roman"/>
              </a:rPr>
              <a:t>Group 4 would like to express special thanks and appreciation to :</a:t>
            </a:r>
            <a:endParaRPr sz="2100">
              <a:latin typeface="Times New Roman"/>
              <a:ea typeface="Times New Roman"/>
              <a:cs typeface="Times New Roman"/>
              <a:sym typeface="Times New Roman"/>
            </a:endParaRPr>
          </a:p>
          <a:p>
            <a:pPr indent="-406400" lvl="0" marL="457200" rtl="0" algn="l">
              <a:lnSpc>
                <a:spcPct val="115000"/>
              </a:lnSpc>
              <a:spcBef>
                <a:spcPts val="1200"/>
              </a:spcBef>
              <a:spcAft>
                <a:spcPts val="0"/>
              </a:spcAft>
              <a:buSzPts val="2800"/>
              <a:buFont typeface="Times New Roman"/>
              <a:buChar char="❏"/>
            </a:pPr>
            <a:r>
              <a:rPr lang="en-US" sz="2000">
                <a:latin typeface="Times New Roman"/>
                <a:ea typeface="Times New Roman"/>
                <a:cs typeface="Times New Roman"/>
                <a:sym typeface="Times New Roman"/>
              </a:rPr>
              <a:t>Dr. De Melo, Dr. Hadi, organizers and contributors of Bowie State University </a:t>
            </a:r>
            <a:endParaRPr sz="2000">
              <a:latin typeface="Times New Roman"/>
              <a:ea typeface="Times New Roman"/>
              <a:cs typeface="Times New Roman"/>
              <a:sym typeface="Times New Roman"/>
            </a:endParaRPr>
          </a:p>
          <a:p>
            <a:pPr indent="-406400" lvl="0" marL="457200" rtl="0" algn="l">
              <a:lnSpc>
                <a:spcPct val="115000"/>
              </a:lnSpc>
              <a:spcBef>
                <a:spcPts val="0"/>
              </a:spcBef>
              <a:spcAft>
                <a:spcPts val="0"/>
              </a:spcAft>
              <a:buSzPts val="2800"/>
              <a:buFont typeface="Times New Roman"/>
              <a:buChar char="❏"/>
            </a:pPr>
            <a:r>
              <a:rPr lang="en-US" sz="2000">
                <a:latin typeface="Times New Roman"/>
                <a:ea typeface="Times New Roman"/>
                <a:cs typeface="Times New Roman"/>
                <a:sym typeface="Times New Roman"/>
              </a:rPr>
              <a:t>Dr. Kmir, Dr. Harvey, Dr. Kharrazi, Dr. Matthews, Dr. Mareboyana, Ms. Halima,  Dr. Omar and Dr. Mangla for their lectures and guidance to educate the students in all aspects of the PHIT Bootcamp.</a:t>
            </a:r>
            <a:endParaRPr sz="2000">
              <a:latin typeface="Times New Roman"/>
              <a:ea typeface="Times New Roman"/>
              <a:cs typeface="Times New Roman"/>
              <a:sym typeface="Times New Roman"/>
            </a:endParaRPr>
          </a:p>
          <a:p>
            <a:pPr indent="-406400" lvl="0" marL="457200" rtl="0" algn="l">
              <a:lnSpc>
                <a:spcPct val="115000"/>
              </a:lnSpc>
              <a:spcBef>
                <a:spcPts val="0"/>
              </a:spcBef>
              <a:spcAft>
                <a:spcPts val="0"/>
              </a:spcAft>
              <a:buSzPts val="2800"/>
              <a:buFont typeface="Times New Roman"/>
              <a:buChar char="❏"/>
            </a:pPr>
            <a:r>
              <a:rPr lang="en-US" sz="2000">
                <a:latin typeface="Times New Roman"/>
                <a:ea typeface="Times New Roman"/>
                <a:cs typeface="Times New Roman"/>
                <a:sym typeface="Times New Roman"/>
              </a:rPr>
              <a:t>The organizations and Biden Administration for making this bootcamp possible, while improving diversity and knowledge to address the increasing demands for Public Health Informatics professionals.</a:t>
            </a:r>
            <a:endParaRPr sz="20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p>
          <a:p>
            <a:pPr indent="-228600" lvl="0" marL="457200" rtl="0" algn="l">
              <a:lnSpc>
                <a:spcPct val="100000"/>
              </a:lnSpc>
              <a:spcBef>
                <a:spcPts val="1200"/>
              </a:spcBef>
              <a:spcAft>
                <a:spcPts val="0"/>
              </a:spcAft>
              <a:buClr>
                <a:schemeClr val="dk1"/>
              </a:buClr>
              <a:buSzPts val="1100"/>
              <a:buNone/>
            </a:pPr>
            <a:r>
              <a:t/>
            </a:r>
            <a:endParaRPr/>
          </a:p>
          <a:p>
            <a:pPr indent="-228600" lvl="0" marL="457200" rtl="0" algn="l">
              <a:lnSpc>
                <a:spcPct val="100000"/>
              </a:lnSpc>
              <a:spcBef>
                <a:spcPts val="640"/>
              </a:spcBef>
              <a:spcAft>
                <a:spcPts val="0"/>
              </a:spcAft>
              <a:buClr>
                <a:schemeClr val="dk1"/>
              </a:buClr>
              <a:buSzPts val="1100"/>
              <a:buNone/>
            </a:pPr>
            <a:r>
              <a:t/>
            </a:r>
            <a:endParaRPr/>
          </a:p>
          <a:p>
            <a:pPr indent="-228600" lvl="0" marL="457200" rtl="0" algn="l">
              <a:lnSpc>
                <a:spcPct val="100000"/>
              </a:lnSpc>
              <a:spcBef>
                <a:spcPts val="640"/>
              </a:spcBef>
              <a:spcAft>
                <a:spcPts val="0"/>
              </a:spcAft>
              <a:buClr>
                <a:schemeClr val="dk1"/>
              </a:buClr>
              <a:buSzPts val="1100"/>
              <a:buNone/>
            </a:pPr>
            <a:r>
              <a:t/>
            </a:r>
            <a:endParaRPr/>
          </a:p>
          <a:p>
            <a:pPr indent="-228600" lvl="0" marL="457200" rtl="0" algn="l">
              <a:lnSpc>
                <a:spcPct val="100000"/>
              </a:lnSpc>
              <a:spcBef>
                <a:spcPts val="640"/>
              </a:spcBef>
              <a:spcAft>
                <a:spcPts val="0"/>
              </a:spcAft>
              <a:buClr>
                <a:schemeClr val="dk1"/>
              </a:buClr>
              <a:buSzPts val="1100"/>
              <a:buFont typeface="Arial"/>
              <a:buNone/>
            </a:pPr>
            <a:r>
              <a:t/>
            </a:r>
            <a:endParaRPr/>
          </a:p>
          <a:p>
            <a:pPr indent="-228600" lvl="0" marL="457200" rtl="0" algn="l">
              <a:lnSpc>
                <a:spcPct val="100000"/>
              </a:lnSpc>
              <a:spcBef>
                <a:spcPts val="640"/>
              </a:spcBef>
              <a:spcAft>
                <a:spcPts val="0"/>
              </a:spcAft>
              <a:buClr>
                <a:schemeClr val="dk1"/>
              </a:buClr>
              <a:buSzPts val="1100"/>
              <a:buFont typeface="Arial"/>
              <a:buNone/>
            </a:pPr>
            <a:r>
              <a:t/>
            </a:r>
            <a:endParaRPr/>
          </a:p>
          <a:p>
            <a:pPr indent="-228600" lvl="0" marL="457200" rtl="0" algn="l">
              <a:lnSpc>
                <a:spcPct val="100000"/>
              </a:lnSpc>
              <a:spcBef>
                <a:spcPts val="640"/>
              </a:spcBef>
              <a:spcAft>
                <a:spcPts val="0"/>
              </a:spcAft>
              <a:buClr>
                <a:schemeClr val="dk1"/>
              </a:buClr>
              <a:buSzPts val="3200"/>
              <a:buNone/>
            </a:pPr>
            <a:r>
              <a:t/>
            </a:r>
            <a:endParaRPr/>
          </a:p>
        </p:txBody>
      </p:sp>
      <p:sp>
        <p:nvSpPr>
          <p:cNvPr id="421" name="Google Shape;421;p50"/>
          <p:cNvSpPr txBox="1"/>
          <p:nvPr>
            <p:ph idx="12" type="sldNum"/>
          </p:nvPr>
        </p:nvSpPr>
        <p:spPr>
          <a:xfrm>
            <a:off x="8177154" y="6263640"/>
            <a:ext cx="508673" cy="54864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90004d59f2_2_45"/>
          <p:cNvSpPr txBox="1"/>
          <p:nvPr>
            <p:ph type="title"/>
          </p:nvPr>
        </p:nvSpPr>
        <p:spPr>
          <a:xfrm>
            <a:off x="131575" y="51975"/>
            <a:ext cx="9004500" cy="1456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100">
                <a:latin typeface="Times New Roman"/>
                <a:ea typeface="Times New Roman"/>
                <a:cs typeface="Times New Roman"/>
                <a:sym typeface="Times New Roman"/>
              </a:rPr>
              <a:t>Weekly U.S. Emergency Department (ED) Visits in Patients with Acute Respiratory Illness*, Ages 0-1, 2-4, 5-11, and 12-17 Years, Dec 30, 2018, to Nov 12, 2022, National Syndromic Surveillance Program</a:t>
            </a:r>
            <a:endParaRPr sz="2100">
              <a:latin typeface="Times New Roman"/>
              <a:ea typeface="Times New Roman"/>
              <a:cs typeface="Times New Roman"/>
              <a:sym typeface="Times New Roman"/>
            </a:endParaRPr>
          </a:p>
        </p:txBody>
      </p:sp>
      <p:sp>
        <p:nvSpPr>
          <p:cNvPr id="249" name="Google Shape;249;g190004d59f2_2_45"/>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50" name="Google Shape;250;g190004d59f2_2_45"/>
          <p:cNvPicPr preferRelativeResize="0"/>
          <p:nvPr/>
        </p:nvPicPr>
        <p:blipFill>
          <a:blip r:embed="rId3">
            <a:alphaModFix/>
          </a:blip>
          <a:stretch>
            <a:fillRect/>
          </a:stretch>
        </p:blipFill>
        <p:spPr>
          <a:xfrm>
            <a:off x="131575" y="1744752"/>
            <a:ext cx="9004500" cy="4282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90004d59f2_2_5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US" sz="2400">
                <a:latin typeface="Times New Roman"/>
                <a:ea typeface="Times New Roman"/>
                <a:cs typeface="Times New Roman"/>
                <a:sym typeface="Times New Roman"/>
              </a:rPr>
              <a:t>Weekly Rates of Influenza-Associated Hospitalization in Children &lt;18 years by surveillance season - FluSurv-NET, 2014-2022</a:t>
            </a:r>
            <a:endParaRPr>
              <a:latin typeface="Times New Roman"/>
              <a:ea typeface="Times New Roman"/>
              <a:cs typeface="Times New Roman"/>
              <a:sym typeface="Times New Roman"/>
            </a:endParaRPr>
          </a:p>
        </p:txBody>
      </p:sp>
      <p:sp>
        <p:nvSpPr>
          <p:cNvPr id="257" name="Google Shape;257;g190004d59f2_2_54"/>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58" name="Google Shape;258;g190004d59f2_2_54"/>
          <p:cNvPicPr preferRelativeResize="0"/>
          <p:nvPr/>
        </p:nvPicPr>
        <p:blipFill>
          <a:blip r:embed="rId3">
            <a:alphaModFix/>
          </a:blip>
          <a:stretch>
            <a:fillRect/>
          </a:stretch>
        </p:blipFill>
        <p:spPr>
          <a:xfrm>
            <a:off x="76200" y="1915203"/>
            <a:ext cx="8991599" cy="42569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90004d59f2_2_73"/>
          <p:cNvSpPr txBox="1"/>
          <p:nvPr>
            <p:ph type="title"/>
          </p:nvPr>
        </p:nvSpPr>
        <p:spPr>
          <a:xfrm>
            <a:off x="53450" y="274650"/>
            <a:ext cx="8968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300"/>
              <a:t>Total Deaths and Percentage of Deaths due to COVID-18, </a:t>
            </a:r>
            <a:r>
              <a:rPr lang="en-US" sz="2300"/>
              <a:t>Pneumonia</a:t>
            </a:r>
            <a:r>
              <a:rPr lang="en-US" sz="2300"/>
              <a:t> or Influenza Oct 2015 to April 2020</a:t>
            </a:r>
            <a:endParaRPr sz="2300"/>
          </a:p>
        </p:txBody>
      </p:sp>
      <p:sp>
        <p:nvSpPr>
          <p:cNvPr id="265" name="Google Shape;265;g190004d59f2_2_73"/>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sp>
        <p:nvSpPr>
          <p:cNvPr id="266" name="Google Shape;266;g190004d59f2_2_73"/>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67" name="Google Shape;267;g190004d59f2_2_73"/>
          <p:cNvPicPr preferRelativeResize="0"/>
          <p:nvPr/>
        </p:nvPicPr>
        <p:blipFill rotWithShape="1">
          <a:blip r:embed="rId3">
            <a:alphaModFix/>
          </a:blip>
          <a:srcRect b="0" l="0" r="0" t="0"/>
          <a:stretch/>
        </p:blipFill>
        <p:spPr>
          <a:xfrm>
            <a:off x="457200" y="1600188"/>
            <a:ext cx="8382000"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90004d59f2_2_22"/>
          <p:cNvSpPr txBox="1"/>
          <p:nvPr>
            <p:ph type="title"/>
          </p:nvPr>
        </p:nvSpPr>
        <p:spPr>
          <a:xfrm>
            <a:off x="0" y="167775"/>
            <a:ext cx="9144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latin typeface="Times New Roman"/>
                <a:ea typeface="Times New Roman"/>
                <a:cs typeface="Times New Roman"/>
                <a:sym typeface="Times New Roman"/>
              </a:rPr>
              <a:t>The Impact of Social Determinants of Health (SDoH)on Respiratory Diseases</a:t>
            </a:r>
            <a:endParaRPr sz="3400">
              <a:latin typeface="Times New Roman"/>
              <a:ea typeface="Times New Roman"/>
              <a:cs typeface="Times New Roman"/>
              <a:sym typeface="Times New Roman"/>
            </a:endParaRPr>
          </a:p>
        </p:txBody>
      </p:sp>
      <p:sp>
        <p:nvSpPr>
          <p:cNvPr id="274" name="Google Shape;274;g190004d59f2_2_22"/>
          <p:cNvSpPr txBox="1"/>
          <p:nvPr>
            <p:ph idx="1" type="body"/>
          </p:nvPr>
        </p:nvSpPr>
        <p:spPr>
          <a:xfrm>
            <a:off x="457200" y="1600200"/>
            <a:ext cx="8229600" cy="4572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sp>
        <p:nvSpPr>
          <p:cNvPr id="275" name="Google Shape;275;g190004d59f2_2_22"/>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76" name="Google Shape;276;g190004d59f2_2_22"/>
          <p:cNvPicPr preferRelativeResize="0"/>
          <p:nvPr/>
        </p:nvPicPr>
        <p:blipFill>
          <a:blip r:embed="rId3">
            <a:alphaModFix/>
          </a:blip>
          <a:stretch>
            <a:fillRect/>
          </a:stretch>
        </p:blipFill>
        <p:spPr>
          <a:xfrm>
            <a:off x="-7925" y="1465375"/>
            <a:ext cx="9144000" cy="4218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8de2f698cd_2_1"/>
          <p:cNvSpPr txBox="1"/>
          <p:nvPr>
            <p:ph type="title"/>
          </p:nvPr>
        </p:nvSpPr>
        <p:spPr>
          <a:xfrm>
            <a:off x="449275" y="13156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Research Question</a:t>
            </a:r>
            <a:endParaRPr>
              <a:latin typeface="Times New Roman"/>
              <a:ea typeface="Times New Roman"/>
              <a:cs typeface="Times New Roman"/>
              <a:sym typeface="Times New Roman"/>
            </a:endParaRPr>
          </a:p>
        </p:txBody>
      </p:sp>
      <p:sp>
        <p:nvSpPr>
          <p:cNvPr id="283" name="Google Shape;283;g18de2f698cd_2_1"/>
          <p:cNvSpPr txBox="1"/>
          <p:nvPr>
            <p:ph idx="1" type="body"/>
          </p:nvPr>
        </p:nvSpPr>
        <p:spPr>
          <a:xfrm>
            <a:off x="672200" y="1483875"/>
            <a:ext cx="8229600" cy="3241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2700">
                <a:latin typeface="Times New Roman"/>
                <a:ea typeface="Times New Roman"/>
                <a:cs typeface="Times New Roman"/>
                <a:sym typeface="Times New Roman"/>
              </a:rPr>
              <a:t>In the context of respiratory illness, h</a:t>
            </a:r>
            <a:r>
              <a:rPr lang="en-US" sz="2700">
                <a:latin typeface="Times New Roman"/>
                <a:ea typeface="Times New Roman"/>
                <a:cs typeface="Times New Roman"/>
                <a:sym typeface="Times New Roman"/>
              </a:rPr>
              <a:t>ow can we understand the effects of </a:t>
            </a:r>
            <a:r>
              <a:rPr lang="en-US" sz="2700">
                <a:latin typeface="Times New Roman"/>
                <a:ea typeface="Times New Roman"/>
                <a:cs typeface="Times New Roman"/>
                <a:sym typeface="Times New Roman"/>
              </a:rPr>
              <a:t>cost, insurer, and severity of illness, when analyzed relative to </a:t>
            </a:r>
            <a:r>
              <a:rPr lang="en-US" sz="2700">
                <a:latin typeface="Times New Roman"/>
                <a:ea typeface="Times New Roman"/>
                <a:cs typeface="Times New Roman"/>
                <a:sym typeface="Times New Roman"/>
              </a:rPr>
              <a:t>a patient’s race, age, and geographic location? </a:t>
            </a:r>
            <a:endParaRPr sz="2700">
              <a:latin typeface="Times New Roman"/>
              <a:ea typeface="Times New Roman"/>
              <a:cs typeface="Times New Roman"/>
              <a:sym typeface="Times New Roman"/>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b="1" sz="4800">
              <a:latin typeface="Times New Roman"/>
              <a:ea typeface="Times New Roman"/>
              <a:cs typeface="Times New Roman"/>
              <a:sym typeface="Times New Roman"/>
            </a:endParaRPr>
          </a:p>
        </p:txBody>
      </p:sp>
      <p:sp>
        <p:nvSpPr>
          <p:cNvPr id="284" name="Google Shape;284;g18de2f698cd_2_1"/>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915d9f0440_13_0"/>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91" name="Google Shape;291;g1915d9f0440_13_0"/>
          <p:cNvPicPr preferRelativeResize="0"/>
          <p:nvPr/>
        </p:nvPicPr>
        <p:blipFill rotWithShape="1">
          <a:blip r:embed="rId3">
            <a:alphaModFix/>
          </a:blip>
          <a:srcRect b="0" l="0" r="635" t="0"/>
          <a:stretch/>
        </p:blipFill>
        <p:spPr>
          <a:xfrm>
            <a:off x="162350" y="294400"/>
            <a:ext cx="8819301" cy="60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90004d59f2_2_31"/>
          <p:cNvSpPr txBox="1"/>
          <p:nvPr>
            <p:ph type="title"/>
          </p:nvPr>
        </p:nvSpPr>
        <p:spPr>
          <a:xfrm>
            <a:off x="449275" y="11776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298" name="Google Shape;298;g190004d59f2_2_31"/>
          <p:cNvSpPr txBox="1"/>
          <p:nvPr>
            <p:ph idx="1" type="body"/>
          </p:nvPr>
        </p:nvSpPr>
        <p:spPr>
          <a:xfrm>
            <a:off x="449275" y="1260775"/>
            <a:ext cx="8501400" cy="4572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Inpatient-Data Dictionary, 2021)– Inpatient-Data Dictionary; Center for Health Statistics</a:t>
            </a:r>
            <a:r>
              <a:rPr lang="en-US">
                <a:solidFill>
                  <a:srgbClr val="FFFFFF"/>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640"/>
              </a:spcBef>
              <a:spcAft>
                <a:spcPts val="0"/>
              </a:spcAft>
              <a:buNone/>
            </a:pPr>
            <a:r>
              <a:rPr lang="en-US">
                <a:latin typeface="Times New Roman"/>
                <a:ea typeface="Times New Roman"/>
                <a:cs typeface="Times New Roman"/>
                <a:sym typeface="Times New Roman"/>
              </a:rPr>
              <a:t>Indicators identify whether facilities require to submit diagnosis Present on Admission (P.O.A) codes.</a:t>
            </a:r>
            <a:endParaRPr>
              <a:latin typeface="Times New Roman"/>
              <a:ea typeface="Times New Roman"/>
              <a:cs typeface="Times New Roman"/>
              <a:sym typeface="Times New Roman"/>
            </a:endParaRPr>
          </a:p>
          <a:p>
            <a:pPr indent="0" lvl="0" marL="0" rtl="0" algn="l">
              <a:spcBef>
                <a:spcPts val="640"/>
              </a:spcBef>
              <a:spcAft>
                <a:spcPts val="0"/>
              </a:spcAft>
              <a:buNone/>
            </a:pPr>
            <a:r>
              <a:rPr lang="en-US">
                <a:latin typeface="Times New Roman"/>
                <a:ea typeface="Times New Roman"/>
                <a:cs typeface="Times New Roman"/>
                <a:sym typeface="Times New Roman"/>
              </a:rPr>
              <a:t>Facility indicators provide data users with information on the type of facility providing the inpatient service.</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(DIXON, 1985)</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solidFill>
                  <a:srgbClr val="FFFFFF"/>
                </a:solidFill>
                <a:latin typeface="Times New Roman"/>
                <a:ea typeface="Times New Roman"/>
                <a:cs typeface="Times New Roman"/>
                <a:sym typeface="Times New Roman"/>
              </a:rPr>
              <a:t>To evaluate one aspect of the respiratory tract infections in the United States, national survey data were used to estimate direct and indirect economic cost. Overall upper and lower respiratory tract infections are to be responsible for approximately $15 billion in direct treatment cost.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640"/>
              </a:spcBef>
              <a:spcAft>
                <a:spcPts val="0"/>
              </a:spcAft>
              <a:buNone/>
            </a:pPr>
            <a:r>
              <a:rPr lang="en-US"/>
              <a:t>  </a:t>
            </a:r>
            <a:endParaRPr sz="3100">
              <a:highlight>
                <a:schemeClr val="lt1"/>
              </a:highlight>
            </a:endParaRPr>
          </a:p>
        </p:txBody>
      </p:sp>
      <p:sp>
        <p:nvSpPr>
          <p:cNvPr id="299" name="Google Shape;299;g190004d59f2_2_31"/>
          <p:cNvSpPr txBox="1"/>
          <p:nvPr>
            <p:ph idx="12" type="sldNum"/>
          </p:nvPr>
        </p:nvSpPr>
        <p:spPr>
          <a:xfrm>
            <a:off x="8177154" y="6263640"/>
            <a:ext cx="508800" cy="548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2016-02-10T15:30:00Z</dcterms:created>
  <dc:creator>U.S. Department of Health and Human Services, Office of the National Coordinator for Health Information Technology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0x010100938AB9AB4D98BC4BAAA9D505DFF93CE3</vt:lpwstr>
  </property>
</Properties>
</file>