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7" name="PlaceHolder 2"/>
          <p:cNvSpPr>
            <a:spLocks noGrp="1"/>
          </p:cNvSpPr>
          <p:nvPr>
            <p:ph/>
          </p:nvPr>
        </p:nvSpPr>
        <p:spPr>
          <a:xfrm>
            <a:off x="838080" y="135108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28" name="PlaceHolder 3"/>
          <p:cNvSpPr>
            <a:spLocks noGrp="1"/>
          </p:cNvSpPr>
          <p:nvPr>
            <p:ph/>
          </p:nvPr>
        </p:nvSpPr>
        <p:spPr>
          <a:xfrm>
            <a:off x="838080" y="387144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0"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1"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2" name="PlaceHolder 4"/>
          <p:cNvSpPr>
            <a:spLocks noGrp="1"/>
          </p:cNvSpPr>
          <p:nvPr>
            <p:ph/>
          </p:nvPr>
        </p:nvSpPr>
        <p:spPr>
          <a:xfrm>
            <a:off x="83808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3" name="PlaceHolder 5"/>
          <p:cNvSpPr>
            <a:spLocks noGrp="1"/>
          </p:cNvSpPr>
          <p:nvPr>
            <p:ph/>
          </p:nvPr>
        </p:nvSpPr>
        <p:spPr>
          <a:xfrm>
            <a:off x="622620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35" name="PlaceHolder 2"/>
          <p:cNvSpPr>
            <a:spLocks noGrp="1"/>
          </p:cNvSpPr>
          <p:nvPr>
            <p:ph/>
          </p:nvPr>
        </p:nvSpPr>
        <p:spPr>
          <a:xfrm>
            <a:off x="83808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6" name="PlaceHolder 3"/>
          <p:cNvSpPr>
            <a:spLocks noGrp="1"/>
          </p:cNvSpPr>
          <p:nvPr>
            <p:ph/>
          </p:nvPr>
        </p:nvSpPr>
        <p:spPr>
          <a:xfrm>
            <a:off x="439344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7" name="PlaceHolder 4"/>
          <p:cNvSpPr>
            <a:spLocks noGrp="1"/>
          </p:cNvSpPr>
          <p:nvPr>
            <p:ph/>
          </p:nvPr>
        </p:nvSpPr>
        <p:spPr>
          <a:xfrm>
            <a:off x="794916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8" name="PlaceHolder 5"/>
          <p:cNvSpPr>
            <a:spLocks noGrp="1"/>
          </p:cNvSpPr>
          <p:nvPr>
            <p:ph/>
          </p:nvPr>
        </p:nvSpPr>
        <p:spPr>
          <a:xfrm>
            <a:off x="83808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39" name="PlaceHolder 6"/>
          <p:cNvSpPr>
            <a:spLocks noGrp="1"/>
          </p:cNvSpPr>
          <p:nvPr>
            <p:ph/>
          </p:nvPr>
        </p:nvSpPr>
        <p:spPr>
          <a:xfrm>
            <a:off x="439344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40" name="PlaceHolder 7"/>
          <p:cNvSpPr>
            <a:spLocks noGrp="1"/>
          </p:cNvSpPr>
          <p:nvPr>
            <p:ph/>
          </p:nvPr>
        </p:nvSpPr>
        <p:spPr>
          <a:xfrm>
            <a:off x="794916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7" name="PlaceHolder 2"/>
          <p:cNvSpPr>
            <a:spLocks noGrp="1"/>
          </p:cNvSpPr>
          <p:nvPr>
            <p:ph type="subTitle"/>
          </p:nvPr>
        </p:nvSpPr>
        <p:spPr>
          <a:xfrm>
            <a:off x="838080" y="1351080"/>
            <a:ext cx="10515240" cy="4825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49" name="PlaceHolder 2"/>
          <p:cNvSpPr>
            <a:spLocks noGrp="1"/>
          </p:cNvSpPr>
          <p:nvPr>
            <p:ph/>
          </p:nvPr>
        </p:nvSpPr>
        <p:spPr>
          <a:xfrm>
            <a:off x="838080" y="1351080"/>
            <a:ext cx="1051524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1" name="PlaceHolder 2"/>
          <p:cNvSpPr>
            <a:spLocks noGrp="1"/>
          </p:cNvSpPr>
          <p:nvPr>
            <p:ph/>
          </p:nvPr>
        </p:nvSpPr>
        <p:spPr>
          <a:xfrm>
            <a:off x="83808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52" name="PlaceHolder 3"/>
          <p:cNvSpPr>
            <a:spLocks noGrp="1"/>
          </p:cNvSpPr>
          <p:nvPr>
            <p:ph/>
          </p:nvPr>
        </p:nvSpPr>
        <p:spPr>
          <a:xfrm>
            <a:off x="622620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384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56"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57" name="PlaceHolder 3"/>
          <p:cNvSpPr>
            <a:spLocks noGrp="1"/>
          </p:cNvSpPr>
          <p:nvPr>
            <p:ph/>
          </p:nvPr>
        </p:nvSpPr>
        <p:spPr>
          <a:xfrm>
            <a:off x="622620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58" name="PlaceHolder 4"/>
          <p:cNvSpPr>
            <a:spLocks noGrp="1"/>
          </p:cNvSpPr>
          <p:nvPr>
            <p:ph/>
          </p:nvPr>
        </p:nvSpPr>
        <p:spPr>
          <a:xfrm>
            <a:off x="83808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 name="PlaceHolder 2"/>
          <p:cNvSpPr>
            <a:spLocks noGrp="1"/>
          </p:cNvSpPr>
          <p:nvPr>
            <p:ph type="subTitle"/>
          </p:nvPr>
        </p:nvSpPr>
        <p:spPr>
          <a:xfrm>
            <a:off x="838080" y="1351080"/>
            <a:ext cx="10515240" cy="4825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0" name="PlaceHolder 2"/>
          <p:cNvSpPr>
            <a:spLocks noGrp="1"/>
          </p:cNvSpPr>
          <p:nvPr>
            <p:ph/>
          </p:nvPr>
        </p:nvSpPr>
        <p:spPr>
          <a:xfrm>
            <a:off x="83808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61"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62" name="PlaceHolder 4"/>
          <p:cNvSpPr>
            <a:spLocks noGrp="1"/>
          </p:cNvSpPr>
          <p:nvPr>
            <p:ph/>
          </p:nvPr>
        </p:nvSpPr>
        <p:spPr>
          <a:xfrm>
            <a:off x="622620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4"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65"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66" name="PlaceHolder 4"/>
          <p:cNvSpPr>
            <a:spLocks noGrp="1"/>
          </p:cNvSpPr>
          <p:nvPr>
            <p:ph/>
          </p:nvPr>
        </p:nvSpPr>
        <p:spPr>
          <a:xfrm>
            <a:off x="838080" y="387144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68" name="PlaceHolder 2"/>
          <p:cNvSpPr>
            <a:spLocks noGrp="1"/>
          </p:cNvSpPr>
          <p:nvPr>
            <p:ph/>
          </p:nvPr>
        </p:nvSpPr>
        <p:spPr>
          <a:xfrm>
            <a:off x="838080" y="135108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69" name="PlaceHolder 3"/>
          <p:cNvSpPr>
            <a:spLocks noGrp="1"/>
          </p:cNvSpPr>
          <p:nvPr>
            <p:ph/>
          </p:nvPr>
        </p:nvSpPr>
        <p:spPr>
          <a:xfrm>
            <a:off x="838080" y="387144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1"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2"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3" name="PlaceHolder 4"/>
          <p:cNvSpPr>
            <a:spLocks noGrp="1"/>
          </p:cNvSpPr>
          <p:nvPr>
            <p:ph/>
          </p:nvPr>
        </p:nvSpPr>
        <p:spPr>
          <a:xfrm>
            <a:off x="83808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4" name="PlaceHolder 5"/>
          <p:cNvSpPr>
            <a:spLocks noGrp="1"/>
          </p:cNvSpPr>
          <p:nvPr>
            <p:ph/>
          </p:nvPr>
        </p:nvSpPr>
        <p:spPr>
          <a:xfrm>
            <a:off x="622620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76" name="PlaceHolder 2"/>
          <p:cNvSpPr>
            <a:spLocks noGrp="1"/>
          </p:cNvSpPr>
          <p:nvPr>
            <p:ph/>
          </p:nvPr>
        </p:nvSpPr>
        <p:spPr>
          <a:xfrm>
            <a:off x="83808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7" name="PlaceHolder 3"/>
          <p:cNvSpPr>
            <a:spLocks noGrp="1"/>
          </p:cNvSpPr>
          <p:nvPr>
            <p:ph/>
          </p:nvPr>
        </p:nvSpPr>
        <p:spPr>
          <a:xfrm>
            <a:off x="439344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8" name="PlaceHolder 4"/>
          <p:cNvSpPr>
            <a:spLocks noGrp="1"/>
          </p:cNvSpPr>
          <p:nvPr>
            <p:ph/>
          </p:nvPr>
        </p:nvSpPr>
        <p:spPr>
          <a:xfrm>
            <a:off x="7949160" y="135108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79" name="PlaceHolder 5"/>
          <p:cNvSpPr>
            <a:spLocks noGrp="1"/>
          </p:cNvSpPr>
          <p:nvPr>
            <p:ph/>
          </p:nvPr>
        </p:nvSpPr>
        <p:spPr>
          <a:xfrm>
            <a:off x="83808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80" name="PlaceHolder 6"/>
          <p:cNvSpPr>
            <a:spLocks noGrp="1"/>
          </p:cNvSpPr>
          <p:nvPr>
            <p:ph/>
          </p:nvPr>
        </p:nvSpPr>
        <p:spPr>
          <a:xfrm>
            <a:off x="439344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81" name="PlaceHolder 7"/>
          <p:cNvSpPr>
            <a:spLocks noGrp="1"/>
          </p:cNvSpPr>
          <p:nvPr>
            <p:ph/>
          </p:nvPr>
        </p:nvSpPr>
        <p:spPr>
          <a:xfrm>
            <a:off x="7949160" y="3871440"/>
            <a:ext cx="338580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8" name="PlaceHolder 2"/>
          <p:cNvSpPr>
            <a:spLocks noGrp="1"/>
          </p:cNvSpPr>
          <p:nvPr>
            <p:ph/>
          </p:nvPr>
        </p:nvSpPr>
        <p:spPr>
          <a:xfrm>
            <a:off x="838080" y="1351080"/>
            <a:ext cx="1051524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0" name="PlaceHolder 2"/>
          <p:cNvSpPr>
            <a:spLocks noGrp="1"/>
          </p:cNvSpPr>
          <p:nvPr>
            <p:ph/>
          </p:nvPr>
        </p:nvSpPr>
        <p:spPr>
          <a:xfrm>
            <a:off x="83808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11" name="PlaceHolder 3"/>
          <p:cNvSpPr>
            <a:spLocks noGrp="1"/>
          </p:cNvSpPr>
          <p:nvPr>
            <p:ph/>
          </p:nvPr>
        </p:nvSpPr>
        <p:spPr>
          <a:xfrm>
            <a:off x="622620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38444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5"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16" name="PlaceHolder 3"/>
          <p:cNvSpPr>
            <a:spLocks noGrp="1"/>
          </p:cNvSpPr>
          <p:nvPr>
            <p:ph/>
          </p:nvPr>
        </p:nvSpPr>
        <p:spPr>
          <a:xfrm>
            <a:off x="622620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17" name="PlaceHolder 4"/>
          <p:cNvSpPr>
            <a:spLocks noGrp="1"/>
          </p:cNvSpPr>
          <p:nvPr>
            <p:ph/>
          </p:nvPr>
        </p:nvSpPr>
        <p:spPr>
          <a:xfrm>
            <a:off x="83808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19" name="PlaceHolder 2"/>
          <p:cNvSpPr>
            <a:spLocks noGrp="1"/>
          </p:cNvSpPr>
          <p:nvPr>
            <p:ph/>
          </p:nvPr>
        </p:nvSpPr>
        <p:spPr>
          <a:xfrm>
            <a:off x="838080" y="1351080"/>
            <a:ext cx="5131080" cy="482544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20"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21" name="PlaceHolder 4"/>
          <p:cNvSpPr>
            <a:spLocks noGrp="1"/>
          </p:cNvSpPr>
          <p:nvPr>
            <p:ph/>
          </p:nvPr>
        </p:nvSpPr>
        <p:spPr>
          <a:xfrm>
            <a:off x="6226200" y="387144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829080"/>
          </a:xfrm>
          <a:prstGeom prst="rect">
            <a:avLst/>
          </a:prstGeom>
          <a:noFill/>
          <a:ln w="0">
            <a:noFill/>
          </a:ln>
        </p:spPr>
        <p:txBody>
          <a:bodyPr lIns="0" rIns="0" tIns="0" bIns="0" anchor="ctr">
            <a:noAutofit/>
          </a:bodyPr>
          <a:p>
            <a:endParaRPr b="0" lang="en-US" sz="1800" spc="-1" strike="noStrike">
              <a:solidFill>
                <a:srgbClr val="000000"/>
              </a:solidFill>
              <a:latin typeface="Garamond"/>
            </a:endParaRPr>
          </a:p>
        </p:txBody>
      </p:sp>
      <p:sp>
        <p:nvSpPr>
          <p:cNvPr id="23" name="PlaceHolder 2"/>
          <p:cNvSpPr>
            <a:spLocks noGrp="1"/>
          </p:cNvSpPr>
          <p:nvPr>
            <p:ph/>
          </p:nvPr>
        </p:nvSpPr>
        <p:spPr>
          <a:xfrm>
            <a:off x="83808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24" name="PlaceHolder 3"/>
          <p:cNvSpPr>
            <a:spLocks noGrp="1"/>
          </p:cNvSpPr>
          <p:nvPr>
            <p:ph/>
          </p:nvPr>
        </p:nvSpPr>
        <p:spPr>
          <a:xfrm>
            <a:off x="6226200" y="1351080"/>
            <a:ext cx="513108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
        <p:nvSpPr>
          <p:cNvPr id="25" name="PlaceHolder 4"/>
          <p:cNvSpPr>
            <a:spLocks noGrp="1"/>
          </p:cNvSpPr>
          <p:nvPr>
            <p:ph/>
          </p:nvPr>
        </p:nvSpPr>
        <p:spPr>
          <a:xfrm>
            <a:off x="838080" y="3871440"/>
            <a:ext cx="10515240" cy="2301480"/>
          </a:xfrm>
          <a:prstGeom prst="rect">
            <a:avLst/>
          </a:prstGeom>
          <a:noFill/>
          <a:ln w="0">
            <a:noFill/>
          </a:ln>
        </p:spPr>
        <p:txBody>
          <a:bodyPr lIns="0" rIns="0" tIns="0" bIns="0" anchor="t">
            <a:normAutofit/>
          </a:bodyPr>
          <a:p>
            <a:endParaRPr b="0" lang="en-US" sz="2800" spc="-1" strike="noStrike">
              <a:solidFill>
                <a:srgbClr val="000000"/>
              </a:solidFill>
              <a:latin typeface="Garamond"/>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Garamond"/>
              </a:rPr>
              <a:t>Click to edit Master title style</a:t>
            </a:r>
            <a:endParaRPr b="0" lang="en-US" sz="6000" spc="-1" strike="noStrike">
              <a:solidFill>
                <a:srgbClr val="000000"/>
              </a:solidFill>
              <a:latin typeface="Garamond"/>
            </a:endParaRPr>
          </a:p>
        </p:txBody>
      </p:sp>
      <p:sp>
        <p:nvSpPr>
          <p:cNvPr id="1" name="PlaceHolder 2"/>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075533F5-4A47-414D-B4C6-1795DDF7E504}" type="datetime1">
              <a:rPr b="0" lang="en-US" sz="1200" spc="-1" strike="noStrike">
                <a:solidFill>
                  <a:srgbClr val="8b8b8b"/>
                </a:solidFill>
                <a:latin typeface="Garamond"/>
              </a:rPr>
              <a:t>07/29/2022</a:t>
            </a:fld>
            <a:endParaRPr b="0" lang="en-US"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a:noFill/>
          <a:ln w="0">
            <a:noFill/>
          </a:ln>
        </p:spPr>
        <p:txBody>
          <a:bodyPr anchor="ctr">
            <a:noAutofit/>
          </a:bodyPr>
          <a:p>
            <a:endParaRPr b="0" lang="en-US" sz="2400" spc="-1" strike="noStrike">
              <a:latin typeface="Times New Roman"/>
            </a:endParaRPr>
          </a:p>
        </p:txBody>
      </p:sp>
      <p:sp>
        <p:nvSpPr>
          <p:cNvPr id="3" name="PlaceHolder 4"/>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05E10B10-D56C-4973-8FFC-07BA76DB3CB4}" type="slidenum">
              <a:rPr b="0" lang="en-US" sz="1200" spc="-1" strike="noStrike">
                <a:solidFill>
                  <a:srgbClr val="8b8b8b"/>
                </a:solidFill>
                <a:latin typeface="Garamond"/>
              </a:rPr>
              <a:t>&lt;number&gt;</a:t>
            </a:fld>
            <a:endParaRPr b="0" lang="en-US"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Garamond"/>
              </a:rPr>
              <a:t>Click to edit the outline text format</a:t>
            </a:r>
            <a:endParaRPr b="0" lang="en-US" sz="2800" spc="-1" strike="noStrike">
              <a:solidFill>
                <a:srgbClr val="000000"/>
              </a:solidFill>
              <a:latin typeface="Garamond"/>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Garamond"/>
              </a:rPr>
              <a:t>Second Outline Level</a:t>
            </a:r>
            <a:endParaRPr b="0" lang="en-US" sz="2000" spc="-1" strike="noStrike">
              <a:solidFill>
                <a:srgbClr val="000000"/>
              </a:solidFill>
              <a:latin typeface="Garamond"/>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Garamond"/>
              </a:rPr>
              <a:t>Third Outline Level</a:t>
            </a:r>
            <a:endParaRPr b="0" lang="en-US" sz="1800" spc="-1" strike="noStrike">
              <a:solidFill>
                <a:srgbClr val="000000"/>
              </a:solidFill>
              <a:latin typeface="Garamond"/>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Garamond"/>
              </a:rPr>
              <a:t>Fourth Outline Level</a:t>
            </a:r>
            <a:endParaRPr b="0" lang="en-US" sz="1800" spc="-1" strike="noStrike">
              <a:solidFill>
                <a:srgbClr val="000000"/>
              </a:solidFill>
              <a:latin typeface="Garamond"/>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Garamond"/>
              </a:rPr>
              <a:t>Fifth Outline Level</a:t>
            </a:r>
            <a:endParaRPr b="0" lang="en-US" sz="2000" spc="-1" strike="noStrike">
              <a:solidFill>
                <a:srgbClr val="000000"/>
              </a:solidFill>
              <a:latin typeface="Garamond"/>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Garamond"/>
              </a:rPr>
              <a:t>Sixth Outline Level</a:t>
            </a:r>
            <a:endParaRPr b="0" lang="en-US" sz="2000" spc="-1" strike="noStrike">
              <a:solidFill>
                <a:srgbClr val="000000"/>
              </a:solidFill>
              <a:latin typeface="Garamond"/>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Garamond"/>
              </a:rPr>
              <a:t>Seventh Outline Level</a:t>
            </a:r>
            <a:endParaRPr b="0" lang="en-US" sz="2000" spc="-1" strike="noStrike">
              <a:solidFill>
                <a:srgbClr val="000000"/>
              </a:solidFill>
              <a:latin typeface="Garamon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829080"/>
          </a:xfrm>
          <a:prstGeom prst="rect">
            <a:avLst/>
          </a:prstGeom>
          <a:noFill/>
          <a:ln w="0">
            <a:noFill/>
          </a:ln>
        </p:spPr>
        <p:txBody>
          <a:bodyPr anchor="ctr">
            <a:noAutofit/>
          </a:bodyPr>
          <a:p>
            <a:pPr>
              <a:lnSpc>
                <a:spcPct val="90000"/>
              </a:lnSpc>
              <a:buNone/>
            </a:pPr>
            <a:r>
              <a:rPr b="1" lang="en-US" sz="4400" spc="-1" strike="noStrike">
                <a:solidFill>
                  <a:srgbClr val="000000"/>
                </a:solidFill>
                <a:latin typeface="Garamond"/>
              </a:rPr>
              <a:t>Click to edit Master title style</a:t>
            </a:r>
            <a:endParaRPr b="0" lang="en-US" sz="4400" spc="-1" strike="noStrike">
              <a:solidFill>
                <a:srgbClr val="000000"/>
              </a:solidFill>
              <a:latin typeface="Garamond"/>
            </a:endParaRPr>
          </a:p>
        </p:txBody>
      </p:sp>
      <p:sp>
        <p:nvSpPr>
          <p:cNvPr id="42" name="PlaceHolder 2"/>
          <p:cNvSpPr>
            <a:spLocks noGrp="1"/>
          </p:cNvSpPr>
          <p:nvPr>
            <p:ph type="body"/>
          </p:nvPr>
        </p:nvSpPr>
        <p:spPr>
          <a:xfrm>
            <a:off x="838080" y="1351080"/>
            <a:ext cx="10515240" cy="4825440"/>
          </a:xfrm>
          <a:prstGeom prst="rect">
            <a:avLst/>
          </a:prstGeom>
          <a:noFill/>
          <a:ln w="0">
            <a:noFill/>
          </a:ln>
        </p:spPr>
        <p:txBody>
          <a:bodyPr anchor="t">
            <a:noAutofit/>
          </a:bodyPr>
          <a:p>
            <a:pPr marL="345960" indent="-345960">
              <a:lnSpc>
                <a:spcPct val="100000"/>
              </a:lnSpc>
              <a:spcAft>
                <a:spcPts val="1199"/>
              </a:spcAft>
              <a:buClr>
                <a:srgbClr val="000000"/>
              </a:buClr>
              <a:buFont typeface="Arial"/>
              <a:buChar char="•"/>
            </a:pPr>
            <a:r>
              <a:rPr b="0" lang="en-US" sz="2800" spc="-1" strike="noStrike">
                <a:solidFill>
                  <a:srgbClr val="000000"/>
                </a:solidFill>
                <a:latin typeface="Garamond"/>
              </a:rPr>
              <a:t>Click to edit Master text styles</a:t>
            </a:r>
            <a:endParaRPr b="0" lang="en-US" sz="2800" spc="-1" strike="noStrike">
              <a:solidFill>
                <a:srgbClr val="000000"/>
              </a:solidFill>
              <a:latin typeface="Garamond"/>
            </a:endParaRPr>
          </a:p>
          <a:p>
            <a:pPr lvl="1" marL="741240" indent="-284040">
              <a:lnSpc>
                <a:spcPct val="100000"/>
              </a:lnSpc>
              <a:spcAft>
                <a:spcPts val="1199"/>
              </a:spcAft>
              <a:buClr>
                <a:srgbClr val="000000"/>
              </a:buClr>
              <a:buSzPct val="70000"/>
              <a:buFont typeface="Courier New"/>
              <a:buChar char="o"/>
            </a:pPr>
            <a:r>
              <a:rPr b="0" lang="en-US" sz="2400" spc="-1" strike="noStrike">
                <a:solidFill>
                  <a:srgbClr val="000000"/>
                </a:solidFill>
                <a:latin typeface="Garamond"/>
              </a:rPr>
              <a:t>Second level</a:t>
            </a:r>
            <a:endParaRPr b="0" lang="en-US" sz="2400" spc="-1" strike="noStrike">
              <a:solidFill>
                <a:srgbClr val="000000"/>
              </a:solidFill>
              <a:latin typeface="Garamond"/>
            </a:endParaRPr>
          </a:p>
          <a:p>
            <a:pPr lvl="2" marL="1143000" indent="-228600">
              <a:lnSpc>
                <a:spcPct val="100000"/>
              </a:lnSpc>
              <a:spcAft>
                <a:spcPts val="1199"/>
              </a:spcAft>
              <a:buClr>
                <a:srgbClr val="000000"/>
              </a:buClr>
              <a:buSzPct val="60000"/>
              <a:buFont typeface="Wingdings" charset="2"/>
              <a:buChar char=""/>
            </a:pPr>
            <a:r>
              <a:rPr b="0" lang="en-US" sz="2000" spc="-1" strike="noStrike">
                <a:solidFill>
                  <a:srgbClr val="000000"/>
                </a:solidFill>
                <a:latin typeface="Garamond"/>
              </a:rPr>
              <a:t>Third level</a:t>
            </a:r>
            <a:endParaRPr b="0" lang="en-US" sz="2000" spc="-1" strike="noStrike">
              <a:solidFill>
                <a:srgbClr val="000000"/>
              </a:solidFill>
              <a:latin typeface="Garamond"/>
            </a:endParaRPr>
          </a:p>
          <a:p>
            <a:pPr lvl="3" marL="1600200" indent="-228600">
              <a:lnSpc>
                <a:spcPct val="100000"/>
              </a:lnSpc>
              <a:spcAft>
                <a:spcPts val="1199"/>
              </a:spcAft>
              <a:buClr>
                <a:srgbClr val="000000"/>
              </a:buClr>
              <a:buFont typeface="Garamond"/>
              <a:buChar char="-"/>
            </a:pPr>
            <a:r>
              <a:rPr b="0" lang="en-US" sz="1800" spc="-1" strike="noStrike">
                <a:solidFill>
                  <a:srgbClr val="000000"/>
                </a:solidFill>
                <a:latin typeface="Garamond"/>
              </a:rPr>
              <a:t>Fourth level</a:t>
            </a:r>
            <a:endParaRPr b="0" lang="en-US" sz="1800" spc="-1" strike="noStrike">
              <a:solidFill>
                <a:srgbClr val="000000"/>
              </a:solidFill>
              <a:latin typeface="Garamond"/>
            </a:endParaRPr>
          </a:p>
          <a:p>
            <a:pPr lvl="4" marL="2057400" indent="-228600">
              <a:lnSpc>
                <a:spcPct val="100000"/>
              </a:lnSpc>
              <a:spcAft>
                <a:spcPts val="1199"/>
              </a:spcAft>
              <a:buClr>
                <a:srgbClr val="000000"/>
              </a:buClr>
              <a:buFont typeface="Arial"/>
              <a:buChar char="•"/>
            </a:pPr>
            <a:r>
              <a:rPr b="0" lang="en-US" sz="1800" spc="-1" strike="noStrike">
                <a:solidFill>
                  <a:srgbClr val="000000"/>
                </a:solidFill>
                <a:latin typeface="Garamond"/>
              </a:rPr>
              <a:t>Fifth level</a:t>
            </a:r>
            <a:endParaRPr b="0" lang="en-US" sz="1800" spc="-1" strike="noStrike">
              <a:solidFill>
                <a:srgbClr val="000000"/>
              </a:solidFill>
              <a:latin typeface="Garamond"/>
            </a:endParaRPr>
          </a:p>
        </p:txBody>
      </p:sp>
      <p:sp>
        <p:nvSpPr>
          <p:cNvPr id="43" name="PlaceHolder 3"/>
          <p:cNvSpPr>
            <a:spLocks noGrp="1"/>
          </p:cNvSpPr>
          <p:nvPr>
            <p:ph type="dt"/>
          </p:nvPr>
        </p:nvSpPr>
        <p:spPr>
          <a:xfrm>
            <a:off x="838080" y="6356520"/>
            <a:ext cx="2742840" cy="364680"/>
          </a:xfrm>
          <a:prstGeom prst="rect">
            <a:avLst/>
          </a:prstGeom>
          <a:noFill/>
          <a:ln w="0">
            <a:noFill/>
          </a:ln>
        </p:spPr>
        <p:txBody>
          <a:bodyPr anchor="ctr">
            <a:noAutofit/>
          </a:bodyPr>
          <a:p>
            <a:pPr>
              <a:lnSpc>
                <a:spcPct val="100000"/>
              </a:lnSpc>
              <a:buNone/>
            </a:pPr>
            <a:fld id="{11DAA142-0306-449F-A855-5D9905F6B074}" type="datetime1">
              <a:rPr b="0" lang="en-US" sz="1200" spc="-1" strike="noStrike">
                <a:solidFill>
                  <a:srgbClr val="8b8b8b"/>
                </a:solidFill>
                <a:latin typeface="Garamond"/>
              </a:rPr>
              <a:t>07/29/2022</a:t>
            </a:fld>
            <a:endParaRPr b="0" lang="en-US"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a:noFill/>
          <a:ln w="0">
            <a:noFill/>
          </a:ln>
        </p:spPr>
        <p:txBody>
          <a:bodyPr anchor="ctr">
            <a:noAutofit/>
          </a:bodyPr>
          <a:p>
            <a:endParaRPr b="0" lang="en-US" sz="2400" spc="-1" strike="noStrike">
              <a:latin typeface="Times New Roman"/>
            </a:endParaRPr>
          </a:p>
        </p:txBody>
      </p:sp>
      <p:sp>
        <p:nvSpPr>
          <p:cNvPr id="45" name="PlaceHolder 5"/>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35C38996-A100-4B59-8B0A-835FF421D077}" type="slidenum">
              <a:rPr b="0" lang="en-US" sz="1200" spc="-1" strike="noStrike">
                <a:solidFill>
                  <a:srgbClr val="8b8b8b"/>
                </a:solidFill>
                <a:latin typeface="Garamond"/>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www.cdc.gov/nndss/index.html"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www.cdc.gov/healthywater/statistics/surveillance/notifiable.html" TargetMode="External"/><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www.hcup-us.ahrq.gov/"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cran.r-project.org/web/packages/data.table/index.html"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30040" y="623880"/>
            <a:ext cx="11731680" cy="2601000"/>
          </a:xfrm>
          <a:prstGeom prst="rect">
            <a:avLst/>
          </a:prstGeom>
          <a:noFill/>
          <a:ln w="0">
            <a:noFill/>
          </a:ln>
        </p:spPr>
        <p:txBody>
          <a:bodyPr anchor="b">
            <a:normAutofit fontScale="93000"/>
          </a:bodyPr>
          <a:p>
            <a:pPr algn="ctr">
              <a:lnSpc>
                <a:spcPct val="90000"/>
              </a:lnSpc>
              <a:buNone/>
            </a:pPr>
            <a:r>
              <a:rPr b="1" lang="en-US" sz="4000" spc="-1" strike="noStrike">
                <a:solidFill>
                  <a:srgbClr val="000000"/>
                </a:solidFill>
                <a:latin typeface="Garamond"/>
              </a:rPr>
              <a:t>Public Health Informatics and Technology Bootcamp</a:t>
            </a:r>
            <a:br/>
            <a:br/>
            <a:r>
              <a:rPr b="1" lang="en-US" sz="4000" spc="-1" strike="noStrike">
                <a:solidFill>
                  <a:srgbClr val="000000"/>
                </a:solidFill>
                <a:latin typeface="Garamond"/>
              </a:rPr>
              <a:t>Capstone Presentation</a:t>
            </a:r>
            <a:br/>
            <a:br/>
            <a:r>
              <a:rPr b="0" i="1" lang="en-US" sz="4900" spc="-1" strike="noStrike">
                <a:solidFill>
                  <a:srgbClr val="000000"/>
                </a:solidFill>
                <a:latin typeface="Garamond"/>
              </a:rPr>
              <a:t>Group </a:t>
            </a:r>
            <a:r>
              <a:rPr b="0" i="1" lang="en-US" sz="4900" spc="-1" strike="noStrike">
                <a:solidFill>
                  <a:srgbClr val="000000"/>
                </a:solidFill>
                <a:highlight>
                  <a:srgbClr val="ffff00"/>
                </a:highlight>
                <a:latin typeface="Garamond"/>
              </a:rPr>
              <a:t>X</a:t>
            </a:r>
            <a:endParaRPr b="0" lang="en-US" sz="4900" spc="-1" strike="noStrike">
              <a:solidFill>
                <a:srgbClr val="000000"/>
              </a:solidFill>
              <a:latin typeface="Garamond"/>
            </a:endParaRPr>
          </a:p>
        </p:txBody>
      </p:sp>
      <p:sp>
        <p:nvSpPr>
          <p:cNvPr id="83" name="PlaceHolder 2"/>
          <p:cNvSpPr>
            <a:spLocks noGrp="1"/>
          </p:cNvSpPr>
          <p:nvPr>
            <p:ph type="subTitle"/>
          </p:nvPr>
        </p:nvSpPr>
        <p:spPr>
          <a:xfrm>
            <a:off x="1523880" y="3873960"/>
            <a:ext cx="9143640" cy="2601000"/>
          </a:xfrm>
          <a:prstGeom prst="rect">
            <a:avLst/>
          </a:prstGeom>
          <a:noFill/>
          <a:ln w="0">
            <a:noFill/>
          </a:ln>
        </p:spPr>
        <p:txBody>
          <a:bodyPr anchor="t">
            <a:normAutofit fontScale="77000"/>
          </a:bodyPr>
          <a:p>
            <a:pPr algn="ctr">
              <a:lnSpc>
                <a:spcPct val="100000"/>
              </a:lnSpc>
              <a:spcAft>
                <a:spcPts val="1199"/>
              </a:spcAft>
              <a:buNone/>
              <a:tabLst>
                <a:tab algn="l" pos="0"/>
              </a:tabLst>
            </a:pPr>
            <a:r>
              <a:rPr b="0" lang="en-US" sz="2400" spc="-1" strike="noStrike">
                <a:solidFill>
                  <a:srgbClr val="000000"/>
                </a:solidFill>
                <a:highlight>
                  <a:srgbClr val="ffff00"/>
                </a:highlight>
                <a:latin typeface="Garamond"/>
              </a:rPr>
              <a:t>Group Member 1 First and Last Name</a:t>
            </a:r>
            <a:endParaRPr b="0" lang="en-US" sz="2400" spc="-1" strike="noStrike">
              <a:latin typeface="Arial"/>
            </a:endParaRPr>
          </a:p>
          <a:p>
            <a:pPr algn="ctr">
              <a:lnSpc>
                <a:spcPct val="100000"/>
              </a:lnSpc>
              <a:spcAft>
                <a:spcPts val="1199"/>
              </a:spcAft>
              <a:buNone/>
              <a:tabLst>
                <a:tab algn="l" pos="0"/>
              </a:tabLst>
            </a:pPr>
            <a:r>
              <a:rPr b="0" lang="en-US" sz="2400" spc="-1" strike="noStrike">
                <a:solidFill>
                  <a:srgbClr val="000000"/>
                </a:solidFill>
                <a:highlight>
                  <a:srgbClr val="ffff00"/>
                </a:highlight>
                <a:latin typeface="Garamond"/>
              </a:rPr>
              <a:t>Group Member 2 First and Last Name</a:t>
            </a:r>
            <a:endParaRPr b="0" lang="en-US" sz="2400" spc="-1" strike="noStrike">
              <a:latin typeface="Arial"/>
            </a:endParaRPr>
          </a:p>
          <a:p>
            <a:pPr algn="ctr">
              <a:lnSpc>
                <a:spcPct val="100000"/>
              </a:lnSpc>
              <a:spcAft>
                <a:spcPts val="1199"/>
              </a:spcAft>
              <a:buNone/>
              <a:tabLst>
                <a:tab algn="l" pos="0"/>
              </a:tabLst>
            </a:pPr>
            <a:r>
              <a:rPr b="0" lang="en-US" sz="2400" spc="-1" strike="noStrike">
                <a:solidFill>
                  <a:srgbClr val="000000"/>
                </a:solidFill>
                <a:highlight>
                  <a:srgbClr val="ffff00"/>
                </a:highlight>
                <a:latin typeface="Garamond"/>
              </a:rPr>
              <a:t>Group Member 3 First and Last Name</a:t>
            </a:r>
            <a:endParaRPr b="0" lang="en-US" sz="2400" spc="-1" strike="noStrike">
              <a:latin typeface="Arial"/>
            </a:endParaRPr>
          </a:p>
          <a:p>
            <a:pPr algn="ctr">
              <a:lnSpc>
                <a:spcPct val="100000"/>
              </a:lnSpc>
              <a:spcAft>
                <a:spcPts val="1199"/>
              </a:spcAft>
              <a:buNone/>
              <a:tabLst>
                <a:tab algn="l" pos="0"/>
              </a:tabLst>
            </a:pPr>
            <a:r>
              <a:rPr b="0" lang="en-US" sz="2400" spc="-1" strike="noStrike">
                <a:solidFill>
                  <a:srgbClr val="000000"/>
                </a:solidFill>
                <a:highlight>
                  <a:srgbClr val="ffff00"/>
                </a:highlight>
                <a:latin typeface="Garamond"/>
              </a:rPr>
              <a:t>Group Member 4 First and Last Name</a:t>
            </a:r>
            <a:endParaRPr b="0" lang="en-US" sz="2400" spc="-1" strike="noStrike">
              <a:latin typeface="Arial"/>
            </a:endParaRPr>
          </a:p>
          <a:p>
            <a:pPr algn="ctr">
              <a:lnSpc>
                <a:spcPct val="100000"/>
              </a:lnSpc>
              <a:spcAft>
                <a:spcPts val="1199"/>
              </a:spcAft>
              <a:buNone/>
              <a:tabLst>
                <a:tab algn="l" pos="0"/>
              </a:tabLst>
            </a:pPr>
            <a:r>
              <a:rPr b="0" lang="en-US" sz="2400" spc="-1" strike="noStrike">
                <a:solidFill>
                  <a:srgbClr val="000000"/>
                </a:solidFill>
                <a:highlight>
                  <a:srgbClr val="ffff00"/>
                </a:highlight>
                <a:latin typeface="Garamond"/>
              </a:rPr>
              <a:t>Group Member 5 First and Last Name</a:t>
            </a:r>
            <a:endParaRPr b="0" lang="en-US" sz="2400" spc="-1" strike="noStrike">
              <a:latin typeface="Arial"/>
            </a:endParaRPr>
          </a:p>
          <a:p>
            <a:pPr algn="ctr">
              <a:lnSpc>
                <a:spcPct val="100000"/>
              </a:lnSpc>
              <a:spcAft>
                <a:spcPts val="1199"/>
              </a:spcAft>
              <a:buNone/>
              <a:tabLst>
                <a:tab algn="l" pos="0"/>
              </a:tabLst>
            </a:pPr>
            <a:endParaRPr b="0" lang="en-US" sz="2400" spc="-1" strike="noStrike">
              <a:latin typeface="Arial"/>
            </a:endParaRPr>
          </a:p>
          <a:p>
            <a:pPr algn="ctr">
              <a:lnSpc>
                <a:spcPct val="100000"/>
              </a:lnSpc>
              <a:spcAft>
                <a:spcPts val="1199"/>
              </a:spcAft>
              <a:buNone/>
              <a:tabLst>
                <a:tab algn="l" pos="0"/>
              </a:tabLst>
            </a:pPr>
            <a:r>
              <a:rPr b="0" lang="en-US" sz="2400" spc="-1" strike="noStrike">
                <a:solidFill>
                  <a:srgbClr val="000000"/>
                </a:solidFill>
                <a:latin typeface="Garamond"/>
              </a:rPr>
              <a:t>Jul 29, 2022</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a:t>
            </a:r>
            <a:endParaRPr b="0" lang="en-US" sz="2800" spc="-1" strike="noStrike">
              <a:solidFill>
                <a:srgbClr val="000000"/>
              </a:solidFill>
              <a:latin typeface="Garamond"/>
            </a:endParaRPr>
          </a:p>
        </p:txBody>
      </p:sp>
      <p:sp>
        <p:nvSpPr>
          <p:cNvPr id="109"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Data Cleaning</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The original dataset had XXX encounters/rows and XXX unique patients.</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After cleaning the data, XXX encounters/row remained (XXX unique patients).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data cleaning removed X% of the total population.</a:t>
            </a:r>
            <a:endParaRPr b="0" lang="en-US" sz="2000" spc="-1" strike="noStrike">
              <a:latin typeface="Arial"/>
            </a:endParaRPr>
          </a:p>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Selection – Exclusion Criteria</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Encounters that did not originate in Florida were excluded. XXX encounter/rows (XXX patients) remained in the dataset after excluding encounters/patients not originating/residing in Florida.</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Patients who were ... were excluded. XXX encounters/rows (XXX patients) were left in the dataset after these exclusion criteria were applied. These encounters constituted the denominator of the study. </a:t>
            </a:r>
            <a:endParaRPr b="0" lang="en-US" sz="2000" spc="-1" strike="noStrike">
              <a:latin typeface="Arial"/>
            </a:endParaRPr>
          </a:p>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Selection – Inclusion Criteria</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The denominator population were further marked and selected based on two reportable diseases.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After applying the inclusion diagnoses codes, XXX encounters/row (XXX patients) were identified having … and XXX encounters/row (XXX patients) were identified having COVID. These population were treated as the numerator populations in the study.</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10"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699E7B49-81C6-45A2-BC89-82C6A5394E60}" type="slidenum">
              <a:rPr b="0" lang="en-US" sz="1200" spc="-1" strike="noStrike">
                <a:solidFill>
                  <a:srgbClr val="8b8b8b"/>
                </a:solidFill>
                <a:latin typeface="Garamond"/>
              </a:rPr>
              <a:t>10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6" descr=""/>
          <p:cNvPicPr/>
          <p:nvPr/>
        </p:nvPicPr>
        <p:blipFill>
          <a:blip r:embed="rId1"/>
          <a:stretch/>
        </p:blipFill>
        <p:spPr>
          <a:xfrm>
            <a:off x="2307600" y="2247480"/>
            <a:ext cx="7576200" cy="4291200"/>
          </a:xfrm>
          <a:prstGeom prst="rect">
            <a:avLst/>
          </a:prstGeom>
          <a:ln w="0">
            <a:noFill/>
          </a:ln>
        </p:spPr>
      </p:pic>
      <p:sp>
        <p:nvSpPr>
          <p:cNvPr id="112"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13"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Denominator Specs</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shows the boxplots of age across racial groups. </a:t>
            </a:r>
            <a:br/>
            <a:r>
              <a:rPr b="0" lang="en-US" sz="2000" spc="-1" strike="noStrike">
                <a:solidFill>
                  <a:srgbClr val="000000"/>
                </a:solidFill>
                <a:highlight>
                  <a:srgbClr val="ffff00"/>
                </a:highlight>
                <a:latin typeface="Garamond"/>
              </a:rPr>
              <a:t>(replace the diagram below with yours!)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14"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66216F59-E17C-445F-A01D-3CCDC4A3773D}" type="slidenum">
              <a:rPr b="0" lang="en-US" sz="1200" spc="-1" strike="noStrike">
                <a:solidFill>
                  <a:srgbClr val="8b8b8b"/>
                </a:solidFill>
                <a:latin typeface="Garamond"/>
              </a:rPr>
              <a:t>11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16"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Denominator Specs </a:t>
            </a:r>
            <a:r>
              <a:rPr b="0" i="1" lang="en-US" sz="2000" spc="-1" strike="noStrike">
                <a:solidFill>
                  <a:srgbClr val="000000"/>
                </a:solidFill>
                <a:latin typeface="Garamond"/>
              </a:rPr>
              <a:t>(cont.)</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shows the histogram of cost (left) and log of cost (right) for all patients.</a:t>
            </a:r>
            <a:br/>
            <a:r>
              <a:rPr b="0" lang="en-US" sz="2000" spc="-1" strike="noStrike">
                <a:solidFill>
                  <a:srgbClr val="000000"/>
                </a:solidFill>
                <a:highlight>
                  <a:srgbClr val="ffff00"/>
                </a:highlight>
                <a:latin typeface="Garamond"/>
              </a:rPr>
              <a:t>(replace the diagrams below with yours!)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17"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EA8702ED-5927-4231-B778-007E598527D3}" type="slidenum">
              <a:rPr b="0" lang="en-US" sz="1200" spc="-1" strike="noStrike">
                <a:solidFill>
                  <a:srgbClr val="8b8b8b"/>
                </a:solidFill>
                <a:latin typeface="Garamond"/>
              </a:rPr>
              <a:t>12</a:t>
            </a:fld>
            <a:endParaRPr b="0" lang="en-US" sz="1200" spc="-1" strike="noStrike">
              <a:latin typeface="Times New Roman"/>
            </a:endParaRPr>
          </a:p>
        </p:txBody>
      </p:sp>
      <p:pic>
        <p:nvPicPr>
          <p:cNvPr id="118" name="Picture 4" descr=""/>
          <p:cNvPicPr/>
          <p:nvPr/>
        </p:nvPicPr>
        <p:blipFill>
          <a:blip r:embed="rId1"/>
          <a:stretch/>
        </p:blipFill>
        <p:spPr>
          <a:xfrm>
            <a:off x="915840" y="2668680"/>
            <a:ext cx="4903560" cy="3919680"/>
          </a:xfrm>
          <a:prstGeom prst="rect">
            <a:avLst/>
          </a:prstGeom>
          <a:ln w="0">
            <a:noFill/>
          </a:ln>
        </p:spPr>
      </p:pic>
      <p:pic>
        <p:nvPicPr>
          <p:cNvPr id="119" name="Picture 6" descr=""/>
          <p:cNvPicPr/>
          <p:nvPr/>
        </p:nvPicPr>
        <p:blipFill>
          <a:blip r:embed="rId2"/>
          <a:stretch/>
        </p:blipFill>
        <p:spPr>
          <a:xfrm>
            <a:off x="6372360" y="2668680"/>
            <a:ext cx="4903560" cy="3919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Picture 7" descr=""/>
          <p:cNvPicPr/>
          <p:nvPr/>
        </p:nvPicPr>
        <p:blipFill>
          <a:blip r:embed="rId1"/>
          <a:stretch/>
        </p:blipFill>
        <p:spPr>
          <a:xfrm>
            <a:off x="1990800" y="2257560"/>
            <a:ext cx="8210160" cy="4600080"/>
          </a:xfrm>
          <a:prstGeom prst="rect">
            <a:avLst/>
          </a:prstGeom>
          <a:ln w="0">
            <a:noFill/>
          </a:ln>
        </p:spPr>
      </p:pic>
      <p:sp>
        <p:nvSpPr>
          <p:cNvPr id="121"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22"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Numerator #1 Specs (COVID)</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boxplots show the spread of hospital length of stay (log converted) across the numerator #1 population (COVID) vs. the rest of the population (non-COVID).</a:t>
            </a:r>
            <a:br/>
            <a:r>
              <a:rPr b="0" lang="en-US" sz="2000" spc="-1" strike="noStrike">
                <a:solidFill>
                  <a:srgbClr val="000000"/>
                </a:solidFill>
                <a:highlight>
                  <a:srgbClr val="ffff00"/>
                </a:highlight>
                <a:latin typeface="Garamond"/>
              </a:rPr>
              <a:t>(replace the diagram below with yours!)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23"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D99BDEB6-A32F-4535-92BD-206F6708A461}" type="slidenum">
              <a:rPr b="0" lang="en-US" sz="1200" spc="-1" strike="noStrike">
                <a:solidFill>
                  <a:srgbClr val="8b8b8b"/>
                </a:solidFill>
                <a:latin typeface="Garamond"/>
              </a:rPr>
              <a:t>13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4" descr=""/>
          <p:cNvPicPr/>
          <p:nvPr/>
        </p:nvPicPr>
        <p:blipFill>
          <a:blip r:embed="rId1"/>
          <a:stretch/>
        </p:blipFill>
        <p:spPr>
          <a:xfrm>
            <a:off x="1990800" y="2226600"/>
            <a:ext cx="8210160" cy="4600080"/>
          </a:xfrm>
          <a:prstGeom prst="rect">
            <a:avLst/>
          </a:prstGeom>
          <a:ln w="0">
            <a:noFill/>
          </a:ln>
        </p:spPr>
      </p:pic>
      <p:sp>
        <p:nvSpPr>
          <p:cNvPr id="125"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26"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Numerator #2 Specs </a:t>
            </a:r>
            <a:r>
              <a:rPr b="0" i="1" lang="en-US" sz="1800" spc="-1" strike="noStrike">
                <a:solidFill>
                  <a:srgbClr val="000000"/>
                </a:solidFill>
                <a:latin typeface="Garamond"/>
              </a:rPr>
              <a:t>(your group-specific reportable disease)</a:t>
            </a:r>
            <a:endParaRPr b="0" lang="en-US" sz="18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boxplots show the spread of hospital length of stay (log converted) across the numerator #2 population (with reportable disease) vs. the rest of the population (without reportable disease).</a:t>
            </a:r>
            <a:br/>
            <a:r>
              <a:rPr b="0" lang="en-US" sz="2000" spc="-1" strike="noStrike">
                <a:solidFill>
                  <a:srgbClr val="000000"/>
                </a:solidFill>
                <a:highlight>
                  <a:srgbClr val="ffff00"/>
                </a:highlight>
                <a:latin typeface="Garamond"/>
              </a:rPr>
              <a:t>(replace the diagram below with yours!)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27"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55B2469E-DE6A-42C3-BF20-310E523679E9}" type="slidenum">
              <a:rPr b="0" lang="en-US" sz="1200" spc="-1" strike="noStrike">
                <a:solidFill>
                  <a:srgbClr val="8b8b8b"/>
                </a:solidFill>
                <a:latin typeface="Garamond"/>
              </a:rPr>
              <a:t>14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29"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Aim 1: Comparing LOS of Population Numerator #1 and #2</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Mean of hospital length of stay among COVID patients was XXX, which was (or was not) significantly different from the mean of hospital length of stay among non-COVID patients (p-value = XXX).</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Mean of hospital length of stay among patients with the reportable disease was XXX, which was (or was not) significantly different from the mean of hospital length of stay among patients without the reportable disease (p-value = XXX).</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Mean of hospital length of stay among COVID patients was XXX, which was (or was not) significantly different from the mean of hospital length of stay among patients with the reportable disease (p-value = XXX).</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30"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93F8EA56-2B4D-4D05-A9D6-DB1AD57812EE}" type="slidenum">
              <a:rPr b="0" lang="en-US" sz="1200" spc="-1" strike="noStrike">
                <a:solidFill>
                  <a:srgbClr val="8b8b8b"/>
                </a:solidFill>
                <a:latin typeface="Garamond"/>
              </a:rPr>
              <a:t>15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32"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Aim 2: Regression Results of Denominator Population</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output summarizes the regression examining the effect of race on hospital LOS in the denominator population (all patients).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Black patients had a coefficient of XXX in predicting hospital LOS compared to White patients.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33"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53914187-4DC0-4D81-82EF-5773F451B842}" type="slidenum">
              <a:rPr b="0" lang="en-US" sz="1200" spc="-1" strike="noStrike">
                <a:solidFill>
                  <a:srgbClr val="8b8b8b"/>
                </a:solidFill>
                <a:latin typeface="Garamond"/>
              </a:rPr>
              <a:t>16</a:t>
            </a:fld>
            <a:endParaRPr b="0" lang="en-US" sz="1200" spc="-1" strike="noStrike">
              <a:latin typeface="Times New Roman"/>
            </a:endParaRPr>
          </a:p>
        </p:txBody>
      </p:sp>
      <p:sp>
        <p:nvSpPr>
          <p:cNvPr id="134" name="TextBox 9"/>
          <p:cNvSpPr/>
          <p:nvPr/>
        </p:nvSpPr>
        <p:spPr>
          <a:xfrm>
            <a:off x="677520" y="3049200"/>
            <a:ext cx="6267960" cy="349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	</a:t>
            </a:r>
            <a:r>
              <a:rPr b="0" lang="en-US" sz="1600" spc="-1" strike="noStrike">
                <a:solidFill>
                  <a:srgbClr val="000000"/>
                </a:solidFill>
                <a:latin typeface="Garamond"/>
              </a:rPr>
              <a:t>	</a:t>
            </a:r>
            <a:r>
              <a:rPr b="0" lang="en-US" sz="1600" spc="-1" strike="noStrike">
                <a:solidFill>
                  <a:srgbClr val="000000"/>
                </a:solidFill>
                <a:latin typeface="Garamond"/>
              </a:rPr>
              <a:t>Estimate Std. Error t value Pr(&gt;|t|)    </a:t>
            </a:r>
            <a:endParaRPr b="0" lang="en-US" sz="1600" spc="-1" strike="noStrike">
              <a:latin typeface="Arial"/>
            </a:endParaRPr>
          </a:p>
          <a:p>
            <a:pPr>
              <a:lnSpc>
                <a:spcPct val="100000"/>
              </a:lnSpc>
              <a:buNone/>
            </a:pPr>
            <a:r>
              <a:rPr b="0" lang="en-US" sz="1600" spc="-1" strike="noStrike">
                <a:solidFill>
                  <a:srgbClr val="000000"/>
                </a:solidFill>
                <a:latin typeface="Garamond"/>
              </a:rPr>
              <a:t>(Intercept)             </a:t>
            </a:r>
            <a:r>
              <a:rPr b="0" lang="en-US" sz="1600" spc="-1" strike="noStrike">
                <a:solidFill>
                  <a:srgbClr val="000000"/>
                </a:solidFill>
                <a:latin typeface="Garamond"/>
              </a:rPr>
              <a:t>	</a:t>
            </a:r>
            <a:r>
              <a:rPr b="0" lang="en-US" sz="1600" spc="-1" strike="noStrike">
                <a:solidFill>
                  <a:srgbClr val="000000"/>
                </a:solidFill>
                <a:latin typeface="Garamond"/>
              </a:rPr>
              <a:t> 0.4008087  0.0238931  16.775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race_catAsian          </a:t>
            </a:r>
            <a:r>
              <a:rPr b="0" lang="en-US" sz="1600" spc="-1" strike="noStrike">
                <a:solidFill>
                  <a:srgbClr val="000000"/>
                </a:solidFill>
                <a:latin typeface="Garamond"/>
              </a:rPr>
              <a:t>	</a:t>
            </a:r>
            <a:r>
              <a:rPr b="0" lang="en-US" sz="1600" spc="-1" strike="noStrike">
                <a:solidFill>
                  <a:srgbClr val="000000"/>
                </a:solidFill>
                <a:latin typeface="Garamond"/>
              </a:rPr>
              <a:t> 0.6987520  0.0532417  13.124  &lt; 2e-16 ***</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race_catBlack           </a:t>
            </a:r>
            <a:r>
              <a:rPr b="0" lang="en-US" sz="1600" spc="-1" strike="noStrike">
                <a:solidFill>
                  <a:srgbClr val="000000"/>
                </a:solidFill>
                <a:highlight>
                  <a:srgbClr val="ffff00"/>
                </a:highlight>
                <a:latin typeface="Garamond"/>
              </a:rPr>
              <a:t>	</a:t>
            </a:r>
            <a:r>
              <a:rPr b="0" lang="en-US" sz="1600" spc="-1" strike="noStrike">
                <a:solidFill>
                  <a:srgbClr val="000000"/>
                </a:solidFill>
                <a:highlight>
                  <a:srgbClr val="ffff00"/>
                </a:highlight>
                <a:latin typeface="Garamond"/>
              </a:rPr>
              <a:t> 0.8208621  0.0137831  59.556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race_catOther           </a:t>
            </a:r>
            <a:r>
              <a:rPr b="0" lang="en-US" sz="1600" spc="-1" strike="noStrike">
                <a:solidFill>
                  <a:srgbClr val="000000"/>
                </a:solidFill>
                <a:latin typeface="Garamond"/>
              </a:rPr>
              <a:t>	</a:t>
            </a:r>
            <a:r>
              <a:rPr b="0" lang="en-US" sz="1600" spc="-1" strike="noStrike">
                <a:solidFill>
                  <a:srgbClr val="000000"/>
                </a:solidFill>
                <a:latin typeface="Garamond"/>
              </a:rPr>
              <a:t> 0.7338743  0.0134046  54.748  &lt; 2e-16 ***</a:t>
            </a:r>
            <a:endParaRPr b="0" lang="en-US" sz="1600" spc="-1" strike="noStrike">
              <a:latin typeface="Arial"/>
            </a:endParaRPr>
          </a:p>
          <a:p>
            <a:pPr>
              <a:lnSpc>
                <a:spcPct val="100000"/>
              </a:lnSpc>
              <a:buNone/>
            </a:pPr>
            <a:r>
              <a:rPr b="0" lang="en-US" sz="1600" spc="-1" strike="noStrike">
                <a:solidFill>
                  <a:srgbClr val="000000"/>
                </a:solidFill>
                <a:latin typeface="Garamond"/>
              </a:rPr>
              <a:t>sex_catM                </a:t>
            </a:r>
            <a:r>
              <a:rPr b="0" lang="en-US" sz="1600" spc="-1" strike="noStrike">
                <a:solidFill>
                  <a:srgbClr val="000000"/>
                </a:solidFill>
                <a:latin typeface="Garamond"/>
              </a:rPr>
              <a:t>	</a:t>
            </a:r>
            <a:r>
              <a:rPr b="0" lang="en-US" sz="1600" spc="-1" strike="noStrike">
                <a:solidFill>
                  <a:srgbClr val="000000"/>
                </a:solidFill>
                <a:latin typeface="Garamond"/>
              </a:rPr>
              <a:t> 0.4891362  0.0101101  48.381  &lt; 2e-16 ***</a:t>
            </a:r>
            <a:endParaRPr b="0" lang="en-US" sz="1600" spc="-1" strike="noStrike">
              <a:latin typeface="Arial"/>
            </a:endParaRPr>
          </a:p>
          <a:p>
            <a:pPr>
              <a:lnSpc>
                <a:spcPct val="100000"/>
              </a:lnSpc>
              <a:buNone/>
            </a:pPr>
            <a:r>
              <a:rPr b="0" lang="en-US" sz="1600" spc="-1" strike="noStrike">
                <a:solidFill>
                  <a:srgbClr val="000000"/>
                </a:solidFill>
                <a:latin typeface="Garamond"/>
              </a:rPr>
              <a:t>age                    </a:t>
            </a:r>
            <a:r>
              <a:rPr b="0" lang="en-US" sz="1600" spc="-1" strike="noStrike">
                <a:solidFill>
                  <a:srgbClr val="000000"/>
                </a:solidFill>
                <a:latin typeface="Garamond"/>
              </a:rPr>
              <a:t>	</a:t>
            </a:r>
            <a:r>
              <a:rPr b="0" lang="en-US" sz="1600" spc="-1" strike="noStrike">
                <a:solidFill>
                  <a:srgbClr val="000000"/>
                </a:solidFill>
                <a:latin typeface="Garamond"/>
              </a:rPr>
              <a:t> -0.0189662  0.0003548 -53.449  &lt; 2e-16 ***</a:t>
            </a:r>
            <a:endParaRPr b="0" lang="en-US" sz="1600" spc="-1" strike="noStrike">
              <a:latin typeface="Arial"/>
            </a:endParaRPr>
          </a:p>
          <a:p>
            <a:pPr>
              <a:lnSpc>
                <a:spcPct val="100000"/>
              </a:lnSpc>
              <a:buNone/>
            </a:pPr>
            <a:r>
              <a:rPr b="0" lang="en-US" sz="1600" spc="-1" strike="noStrike">
                <a:solidFill>
                  <a:srgbClr val="000000"/>
                </a:solidFill>
                <a:latin typeface="Garamond"/>
              </a:rPr>
              <a:t>dx_count                </a:t>
            </a:r>
            <a:r>
              <a:rPr b="0" lang="en-US" sz="1600" spc="-1" strike="noStrike">
                <a:solidFill>
                  <a:srgbClr val="000000"/>
                </a:solidFill>
                <a:latin typeface="Garamond"/>
              </a:rPr>
              <a:t>	</a:t>
            </a:r>
            <a:r>
              <a:rPr b="0" lang="en-US" sz="1600" spc="-1" strike="noStrike">
                <a:solidFill>
                  <a:srgbClr val="000000"/>
                </a:solidFill>
                <a:latin typeface="Garamond"/>
              </a:rPr>
              <a:t> 0.3511685  0.0007028 499.644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insurance_catMedicaid  0.6522890  0.0202835  32.159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insurance_catMedicare  0.1004589  0.0183317   5.480 4.25e-08 ***</a:t>
            </a:r>
            <a:endParaRPr b="0" lang="en-US" sz="1600" spc="-1" strike="noStrike">
              <a:latin typeface="Arial"/>
            </a:endParaRPr>
          </a:p>
          <a:p>
            <a:pPr>
              <a:lnSpc>
                <a:spcPct val="100000"/>
              </a:lnSpc>
              <a:buNone/>
            </a:pPr>
            <a:r>
              <a:rPr b="0" lang="en-US" sz="1600" spc="-1" strike="noStrike">
                <a:solidFill>
                  <a:srgbClr val="000000"/>
                </a:solidFill>
                <a:latin typeface="Garamond"/>
              </a:rPr>
              <a:t>insurance_catPrivate    </a:t>
            </a:r>
            <a:r>
              <a:rPr b="0" lang="en-US" sz="1600" spc="-1" strike="noStrike">
                <a:solidFill>
                  <a:srgbClr val="000000"/>
                </a:solidFill>
                <a:latin typeface="Garamond"/>
              </a:rPr>
              <a:t>	</a:t>
            </a:r>
            <a:r>
              <a:rPr b="0" lang="en-US" sz="1600" spc="-1" strike="noStrike">
                <a:solidFill>
                  <a:srgbClr val="000000"/>
                </a:solidFill>
                <a:latin typeface="Garamond"/>
              </a:rPr>
              <a:t>  0.5402355  0.0182156  29.658  &lt; 2e-16 ***</a:t>
            </a:r>
            <a:endParaRPr b="0" lang="en-US" sz="1600" spc="-1" strike="noStrike">
              <a:latin typeface="Arial"/>
            </a:endParaRPr>
          </a:p>
          <a:p>
            <a:pPr>
              <a:lnSpc>
                <a:spcPct val="100000"/>
              </a:lnSpc>
              <a:buNone/>
            </a:pPr>
            <a:r>
              <a:rPr b="0" lang="en-US" sz="1600" spc="-1" strike="noStrike">
                <a:solidFill>
                  <a:srgbClr val="000000"/>
                </a:solidFill>
                <a:latin typeface="Garamond"/>
              </a:rPr>
              <a:t>address_rural_catRural -0.3144092  0.0392475  -8.011 1.14e-15 ***</a:t>
            </a:r>
            <a:endParaRPr b="0" lang="en-US" sz="1600" spc="-1" strike="noStrike">
              <a:latin typeface="Arial"/>
            </a:endParaRPr>
          </a:p>
          <a:p>
            <a:pPr>
              <a:lnSpc>
                <a:spcPct val="100000"/>
              </a:lnSpc>
              <a:buNone/>
            </a:pPr>
            <a:r>
              <a:rPr b="0" lang="en-US" sz="1600" spc="-1" strike="noStrike">
                <a:solidFill>
                  <a:srgbClr val="000000"/>
                </a:solidFill>
                <a:latin typeface="Garamond"/>
              </a:rPr>
              <a:t>---</a:t>
            </a:r>
            <a:endParaRPr b="0" lang="en-US" sz="1600" spc="-1" strike="noStrike">
              <a:latin typeface="Arial"/>
            </a:endParaRPr>
          </a:p>
          <a:p>
            <a:pPr>
              <a:lnSpc>
                <a:spcPct val="100000"/>
              </a:lnSpc>
              <a:buNone/>
            </a:pPr>
            <a:r>
              <a:rPr b="0" lang="en-US" sz="1600" spc="-1" strike="noStrike">
                <a:solidFill>
                  <a:srgbClr val="000000"/>
                </a:solidFill>
                <a:latin typeface="Garamond"/>
              </a:rPr>
              <a:t>Signif. codes:  0 ‘***’ 0.001 ‘**’ 0.01 ‘*’ 0.05 ‘.’ 0.1 ‘ ’ 1</a:t>
            </a:r>
            <a:endParaRPr b="0" lang="en-US" sz="1600" spc="-1" strike="noStrike">
              <a:latin typeface="Arial"/>
            </a:endParaRPr>
          </a:p>
        </p:txBody>
      </p:sp>
      <p:sp>
        <p:nvSpPr>
          <p:cNvPr id="135" name="TextBox 11"/>
          <p:cNvSpPr/>
          <p:nvPr/>
        </p:nvSpPr>
        <p:spPr>
          <a:xfrm>
            <a:off x="6427800" y="3049200"/>
            <a:ext cx="5417280" cy="13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Residual standard error: 7.151 on 2083850 degrees of freedom</a:t>
            </a:r>
            <a:endParaRPr b="0" lang="en-US" sz="1600" spc="-1" strike="noStrike">
              <a:latin typeface="Arial"/>
            </a:endParaRPr>
          </a:p>
          <a:p>
            <a:pPr>
              <a:lnSpc>
                <a:spcPct val="100000"/>
              </a:lnSpc>
              <a:buNone/>
            </a:pPr>
            <a:r>
              <a:rPr b="0" lang="en-US" sz="1600" spc="-1" strike="noStrike">
                <a:solidFill>
                  <a:srgbClr val="000000"/>
                </a:solidFill>
                <a:latin typeface="Garamond"/>
              </a:rPr>
              <a:t>Multiple R-squared:  0.1187</a:t>
            </a:r>
            <a:endParaRPr b="0" lang="en-US" sz="1600" spc="-1" strike="noStrike">
              <a:latin typeface="Arial"/>
            </a:endParaRPr>
          </a:p>
          <a:p>
            <a:pPr>
              <a:lnSpc>
                <a:spcPct val="100000"/>
              </a:lnSpc>
              <a:buNone/>
            </a:pPr>
            <a:r>
              <a:rPr b="0" lang="en-US" sz="1600" spc="-1" strike="noStrike">
                <a:solidFill>
                  <a:srgbClr val="000000"/>
                </a:solidFill>
                <a:latin typeface="Garamond"/>
              </a:rPr>
              <a:t>Adjusted R-squared:  0.1187 </a:t>
            </a:r>
            <a:endParaRPr b="0" lang="en-US" sz="1600" spc="-1" strike="noStrike">
              <a:latin typeface="Arial"/>
            </a:endParaRPr>
          </a:p>
          <a:p>
            <a:pPr>
              <a:lnSpc>
                <a:spcPct val="100000"/>
              </a:lnSpc>
              <a:buNone/>
            </a:pPr>
            <a:r>
              <a:rPr b="0" lang="en-US" sz="1600" spc="-1" strike="noStrike">
                <a:solidFill>
                  <a:srgbClr val="000000"/>
                </a:solidFill>
                <a:latin typeface="Garamond"/>
              </a:rPr>
              <a:t>F-statistic: 2.807e+04 on 10 and 2083850 DF,</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p-value: &lt; 2.2e-16</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37"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Aim 2: Regression Results of Numerator #1 Population</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output summarizes the regression examining the effect of race on hospital LOS in the numerator #1 population (COVID patients).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Black patients had a coefficient of XXX in predicting hospital LOS compared to White patients.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38"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58386698-1E00-48EC-964C-ED74F6866A52}" type="slidenum">
              <a:rPr b="0" lang="en-US" sz="1200" spc="-1" strike="noStrike">
                <a:solidFill>
                  <a:srgbClr val="8b8b8b"/>
                </a:solidFill>
                <a:latin typeface="Garamond"/>
              </a:rPr>
              <a:t>17</a:t>
            </a:fld>
            <a:endParaRPr b="0" lang="en-US" sz="1200" spc="-1" strike="noStrike">
              <a:latin typeface="Times New Roman"/>
            </a:endParaRPr>
          </a:p>
        </p:txBody>
      </p:sp>
      <p:sp>
        <p:nvSpPr>
          <p:cNvPr id="139" name="TextBox 4"/>
          <p:cNvSpPr/>
          <p:nvPr/>
        </p:nvSpPr>
        <p:spPr>
          <a:xfrm>
            <a:off x="677520" y="3049200"/>
            <a:ext cx="6267960" cy="349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	</a:t>
            </a:r>
            <a:r>
              <a:rPr b="0" lang="en-US" sz="1600" spc="-1" strike="noStrike">
                <a:solidFill>
                  <a:srgbClr val="000000"/>
                </a:solidFill>
                <a:latin typeface="Garamond"/>
              </a:rPr>
              <a:t>	</a:t>
            </a:r>
            <a:r>
              <a:rPr b="0" lang="en-US" sz="1600" spc="-1" strike="noStrike">
                <a:solidFill>
                  <a:srgbClr val="000000"/>
                </a:solidFill>
                <a:latin typeface="Garamond"/>
              </a:rPr>
              <a:t>Estimate Std. Error t value Pr(&gt;|t|)    </a:t>
            </a:r>
            <a:endParaRPr b="0" lang="en-US" sz="1600" spc="-1" strike="noStrike">
              <a:latin typeface="Arial"/>
            </a:endParaRPr>
          </a:p>
          <a:p>
            <a:pPr>
              <a:lnSpc>
                <a:spcPct val="100000"/>
              </a:lnSpc>
              <a:buNone/>
            </a:pPr>
            <a:r>
              <a:rPr b="0" lang="en-US" sz="1600" spc="-1" strike="noStrike">
                <a:solidFill>
                  <a:srgbClr val="000000"/>
                </a:solidFill>
                <a:latin typeface="Garamond"/>
              </a:rPr>
              <a:t>(Intercept)             </a:t>
            </a:r>
            <a:r>
              <a:rPr b="0" lang="en-US" sz="1600" spc="-1" strike="noStrike">
                <a:solidFill>
                  <a:srgbClr val="000000"/>
                </a:solidFill>
                <a:latin typeface="Garamond"/>
              </a:rPr>
              <a:t>	</a:t>
            </a:r>
            <a:r>
              <a:rPr b="0" lang="en-US" sz="1600" spc="-1" strike="noStrike">
                <a:solidFill>
                  <a:srgbClr val="000000"/>
                </a:solidFill>
                <a:latin typeface="Garamond"/>
              </a:rPr>
              <a:t> 0.4008087  0.0238931  16.775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race_catAsian          </a:t>
            </a:r>
            <a:r>
              <a:rPr b="0" lang="en-US" sz="1600" spc="-1" strike="noStrike">
                <a:solidFill>
                  <a:srgbClr val="000000"/>
                </a:solidFill>
                <a:latin typeface="Garamond"/>
              </a:rPr>
              <a:t>	</a:t>
            </a:r>
            <a:r>
              <a:rPr b="0" lang="en-US" sz="1600" spc="-1" strike="noStrike">
                <a:solidFill>
                  <a:srgbClr val="000000"/>
                </a:solidFill>
                <a:latin typeface="Garamond"/>
              </a:rPr>
              <a:t> 0.6987520  0.0532417  13.124  &lt; 2e-16 ***</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race_catBlack           </a:t>
            </a:r>
            <a:r>
              <a:rPr b="0" lang="en-US" sz="1600" spc="-1" strike="noStrike">
                <a:solidFill>
                  <a:srgbClr val="000000"/>
                </a:solidFill>
                <a:highlight>
                  <a:srgbClr val="ffff00"/>
                </a:highlight>
                <a:latin typeface="Garamond"/>
              </a:rPr>
              <a:t>	</a:t>
            </a:r>
            <a:r>
              <a:rPr b="0" lang="en-US" sz="1600" spc="-1" strike="noStrike">
                <a:solidFill>
                  <a:srgbClr val="000000"/>
                </a:solidFill>
                <a:highlight>
                  <a:srgbClr val="ffff00"/>
                </a:highlight>
                <a:latin typeface="Garamond"/>
              </a:rPr>
              <a:t> 0.8208621  0.0137831  59.556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race_catOther           </a:t>
            </a:r>
            <a:r>
              <a:rPr b="0" lang="en-US" sz="1600" spc="-1" strike="noStrike">
                <a:solidFill>
                  <a:srgbClr val="000000"/>
                </a:solidFill>
                <a:latin typeface="Garamond"/>
              </a:rPr>
              <a:t>	</a:t>
            </a:r>
            <a:r>
              <a:rPr b="0" lang="en-US" sz="1600" spc="-1" strike="noStrike">
                <a:solidFill>
                  <a:srgbClr val="000000"/>
                </a:solidFill>
                <a:latin typeface="Garamond"/>
              </a:rPr>
              <a:t> 0.7338743  0.0134046  54.748  &lt; 2e-16 ***</a:t>
            </a:r>
            <a:endParaRPr b="0" lang="en-US" sz="1600" spc="-1" strike="noStrike">
              <a:latin typeface="Arial"/>
            </a:endParaRPr>
          </a:p>
          <a:p>
            <a:pPr>
              <a:lnSpc>
                <a:spcPct val="100000"/>
              </a:lnSpc>
              <a:buNone/>
            </a:pPr>
            <a:r>
              <a:rPr b="0" lang="en-US" sz="1600" spc="-1" strike="noStrike">
                <a:solidFill>
                  <a:srgbClr val="000000"/>
                </a:solidFill>
                <a:latin typeface="Garamond"/>
              </a:rPr>
              <a:t>sex_catM                </a:t>
            </a:r>
            <a:r>
              <a:rPr b="0" lang="en-US" sz="1600" spc="-1" strike="noStrike">
                <a:solidFill>
                  <a:srgbClr val="000000"/>
                </a:solidFill>
                <a:latin typeface="Garamond"/>
              </a:rPr>
              <a:t>	</a:t>
            </a:r>
            <a:r>
              <a:rPr b="0" lang="en-US" sz="1600" spc="-1" strike="noStrike">
                <a:solidFill>
                  <a:srgbClr val="000000"/>
                </a:solidFill>
                <a:latin typeface="Garamond"/>
              </a:rPr>
              <a:t> 0.4891362  0.0101101  48.381  &lt; 2e-16 ***</a:t>
            </a:r>
            <a:endParaRPr b="0" lang="en-US" sz="1600" spc="-1" strike="noStrike">
              <a:latin typeface="Arial"/>
            </a:endParaRPr>
          </a:p>
          <a:p>
            <a:pPr>
              <a:lnSpc>
                <a:spcPct val="100000"/>
              </a:lnSpc>
              <a:buNone/>
            </a:pPr>
            <a:r>
              <a:rPr b="0" lang="en-US" sz="1600" spc="-1" strike="noStrike">
                <a:solidFill>
                  <a:srgbClr val="000000"/>
                </a:solidFill>
                <a:latin typeface="Garamond"/>
              </a:rPr>
              <a:t>age                    </a:t>
            </a:r>
            <a:r>
              <a:rPr b="0" lang="en-US" sz="1600" spc="-1" strike="noStrike">
                <a:solidFill>
                  <a:srgbClr val="000000"/>
                </a:solidFill>
                <a:latin typeface="Garamond"/>
              </a:rPr>
              <a:t>	</a:t>
            </a:r>
            <a:r>
              <a:rPr b="0" lang="en-US" sz="1600" spc="-1" strike="noStrike">
                <a:solidFill>
                  <a:srgbClr val="000000"/>
                </a:solidFill>
                <a:latin typeface="Garamond"/>
              </a:rPr>
              <a:t> -0.0189662  0.0003548 -53.449  &lt; 2e-16 ***</a:t>
            </a:r>
            <a:endParaRPr b="0" lang="en-US" sz="1600" spc="-1" strike="noStrike">
              <a:latin typeface="Arial"/>
            </a:endParaRPr>
          </a:p>
          <a:p>
            <a:pPr>
              <a:lnSpc>
                <a:spcPct val="100000"/>
              </a:lnSpc>
              <a:buNone/>
            </a:pPr>
            <a:r>
              <a:rPr b="0" lang="en-US" sz="1600" spc="-1" strike="noStrike">
                <a:solidFill>
                  <a:srgbClr val="000000"/>
                </a:solidFill>
                <a:latin typeface="Garamond"/>
              </a:rPr>
              <a:t>dx_count                </a:t>
            </a:r>
            <a:r>
              <a:rPr b="0" lang="en-US" sz="1600" spc="-1" strike="noStrike">
                <a:solidFill>
                  <a:srgbClr val="000000"/>
                </a:solidFill>
                <a:latin typeface="Garamond"/>
              </a:rPr>
              <a:t>	</a:t>
            </a:r>
            <a:r>
              <a:rPr b="0" lang="en-US" sz="1600" spc="-1" strike="noStrike">
                <a:solidFill>
                  <a:srgbClr val="000000"/>
                </a:solidFill>
                <a:latin typeface="Garamond"/>
              </a:rPr>
              <a:t> 0.3511685  0.0007028 499.644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insurance_catMedicaid  0.6522890  0.0202835  32.159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insurance_catMedicare  0.1004589  0.0183317   5.480 4.25e-08 ***</a:t>
            </a:r>
            <a:endParaRPr b="0" lang="en-US" sz="1600" spc="-1" strike="noStrike">
              <a:latin typeface="Arial"/>
            </a:endParaRPr>
          </a:p>
          <a:p>
            <a:pPr>
              <a:lnSpc>
                <a:spcPct val="100000"/>
              </a:lnSpc>
              <a:buNone/>
            </a:pPr>
            <a:r>
              <a:rPr b="0" lang="en-US" sz="1600" spc="-1" strike="noStrike">
                <a:solidFill>
                  <a:srgbClr val="000000"/>
                </a:solidFill>
                <a:latin typeface="Garamond"/>
              </a:rPr>
              <a:t>insurance_catPrivate    </a:t>
            </a:r>
            <a:r>
              <a:rPr b="0" lang="en-US" sz="1600" spc="-1" strike="noStrike">
                <a:solidFill>
                  <a:srgbClr val="000000"/>
                </a:solidFill>
                <a:latin typeface="Garamond"/>
              </a:rPr>
              <a:t>	</a:t>
            </a:r>
            <a:r>
              <a:rPr b="0" lang="en-US" sz="1600" spc="-1" strike="noStrike">
                <a:solidFill>
                  <a:srgbClr val="000000"/>
                </a:solidFill>
                <a:latin typeface="Garamond"/>
              </a:rPr>
              <a:t>  0.5402355  0.0182156  29.658  &lt; 2e-16 ***</a:t>
            </a:r>
            <a:endParaRPr b="0" lang="en-US" sz="1600" spc="-1" strike="noStrike">
              <a:latin typeface="Arial"/>
            </a:endParaRPr>
          </a:p>
          <a:p>
            <a:pPr>
              <a:lnSpc>
                <a:spcPct val="100000"/>
              </a:lnSpc>
              <a:buNone/>
            </a:pPr>
            <a:r>
              <a:rPr b="0" lang="en-US" sz="1600" spc="-1" strike="noStrike">
                <a:solidFill>
                  <a:srgbClr val="000000"/>
                </a:solidFill>
                <a:latin typeface="Garamond"/>
              </a:rPr>
              <a:t>address_rural_catRural -0.3144092  0.0392475  -8.011 1.14e-15 ***</a:t>
            </a:r>
            <a:endParaRPr b="0" lang="en-US" sz="1600" spc="-1" strike="noStrike">
              <a:latin typeface="Arial"/>
            </a:endParaRPr>
          </a:p>
          <a:p>
            <a:pPr>
              <a:lnSpc>
                <a:spcPct val="100000"/>
              </a:lnSpc>
              <a:buNone/>
            </a:pPr>
            <a:r>
              <a:rPr b="0" lang="en-US" sz="1600" spc="-1" strike="noStrike">
                <a:solidFill>
                  <a:srgbClr val="000000"/>
                </a:solidFill>
                <a:latin typeface="Garamond"/>
              </a:rPr>
              <a:t>---</a:t>
            </a:r>
            <a:endParaRPr b="0" lang="en-US" sz="1600" spc="-1" strike="noStrike">
              <a:latin typeface="Arial"/>
            </a:endParaRPr>
          </a:p>
          <a:p>
            <a:pPr>
              <a:lnSpc>
                <a:spcPct val="100000"/>
              </a:lnSpc>
              <a:buNone/>
            </a:pPr>
            <a:r>
              <a:rPr b="0" lang="en-US" sz="1600" spc="-1" strike="noStrike">
                <a:solidFill>
                  <a:srgbClr val="000000"/>
                </a:solidFill>
                <a:latin typeface="Garamond"/>
              </a:rPr>
              <a:t>Signif. codes:  0 ‘***’ 0.001 ‘**’ 0.01 ‘*’ 0.05 ‘.’ 0.1 ‘ ’ 1</a:t>
            </a:r>
            <a:endParaRPr b="0" lang="en-US" sz="1600" spc="-1" strike="noStrike">
              <a:latin typeface="Arial"/>
            </a:endParaRPr>
          </a:p>
        </p:txBody>
      </p:sp>
      <p:sp>
        <p:nvSpPr>
          <p:cNvPr id="140" name="TextBox 5"/>
          <p:cNvSpPr/>
          <p:nvPr/>
        </p:nvSpPr>
        <p:spPr>
          <a:xfrm>
            <a:off x="6427800" y="3049200"/>
            <a:ext cx="5417280" cy="13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Residual standard error: 7.151 on 2083850 degrees of freedom</a:t>
            </a:r>
            <a:endParaRPr b="0" lang="en-US" sz="1600" spc="-1" strike="noStrike">
              <a:latin typeface="Arial"/>
            </a:endParaRPr>
          </a:p>
          <a:p>
            <a:pPr>
              <a:lnSpc>
                <a:spcPct val="100000"/>
              </a:lnSpc>
              <a:buNone/>
            </a:pPr>
            <a:r>
              <a:rPr b="0" lang="en-US" sz="1600" spc="-1" strike="noStrike">
                <a:solidFill>
                  <a:srgbClr val="000000"/>
                </a:solidFill>
                <a:latin typeface="Garamond"/>
              </a:rPr>
              <a:t>Multiple R-squared:  0.1187</a:t>
            </a:r>
            <a:endParaRPr b="0" lang="en-US" sz="1600" spc="-1" strike="noStrike">
              <a:latin typeface="Arial"/>
            </a:endParaRPr>
          </a:p>
          <a:p>
            <a:pPr>
              <a:lnSpc>
                <a:spcPct val="100000"/>
              </a:lnSpc>
              <a:buNone/>
            </a:pPr>
            <a:r>
              <a:rPr b="0" lang="en-US" sz="1600" spc="-1" strike="noStrike">
                <a:solidFill>
                  <a:srgbClr val="000000"/>
                </a:solidFill>
                <a:latin typeface="Garamond"/>
              </a:rPr>
              <a:t>Adjusted R-squared:  0.1187 </a:t>
            </a:r>
            <a:endParaRPr b="0" lang="en-US" sz="1600" spc="-1" strike="noStrike">
              <a:latin typeface="Arial"/>
            </a:endParaRPr>
          </a:p>
          <a:p>
            <a:pPr>
              <a:lnSpc>
                <a:spcPct val="100000"/>
              </a:lnSpc>
              <a:buNone/>
            </a:pPr>
            <a:r>
              <a:rPr b="0" lang="en-US" sz="1600" spc="-1" strike="noStrike">
                <a:solidFill>
                  <a:srgbClr val="000000"/>
                </a:solidFill>
                <a:latin typeface="Garamond"/>
              </a:rPr>
              <a:t>F-statistic: 2.807e+04 on 10 and 2083850 DF,</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p-value: &lt; 2.2e-16</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Results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42"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Aim 2: Regression Results of Numerator #2 Population</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following output summarizes the regression examining the effect of race on hospital LOS in the numerator #2 population (group-specific reportable disease).</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The Black patients had a coefficient of XXX in predicting hospital LOS compared to White patients.</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143"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08F56775-3554-4D56-8CAD-0C438804AB57}" type="slidenum">
              <a:rPr b="0" lang="en-US" sz="1200" spc="-1" strike="noStrike">
                <a:solidFill>
                  <a:srgbClr val="8b8b8b"/>
                </a:solidFill>
                <a:latin typeface="Garamond"/>
              </a:rPr>
              <a:t>18</a:t>
            </a:fld>
            <a:endParaRPr b="0" lang="en-US" sz="1200" spc="-1" strike="noStrike">
              <a:latin typeface="Times New Roman"/>
            </a:endParaRPr>
          </a:p>
        </p:txBody>
      </p:sp>
      <p:sp>
        <p:nvSpPr>
          <p:cNvPr id="144" name="TextBox 4"/>
          <p:cNvSpPr/>
          <p:nvPr/>
        </p:nvSpPr>
        <p:spPr>
          <a:xfrm>
            <a:off x="677520" y="3049200"/>
            <a:ext cx="6267960" cy="3497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	</a:t>
            </a:r>
            <a:r>
              <a:rPr b="0" lang="en-US" sz="1600" spc="-1" strike="noStrike">
                <a:solidFill>
                  <a:srgbClr val="000000"/>
                </a:solidFill>
                <a:latin typeface="Garamond"/>
              </a:rPr>
              <a:t>	</a:t>
            </a:r>
            <a:r>
              <a:rPr b="0" lang="en-US" sz="1600" spc="-1" strike="noStrike">
                <a:solidFill>
                  <a:srgbClr val="000000"/>
                </a:solidFill>
                <a:latin typeface="Garamond"/>
              </a:rPr>
              <a:t>Estimate Std. Error t value Pr(&gt;|t|)    </a:t>
            </a:r>
            <a:endParaRPr b="0" lang="en-US" sz="1600" spc="-1" strike="noStrike">
              <a:latin typeface="Arial"/>
            </a:endParaRPr>
          </a:p>
          <a:p>
            <a:pPr>
              <a:lnSpc>
                <a:spcPct val="100000"/>
              </a:lnSpc>
              <a:buNone/>
            </a:pPr>
            <a:r>
              <a:rPr b="0" lang="en-US" sz="1600" spc="-1" strike="noStrike">
                <a:solidFill>
                  <a:srgbClr val="000000"/>
                </a:solidFill>
                <a:latin typeface="Garamond"/>
              </a:rPr>
              <a:t>(Intercept)             </a:t>
            </a:r>
            <a:r>
              <a:rPr b="0" lang="en-US" sz="1600" spc="-1" strike="noStrike">
                <a:solidFill>
                  <a:srgbClr val="000000"/>
                </a:solidFill>
                <a:latin typeface="Garamond"/>
              </a:rPr>
              <a:t>	</a:t>
            </a:r>
            <a:r>
              <a:rPr b="0" lang="en-US" sz="1600" spc="-1" strike="noStrike">
                <a:solidFill>
                  <a:srgbClr val="000000"/>
                </a:solidFill>
                <a:latin typeface="Garamond"/>
              </a:rPr>
              <a:t> 0.4008087  0.0238931  16.775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race_catAsian          </a:t>
            </a:r>
            <a:r>
              <a:rPr b="0" lang="en-US" sz="1600" spc="-1" strike="noStrike">
                <a:solidFill>
                  <a:srgbClr val="000000"/>
                </a:solidFill>
                <a:latin typeface="Garamond"/>
              </a:rPr>
              <a:t>	</a:t>
            </a:r>
            <a:r>
              <a:rPr b="0" lang="en-US" sz="1600" spc="-1" strike="noStrike">
                <a:solidFill>
                  <a:srgbClr val="000000"/>
                </a:solidFill>
                <a:latin typeface="Garamond"/>
              </a:rPr>
              <a:t> 0.6987520  0.0532417  13.124  &lt; 2e-16 ***</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race_catBlack           </a:t>
            </a:r>
            <a:r>
              <a:rPr b="0" lang="en-US" sz="1600" spc="-1" strike="noStrike">
                <a:solidFill>
                  <a:srgbClr val="000000"/>
                </a:solidFill>
                <a:highlight>
                  <a:srgbClr val="ffff00"/>
                </a:highlight>
                <a:latin typeface="Garamond"/>
              </a:rPr>
              <a:t>	</a:t>
            </a:r>
            <a:r>
              <a:rPr b="0" lang="en-US" sz="1600" spc="-1" strike="noStrike">
                <a:solidFill>
                  <a:srgbClr val="000000"/>
                </a:solidFill>
                <a:highlight>
                  <a:srgbClr val="ffff00"/>
                </a:highlight>
                <a:latin typeface="Garamond"/>
              </a:rPr>
              <a:t> 0.8208621  0.0137831  59.556  &lt; 2e-16 ***</a:t>
            </a:r>
            <a:endParaRPr b="0" lang="en-US" sz="1600" spc="-1" strike="noStrike">
              <a:latin typeface="Arial"/>
            </a:endParaRPr>
          </a:p>
          <a:p>
            <a:pPr>
              <a:lnSpc>
                <a:spcPct val="100000"/>
              </a:lnSpc>
              <a:buNone/>
            </a:pPr>
            <a:r>
              <a:rPr b="0" lang="en-US" sz="1600" spc="-1" strike="noStrike">
                <a:solidFill>
                  <a:srgbClr val="000000"/>
                </a:solidFill>
                <a:latin typeface="Garamond"/>
              </a:rPr>
              <a:t>race_catOther           </a:t>
            </a:r>
            <a:r>
              <a:rPr b="0" lang="en-US" sz="1600" spc="-1" strike="noStrike">
                <a:solidFill>
                  <a:srgbClr val="000000"/>
                </a:solidFill>
                <a:latin typeface="Garamond"/>
              </a:rPr>
              <a:t>	</a:t>
            </a:r>
            <a:r>
              <a:rPr b="0" lang="en-US" sz="1600" spc="-1" strike="noStrike">
                <a:solidFill>
                  <a:srgbClr val="000000"/>
                </a:solidFill>
                <a:latin typeface="Garamond"/>
              </a:rPr>
              <a:t> 0.7338743  0.0134046  54.748  &lt; 2e-16 ***</a:t>
            </a:r>
            <a:endParaRPr b="0" lang="en-US" sz="1600" spc="-1" strike="noStrike">
              <a:latin typeface="Arial"/>
            </a:endParaRPr>
          </a:p>
          <a:p>
            <a:pPr>
              <a:lnSpc>
                <a:spcPct val="100000"/>
              </a:lnSpc>
              <a:buNone/>
            </a:pPr>
            <a:r>
              <a:rPr b="0" lang="en-US" sz="1600" spc="-1" strike="noStrike">
                <a:solidFill>
                  <a:srgbClr val="000000"/>
                </a:solidFill>
                <a:latin typeface="Garamond"/>
              </a:rPr>
              <a:t>sex_catM                </a:t>
            </a:r>
            <a:r>
              <a:rPr b="0" lang="en-US" sz="1600" spc="-1" strike="noStrike">
                <a:solidFill>
                  <a:srgbClr val="000000"/>
                </a:solidFill>
                <a:latin typeface="Garamond"/>
              </a:rPr>
              <a:t>	</a:t>
            </a:r>
            <a:r>
              <a:rPr b="0" lang="en-US" sz="1600" spc="-1" strike="noStrike">
                <a:solidFill>
                  <a:srgbClr val="000000"/>
                </a:solidFill>
                <a:latin typeface="Garamond"/>
              </a:rPr>
              <a:t> 0.4891362  0.0101101  48.381  &lt; 2e-16 ***</a:t>
            </a:r>
            <a:endParaRPr b="0" lang="en-US" sz="1600" spc="-1" strike="noStrike">
              <a:latin typeface="Arial"/>
            </a:endParaRPr>
          </a:p>
          <a:p>
            <a:pPr>
              <a:lnSpc>
                <a:spcPct val="100000"/>
              </a:lnSpc>
              <a:buNone/>
            </a:pPr>
            <a:r>
              <a:rPr b="0" lang="en-US" sz="1600" spc="-1" strike="noStrike">
                <a:solidFill>
                  <a:srgbClr val="000000"/>
                </a:solidFill>
                <a:latin typeface="Garamond"/>
              </a:rPr>
              <a:t>age                    </a:t>
            </a:r>
            <a:r>
              <a:rPr b="0" lang="en-US" sz="1600" spc="-1" strike="noStrike">
                <a:solidFill>
                  <a:srgbClr val="000000"/>
                </a:solidFill>
                <a:latin typeface="Garamond"/>
              </a:rPr>
              <a:t>	</a:t>
            </a:r>
            <a:r>
              <a:rPr b="0" lang="en-US" sz="1600" spc="-1" strike="noStrike">
                <a:solidFill>
                  <a:srgbClr val="000000"/>
                </a:solidFill>
                <a:latin typeface="Garamond"/>
              </a:rPr>
              <a:t> -0.0189662  0.0003548 -53.449  &lt; 2e-16 ***</a:t>
            </a:r>
            <a:endParaRPr b="0" lang="en-US" sz="1600" spc="-1" strike="noStrike">
              <a:latin typeface="Arial"/>
            </a:endParaRPr>
          </a:p>
          <a:p>
            <a:pPr>
              <a:lnSpc>
                <a:spcPct val="100000"/>
              </a:lnSpc>
              <a:buNone/>
            </a:pPr>
            <a:r>
              <a:rPr b="0" lang="en-US" sz="1600" spc="-1" strike="noStrike">
                <a:solidFill>
                  <a:srgbClr val="000000"/>
                </a:solidFill>
                <a:latin typeface="Garamond"/>
              </a:rPr>
              <a:t>dx_count                </a:t>
            </a:r>
            <a:r>
              <a:rPr b="0" lang="en-US" sz="1600" spc="-1" strike="noStrike">
                <a:solidFill>
                  <a:srgbClr val="000000"/>
                </a:solidFill>
                <a:latin typeface="Garamond"/>
              </a:rPr>
              <a:t>	</a:t>
            </a:r>
            <a:r>
              <a:rPr b="0" lang="en-US" sz="1600" spc="-1" strike="noStrike">
                <a:solidFill>
                  <a:srgbClr val="000000"/>
                </a:solidFill>
                <a:latin typeface="Garamond"/>
              </a:rPr>
              <a:t> 0.3511685  0.0007028 499.644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insurance_catMedicaid  0.6522890  0.0202835  32.159  &lt; 2e-16 ***</a:t>
            </a:r>
            <a:endParaRPr b="0" lang="en-US" sz="1600" spc="-1" strike="noStrike">
              <a:latin typeface="Arial"/>
            </a:endParaRPr>
          </a:p>
          <a:p>
            <a:pPr>
              <a:lnSpc>
                <a:spcPct val="100000"/>
              </a:lnSpc>
              <a:buNone/>
            </a:pPr>
            <a:r>
              <a:rPr b="0" lang="en-US" sz="1600" spc="-1" strike="noStrike">
                <a:solidFill>
                  <a:srgbClr val="000000"/>
                </a:solidFill>
                <a:latin typeface="Garamond"/>
              </a:rPr>
              <a:t>insurance_catMedicare  0.1004589  0.0183317   5.480 4.25e-08 ***</a:t>
            </a:r>
            <a:endParaRPr b="0" lang="en-US" sz="1600" spc="-1" strike="noStrike">
              <a:latin typeface="Arial"/>
            </a:endParaRPr>
          </a:p>
          <a:p>
            <a:pPr>
              <a:lnSpc>
                <a:spcPct val="100000"/>
              </a:lnSpc>
              <a:buNone/>
            </a:pPr>
            <a:r>
              <a:rPr b="0" lang="en-US" sz="1600" spc="-1" strike="noStrike">
                <a:solidFill>
                  <a:srgbClr val="000000"/>
                </a:solidFill>
                <a:latin typeface="Garamond"/>
              </a:rPr>
              <a:t>insurance_catPrivate    </a:t>
            </a:r>
            <a:r>
              <a:rPr b="0" lang="en-US" sz="1600" spc="-1" strike="noStrike">
                <a:solidFill>
                  <a:srgbClr val="000000"/>
                </a:solidFill>
                <a:latin typeface="Garamond"/>
              </a:rPr>
              <a:t>	</a:t>
            </a:r>
            <a:r>
              <a:rPr b="0" lang="en-US" sz="1600" spc="-1" strike="noStrike">
                <a:solidFill>
                  <a:srgbClr val="000000"/>
                </a:solidFill>
                <a:latin typeface="Garamond"/>
              </a:rPr>
              <a:t>  0.5402355  0.0182156  29.658  &lt; 2e-16 ***</a:t>
            </a:r>
            <a:endParaRPr b="0" lang="en-US" sz="1600" spc="-1" strike="noStrike">
              <a:latin typeface="Arial"/>
            </a:endParaRPr>
          </a:p>
          <a:p>
            <a:pPr>
              <a:lnSpc>
                <a:spcPct val="100000"/>
              </a:lnSpc>
              <a:buNone/>
            </a:pPr>
            <a:r>
              <a:rPr b="0" lang="en-US" sz="1600" spc="-1" strike="noStrike">
                <a:solidFill>
                  <a:srgbClr val="000000"/>
                </a:solidFill>
                <a:latin typeface="Garamond"/>
              </a:rPr>
              <a:t>address_rural_catRural -0.3144092  0.0392475  -8.011 1.14e-15 ***</a:t>
            </a:r>
            <a:endParaRPr b="0" lang="en-US" sz="1600" spc="-1" strike="noStrike">
              <a:latin typeface="Arial"/>
            </a:endParaRPr>
          </a:p>
          <a:p>
            <a:pPr>
              <a:lnSpc>
                <a:spcPct val="100000"/>
              </a:lnSpc>
              <a:buNone/>
            </a:pPr>
            <a:r>
              <a:rPr b="0" lang="en-US" sz="1600" spc="-1" strike="noStrike">
                <a:solidFill>
                  <a:srgbClr val="000000"/>
                </a:solidFill>
                <a:latin typeface="Garamond"/>
              </a:rPr>
              <a:t>---</a:t>
            </a:r>
            <a:endParaRPr b="0" lang="en-US" sz="1600" spc="-1" strike="noStrike">
              <a:latin typeface="Arial"/>
            </a:endParaRPr>
          </a:p>
          <a:p>
            <a:pPr>
              <a:lnSpc>
                <a:spcPct val="100000"/>
              </a:lnSpc>
              <a:buNone/>
            </a:pPr>
            <a:r>
              <a:rPr b="0" lang="en-US" sz="1600" spc="-1" strike="noStrike">
                <a:solidFill>
                  <a:srgbClr val="000000"/>
                </a:solidFill>
                <a:latin typeface="Garamond"/>
              </a:rPr>
              <a:t>Signif. codes:  0 ‘***’ 0.001 ‘**’ 0.01 ‘*’ 0.05 ‘.’ 0.1 ‘ ’ 1</a:t>
            </a:r>
            <a:endParaRPr b="0" lang="en-US" sz="1600" spc="-1" strike="noStrike">
              <a:latin typeface="Arial"/>
            </a:endParaRPr>
          </a:p>
        </p:txBody>
      </p:sp>
      <p:sp>
        <p:nvSpPr>
          <p:cNvPr id="145" name="TextBox 5"/>
          <p:cNvSpPr/>
          <p:nvPr/>
        </p:nvSpPr>
        <p:spPr>
          <a:xfrm>
            <a:off x="6427800" y="3049200"/>
            <a:ext cx="5417280" cy="1307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600" spc="-1" strike="noStrike">
                <a:solidFill>
                  <a:srgbClr val="000000"/>
                </a:solidFill>
                <a:latin typeface="Garamond"/>
              </a:rPr>
              <a:t>Residual standard error: 7.151 on 2083850 degrees of freedom</a:t>
            </a:r>
            <a:endParaRPr b="0" lang="en-US" sz="1600" spc="-1" strike="noStrike">
              <a:latin typeface="Arial"/>
            </a:endParaRPr>
          </a:p>
          <a:p>
            <a:pPr>
              <a:lnSpc>
                <a:spcPct val="100000"/>
              </a:lnSpc>
              <a:buNone/>
            </a:pPr>
            <a:r>
              <a:rPr b="0" lang="en-US" sz="1600" spc="-1" strike="noStrike">
                <a:solidFill>
                  <a:srgbClr val="000000"/>
                </a:solidFill>
                <a:latin typeface="Garamond"/>
              </a:rPr>
              <a:t>Multiple R-squared:  0.1187</a:t>
            </a:r>
            <a:endParaRPr b="0" lang="en-US" sz="1600" spc="-1" strike="noStrike">
              <a:latin typeface="Arial"/>
            </a:endParaRPr>
          </a:p>
          <a:p>
            <a:pPr>
              <a:lnSpc>
                <a:spcPct val="100000"/>
              </a:lnSpc>
              <a:buNone/>
            </a:pPr>
            <a:r>
              <a:rPr b="0" lang="en-US" sz="1600" spc="-1" strike="noStrike">
                <a:solidFill>
                  <a:srgbClr val="000000"/>
                </a:solidFill>
                <a:latin typeface="Garamond"/>
              </a:rPr>
              <a:t>Adjusted R-squared:  0.1187 </a:t>
            </a:r>
            <a:endParaRPr b="0" lang="en-US" sz="1600" spc="-1" strike="noStrike">
              <a:latin typeface="Arial"/>
            </a:endParaRPr>
          </a:p>
          <a:p>
            <a:pPr>
              <a:lnSpc>
                <a:spcPct val="100000"/>
              </a:lnSpc>
              <a:buNone/>
            </a:pPr>
            <a:r>
              <a:rPr b="0" lang="en-US" sz="1600" spc="-1" strike="noStrike">
                <a:solidFill>
                  <a:srgbClr val="000000"/>
                </a:solidFill>
                <a:latin typeface="Garamond"/>
              </a:rPr>
              <a:t>F-statistic: 2.807e+04 on 10 and 2083850 DF,</a:t>
            </a:r>
            <a:endParaRPr b="0" lang="en-US" sz="1600" spc="-1" strike="noStrike">
              <a:latin typeface="Arial"/>
            </a:endParaRPr>
          </a:p>
          <a:p>
            <a:pPr>
              <a:lnSpc>
                <a:spcPct val="100000"/>
              </a:lnSpc>
              <a:buNone/>
            </a:pPr>
            <a:r>
              <a:rPr b="0" lang="en-US" sz="1600" spc="-1" strike="noStrike">
                <a:solidFill>
                  <a:srgbClr val="000000"/>
                </a:solidFill>
                <a:highlight>
                  <a:srgbClr val="ffff00"/>
                </a:highlight>
                <a:latin typeface="Garamond"/>
              </a:rPr>
              <a:t>p-value: &lt; 2.2e-16</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Discussion</a:t>
            </a:r>
            <a:endParaRPr b="0" lang="en-US" sz="2800" spc="-1" strike="noStrike">
              <a:solidFill>
                <a:srgbClr val="000000"/>
              </a:solidFill>
              <a:latin typeface="Garamond"/>
            </a:endParaRPr>
          </a:p>
        </p:txBody>
      </p:sp>
      <p:sp>
        <p:nvSpPr>
          <p:cNvPr id="147"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Reflection on Aim # 1 results</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What conclusion can be made by comparing the prevalence of COVID vs. the group-specific reportable disease?</a:t>
            </a:r>
            <a:endParaRPr b="0" lang="en-US" sz="2000" spc="-1" strike="noStrike">
              <a:latin typeface="Arial"/>
            </a:endParaRPr>
          </a:p>
          <a:p>
            <a:pPr>
              <a:lnSpc>
                <a:spcPct val="100000"/>
              </a:lnSpc>
              <a:spcAft>
                <a:spcPts val="601"/>
              </a:spcAft>
              <a:buNone/>
            </a:pPr>
            <a:r>
              <a:rPr b="0" lang="en-US" sz="2000" spc="-1" strike="noStrike">
                <a:solidFill>
                  <a:srgbClr val="000000"/>
                </a:solidFill>
                <a:highlight>
                  <a:srgbClr val="ffff00"/>
                </a:highlight>
                <a:latin typeface="Garamond"/>
              </a:rPr>
              <a:t>What conclusion can be made about the output of the t-tests comparing basic demographics, disease count, and LOS in COVID vs. group-specific reportable disease patients? = </a:t>
            </a:r>
            <a:endParaRPr b="0" lang="en-US" sz="2000" spc="-1" strike="noStrike">
              <a:latin typeface="Arial"/>
            </a:endParaRPr>
          </a:p>
          <a:p>
            <a:pPr>
              <a:lnSpc>
                <a:spcPct val="100000"/>
              </a:lnSpc>
              <a:spcAft>
                <a:spcPts val="601"/>
              </a:spcAft>
              <a:buNone/>
            </a:pPr>
            <a:r>
              <a:rPr b="0" lang="en-US" sz="2000" spc="-1" strike="noStrike">
                <a:solidFill>
                  <a:srgbClr val="000000"/>
                </a:solidFill>
                <a:highlight>
                  <a:srgbClr val="ffff00"/>
                </a:highlight>
                <a:latin typeface="Garamond"/>
              </a:rPr>
              <a:t>T-test comparing disease count of COVID vs Gonorrhea showed COVID patients with a higher dx_count of 15.9 versus 10.05, indicating COVID increases chances for comorbidity (concurrent medical conditions) in patients. </a:t>
            </a:r>
            <a:endParaRPr b="0" lang="en-US" sz="2000" spc="-1" strike="noStrike">
              <a:latin typeface="Arial"/>
            </a:endParaRPr>
          </a:p>
          <a:p>
            <a:pPr>
              <a:lnSpc>
                <a:spcPct val="100000"/>
              </a:lnSpc>
              <a:spcAft>
                <a:spcPts val="601"/>
              </a:spcAft>
              <a:buNone/>
            </a:pPr>
            <a:r>
              <a:rPr b="0" lang="en-US" sz="2000" spc="-1" strike="noStrike">
                <a:solidFill>
                  <a:srgbClr val="000000"/>
                </a:solidFill>
                <a:highlight>
                  <a:srgbClr val="ffff00"/>
                </a:highlight>
                <a:latin typeface="Garamond"/>
                <a:ea typeface="Microsoft YaHei"/>
              </a:rPr>
              <a:t>When using t-test to examine age of patients with COVID vs  Gonorrhea, the average age for COVID was found to be 65.59, whereas it was 30.02 for </a:t>
            </a:r>
            <a:r>
              <a:rPr b="0" lang="en-US" sz="2000" spc="-1" strike="noStrike">
                <a:solidFill>
                  <a:srgbClr val="000000"/>
                </a:solidFill>
                <a:highlight>
                  <a:srgbClr val="ffff00"/>
                </a:highlight>
                <a:latin typeface="Garamond"/>
              </a:rPr>
              <a:t>Gonorrhea; this seems to show that COVID has a disproportionately-high impact on the elderly.</a:t>
            </a:r>
            <a:endParaRPr b="0" lang="en-US" sz="2000" spc="-1" strike="noStrike">
              <a:latin typeface="Arial"/>
            </a:endParaRPr>
          </a:p>
          <a:p>
            <a:pPr>
              <a:lnSpc>
                <a:spcPct val="100000"/>
              </a:lnSpc>
              <a:spcAft>
                <a:spcPts val="601"/>
              </a:spcAft>
              <a:buNone/>
            </a:pPr>
            <a:r>
              <a:rPr b="0" lang="en-US" sz="2000" spc="-1" strike="noStrike">
                <a:solidFill>
                  <a:srgbClr val="000000"/>
                </a:solidFill>
                <a:highlight>
                  <a:srgbClr val="ffff00"/>
                </a:highlight>
                <a:latin typeface="Garamond"/>
                <a:ea typeface="Microsoft YaHei"/>
              </a:rPr>
              <a:t>As for the t-test comparing LOS of COVID vs Gonorrhea, COVID patients were found to have significantly higher LOS, of 8.77 vs 3.84, meaning they spent far more time in the hospital and that would reduce how much time/attention/resources that other kinds of patients could receive. </a:t>
            </a: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48"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F0703385-0551-472C-BA34-00A87A5998C6}" type="slidenum">
              <a:rPr b="0" lang="en-US" sz="1200" spc="-1" strike="noStrike">
                <a:solidFill>
                  <a:srgbClr val="8b8b8b"/>
                </a:solidFill>
                <a:latin typeface="Garamond"/>
              </a:rPr>
              <a:t>19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Executive Summary (Abstract)     </a:t>
            </a:r>
            <a:r>
              <a:rPr b="1" lang="en-US" sz="2800" spc="-1" strike="noStrike">
                <a:solidFill>
                  <a:srgbClr val="000000"/>
                </a:solidFill>
                <a:latin typeface="Garamond"/>
              </a:rPr>
              <a:t>	</a:t>
            </a:r>
            <a:r>
              <a:rPr b="1" lang="en-US" sz="2800" spc="-1" strike="noStrike">
                <a:solidFill>
                  <a:srgbClr val="000000"/>
                </a:solidFill>
                <a:latin typeface="Garamond"/>
              </a:rPr>
              <a:t>	</a:t>
            </a:r>
            <a:r>
              <a:rPr b="1" lang="en-US" sz="2800" spc="-1" strike="noStrike">
                <a:solidFill>
                  <a:srgbClr val="000000"/>
                </a:solidFill>
                <a:latin typeface="Garamond"/>
              </a:rPr>
              <a:t>	</a:t>
            </a:r>
            <a:r>
              <a:rPr b="1" lang="en-US" sz="2800" spc="-1" strike="noStrike">
                <a:solidFill>
                  <a:srgbClr val="000000"/>
                </a:solidFill>
                <a:latin typeface="Garamond"/>
              </a:rPr>
              <a:t>	</a:t>
            </a:r>
            <a:r>
              <a:rPr b="1" lang="en-US" sz="2800" spc="-1" strike="noStrike">
                <a:solidFill>
                  <a:srgbClr val="000000"/>
                </a:solidFill>
                <a:latin typeface="Garamond"/>
              </a:rPr>
              <a:t>	</a:t>
            </a:r>
            <a:r>
              <a:rPr b="1" lang="en-US" sz="2800" spc="-1" strike="noStrike">
                <a:solidFill>
                  <a:srgbClr val="000000"/>
                </a:solidFill>
                <a:latin typeface="Garamond"/>
              </a:rPr>
              <a:t>   </a:t>
            </a:r>
            <a:r>
              <a:rPr b="0" i="1" lang="en-US" sz="1800" spc="-1" strike="noStrike">
                <a:solidFill>
                  <a:srgbClr val="ff0000"/>
                </a:solidFill>
                <a:latin typeface="Garamond"/>
              </a:rPr>
              <a:t>finish this slide last</a:t>
            </a:r>
            <a:endParaRPr b="0" lang="en-US" sz="1800" spc="-1" strike="noStrike">
              <a:solidFill>
                <a:srgbClr val="000000"/>
              </a:solidFill>
              <a:latin typeface="Garamond"/>
            </a:endParaRPr>
          </a:p>
        </p:txBody>
      </p:sp>
      <p:sp>
        <p:nvSpPr>
          <p:cNvPr id="85"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000" spc="-1" strike="noStrike">
                <a:solidFill>
                  <a:srgbClr val="000000"/>
                </a:solidFill>
                <a:latin typeface="Garamond"/>
              </a:rPr>
              <a:t>Introduction</a:t>
            </a:r>
            <a:r>
              <a:rPr b="0" lang="en-US" sz="2000" spc="-1" strike="noStrike">
                <a:solidFill>
                  <a:srgbClr val="000000"/>
                </a:solidFill>
                <a:latin typeface="Garamond"/>
              </a:rPr>
              <a:t>: </a:t>
            </a:r>
            <a:r>
              <a:rPr b="0" lang="en-US" sz="1800" spc="-1" strike="noStrike">
                <a:solidFill>
                  <a:srgbClr val="000000"/>
                </a:solidFill>
                <a:highlight>
                  <a:srgbClr val="ffff00"/>
                </a:highlight>
                <a:latin typeface="Garamond"/>
              </a:rPr>
              <a:t>add one paragraph introducing your report/analysis; briefly mention what is this project about (e.g., surveillance of reportable diseases); make sure to include the project’s aims (e.g., comparing the prevalence of two reportable diseases; measuring the effect of race on utilization outcome in two reportable diseases)</a:t>
            </a:r>
            <a:br/>
            <a:r>
              <a:rPr b="0" lang="en-US" sz="1800" spc="-1" strike="noStrike">
                <a:solidFill>
                  <a:srgbClr val="000000"/>
                </a:solidFill>
                <a:latin typeface="Garamond"/>
              </a:rPr>
              <a:t> </a:t>
            </a:r>
            <a:endParaRPr b="0" lang="en-US" sz="1800" spc="-1" strike="noStrike">
              <a:latin typeface="Arial"/>
            </a:endParaRPr>
          </a:p>
          <a:p>
            <a:pPr marL="345960" indent="-345960">
              <a:lnSpc>
                <a:spcPct val="100000"/>
              </a:lnSpc>
              <a:spcAft>
                <a:spcPts val="1199"/>
              </a:spcAft>
              <a:buClr>
                <a:srgbClr val="000000"/>
              </a:buClr>
              <a:buFont typeface="Arial"/>
              <a:buChar char="•"/>
            </a:pPr>
            <a:r>
              <a:rPr b="1" lang="en-US" sz="2000" spc="-1" strike="noStrike">
                <a:solidFill>
                  <a:srgbClr val="000000"/>
                </a:solidFill>
                <a:latin typeface="Garamond"/>
              </a:rPr>
              <a:t>Methods</a:t>
            </a:r>
            <a:r>
              <a:rPr b="0" lang="en-US" sz="2000" spc="-1" strike="noStrike">
                <a:solidFill>
                  <a:srgbClr val="000000"/>
                </a:solidFill>
                <a:latin typeface="Garamond"/>
              </a:rPr>
              <a:t>: </a:t>
            </a:r>
            <a:r>
              <a:rPr b="0" lang="en-US" sz="1800" spc="-1" strike="noStrike">
                <a:solidFill>
                  <a:srgbClr val="000000"/>
                </a:solidFill>
                <a:highlight>
                  <a:srgbClr val="ffff00"/>
                </a:highlight>
                <a:latin typeface="Garamond"/>
              </a:rPr>
              <a:t>add one paragraph about the methodology used in your analysis; items to cover very briefly: data source used; data cleaning process used in the analysis; population represented in the analysis; statistical methodology used to measure and compare prevalence; and statistical methodology used to measure the effect of race on hospital length of stay</a:t>
            </a:r>
            <a:br/>
            <a:r>
              <a:rPr b="0" lang="en-US" sz="1800" spc="-1" strike="noStrike">
                <a:solidFill>
                  <a:srgbClr val="000000"/>
                </a:solidFill>
                <a:highlight>
                  <a:srgbClr val="ffff00"/>
                </a:highlight>
                <a:latin typeface="Garamond"/>
              </a:rPr>
              <a:t> </a:t>
            </a:r>
            <a:endParaRPr b="0" lang="en-US" sz="1800" spc="-1" strike="noStrike">
              <a:latin typeface="Arial"/>
            </a:endParaRPr>
          </a:p>
          <a:p>
            <a:pPr marL="345960" indent="-345960">
              <a:lnSpc>
                <a:spcPct val="100000"/>
              </a:lnSpc>
              <a:spcAft>
                <a:spcPts val="1199"/>
              </a:spcAft>
              <a:buClr>
                <a:srgbClr val="000000"/>
              </a:buClr>
              <a:buFont typeface="Arial"/>
              <a:buChar char="•"/>
            </a:pPr>
            <a:r>
              <a:rPr b="1" lang="en-US" sz="2000" spc="-1" strike="noStrike">
                <a:solidFill>
                  <a:srgbClr val="000000"/>
                </a:solidFill>
                <a:latin typeface="Garamond"/>
              </a:rPr>
              <a:t>Results</a:t>
            </a:r>
            <a:r>
              <a:rPr b="0" lang="en-US" sz="2000" spc="-1" strike="noStrike">
                <a:solidFill>
                  <a:srgbClr val="000000"/>
                </a:solidFill>
                <a:latin typeface="Garamond"/>
              </a:rPr>
              <a:t>: </a:t>
            </a:r>
            <a:r>
              <a:rPr b="0" lang="en-US" sz="1800" spc="-1" strike="noStrike">
                <a:solidFill>
                  <a:srgbClr val="000000"/>
                </a:solidFill>
                <a:highlight>
                  <a:srgbClr val="ffff00"/>
                </a:highlight>
                <a:latin typeface="Garamond"/>
              </a:rPr>
              <a:t>add one paragraph about the results that you have generated in your analysis; items to cover very briefly: population spec (number of encounters; mean age; percentage of females; percentage of White, Black and Asian), prevalence of the two reportable diseases (and if they are statistically different or not), and measured effect of race on hospital length of stay in each of the two reportable diseases</a:t>
            </a:r>
            <a:br/>
            <a:r>
              <a:rPr b="0" lang="en-US" sz="1800" spc="-1" strike="noStrike">
                <a:solidFill>
                  <a:srgbClr val="000000"/>
                </a:solidFill>
                <a:highlight>
                  <a:srgbClr val="ffff00"/>
                </a:highlight>
                <a:latin typeface="Garamond"/>
              </a:rPr>
              <a:t> </a:t>
            </a:r>
            <a:endParaRPr b="0" lang="en-US" sz="1800" spc="-1" strike="noStrike">
              <a:latin typeface="Arial"/>
            </a:endParaRPr>
          </a:p>
          <a:p>
            <a:pPr marL="345960" indent="-345960">
              <a:lnSpc>
                <a:spcPct val="100000"/>
              </a:lnSpc>
              <a:spcAft>
                <a:spcPts val="1199"/>
              </a:spcAft>
              <a:buClr>
                <a:srgbClr val="000000"/>
              </a:buClr>
              <a:buFont typeface="Arial"/>
              <a:buChar char="•"/>
            </a:pPr>
            <a:r>
              <a:rPr b="1" lang="en-US" sz="2000" spc="-1" strike="noStrike">
                <a:solidFill>
                  <a:srgbClr val="000000"/>
                </a:solidFill>
                <a:latin typeface="Garamond"/>
              </a:rPr>
              <a:t>Discussion</a:t>
            </a:r>
            <a:r>
              <a:rPr b="0" lang="en-US" sz="2000" spc="-1" strike="noStrike">
                <a:solidFill>
                  <a:srgbClr val="000000"/>
                </a:solidFill>
                <a:latin typeface="Garamond"/>
              </a:rPr>
              <a:t>: </a:t>
            </a:r>
            <a:r>
              <a:rPr b="0" lang="en-US" sz="1800" spc="-1" strike="noStrike">
                <a:solidFill>
                  <a:srgbClr val="000000"/>
                </a:solidFill>
                <a:highlight>
                  <a:srgbClr val="ffff00"/>
                </a:highlight>
                <a:latin typeface="Garamond"/>
              </a:rPr>
              <a:t>add one paragraph about what conclusions can be made based on the results that you have generated in the analysis; items to cover very briefly: what can be concluded from the difference in prevalence rates; what can be concluded based on the race effect on hospital length of stay in each of the reportable diseases</a:t>
            </a: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a:p>
            <a:pPr>
              <a:lnSpc>
                <a:spcPct val="100000"/>
              </a:lnSpc>
              <a:spcAft>
                <a:spcPts val="1199"/>
              </a:spcAft>
              <a:buNone/>
            </a:pPr>
            <a:endParaRPr b="0" lang="en-US" sz="1800" spc="-1" strike="noStrike">
              <a:latin typeface="Arial"/>
            </a:endParaRPr>
          </a:p>
        </p:txBody>
      </p:sp>
      <p:sp>
        <p:nvSpPr>
          <p:cNvPr id="86"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BEE05A04-69CF-4034-A3B3-AD6AAFB0FD58}" type="slidenum">
              <a:rPr b="0" lang="en-US" sz="1200" spc="-1" strike="noStrike">
                <a:solidFill>
                  <a:srgbClr val="8b8b8b"/>
                </a:solidFill>
                <a:latin typeface="Garamond"/>
              </a:rPr>
              <a:t>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Discussion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50"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Reflection on Aim # 2 results</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Compare the three regressions and see if racial disparities were higher in the denominator population, COVID population, or the group-specific reportable disease</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What conclusions can be made based on the observed different in coefficient of race variable?</a:t>
            </a: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51"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3DCD091C-38AC-41FB-8F6E-94FE9EE77C16}" type="slidenum">
              <a:rPr b="0" lang="en-US" sz="1200" spc="-1" strike="noStrike">
                <a:solidFill>
                  <a:srgbClr val="8b8b8b"/>
                </a:solidFill>
                <a:latin typeface="Garamond"/>
              </a:rPr>
              <a:t>20</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Discussion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53"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Limitations</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List the limitation of the study</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Think about limitation of the data source, population denominators, population numerators, methods used in the study, and conclusions made.</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Include comments about interoperability of EHR data, lack of outpatient data, and issues in generalizing the results to other states.</a:t>
            </a: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54"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9AAE4DC8-273E-421C-9481-C005C1AC2FA3}" type="slidenum">
              <a:rPr b="0" lang="en-US" sz="1200" spc="-1" strike="noStrike">
                <a:solidFill>
                  <a:srgbClr val="8b8b8b"/>
                </a:solidFill>
                <a:latin typeface="Garamond"/>
              </a:rPr>
              <a:t>21</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Policy Recommendations</a:t>
            </a:r>
            <a:endParaRPr b="0" lang="en-US" sz="2800" spc="-1" strike="noStrike">
              <a:solidFill>
                <a:srgbClr val="000000"/>
              </a:solidFill>
              <a:latin typeface="Garamond"/>
            </a:endParaRPr>
          </a:p>
        </p:txBody>
      </p:sp>
      <p:sp>
        <p:nvSpPr>
          <p:cNvPr id="156"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Public health policy recommendation based on Aim # 1 results</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a:lnSpc>
                <a:spcPct val="100000"/>
              </a:lnSpc>
              <a:spcAft>
                <a:spcPts val="601"/>
              </a:spcAft>
              <a:buNone/>
            </a:pPr>
            <a:endParaRPr b="0" lang="en-US" sz="2000" spc="-1" strike="noStrike">
              <a:latin typeface="Arial"/>
            </a:endParaRPr>
          </a:p>
          <a:p>
            <a:pPr>
              <a:lnSpc>
                <a:spcPct val="100000"/>
              </a:lnSpc>
              <a:spcAft>
                <a:spcPts val="601"/>
              </a:spcAft>
              <a:buNone/>
            </a:pPr>
            <a:endParaRPr b="0" lang="en-US" sz="2000" spc="-1" strike="noStrike">
              <a:latin typeface="Arial"/>
            </a:endParaRPr>
          </a:p>
          <a:p>
            <a:pPr>
              <a:lnSpc>
                <a:spcPct val="100000"/>
              </a:lnSpc>
              <a:spcAft>
                <a:spcPts val="601"/>
              </a:spcAft>
              <a:buNone/>
            </a:pPr>
            <a:endParaRPr b="0" lang="en-US" sz="2000" spc="-1" strike="noStrike">
              <a:latin typeface="Arial"/>
            </a:endParaRPr>
          </a:p>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Public health policy recommendation based on Aim # 2 results</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a:lnSpc>
                <a:spcPct val="100000"/>
              </a:lnSpc>
              <a:spcAft>
                <a:spcPts val="601"/>
              </a:spcAft>
              <a:buNone/>
            </a:pP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57"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9A795CB3-E7FB-48E3-9FFC-3A98C2DD8CCF}" type="slidenum">
              <a:rPr b="0" lang="en-US" sz="1200" spc="-1" strike="noStrike">
                <a:solidFill>
                  <a:srgbClr val="8b8b8b"/>
                </a:solidFill>
                <a:latin typeface="Garamond"/>
              </a:rPr>
              <a:t>22</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Lessons Learned</a:t>
            </a:r>
            <a:endParaRPr b="0" lang="en-US" sz="2800" spc="-1" strike="noStrike">
              <a:solidFill>
                <a:srgbClr val="000000"/>
              </a:solidFill>
              <a:latin typeface="Garamond"/>
            </a:endParaRPr>
          </a:p>
        </p:txBody>
      </p:sp>
      <p:sp>
        <p:nvSpPr>
          <p:cNvPr id="159"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What did you learn by completing the capstone?</a:t>
            </a:r>
            <a:endParaRPr b="0" lang="en-US" sz="24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Learning point #1</a:t>
            </a:r>
            <a:endParaRPr b="0" lang="en-US" sz="2000" spc="-1" strike="noStrike">
              <a:latin typeface="Arial"/>
            </a:endParaRPr>
          </a:p>
          <a:p>
            <a:pPr lvl="1" marL="741240" indent="-284040">
              <a:lnSpc>
                <a:spcPct val="100000"/>
              </a:lnSpc>
              <a:spcAft>
                <a:spcPts val="601"/>
              </a:spcAft>
              <a:buClr>
                <a:srgbClr val="000000"/>
              </a:buClr>
              <a:buSzPct val="70000"/>
              <a:buFont typeface="Courier New"/>
              <a:buChar char="o"/>
            </a:pPr>
            <a:r>
              <a:rPr b="0" lang="en-US" sz="2000" spc="-1" strike="noStrike">
                <a:solidFill>
                  <a:srgbClr val="000000"/>
                </a:solidFill>
                <a:highlight>
                  <a:srgbClr val="ffff00"/>
                </a:highlight>
                <a:latin typeface="Garamond"/>
              </a:rPr>
              <a:t>Learning point #2</a:t>
            </a:r>
            <a:endParaRPr b="0" lang="en-US" sz="2000" spc="-1" strike="noStrike">
              <a:latin typeface="Arial"/>
            </a:endParaRPr>
          </a:p>
          <a:p>
            <a:pPr>
              <a:lnSpc>
                <a:spcPct val="100000"/>
              </a:lnSpc>
              <a:spcAft>
                <a:spcPts val="601"/>
              </a:spcAft>
              <a:buNone/>
            </a:pPr>
            <a:endParaRPr b="0" lang="en-US" sz="2000" spc="-1" strike="noStrike">
              <a:latin typeface="Arial"/>
            </a:endParaRPr>
          </a:p>
          <a:p>
            <a:pPr>
              <a:lnSpc>
                <a:spcPct val="100000"/>
              </a:lnSpc>
              <a:spcAft>
                <a:spcPts val="601"/>
              </a:spcAft>
              <a:buNone/>
            </a:pPr>
            <a:endParaRPr b="0" lang="en-US" sz="2000" spc="-1" strike="noStrike">
              <a:latin typeface="Arial"/>
            </a:endParaRPr>
          </a:p>
          <a:p>
            <a:pPr>
              <a:lnSpc>
                <a:spcPct val="100000"/>
              </a:lnSpc>
              <a:spcAft>
                <a:spcPts val="601"/>
              </a:spcAft>
              <a:buNone/>
            </a:pPr>
            <a:endParaRPr b="0" lang="en-US" sz="2000" spc="-1" strike="noStrike">
              <a:latin typeface="Arial"/>
            </a:endParaRPr>
          </a:p>
          <a:p>
            <a:pPr>
              <a:lnSpc>
                <a:spcPct val="100000"/>
              </a:lnSpc>
              <a:spcAft>
                <a:spcPts val="601"/>
              </a:spcAft>
              <a:buNone/>
            </a:pP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60"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BBFF18CC-2A78-434A-8B28-3004EE86744F}" type="slidenum">
              <a:rPr b="0" lang="en-US" sz="1200" spc="-1" strike="noStrike">
                <a:solidFill>
                  <a:srgbClr val="8b8b8b"/>
                </a:solidFill>
                <a:latin typeface="Garamond"/>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List of References</a:t>
            </a:r>
            <a:endParaRPr b="0" lang="en-US" sz="2800" spc="-1" strike="noStrike">
              <a:solidFill>
                <a:srgbClr val="000000"/>
              </a:solidFill>
              <a:latin typeface="Garamond"/>
            </a:endParaRPr>
          </a:p>
        </p:txBody>
      </p:sp>
      <p:sp>
        <p:nvSpPr>
          <p:cNvPr id="162" name="Text Placeholder 7"/>
          <p:cNvSpPr/>
          <p:nvPr/>
        </p:nvSpPr>
        <p:spPr>
          <a:xfrm>
            <a:off x="427320" y="9939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601"/>
              </a:spcAft>
              <a:buClr>
                <a:srgbClr val="000000"/>
              </a:buClr>
              <a:buFont typeface="Arial"/>
              <a:buChar char="•"/>
            </a:pPr>
            <a:r>
              <a:rPr b="0" lang="en-US" sz="2400" spc="-1" strike="noStrike">
                <a:solidFill>
                  <a:srgbClr val="000000"/>
                </a:solidFill>
                <a:highlight>
                  <a:srgbClr val="ffff00"/>
                </a:highlight>
                <a:latin typeface="Garamond"/>
              </a:rPr>
              <a:t>Use this slide if you like to list all your reference at the end of the slide deck (instead of the bottom of each slide).</a:t>
            </a:r>
            <a:endParaRPr b="0" lang="en-US" sz="2400" spc="-1" strike="noStrike">
              <a:latin typeface="Arial"/>
            </a:endParaRPr>
          </a:p>
          <a:p>
            <a:pPr marL="345960" indent="-345960">
              <a:lnSpc>
                <a:spcPct val="100000"/>
              </a:lnSpc>
              <a:spcAft>
                <a:spcPts val="601"/>
              </a:spcAft>
              <a:buClr>
                <a:srgbClr val="000000"/>
              </a:buClr>
              <a:buFont typeface="Arial"/>
              <a:buChar char="•"/>
            </a:pPr>
            <a:r>
              <a:rPr b="0" lang="en-US" sz="2400" spc="-1" strike="noStrike">
                <a:solidFill>
                  <a:srgbClr val="000000"/>
                </a:solidFill>
                <a:highlight>
                  <a:srgbClr val="ffff00"/>
                </a:highlight>
                <a:latin typeface="Garamond"/>
              </a:rPr>
              <a:t>This slide will not be presented and will not be counted toward the total count of slides (which is limited to 25 slides).</a:t>
            </a:r>
            <a:endParaRPr b="0" lang="en-US" sz="2400" spc="-1" strike="noStrike">
              <a:latin typeface="Arial"/>
            </a:endParaRPr>
          </a:p>
          <a:p>
            <a:pPr>
              <a:lnSpc>
                <a:spcPct val="100000"/>
              </a:lnSpc>
              <a:spcAft>
                <a:spcPts val="601"/>
              </a:spcAft>
              <a:buNone/>
            </a:pPr>
            <a:endParaRPr b="0" lang="en-US" sz="2400" spc="-1" strike="noStrike">
              <a:latin typeface="Arial"/>
            </a:endParaRPr>
          </a:p>
          <a:p>
            <a:pPr>
              <a:lnSpc>
                <a:spcPct val="100000"/>
              </a:lnSpc>
              <a:spcAft>
                <a:spcPts val="601"/>
              </a:spcAft>
              <a:buNone/>
            </a:pPr>
            <a:endParaRPr b="0" lang="en-US" sz="2400" spc="-1" strike="noStrike">
              <a:latin typeface="Arial"/>
            </a:endParaRPr>
          </a:p>
          <a:p>
            <a:pPr>
              <a:lnSpc>
                <a:spcPct val="100000"/>
              </a:lnSpc>
              <a:spcAft>
                <a:spcPts val="601"/>
              </a:spcAft>
              <a:buNone/>
            </a:pPr>
            <a:endParaRPr b="0" lang="en-US" sz="2400" spc="-1" strike="noStrike">
              <a:latin typeface="Arial"/>
            </a:endParaRPr>
          </a:p>
          <a:p>
            <a:pPr>
              <a:lnSpc>
                <a:spcPct val="100000"/>
              </a:lnSpc>
              <a:spcAft>
                <a:spcPts val="601"/>
              </a:spcAft>
              <a:buNone/>
            </a:pPr>
            <a:endParaRPr b="0" lang="en-US" sz="2400" spc="-1" strike="noStrike">
              <a:latin typeface="Arial"/>
            </a:endParaRPr>
          </a:p>
          <a:p>
            <a:pPr marL="457200">
              <a:lnSpc>
                <a:spcPct val="100000"/>
              </a:lnSpc>
              <a:spcAft>
                <a:spcPts val="1199"/>
              </a:spcAft>
              <a:buNone/>
              <a:tabLst>
                <a:tab algn="l" pos="0"/>
              </a:tabLst>
            </a:pPr>
            <a:endParaRPr b="0" lang="en-US" sz="2400" spc="-1" strike="noStrike">
              <a:latin typeface="Arial"/>
            </a:endParaRPr>
          </a:p>
          <a:p>
            <a:pPr>
              <a:lnSpc>
                <a:spcPct val="100000"/>
              </a:lnSpc>
              <a:spcAft>
                <a:spcPts val="1199"/>
              </a:spcAft>
              <a:buNone/>
              <a:tabLst>
                <a:tab algn="l" pos="0"/>
              </a:tabLst>
            </a:pPr>
            <a:endParaRPr b="0" lang="en-US" sz="2400" spc="-1" strike="noStrike">
              <a:latin typeface="Arial"/>
            </a:endParaRPr>
          </a:p>
          <a:p>
            <a:pPr>
              <a:lnSpc>
                <a:spcPct val="100000"/>
              </a:lnSpc>
              <a:spcAft>
                <a:spcPts val="1199"/>
              </a:spcAft>
              <a:buNone/>
              <a:tabLst>
                <a:tab algn="l" pos="0"/>
              </a:tabLst>
            </a:pPr>
            <a:endParaRPr b="0" lang="en-US" sz="2400" spc="-1" strike="noStrike">
              <a:latin typeface="Arial"/>
            </a:endParaRPr>
          </a:p>
          <a:p>
            <a:pPr>
              <a:lnSpc>
                <a:spcPct val="100000"/>
              </a:lnSpc>
              <a:spcAft>
                <a:spcPts val="1199"/>
              </a:spcAft>
              <a:buNone/>
              <a:tabLst>
                <a:tab algn="l" pos="0"/>
              </a:tabLst>
            </a:pPr>
            <a:endParaRPr b="0" lang="en-US" sz="2400" spc="-1" strike="noStrike">
              <a:latin typeface="Arial"/>
            </a:endParaRPr>
          </a:p>
        </p:txBody>
      </p:sp>
      <p:sp>
        <p:nvSpPr>
          <p:cNvPr id="163"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DBFE8E82-990B-49EB-AE46-9F2D47796463}" type="slidenum">
              <a:rPr b="0" lang="en-US" sz="1200" spc="-1" strike="noStrike">
                <a:solidFill>
                  <a:srgbClr val="8b8b8b"/>
                </a:solidFill>
                <a:latin typeface="Garamond"/>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49000" y="2479320"/>
            <a:ext cx="11093760" cy="1611000"/>
          </a:xfrm>
          <a:prstGeom prst="rect">
            <a:avLst/>
          </a:prstGeom>
          <a:noFill/>
          <a:ln w="0">
            <a:noFill/>
          </a:ln>
        </p:spPr>
        <p:txBody>
          <a:bodyPr anchor="ctr">
            <a:normAutofit/>
          </a:bodyPr>
          <a:p>
            <a:pPr algn="ctr">
              <a:lnSpc>
                <a:spcPct val="90000"/>
              </a:lnSpc>
              <a:buNone/>
            </a:pPr>
            <a:r>
              <a:rPr b="1" lang="en-US" sz="3600" spc="-1" strike="noStrike">
                <a:solidFill>
                  <a:srgbClr val="000000"/>
                </a:solidFill>
                <a:latin typeface="Garamond"/>
              </a:rPr>
              <a:t>Thank You!</a:t>
            </a:r>
            <a:br/>
            <a:br/>
            <a:r>
              <a:rPr b="1" lang="en-US" sz="2800" spc="-1" strike="noStrike">
                <a:solidFill>
                  <a:srgbClr val="000000"/>
                </a:solidFill>
                <a:latin typeface="Garamond"/>
              </a:rPr>
              <a:t>Any questions from the audience?</a:t>
            </a:r>
            <a:endParaRPr b="0" lang="en-US" sz="2800" spc="-1" strike="noStrike">
              <a:solidFill>
                <a:srgbClr val="000000"/>
              </a:solidFill>
              <a:latin typeface="Garamond"/>
            </a:endParaRPr>
          </a:p>
        </p:txBody>
      </p:sp>
      <p:sp>
        <p:nvSpPr>
          <p:cNvPr id="165"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C213AE2A-6D75-40D9-8466-1F9197C1C208}" type="slidenum">
              <a:rPr b="0" lang="en-US" sz="1200" spc="-1" strike="noStrike">
                <a:solidFill>
                  <a:srgbClr val="8b8b8b"/>
                </a:solidFill>
                <a:latin typeface="Garamond"/>
              </a:rPr>
              <a:t>&lt;number&gt;</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Introduction</a:t>
            </a:r>
            <a:endParaRPr b="0" lang="en-US" sz="2800" spc="-1" strike="noStrike">
              <a:solidFill>
                <a:srgbClr val="000000"/>
              </a:solidFill>
              <a:latin typeface="Garamond"/>
            </a:endParaRPr>
          </a:p>
        </p:txBody>
      </p:sp>
      <p:sp>
        <p:nvSpPr>
          <p:cNvPr id="88"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Background</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general background about the topic of your project (i.e., what is surveillance of reportable diseases)</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why the topic of this project is important (i.e., why surveillance of reportable diseases is important)</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provide examples of existing systems (e.g., state or federal surveillance systems for reportable diseases)</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make sure to use proper citations/references as needed; here is one example </a:t>
            </a:r>
            <a:r>
              <a:rPr b="0" lang="en-US" sz="2000" spc="-1" strike="noStrike" baseline="30000">
                <a:solidFill>
                  <a:srgbClr val="000000"/>
                </a:solidFill>
                <a:highlight>
                  <a:srgbClr val="ffff00"/>
                </a:highlight>
                <a:latin typeface="Garamond"/>
              </a:rPr>
              <a:t>1</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marL="457200">
              <a:lnSpc>
                <a:spcPct val="100000"/>
              </a:lnSpc>
              <a:spcAft>
                <a:spcPts val="1199"/>
              </a:spcAft>
              <a:buNone/>
              <a:tabLst>
                <a:tab algn="l" pos="0"/>
              </a:tabLst>
            </a:pPr>
            <a:r>
              <a:rPr b="0" lang="en-US" sz="1400" spc="-1" strike="noStrike">
                <a:solidFill>
                  <a:srgbClr val="000000"/>
                </a:solidFill>
                <a:highlight>
                  <a:srgbClr val="ffff00"/>
                </a:highlight>
                <a:latin typeface="Garamond"/>
              </a:rPr>
              <a:t>1. Center for Disease Control and Prevention. Nationally notifiable disease surveillance system. Retrieved Jul 2022. Available at: </a:t>
            </a:r>
            <a:r>
              <a:rPr b="0" lang="en-US" sz="1400" spc="-1" strike="noStrike" u="sng">
                <a:solidFill>
                  <a:srgbClr val="0563c1"/>
                </a:solidFill>
                <a:highlight>
                  <a:srgbClr val="ffff00"/>
                </a:highlight>
                <a:uFillTx/>
                <a:latin typeface="Garamond"/>
                <a:hlinkClick r:id="rId1"/>
              </a:rPr>
              <a:t>https://www.cdc.gov/nndss/index.html</a:t>
            </a:r>
            <a:r>
              <a:rPr b="0" lang="en-US" sz="1400" spc="-1" strike="noStrike">
                <a:solidFill>
                  <a:srgbClr val="000000"/>
                </a:solidFill>
                <a:highlight>
                  <a:srgbClr val="ffff00"/>
                </a:highlight>
                <a:latin typeface="Garamond"/>
              </a:rPr>
              <a:t>.  </a:t>
            </a:r>
            <a:endParaRPr b="0" lang="en-US" sz="1400" spc="-1" strike="noStrike">
              <a:latin typeface="Arial"/>
            </a:endParaRPr>
          </a:p>
        </p:txBody>
      </p:sp>
      <p:sp>
        <p:nvSpPr>
          <p:cNvPr id="89"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84B9A392-E390-43B4-8ADE-840203AF3B87}" type="slidenum">
              <a:rPr b="0" lang="en-US" sz="1200" spc="-1" strike="noStrike">
                <a:solidFill>
                  <a:srgbClr val="8b8b8b"/>
                </a:solidFill>
                <a:latin typeface="Garamond"/>
              </a:rPr>
              <a:t>3</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Introduction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91"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Prior Research/Practice in this Domain</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 </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is the rate of example reportable diseases in the population (e.g., prevalence of COVID in the US population in 2020; prevalence of sample reportable diseases specially that one that you have analyzed)</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prior research has found regarding the racial disparities in outcomes of patients with COVID and/or other reportable diseases (focusing on healthcare utilization outcomes is preferred)</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make sure to use proper citations/references as needed; here is one example </a:t>
            </a:r>
            <a:r>
              <a:rPr b="0" lang="en-US" sz="2000" spc="-1" strike="noStrike" baseline="30000">
                <a:solidFill>
                  <a:srgbClr val="000000"/>
                </a:solidFill>
                <a:highlight>
                  <a:srgbClr val="ffff00"/>
                </a:highlight>
                <a:latin typeface="Garamond"/>
              </a:rPr>
              <a:t>1</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make sure to use proper citations/references as needed; here is another example </a:t>
            </a:r>
            <a:r>
              <a:rPr b="0" lang="en-US" sz="2000" spc="-1" strike="noStrike" baseline="30000">
                <a:solidFill>
                  <a:srgbClr val="000000"/>
                </a:solidFill>
                <a:highlight>
                  <a:srgbClr val="ffff00"/>
                </a:highlight>
                <a:latin typeface="Garamond"/>
              </a:rPr>
              <a:t>2</a:t>
            </a:r>
            <a:endParaRPr b="0" lang="en-US" sz="2000" spc="-1" strike="noStrike">
              <a:latin typeface="Arial"/>
            </a:endParaRPr>
          </a:p>
          <a:p>
            <a:pPr>
              <a:lnSpc>
                <a:spcPct val="100000"/>
              </a:lnSpc>
              <a:spcAft>
                <a:spcPts val="1199"/>
              </a:spcAft>
              <a:buNone/>
            </a:pPr>
            <a:endParaRPr b="0" lang="en-US" sz="2000" spc="-1" strike="noStrike">
              <a:latin typeface="Arial"/>
            </a:endParaRPr>
          </a:p>
          <a:p>
            <a:pPr lvl="1" marL="800280" indent="-343080">
              <a:lnSpc>
                <a:spcPct val="100000"/>
              </a:lnSpc>
              <a:spcAft>
                <a:spcPts val="1199"/>
              </a:spcAft>
              <a:buClr>
                <a:srgbClr val="000000"/>
              </a:buClr>
              <a:buSzPct val="70000"/>
              <a:buFont typeface="Courier New"/>
              <a:buAutoNum type="arabicPeriod"/>
            </a:pPr>
            <a:r>
              <a:rPr b="0" lang="en-US" sz="1400" spc="-1" strike="noStrike">
                <a:solidFill>
                  <a:srgbClr val="000000"/>
                </a:solidFill>
                <a:highlight>
                  <a:srgbClr val="ffff00"/>
                </a:highlight>
                <a:latin typeface="Garamond"/>
              </a:rPr>
              <a:t>Center for Disease Control and Prevention. Nationally notifiable diseases – annual summaries of notifiable diseases. Retrieved Jul 2022. Available at: </a:t>
            </a:r>
            <a:r>
              <a:rPr b="0" lang="en-US" sz="1400" spc="-1" strike="noStrike" u="sng">
                <a:solidFill>
                  <a:srgbClr val="0563c1"/>
                </a:solidFill>
                <a:highlight>
                  <a:srgbClr val="ffff00"/>
                </a:highlight>
                <a:uFillTx/>
                <a:latin typeface="Garamond"/>
                <a:hlinkClick r:id="rId1"/>
              </a:rPr>
              <a:t>https://www.cdc.gov/healthywater/statistics/surveillance/notifiable.html</a:t>
            </a:r>
            <a:r>
              <a:rPr b="0" lang="en-US" sz="1400" spc="-1" strike="noStrike">
                <a:solidFill>
                  <a:srgbClr val="000000"/>
                </a:solidFill>
                <a:highlight>
                  <a:srgbClr val="ffff00"/>
                </a:highlight>
                <a:latin typeface="Garamond"/>
              </a:rPr>
              <a:t>. </a:t>
            </a:r>
            <a:endParaRPr b="0" lang="en-US" sz="1400" spc="-1" strike="noStrike">
              <a:latin typeface="Arial"/>
            </a:endParaRPr>
          </a:p>
          <a:p>
            <a:pPr lvl="1" marL="800280" indent="-343080">
              <a:lnSpc>
                <a:spcPct val="100000"/>
              </a:lnSpc>
              <a:spcAft>
                <a:spcPts val="1199"/>
              </a:spcAft>
              <a:buClr>
                <a:srgbClr val="000000"/>
              </a:buClr>
              <a:buSzPct val="70000"/>
              <a:buFont typeface="Courier New"/>
              <a:buAutoNum type="arabicPeriod"/>
            </a:pPr>
            <a:r>
              <a:rPr b="0" lang="en-US" sz="1400" spc="-1" strike="noStrike">
                <a:solidFill>
                  <a:srgbClr val="000000"/>
                </a:solidFill>
                <a:highlight>
                  <a:srgbClr val="ffff00"/>
                </a:highlight>
                <a:latin typeface="Garamond"/>
              </a:rPr>
              <a:t>Lee H, Andrasfay T, Riley A, Wu Q, Crimmins E. Do social determinants of health explain racial/ethnic disparities in COVID-19 infection? Soc Sci Med. 2022 Aug;306:115098. doi: 10.1016/j.socscimed.2022.115098. Epub 2022 Jun 3. PMID: 35759973.</a:t>
            </a:r>
            <a:endParaRPr b="0" lang="en-US" sz="1400" spc="-1" strike="noStrike">
              <a:latin typeface="Arial"/>
            </a:endParaRPr>
          </a:p>
          <a:p>
            <a:pPr marL="457200">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p:txBody>
      </p:sp>
      <p:sp>
        <p:nvSpPr>
          <p:cNvPr id="92"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7B4BE46A-FC33-4269-ADBD-28AF7EF11F3B}" type="slidenum">
              <a:rPr b="0" lang="en-US" sz="1200" spc="-1" strike="noStrike">
                <a:solidFill>
                  <a:srgbClr val="8b8b8b"/>
                </a:solidFill>
                <a:latin typeface="Garamond"/>
              </a:rPr>
              <a:t>4</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Introduction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94"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Project Aims</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 </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1: what is the first aim of the project? (e.g., compare prevalence of two reportable diseases)</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2: what is the second aim of the project? (e.g., measuring racial disparities on healthcare utilization between two reportable diseases)</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how does this project add to our knowledge (e.g., are the results novel? how can it inform the local public health agency?)</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p:txBody>
      </p:sp>
      <p:sp>
        <p:nvSpPr>
          <p:cNvPr id="95"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319302DD-91AB-4AE4-B23B-59961845C551}" type="slidenum">
              <a:rPr b="0" lang="en-US" sz="1200" spc="-1" strike="noStrike">
                <a:solidFill>
                  <a:srgbClr val="8b8b8b"/>
                </a:solidFill>
                <a:latin typeface="Garamond"/>
              </a:rPr>
              <a:t>5</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Methodology</a:t>
            </a:r>
            <a:endParaRPr b="0" lang="en-US" sz="2800" spc="-1" strike="noStrike">
              <a:solidFill>
                <a:srgbClr val="000000"/>
              </a:solidFill>
              <a:latin typeface="Garamond"/>
            </a:endParaRPr>
          </a:p>
        </p:txBody>
      </p:sp>
      <p:sp>
        <p:nvSpPr>
          <p:cNvPr id="97"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Data Source</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where is the source of this dataset? (e.g., HCUP)</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population and healthcare setting is being represented in this dataset?</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types of variables are included in this dataset (briefly)?</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years of data are covered in this data?</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make sure to use proper citations/references as needed; here is one example </a:t>
            </a:r>
            <a:r>
              <a:rPr b="0" lang="en-US" sz="2000" spc="-1" strike="noStrike" baseline="30000">
                <a:solidFill>
                  <a:srgbClr val="000000"/>
                </a:solidFill>
                <a:highlight>
                  <a:srgbClr val="ffff00"/>
                </a:highlight>
                <a:latin typeface="Garamond"/>
              </a:rPr>
              <a:t>1</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marL="457200">
              <a:lnSpc>
                <a:spcPct val="100000"/>
              </a:lnSpc>
              <a:spcAft>
                <a:spcPts val="1199"/>
              </a:spcAft>
              <a:buNone/>
              <a:tabLst>
                <a:tab algn="l" pos="0"/>
              </a:tabLst>
            </a:pPr>
            <a:r>
              <a:rPr b="0" lang="en-US" sz="1400" spc="-1" strike="noStrike">
                <a:solidFill>
                  <a:srgbClr val="000000"/>
                </a:solidFill>
                <a:highlight>
                  <a:srgbClr val="ffff00"/>
                </a:highlight>
                <a:latin typeface="Garamond"/>
              </a:rPr>
              <a:t>1. Agency for Healthcare Research and Quality. Healthcare cost and utilization project (HCUP). Retrieved Jul 2022. Available at: </a:t>
            </a:r>
            <a:r>
              <a:rPr b="0" lang="en-US" sz="1400" spc="-1" strike="noStrike" u="sng">
                <a:solidFill>
                  <a:srgbClr val="0563c1"/>
                </a:solidFill>
                <a:highlight>
                  <a:srgbClr val="ffff00"/>
                </a:highlight>
                <a:uFillTx/>
                <a:latin typeface="Garamond"/>
                <a:hlinkClick r:id="rId1"/>
              </a:rPr>
              <a:t>https://www.hcup-us.ahrq.gov/</a:t>
            </a:r>
            <a:r>
              <a:rPr b="0" lang="en-US" sz="1400" spc="-1" strike="noStrike">
                <a:solidFill>
                  <a:srgbClr val="000000"/>
                </a:solidFill>
                <a:highlight>
                  <a:srgbClr val="ffff00"/>
                </a:highlight>
                <a:latin typeface="Garamond"/>
              </a:rPr>
              <a:t>.   </a:t>
            </a:r>
            <a:endParaRPr b="0" lang="en-US" sz="1400" spc="-1" strike="noStrike">
              <a:latin typeface="Arial"/>
            </a:endParaRPr>
          </a:p>
        </p:txBody>
      </p:sp>
      <p:sp>
        <p:nvSpPr>
          <p:cNvPr id="98"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D2DB2E98-D038-4B07-B25D-A78D5FCA3592}" type="slidenum">
              <a:rPr b="0" lang="en-US" sz="1200" spc="-1" strike="noStrike">
                <a:solidFill>
                  <a:srgbClr val="8b8b8b"/>
                </a:solidFill>
                <a:latin typeface="Garamond"/>
              </a:rPr>
              <a:t>6</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Methods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00"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Data Cleaning</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 </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methods did you use to clean the data (and deal with the missing data)?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variables were cleaned?</a:t>
            </a:r>
            <a:endParaRPr b="0" lang="en-US" sz="2000" spc="-1" strike="noStrike">
              <a:latin typeface="Arial"/>
            </a:endParaRPr>
          </a:p>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Population Denominator and Numerator</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what exclusion criteria did you use to limit your population denominator? (e.g., residing in a specific state)</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what inclusion criteria did you use to identify the population of interest (e.g., COVID patients)? make sure to include the ICD codes that you used to find patients with the reportable disease </a:t>
            </a:r>
            <a:endParaRPr b="0" lang="en-US" sz="2000" spc="-1" strike="noStrike">
              <a:latin typeface="Arial"/>
            </a:endParaRPr>
          </a:p>
          <a:p>
            <a:pPr>
              <a:lnSpc>
                <a:spcPct val="100000"/>
              </a:lnSpc>
              <a:spcAft>
                <a:spcPts val="1199"/>
              </a:spcAft>
              <a:buNone/>
            </a:pP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01"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3155881E-096B-453B-A364-1ED64DF6957F}" type="slidenum">
              <a:rPr b="0" lang="en-US" sz="1200" spc="-1" strike="noStrike">
                <a:solidFill>
                  <a:srgbClr val="8b8b8b"/>
                </a:solidFill>
                <a:latin typeface="Garamond"/>
              </a:rPr>
              <a:t>7</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Methods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03"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Variables – Predictors</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 </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1: what variables did you compare between the two reportable diseases?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2: what variables did you use as predictors in the regression models?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Explain if you transformed any of these variables?</a:t>
            </a: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marL="345960" indent="-345960">
              <a:lnSpc>
                <a:spcPct val="100000"/>
              </a:lnSpc>
              <a:spcAft>
                <a:spcPts val="1199"/>
              </a:spcAft>
              <a:buClr>
                <a:srgbClr val="000000"/>
              </a:buClr>
              <a:buFont typeface="Arial"/>
              <a:buChar char="•"/>
              <a:tabLst>
                <a:tab algn="l" pos="0"/>
              </a:tabLst>
            </a:pPr>
            <a:r>
              <a:rPr b="1" lang="en-US" sz="2400" spc="-1" strike="noStrike">
                <a:solidFill>
                  <a:srgbClr val="000000"/>
                </a:solidFill>
                <a:latin typeface="Garamond"/>
              </a:rPr>
              <a:t>Variables – Outcomes </a:t>
            </a:r>
            <a:endParaRPr b="0" lang="en-US" sz="2400" spc="-1" strike="noStrike">
              <a:latin typeface="Arial"/>
            </a:endParaRPr>
          </a:p>
          <a:p>
            <a:pPr lvl="1" marL="741240" indent="-284040">
              <a:lnSpc>
                <a:spcPct val="100000"/>
              </a:lnSpc>
              <a:spcAft>
                <a:spcPts val="1199"/>
              </a:spcAft>
              <a:buClr>
                <a:srgbClr val="000000"/>
              </a:buClr>
              <a:buSzPct val="70000"/>
              <a:buFont typeface="Arial"/>
              <a:buChar char="•"/>
              <a:tabLst>
                <a:tab algn="l" pos="0"/>
              </a:tabLst>
            </a:pPr>
            <a:r>
              <a:rPr b="0" lang="en-US" sz="2000" spc="-1" strike="noStrike">
                <a:solidFill>
                  <a:srgbClr val="000000"/>
                </a:solidFill>
                <a:highlight>
                  <a:srgbClr val="ffff00"/>
                </a:highlight>
                <a:latin typeface="Garamond"/>
              </a:rPr>
              <a:t>Aim 1: what variable did you use to measure prevalence on an encounter level?</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tabLst>
                <a:tab algn="l" pos="0"/>
              </a:tabLst>
            </a:pPr>
            <a:r>
              <a:rPr b="0" lang="en-US" sz="2000" spc="-1" strike="noStrike">
                <a:solidFill>
                  <a:srgbClr val="000000"/>
                </a:solidFill>
                <a:highlight>
                  <a:srgbClr val="ffff00"/>
                </a:highlight>
                <a:latin typeface="Garamond"/>
              </a:rPr>
              <a:t>Aim 2: what variable did you use as the outcome in the regression models?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tabLst>
                <a:tab algn="l" pos="0"/>
              </a:tabLst>
            </a:pPr>
            <a:r>
              <a:rPr b="0" lang="en-US" sz="2000" spc="-1" strike="noStrike">
                <a:solidFill>
                  <a:srgbClr val="000000"/>
                </a:solidFill>
                <a:highlight>
                  <a:srgbClr val="ffff00"/>
                </a:highlight>
                <a:latin typeface="Garamond"/>
              </a:rPr>
              <a:t>Explain if you transformed any of these variables?</a:t>
            </a: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marL="457200">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a:p>
            <a:pPr>
              <a:lnSpc>
                <a:spcPct val="100000"/>
              </a:lnSpc>
              <a:spcAft>
                <a:spcPts val="1199"/>
              </a:spcAft>
              <a:buNone/>
              <a:tabLst>
                <a:tab algn="l" pos="0"/>
              </a:tabLst>
            </a:pPr>
            <a:endParaRPr b="0" lang="en-US" sz="2000" spc="-1" strike="noStrike">
              <a:latin typeface="Arial"/>
            </a:endParaRPr>
          </a:p>
        </p:txBody>
      </p:sp>
      <p:sp>
        <p:nvSpPr>
          <p:cNvPr id="104"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33DDF64F-29C1-4AD1-9BBB-2FE420AFDDA7}" type="slidenum">
              <a:rPr b="0" lang="en-US" sz="1200" spc="-1" strike="noStrike">
                <a:solidFill>
                  <a:srgbClr val="8b8b8b"/>
                </a:solidFill>
                <a:latin typeface="Garamond"/>
              </a:rPr>
              <a:t>8</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27320" y="234360"/>
            <a:ext cx="11093760" cy="759600"/>
          </a:xfrm>
          <a:prstGeom prst="rect">
            <a:avLst/>
          </a:prstGeom>
          <a:noFill/>
          <a:ln w="0">
            <a:noFill/>
          </a:ln>
        </p:spPr>
        <p:txBody>
          <a:bodyPr anchor="ctr">
            <a:normAutofit/>
          </a:bodyPr>
          <a:p>
            <a:pPr>
              <a:lnSpc>
                <a:spcPct val="90000"/>
              </a:lnSpc>
              <a:buNone/>
            </a:pPr>
            <a:r>
              <a:rPr b="1" lang="en-US" sz="2800" spc="-1" strike="noStrike">
                <a:solidFill>
                  <a:srgbClr val="000000"/>
                </a:solidFill>
                <a:latin typeface="Garamond"/>
              </a:rPr>
              <a:t>Methods </a:t>
            </a:r>
            <a:r>
              <a:rPr b="0" i="1" lang="en-US" sz="2000" spc="-1" strike="noStrike">
                <a:solidFill>
                  <a:srgbClr val="000000"/>
                </a:solidFill>
                <a:latin typeface="Garamond"/>
              </a:rPr>
              <a:t>(cont.)</a:t>
            </a:r>
            <a:endParaRPr b="0" lang="en-US" sz="2000" spc="-1" strike="noStrike">
              <a:solidFill>
                <a:srgbClr val="000000"/>
              </a:solidFill>
              <a:latin typeface="Garamond"/>
            </a:endParaRPr>
          </a:p>
        </p:txBody>
      </p:sp>
      <p:sp>
        <p:nvSpPr>
          <p:cNvPr id="106" name="Text Placeholder 7"/>
          <p:cNvSpPr/>
          <p:nvPr/>
        </p:nvSpPr>
        <p:spPr>
          <a:xfrm>
            <a:off x="427320" y="1148760"/>
            <a:ext cx="11418120" cy="5284800"/>
          </a:xfrm>
          <a:prstGeom prst="rect">
            <a:avLst/>
          </a:prstGeom>
          <a:noFill/>
          <a:ln w="0">
            <a:noFill/>
          </a:ln>
        </p:spPr>
        <p:style>
          <a:lnRef idx="0"/>
          <a:fillRef idx="0"/>
          <a:effectRef idx="0"/>
          <a:fontRef idx="minor"/>
        </p:style>
        <p:txBody>
          <a:bodyPr lIns="90000" rIns="90000" tIns="45000" bIns="45000" anchor="t">
            <a:noAutofit/>
          </a:bodyPr>
          <a:p>
            <a:pPr marL="345960" indent="-345960">
              <a:lnSpc>
                <a:spcPct val="100000"/>
              </a:lnSpc>
              <a:spcAft>
                <a:spcPts val="1199"/>
              </a:spcAft>
              <a:buClr>
                <a:srgbClr val="000000"/>
              </a:buClr>
              <a:buFont typeface="Arial"/>
              <a:buChar char="•"/>
            </a:pPr>
            <a:r>
              <a:rPr b="1" lang="en-US" sz="2400" spc="-1" strike="noStrike">
                <a:solidFill>
                  <a:srgbClr val="000000"/>
                </a:solidFill>
                <a:latin typeface="Garamond"/>
              </a:rPr>
              <a:t>Statistical Analysis</a:t>
            </a:r>
            <a:endParaRPr b="0" lang="en-US" sz="24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Use bullet points and short sentences </a:t>
            </a:r>
            <a:endParaRPr b="0" lang="en-US" sz="2000" spc="-1" strike="noStrike">
              <a:latin typeface="Arial"/>
            </a:endParaRPr>
          </a:p>
          <a:p>
            <a:pPr lvl="1" marL="741240" indent="-284040">
              <a:lnSpc>
                <a:spcPct val="100000"/>
              </a:lnSpc>
              <a:spcAft>
                <a:spcPts val="1199"/>
              </a:spcAft>
              <a:buClr>
                <a:srgbClr val="000000"/>
              </a:buClr>
              <a:buSzPct val="70000"/>
              <a:buFont typeface="Courier New"/>
              <a:buChar char="o"/>
            </a:pPr>
            <a:r>
              <a:rPr b="0" lang="en-US" sz="2000" spc="-1" strike="noStrike">
                <a:solidFill>
                  <a:srgbClr val="000000"/>
                </a:solidFill>
                <a:highlight>
                  <a:srgbClr val="ffff00"/>
                </a:highlight>
                <a:latin typeface="Garamond"/>
              </a:rPr>
              <a:t>Sample content to cover on this slide: </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1: what statistical methods did you use? (e.g., summary statistics; t-test; Chi-squared)</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Aim 2: what statistical methods did you use? (e.g., linear regression; logistic regression)</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statistical application/program did you use? (e.g., R, Python)</a:t>
            </a:r>
            <a:endParaRPr b="0" lang="en-US" sz="2000" spc="-1" strike="noStrike">
              <a:latin typeface="Arial"/>
            </a:endParaRPr>
          </a:p>
          <a:p>
            <a:pPr lvl="1" marL="741240" indent="-284040">
              <a:lnSpc>
                <a:spcPct val="100000"/>
              </a:lnSpc>
              <a:spcAft>
                <a:spcPts val="1199"/>
              </a:spcAft>
              <a:buClr>
                <a:srgbClr val="000000"/>
              </a:buClr>
              <a:buSzPct val="70000"/>
              <a:buFont typeface="Arial"/>
              <a:buChar char="•"/>
            </a:pPr>
            <a:r>
              <a:rPr b="0" lang="en-US" sz="2000" spc="-1" strike="noStrike">
                <a:solidFill>
                  <a:srgbClr val="000000"/>
                </a:solidFill>
                <a:highlight>
                  <a:srgbClr val="ffff00"/>
                </a:highlight>
                <a:latin typeface="Garamond"/>
              </a:rPr>
              <a:t>what special packages/libraries did you use? (e.g., data.table) – make sure to cite them properly</a:t>
            </a:r>
            <a:r>
              <a:rPr b="0" lang="en-US" sz="2000" spc="-1" strike="noStrike" baseline="30000">
                <a:solidFill>
                  <a:srgbClr val="000000"/>
                </a:solidFill>
                <a:highlight>
                  <a:srgbClr val="ffff00"/>
                </a:highlight>
                <a:latin typeface="Garamond"/>
              </a:rPr>
              <a:t>1</a:t>
            </a: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a:lnSpc>
                <a:spcPct val="100000"/>
              </a:lnSpc>
              <a:spcAft>
                <a:spcPts val="1199"/>
              </a:spcAft>
              <a:buNone/>
            </a:pPr>
            <a:endParaRPr b="0" lang="en-US" sz="2000" spc="-1" strike="noStrike">
              <a:latin typeface="Arial"/>
            </a:endParaRPr>
          </a:p>
          <a:p>
            <a:pPr marL="457200">
              <a:lnSpc>
                <a:spcPct val="100000"/>
              </a:lnSpc>
              <a:spcAft>
                <a:spcPts val="1199"/>
              </a:spcAft>
              <a:buNone/>
              <a:tabLst>
                <a:tab algn="l" pos="0"/>
              </a:tabLst>
            </a:pPr>
            <a:r>
              <a:rPr b="0" lang="en-US" sz="1400" spc="-1" strike="noStrike">
                <a:solidFill>
                  <a:srgbClr val="000000"/>
                </a:solidFill>
                <a:highlight>
                  <a:srgbClr val="ffff00"/>
                </a:highlight>
                <a:latin typeface="Garamond"/>
              </a:rPr>
              <a:t>1. R CRAN. Data.table: an extension of data.frame. Retrieved Jul 2022. Available at: </a:t>
            </a:r>
            <a:r>
              <a:rPr b="0" lang="en-US" sz="1400" spc="-1" strike="noStrike" u="sng">
                <a:solidFill>
                  <a:srgbClr val="0563c1"/>
                </a:solidFill>
                <a:highlight>
                  <a:srgbClr val="ffff00"/>
                </a:highlight>
                <a:uFillTx/>
                <a:latin typeface="Garamond"/>
                <a:hlinkClick r:id="rId1"/>
              </a:rPr>
              <a:t>https://cran.r-project.org/web/packages/data.table/index.html</a:t>
            </a:r>
            <a:r>
              <a:rPr b="0" lang="en-US" sz="1400" spc="-1" strike="noStrike">
                <a:solidFill>
                  <a:srgbClr val="000000"/>
                </a:solidFill>
                <a:highlight>
                  <a:srgbClr val="ffff00"/>
                </a:highlight>
                <a:latin typeface="Garamond"/>
              </a:rPr>
              <a:t>.    </a:t>
            </a:r>
            <a:endParaRPr b="0" lang="en-US" sz="1400" spc="-1" strike="noStrike">
              <a:latin typeface="Arial"/>
            </a:endParaRPr>
          </a:p>
          <a:p>
            <a:pPr marL="457200">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a:p>
            <a:pPr>
              <a:lnSpc>
                <a:spcPct val="100000"/>
              </a:lnSpc>
              <a:spcAft>
                <a:spcPts val="1199"/>
              </a:spcAft>
              <a:buNone/>
              <a:tabLst>
                <a:tab algn="l" pos="0"/>
              </a:tabLst>
            </a:pPr>
            <a:endParaRPr b="0" lang="en-US" sz="1400" spc="-1" strike="noStrike">
              <a:latin typeface="Arial"/>
            </a:endParaRPr>
          </a:p>
        </p:txBody>
      </p:sp>
      <p:sp>
        <p:nvSpPr>
          <p:cNvPr id="107" name="PlaceHolder 2"/>
          <p:cNvSpPr>
            <a:spLocks noGrp="1"/>
          </p:cNvSpPr>
          <p:nvPr>
            <p:ph type="sldNum"/>
          </p:nvPr>
        </p:nvSpPr>
        <p:spPr>
          <a:xfrm>
            <a:off x="9296280" y="6356520"/>
            <a:ext cx="2742840" cy="364680"/>
          </a:xfrm>
          <a:prstGeom prst="rect">
            <a:avLst/>
          </a:prstGeom>
          <a:noFill/>
          <a:ln w="0">
            <a:noFill/>
          </a:ln>
        </p:spPr>
        <p:txBody>
          <a:bodyPr anchor="ctr">
            <a:noAutofit/>
          </a:bodyPr>
          <a:p>
            <a:pPr algn="r">
              <a:lnSpc>
                <a:spcPct val="100000"/>
              </a:lnSpc>
              <a:buNone/>
            </a:pPr>
            <a:fld id="{8C706E0F-4510-4B88-986C-57B28BB0268D}" type="slidenum">
              <a:rPr b="0" lang="en-US" sz="1200" spc="-1" strike="noStrike">
                <a:solidFill>
                  <a:srgbClr val="8b8b8b"/>
                </a:solidFill>
                <a:latin typeface="Garamond"/>
              </a:rPr>
              <a:t>9</a:t>
            </a:fld>
            <a:endParaRPr b="0" lang="en-US" sz="12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13285</TotalTime>
  <Application>LibreOffice/7.2.6.2$Windows_X86_64 LibreOffice_project/b0ec3a565991f7569a5a7f5d24fed7f52653d754</Application>
  <AppVersion>15.0000</AppVersion>
  <Words>2787</Words>
  <Paragraphs>307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2021-08-29T00:36:11Z</dcterms:created>
  <dc:creator>Hadi Kharrazi</dc:creator>
  <dc:description/>
  <dc:language>en-US</dc:language>
  <cp:lastModifiedBy/>
  <dcterms:modified xsi:type="dcterms:W3CDTF">2022-07-29T08:59:21Z</dcterms:modified>
  <cp:revision>1306</cp:revision>
  <dc:subject/>
  <dc:title>Health Sciences Informatics Research Methods 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25</vt:i4>
  </property>
</Properties>
</file>