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4"/>
    <p:sldMasterId id="2147483790" r:id="rId5"/>
  </p:sldMasterIdLst>
  <p:notesMasterIdLst>
    <p:notesMasterId r:id="rId28"/>
  </p:notesMasterIdLst>
  <p:sldIdLst>
    <p:sldId id="420" r:id="rId6"/>
    <p:sldId id="399" r:id="rId7"/>
    <p:sldId id="258" r:id="rId8"/>
    <p:sldId id="259" r:id="rId9"/>
    <p:sldId id="261" r:id="rId10"/>
    <p:sldId id="262" r:id="rId11"/>
    <p:sldId id="268" r:id="rId12"/>
    <p:sldId id="276" r:id="rId13"/>
    <p:sldId id="403" r:id="rId14"/>
    <p:sldId id="404" r:id="rId15"/>
    <p:sldId id="285" r:id="rId16"/>
    <p:sldId id="406" r:id="rId17"/>
    <p:sldId id="407" r:id="rId18"/>
    <p:sldId id="408" r:id="rId19"/>
    <p:sldId id="409" r:id="rId20"/>
    <p:sldId id="412" r:id="rId21"/>
    <p:sldId id="413" r:id="rId22"/>
    <p:sldId id="417" r:id="rId23"/>
    <p:sldId id="418" r:id="rId24"/>
    <p:sldId id="415" r:id="rId25"/>
    <p:sldId id="416" r:id="rId26"/>
    <p:sldId id="286"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Cambria" panose="02040503050406030204" pitchFamily="18"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Open Sans" panose="020B0604020202020204" charset="0"/>
      <p:regular r:id="rId41"/>
      <p:bold r:id="rId42"/>
      <p:italic r:id="rId43"/>
      <p:boldItalic r:id="rId44"/>
    </p:embeddedFont>
    <p:embeddedFont>
      <p:font typeface="Roboto" panose="020B0604020202020204" charset="0"/>
      <p:regular r:id="rId45"/>
      <p:bold r:id="rId46"/>
      <p:italic r:id="rId47"/>
      <p:boldItalic r:id="rId48"/>
    </p:embeddedFont>
    <p:embeddedFont>
      <p:font typeface="Trebuchet MS" panose="020B0603020202020204"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888">
          <p15:clr>
            <a:srgbClr val="A4A3A4"/>
          </p15:clr>
        </p15:guide>
        <p15:guide id="4" orient="horz" pos="1008">
          <p15:clr>
            <a:srgbClr val="A4A3A4"/>
          </p15:clr>
        </p15:guide>
        <p15:guide id="5" pos="287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9" roundtripDataSignature="AMtx7mg/lGvzrfQhzBbU0AroxoDakbOV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86D7AF-D7E3-4CC2-AD53-D400FAD64E61}">
  <a:tblStyle styleId="{4F86D7AF-D7E3-4CC2-AD53-D400FAD64E6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F9F9"/>
          </a:solidFill>
        </a:fill>
      </a:tcStyle>
    </a:wholeTbl>
    <a:band1H>
      <a:tcTxStyle/>
      <a:tcStyle>
        <a:tcBdr/>
        <a:fill>
          <a:solidFill>
            <a:srgbClr val="F2F2F2"/>
          </a:solidFill>
        </a:fill>
      </a:tcStyle>
    </a:band1H>
    <a:band2H>
      <a:tcTxStyle/>
      <a:tcStyle>
        <a:tcBdr/>
      </a:tcStyle>
    </a:band2H>
    <a:band1V>
      <a:tcTxStyle/>
      <a:tcStyle>
        <a:tcBdr/>
        <a:fill>
          <a:solidFill>
            <a:srgbClr val="F2F2F2"/>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63" autoAdjust="0"/>
  </p:normalViewPr>
  <p:slideViewPr>
    <p:cSldViewPr snapToGrid="0">
      <p:cViewPr varScale="1">
        <p:scale>
          <a:sx n="68" d="100"/>
          <a:sy n="68" d="100"/>
        </p:scale>
        <p:origin x="1626" y="66"/>
      </p:cViewPr>
      <p:guideLst>
        <p:guide orient="horz" pos="2160"/>
        <p:guide pos="2880"/>
        <p:guide orient="horz" pos="3888"/>
        <p:guide orient="horz" pos="1008"/>
        <p:guide pos="28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1.fntdata"/><Relationship Id="rId21" Type="http://schemas.openxmlformats.org/officeDocument/2006/relationships/slide" Target="slides/slide16.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font" Target="fonts/font27.fntdata"/><Relationship Id="rId159" Type="http://customschemas.google.com/relationships/presentationmetadata" Target="metadata"/><Relationship Id="rId7" Type="http://schemas.openxmlformats.org/officeDocument/2006/relationships/slide" Target="slides/slide2.xml"/><Relationship Id="rId16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1.fntdata"/><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 Type="http://schemas.openxmlformats.org/officeDocument/2006/relationships/slideMaster" Target="slideMasters/slideMaster2.xml"/><Relationship Id="rId160"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font" Target="fonts/font28.fntdata"/><Relationship Id="rId8" Type="http://schemas.openxmlformats.org/officeDocument/2006/relationships/slide" Target="slides/slide3.xml"/><Relationship Id="rId51" Type="http://schemas.openxmlformats.org/officeDocument/2006/relationships/font" Target="fonts/font23.fntdata"/><Relationship Id="rId16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5.xml"/><Relationship Id="rId41" Type="http://schemas.openxmlformats.org/officeDocument/2006/relationships/font" Target="fonts/font13.fntdata"/><Relationship Id="rId54" Type="http://schemas.openxmlformats.org/officeDocument/2006/relationships/font" Target="fonts/font26.fntdata"/><Relationship Id="rId16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5.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501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0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4684"/>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solidFill>
                  <a:schemeClr val="dk1"/>
                </a:solidFill>
                <a:latin typeface="Arial"/>
                <a:ea typeface="Arial"/>
                <a:cs typeface="Arial"/>
                <a:sym typeface="Arial"/>
              </a:rPr>
              <a:t>The objectives for this session are to:</a:t>
            </a:r>
            <a:endParaRPr/>
          </a:p>
          <a:p>
            <a:pPr marL="228600" lvl="0" indent="-165100" algn="l" rtl="0">
              <a:lnSpc>
                <a:spcPct val="100000"/>
              </a:lnSpc>
              <a:spcBef>
                <a:spcPts val="300"/>
              </a:spcBef>
              <a:spcAft>
                <a:spcPts val="0"/>
              </a:spcAft>
              <a:buClr>
                <a:schemeClr val="dk1"/>
              </a:buClr>
              <a:buSzPts val="1000"/>
              <a:buFont typeface="Calibri"/>
              <a:buNone/>
            </a:pPr>
            <a:endParaRPr/>
          </a:p>
          <a:p>
            <a:pPr marL="228600" lvl="0" indent="-165100" algn="l" rtl="0">
              <a:lnSpc>
                <a:spcPct val="100000"/>
              </a:lnSpc>
              <a:spcBef>
                <a:spcPts val="300"/>
              </a:spcBef>
              <a:spcAft>
                <a:spcPts val="0"/>
              </a:spcAft>
              <a:buClr>
                <a:schemeClr val="dk1"/>
              </a:buClr>
              <a:buSzPts val="1000"/>
              <a:buFont typeface="Calibri"/>
              <a:buNone/>
            </a:pPr>
            <a:endParaRPr/>
          </a:p>
          <a:p>
            <a:pPr marL="228600" lvl="0" indent="-165100" algn="l" rtl="0">
              <a:lnSpc>
                <a:spcPct val="100000"/>
              </a:lnSpc>
              <a:spcBef>
                <a:spcPts val="300"/>
              </a:spcBef>
              <a:spcAft>
                <a:spcPts val="0"/>
              </a:spcAft>
              <a:buClr>
                <a:schemeClr val="dk1"/>
              </a:buClr>
              <a:buSzPts val="1000"/>
              <a:buFont typeface="Calibri"/>
              <a:buNone/>
            </a:pPr>
            <a:endParaRPr/>
          </a:p>
        </p:txBody>
      </p:sp>
      <p:sp>
        <p:nvSpPr>
          <p:cNvPr id="118" name="Google Shape;118;p2:notes"/>
          <p:cNvSpPr txBox="1">
            <a:spLocks noGrp="1"/>
          </p:cNvSpPr>
          <p:nvPr>
            <p:ph type="ftr" idx="11"/>
          </p:nvPr>
        </p:nvSpPr>
        <p:spPr>
          <a:xfrm>
            <a:off x="0" y="8684684"/>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Health IT Workforce Curriculum Version 4.0</a:t>
            </a:r>
            <a:endParaRPr/>
          </a:p>
        </p:txBody>
      </p:sp>
      <p:sp>
        <p:nvSpPr>
          <p:cNvPr id="119" name="Google Shape;119;p2: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541092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SzPts val="1400"/>
              <a:buNone/>
            </a:pPr>
            <a:endParaRPr/>
          </a:p>
        </p:txBody>
      </p:sp>
      <p:sp>
        <p:nvSpPr>
          <p:cNvPr id="291" name="Google Shape;291;p21: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10</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2532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11</a:t>
            </a:fld>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12</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489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13</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5796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14</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1425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15</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761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16</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2981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17</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7803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18</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26480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19</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1859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solidFill>
                  <a:schemeClr val="dk1"/>
                </a:solidFill>
                <a:latin typeface="Arial"/>
                <a:ea typeface="Arial"/>
                <a:cs typeface="Arial"/>
                <a:sym typeface="Arial"/>
              </a:rPr>
              <a:t>The objectives for this session are to:</a:t>
            </a:r>
            <a:endParaRPr/>
          </a:p>
          <a:p>
            <a:pPr marL="228600" lvl="0" indent="-165100" algn="l" rtl="0">
              <a:lnSpc>
                <a:spcPct val="100000"/>
              </a:lnSpc>
              <a:spcBef>
                <a:spcPts val="300"/>
              </a:spcBef>
              <a:spcAft>
                <a:spcPts val="0"/>
              </a:spcAft>
              <a:buClr>
                <a:schemeClr val="dk1"/>
              </a:buClr>
              <a:buSzPts val="1000"/>
              <a:buFont typeface="Calibri"/>
              <a:buNone/>
            </a:pPr>
            <a:endParaRPr/>
          </a:p>
          <a:p>
            <a:pPr marL="228600" lvl="0" indent="-165100" algn="l" rtl="0">
              <a:lnSpc>
                <a:spcPct val="100000"/>
              </a:lnSpc>
              <a:spcBef>
                <a:spcPts val="300"/>
              </a:spcBef>
              <a:spcAft>
                <a:spcPts val="0"/>
              </a:spcAft>
              <a:buClr>
                <a:schemeClr val="dk1"/>
              </a:buClr>
              <a:buSzPts val="1000"/>
              <a:buFont typeface="Calibri"/>
              <a:buNone/>
            </a:pPr>
            <a:endParaRPr/>
          </a:p>
          <a:p>
            <a:pPr marL="228600" lvl="0" indent="-165100" algn="l" rtl="0">
              <a:lnSpc>
                <a:spcPct val="100000"/>
              </a:lnSpc>
              <a:spcBef>
                <a:spcPts val="300"/>
              </a:spcBef>
              <a:spcAft>
                <a:spcPts val="0"/>
              </a:spcAft>
              <a:buClr>
                <a:schemeClr val="dk1"/>
              </a:buClr>
              <a:buSzPts val="1000"/>
              <a:buFont typeface="Calibri"/>
              <a:buNone/>
            </a:pPr>
            <a:endParaRPr/>
          </a:p>
        </p:txBody>
      </p:sp>
      <p:sp>
        <p:nvSpPr>
          <p:cNvPr id="118" name="Google Shape;118;p2:notes"/>
          <p:cNvSpPr txBox="1">
            <a:spLocks noGrp="1"/>
          </p:cNvSpPr>
          <p:nvPr>
            <p:ph type="ftr" idx="11"/>
          </p:nvPr>
        </p:nvSpPr>
        <p:spPr>
          <a:xfrm>
            <a:off x="0" y="8684684"/>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Health IT Workforce Curriculum Version 4.0</a:t>
            </a:r>
            <a:endParaRPr/>
          </a:p>
        </p:txBody>
      </p:sp>
      <p:sp>
        <p:nvSpPr>
          <p:cNvPr id="119" name="Google Shape;119;p2: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1628964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20</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0979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Clr>
                <a:srgbClr val="000000"/>
              </a:buClr>
              <a:buSzPts val="1400"/>
              <a:buFont typeface="Arial"/>
              <a:buNone/>
            </a:pPr>
            <a:r>
              <a:rPr lang="en-US" sz="1800">
                <a:solidFill>
                  <a:srgbClr val="000000"/>
                </a:solidFill>
                <a:latin typeface="Arial"/>
                <a:ea typeface="Arial"/>
                <a:cs typeface="Arial"/>
                <a:sym typeface="Arial"/>
              </a:rPr>
              <a:t>Security standards – The HIPAA Security Rule was developed to protect health information and implement reasonable safeguards. Prior to HIPAA, there were no generally accepted standards for protecting patient health information. </a:t>
            </a:r>
            <a:endParaRPr sz="1800">
              <a:latin typeface="Arial"/>
              <a:ea typeface="Arial"/>
              <a:cs typeface="Arial"/>
              <a:sym typeface="Arial"/>
            </a:endParaRPr>
          </a:p>
          <a:p>
            <a:pPr marL="457200" marR="0" lvl="0" indent="-228600" algn="l" rtl="0">
              <a:lnSpc>
                <a:spcPct val="100000"/>
              </a:lnSpc>
              <a:spcBef>
                <a:spcPts val="300"/>
              </a:spcBef>
              <a:spcAft>
                <a:spcPts val="0"/>
              </a:spcAft>
              <a:buSzPts val="1400"/>
              <a:buNone/>
            </a:pPr>
            <a:endParaRPr/>
          </a:p>
        </p:txBody>
      </p:sp>
      <p:sp>
        <p:nvSpPr>
          <p:cNvPr id="366" name="Google Shape;366;p49: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21</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8724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600"/>
              </a:spcBef>
              <a:spcAft>
                <a:spcPts val="0"/>
              </a:spcAft>
              <a:buSzPts val="1400"/>
              <a:buNone/>
            </a:pPr>
            <a:r>
              <a:rPr lang="en-US" sz="1800">
                <a:solidFill>
                  <a:srgbClr val="000000"/>
                </a:solidFill>
                <a:latin typeface="Arial"/>
                <a:ea typeface="Arial"/>
                <a:cs typeface="Arial"/>
                <a:sym typeface="Arial"/>
              </a:rPr>
              <a:t>Now that we have discussed the need for standards and vocabulary for information systems to talk to one another, let’s discuss commonly used terms among health informatics professionals.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Listed on this slide are some key terms and acronyms each of you will want to be familiar with as a health care consumer and as someone interested in pursuing a career in public health informatics. </a:t>
            </a:r>
            <a:endParaRPr sz="1800">
              <a:latin typeface="Arial"/>
              <a:ea typeface="Arial"/>
              <a:cs typeface="Arial"/>
              <a:sym typeface="Arial"/>
            </a:endParaRPr>
          </a:p>
          <a:p>
            <a:pPr marL="457200" marR="0" lvl="0" indent="-228600" algn="l" rtl="0">
              <a:lnSpc>
                <a:spcPct val="100000"/>
              </a:lnSpc>
              <a:spcBef>
                <a:spcPts val="1900"/>
              </a:spcBef>
              <a:spcAft>
                <a:spcPts val="0"/>
              </a:spcAft>
              <a:buSzPts val="1400"/>
              <a:buNone/>
            </a:pPr>
            <a:endParaRPr/>
          </a:p>
        </p:txBody>
      </p:sp>
      <p:sp>
        <p:nvSpPr>
          <p:cNvPr id="374" name="Google Shape;374;p50: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22</a:t>
            </a:fld>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solidFill>
                  <a:schemeClr val="dk1"/>
                </a:solidFill>
                <a:latin typeface="Arial"/>
                <a:ea typeface="Arial"/>
                <a:cs typeface="Arial"/>
                <a:sym typeface="Arial"/>
              </a:rPr>
              <a:t>The objectives for this session are to:</a:t>
            </a:r>
            <a:endParaRPr/>
          </a:p>
          <a:p>
            <a:pPr marL="228600" lvl="0" indent="-165100" algn="l" rtl="0">
              <a:lnSpc>
                <a:spcPct val="100000"/>
              </a:lnSpc>
              <a:spcBef>
                <a:spcPts val="300"/>
              </a:spcBef>
              <a:spcAft>
                <a:spcPts val="0"/>
              </a:spcAft>
              <a:buClr>
                <a:schemeClr val="dk1"/>
              </a:buClr>
              <a:buSzPts val="1000"/>
              <a:buFont typeface="Calibri"/>
              <a:buNone/>
            </a:pPr>
            <a:endParaRPr/>
          </a:p>
          <a:p>
            <a:pPr marL="228600" lvl="0" indent="-165100" algn="l" rtl="0">
              <a:lnSpc>
                <a:spcPct val="100000"/>
              </a:lnSpc>
              <a:spcBef>
                <a:spcPts val="300"/>
              </a:spcBef>
              <a:spcAft>
                <a:spcPts val="0"/>
              </a:spcAft>
              <a:buClr>
                <a:schemeClr val="dk1"/>
              </a:buClr>
              <a:buSzPts val="1000"/>
              <a:buFont typeface="Calibri"/>
              <a:buNone/>
            </a:pPr>
            <a:endParaRPr/>
          </a:p>
          <a:p>
            <a:pPr marL="228600" lvl="0" indent="-165100" algn="l" rtl="0">
              <a:lnSpc>
                <a:spcPct val="100000"/>
              </a:lnSpc>
              <a:spcBef>
                <a:spcPts val="300"/>
              </a:spcBef>
              <a:spcAft>
                <a:spcPts val="0"/>
              </a:spcAft>
              <a:buClr>
                <a:schemeClr val="dk1"/>
              </a:buClr>
              <a:buSzPts val="1000"/>
              <a:buFont typeface="Calibri"/>
              <a:buNone/>
            </a:pPr>
            <a:endParaRPr/>
          </a:p>
        </p:txBody>
      </p:sp>
      <p:sp>
        <p:nvSpPr>
          <p:cNvPr id="118" name="Google Shape;118;p2:notes"/>
          <p:cNvSpPr txBox="1">
            <a:spLocks noGrp="1"/>
          </p:cNvSpPr>
          <p:nvPr>
            <p:ph type="ftr" idx="11"/>
          </p:nvPr>
        </p:nvSpPr>
        <p:spPr>
          <a:xfrm>
            <a:off x="0" y="8684684"/>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Health IT Workforce Curriculum Version 4.0</a:t>
            </a:r>
            <a:endParaRPr/>
          </a:p>
        </p:txBody>
      </p:sp>
      <p:sp>
        <p:nvSpPr>
          <p:cNvPr id="119" name="Google Shape;119;p2: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600"/>
              </a:spcBef>
              <a:spcAft>
                <a:spcPts val="0"/>
              </a:spcAft>
              <a:buSzPts val="1400"/>
              <a:buNone/>
            </a:pPr>
            <a:r>
              <a:rPr lang="en-US" sz="1800">
                <a:solidFill>
                  <a:srgbClr val="000000"/>
                </a:solidFill>
                <a:latin typeface="Arial"/>
                <a:ea typeface="Arial"/>
                <a:cs typeface="Arial"/>
                <a:sym typeface="Arial"/>
              </a:rPr>
              <a:t>“Public health promotes and protects the health of people and the communities where they live, learn, work and play” (American Public Health Association, 2021).</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As we many of the terms we will seek to define in this lecture, there is no shortage of definitions about what public health is or is not.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Public health is the United States is commonly thought of as a complex system, a social enterprise that provides essential public health services, with an underlying social justice philosophy.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But what sets public health apart from other social movements is its grounding in science.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There are five basic sciences integrated throughout the field of public health.</a:t>
            </a:r>
            <a:endParaRPr sz="1800">
              <a:latin typeface="Arial"/>
              <a:ea typeface="Arial"/>
              <a:cs typeface="Arial"/>
              <a:sym typeface="Arial"/>
            </a:endParaRPr>
          </a:p>
          <a:p>
            <a:pPr marL="342900" marR="0" lvl="0" indent="-342900" algn="l" rtl="0">
              <a:lnSpc>
                <a:spcPct val="115000"/>
              </a:lnSpc>
              <a:spcBef>
                <a:spcPts val="2200"/>
              </a:spcBef>
              <a:spcAft>
                <a:spcPts val="0"/>
              </a:spcAft>
              <a:buSzPts val="1400"/>
              <a:buFont typeface="Arial"/>
              <a:buAutoNum type="arabicPeriod"/>
            </a:pPr>
            <a:r>
              <a:rPr lang="en-US" sz="1800">
                <a:solidFill>
                  <a:srgbClr val="000000"/>
                </a:solidFill>
                <a:latin typeface="Arial"/>
                <a:ea typeface="Arial"/>
                <a:cs typeface="Arial"/>
                <a:sym typeface="Arial"/>
              </a:rPr>
              <a:t>Epidemiology</a:t>
            </a:r>
            <a:endParaRPr sz="1800">
              <a:latin typeface="Arial"/>
              <a:ea typeface="Arial"/>
              <a:cs typeface="Arial"/>
              <a:sym typeface="Arial"/>
            </a:endParaRPr>
          </a:p>
          <a:p>
            <a:pPr marL="342900" marR="0" lvl="0" indent="-342900" algn="l" rtl="0">
              <a:lnSpc>
                <a:spcPct val="115000"/>
              </a:lnSpc>
              <a:spcBef>
                <a:spcPts val="2200"/>
              </a:spcBef>
              <a:spcAft>
                <a:spcPts val="0"/>
              </a:spcAft>
              <a:buSzPts val="1400"/>
              <a:buFont typeface="Arial"/>
              <a:buAutoNum type="arabicPeriod"/>
            </a:pPr>
            <a:r>
              <a:rPr lang="en-US" sz="1800">
                <a:solidFill>
                  <a:srgbClr val="000000"/>
                </a:solidFill>
                <a:latin typeface="Arial"/>
                <a:ea typeface="Arial"/>
                <a:cs typeface="Arial"/>
                <a:sym typeface="Arial"/>
              </a:rPr>
              <a:t>Biostatistics</a:t>
            </a:r>
            <a:endParaRPr sz="1800">
              <a:latin typeface="Arial"/>
              <a:ea typeface="Arial"/>
              <a:cs typeface="Arial"/>
              <a:sym typeface="Arial"/>
            </a:endParaRPr>
          </a:p>
          <a:p>
            <a:pPr marL="342900" marR="0" lvl="0" indent="-342900" algn="l" rtl="0">
              <a:lnSpc>
                <a:spcPct val="115000"/>
              </a:lnSpc>
              <a:spcBef>
                <a:spcPts val="2200"/>
              </a:spcBef>
              <a:spcAft>
                <a:spcPts val="0"/>
              </a:spcAft>
              <a:buSzPts val="1400"/>
              <a:buFont typeface="Arial"/>
              <a:buAutoNum type="arabicPeriod"/>
            </a:pPr>
            <a:r>
              <a:rPr lang="en-US" sz="1800">
                <a:solidFill>
                  <a:srgbClr val="000000"/>
                </a:solidFill>
                <a:latin typeface="Arial"/>
                <a:ea typeface="Arial"/>
                <a:cs typeface="Arial"/>
                <a:sym typeface="Arial"/>
              </a:rPr>
              <a:t>Environmental science</a:t>
            </a:r>
            <a:endParaRPr sz="1800">
              <a:latin typeface="Arial"/>
              <a:ea typeface="Arial"/>
              <a:cs typeface="Arial"/>
              <a:sym typeface="Arial"/>
            </a:endParaRPr>
          </a:p>
          <a:p>
            <a:pPr marL="342900" marR="0" lvl="0" indent="-342900" algn="l" rtl="0">
              <a:lnSpc>
                <a:spcPct val="115000"/>
              </a:lnSpc>
              <a:spcBef>
                <a:spcPts val="2200"/>
              </a:spcBef>
              <a:spcAft>
                <a:spcPts val="0"/>
              </a:spcAft>
              <a:buSzPts val="1400"/>
              <a:buFont typeface="Arial"/>
              <a:buAutoNum type="arabicPeriod"/>
            </a:pPr>
            <a:r>
              <a:rPr lang="en-US" sz="1800">
                <a:solidFill>
                  <a:srgbClr val="000000"/>
                </a:solidFill>
                <a:latin typeface="Arial"/>
                <a:ea typeface="Arial"/>
                <a:cs typeface="Arial"/>
                <a:sym typeface="Arial"/>
              </a:rPr>
              <a:t>Management science</a:t>
            </a:r>
            <a:endParaRPr sz="1800">
              <a:latin typeface="Arial"/>
              <a:ea typeface="Arial"/>
              <a:cs typeface="Arial"/>
              <a:sym typeface="Arial"/>
            </a:endParaRPr>
          </a:p>
          <a:p>
            <a:pPr marL="342900" marR="0" lvl="0" indent="-342900" algn="l" rtl="0">
              <a:lnSpc>
                <a:spcPct val="115000"/>
              </a:lnSpc>
              <a:spcBef>
                <a:spcPts val="2200"/>
              </a:spcBef>
              <a:spcAft>
                <a:spcPts val="0"/>
              </a:spcAft>
              <a:buSzPts val="1400"/>
              <a:buFont typeface="Arial"/>
              <a:buAutoNum type="arabicPeriod"/>
            </a:pPr>
            <a:r>
              <a:rPr lang="en-US" sz="1800">
                <a:solidFill>
                  <a:srgbClr val="000000"/>
                </a:solidFill>
                <a:latin typeface="Arial"/>
                <a:ea typeface="Arial"/>
                <a:cs typeface="Arial"/>
                <a:sym typeface="Arial"/>
              </a:rPr>
              <a:t>Behavioral science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Public health is often thought to be synonymous with prevention. And although prevention is considered by many to be the purpose of public health – prevention interventions vary widely. Prevention can target deaths, hospital admissions, days lost from school, and many others. There are as many targets for prevention as there are health outcomes.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Public health professionals are unique in that they do not have a common educational background but have a common goal or outcomes toward which to work. </a:t>
            </a:r>
            <a:endParaRPr sz="1800">
              <a:latin typeface="Arial"/>
              <a:ea typeface="Arial"/>
              <a:cs typeface="Arial"/>
              <a:sym typeface="Arial"/>
            </a:endParaRPr>
          </a:p>
          <a:p>
            <a:pPr marL="0" lvl="0" indent="0" algn="l" rtl="0">
              <a:lnSpc>
                <a:spcPct val="100000"/>
              </a:lnSpc>
              <a:spcBef>
                <a:spcPts val="1900"/>
              </a:spcBef>
              <a:spcAft>
                <a:spcPts val="0"/>
              </a:spcAft>
              <a:buSzPts val="1400"/>
              <a:buNone/>
            </a:pPr>
            <a:endParaRPr/>
          </a:p>
        </p:txBody>
      </p:sp>
      <p:sp>
        <p:nvSpPr>
          <p:cNvPr id="127" name="Google Shape;127;p4:notes"/>
          <p:cNvSpPr txBox="1">
            <a:spLocks noGrp="1"/>
          </p:cNvSpPr>
          <p:nvPr>
            <p:ph type="ftr" idx="11"/>
          </p:nvPr>
        </p:nvSpPr>
        <p:spPr>
          <a:xfrm>
            <a:off x="0" y="8684684"/>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Health IT Workforce Curriculum Version 4.0</a:t>
            </a:r>
            <a:endParaRPr/>
          </a:p>
        </p:txBody>
      </p:sp>
      <p:sp>
        <p:nvSpPr>
          <p:cNvPr id="128" name="Google Shape;128;p4: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600"/>
              </a:spcBef>
              <a:spcAft>
                <a:spcPts val="0"/>
              </a:spcAft>
              <a:buSzPts val="1400"/>
              <a:buNone/>
            </a:pPr>
            <a:r>
              <a:rPr lang="en-US" sz="1800">
                <a:solidFill>
                  <a:srgbClr val="000000"/>
                </a:solidFill>
                <a:latin typeface="Arial"/>
                <a:ea typeface="Arial"/>
                <a:cs typeface="Arial"/>
                <a:sym typeface="Arial"/>
              </a:rPr>
              <a:t>Work together to prevent diseases and keep people safe and healthy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Both Public Health and Population Health are impacted by technology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Both use information system to glean health outcome measures</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PoH outcomes include such measures as mortality, morbidity, quality of life utilization, and cost.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Health determinants are comprised of many elements such as genetic, behavior, clinical, social, and environmental determinants.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To date, the operations of PoH have been biased towards clinical determinants of health, but recently have increasingly expanded to include social and environmental determinants of health.</a:t>
            </a:r>
            <a:endParaRPr sz="1800">
              <a:latin typeface="Arial"/>
              <a:ea typeface="Arial"/>
              <a:cs typeface="Arial"/>
              <a:sym typeface="Arial"/>
            </a:endParaRPr>
          </a:p>
          <a:p>
            <a:pPr marL="457200" marR="0" lvl="0" indent="-228600" algn="l" rtl="0">
              <a:lnSpc>
                <a:spcPct val="100000"/>
              </a:lnSpc>
              <a:spcBef>
                <a:spcPts val="1900"/>
              </a:spcBef>
              <a:spcAft>
                <a:spcPts val="0"/>
              </a:spcAft>
              <a:buSzPts val="1400"/>
              <a:buNone/>
            </a:pPr>
            <a:endParaRPr/>
          </a:p>
        </p:txBody>
      </p:sp>
      <p:sp>
        <p:nvSpPr>
          <p:cNvPr id="145" name="Google Shape;145;p6: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5</a:t>
            </a:fld>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600"/>
              </a:spcBef>
              <a:spcAft>
                <a:spcPts val="0"/>
              </a:spcAft>
              <a:buSzPts val="1400"/>
              <a:buNone/>
            </a:pPr>
            <a:r>
              <a:rPr lang="en-US" sz="1800">
                <a:solidFill>
                  <a:srgbClr val="000000"/>
                </a:solidFill>
                <a:latin typeface="Arial"/>
                <a:ea typeface="Arial"/>
                <a:cs typeface="Arial"/>
                <a:sym typeface="Arial"/>
              </a:rPr>
              <a:t>“Epidemiology is the study of the distribution and determinants of health-related states or events in specified populations, and the application of this study to the control of health problems” (CDC, 2016).</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Epidemiology refers to the methods used to find the causes of health outcomes and diseases in populations. In epidemiology the patent is the community and individuals are viewed as a group.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An epidemiologist working for a public health department might be called upon to investigate the cause of a disease and to identify who is at risk. They also play a part in controlling, stopping, or preventing a disease from reoccurring.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Epidemiologists are often called disease detectives.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As disease detectives, epidemiologists track patterns in environmental exposures such as lead and heavy metals or air pollution. They also track infectious disease like foodborne illness, flu, and pneumonia. The work of epidemiologists has also led to the discovery of new diseases like Legionnaire’s disease, SARS, and COVID-19. </a:t>
            </a:r>
            <a:endParaRPr sz="1800">
              <a:latin typeface="Arial"/>
              <a:ea typeface="Arial"/>
              <a:cs typeface="Arial"/>
              <a:sym typeface="Arial"/>
            </a:endParaRPr>
          </a:p>
          <a:p>
            <a:pPr marL="457200" marR="0" lvl="0" indent="-228600" algn="l" rtl="0">
              <a:lnSpc>
                <a:spcPct val="100000"/>
              </a:lnSpc>
              <a:spcBef>
                <a:spcPts val="1900"/>
              </a:spcBef>
              <a:spcAft>
                <a:spcPts val="0"/>
              </a:spcAft>
              <a:buSzPts val="1400"/>
              <a:buNone/>
            </a:pPr>
            <a:endParaRPr/>
          </a:p>
        </p:txBody>
      </p:sp>
      <p:sp>
        <p:nvSpPr>
          <p:cNvPr id="153" name="Google Shape;153;p7: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6</a:t>
            </a:fld>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600"/>
              </a:spcBef>
              <a:spcAft>
                <a:spcPts val="0"/>
              </a:spcAft>
              <a:buSzPts val="1400"/>
              <a:buNone/>
            </a:pPr>
            <a:r>
              <a:rPr lang="en-US" sz="1800">
                <a:solidFill>
                  <a:srgbClr val="000000"/>
                </a:solidFill>
                <a:latin typeface="Arial"/>
                <a:ea typeface="Arial"/>
                <a:cs typeface="Arial"/>
                <a:sym typeface="Arial"/>
              </a:rPr>
              <a:t>The public health informaticist has multiple roles in the planning and designing of the information systems used in public health.</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The public health informaticist serves as the liaison between all of the stakeholders that will be using the public health information system to develop a system that will meet everyone’s needs including the clinicians and patients.  </a:t>
            </a:r>
            <a:endParaRPr sz="1800">
              <a:latin typeface="Arial"/>
              <a:ea typeface="Arial"/>
              <a:cs typeface="Arial"/>
              <a:sym typeface="Arial"/>
            </a:endParaRPr>
          </a:p>
          <a:p>
            <a:pPr marL="0" marR="0" lvl="0" indent="0" algn="l" rtl="0">
              <a:lnSpc>
                <a:spcPct val="115000"/>
              </a:lnSpc>
              <a:spcBef>
                <a:spcPts val="2200"/>
              </a:spcBef>
              <a:spcAft>
                <a:spcPts val="0"/>
              </a:spcAft>
              <a:buSzPts val="1400"/>
              <a:buNone/>
            </a:pPr>
            <a:r>
              <a:rPr lang="en-US" sz="1800">
                <a:solidFill>
                  <a:srgbClr val="000000"/>
                </a:solidFill>
                <a:latin typeface="Arial"/>
                <a:ea typeface="Arial"/>
                <a:cs typeface="Arial"/>
                <a:sym typeface="Arial"/>
              </a:rPr>
              <a:t>The public health informaticist is also responsible for the implementation, maintenance, and evaluation of information systems used in public health. </a:t>
            </a:r>
            <a:endParaRPr sz="1800">
              <a:latin typeface="Arial"/>
              <a:ea typeface="Arial"/>
              <a:cs typeface="Arial"/>
              <a:sym typeface="Arial"/>
            </a:endParaRPr>
          </a:p>
          <a:p>
            <a:pPr marL="457200" marR="0" lvl="0" indent="-228600" algn="l" rtl="0">
              <a:lnSpc>
                <a:spcPct val="100000"/>
              </a:lnSpc>
              <a:spcBef>
                <a:spcPts val="1900"/>
              </a:spcBef>
              <a:spcAft>
                <a:spcPts val="0"/>
              </a:spcAft>
              <a:buSzPts val="1400"/>
              <a:buNone/>
            </a:pPr>
            <a:endParaRPr/>
          </a:p>
        </p:txBody>
      </p:sp>
      <p:sp>
        <p:nvSpPr>
          <p:cNvPr id="205" name="Google Shape;205;p13: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7</a:t>
            </a:fld>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SzPts val="1400"/>
              <a:buNone/>
            </a:pPr>
            <a:endParaRPr/>
          </a:p>
        </p:txBody>
      </p:sp>
      <p:sp>
        <p:nvSpPr>
          <p:cNvPr id="291" name="Google Shape;291;p21: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8</a:t>
            </a:fld>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00"/>
              </a:spcBef>
              <a:spcAft>
                <a:spcPts val="0"/>
              </a:spcAft>
              <a:buSzPts val="1400"/>
              <a:buNone/>
            </a:pPr>
            <a:endParaRPr/>
          </a:p>
        </p:txBody>
      </p:sp>
      <p:sp>
        <p:nvSpPr>
          <p:cNvPr id="291" name="Google Shape;291;p21: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Arial"/>
                <a:ea typeface="Arial"/>
                <a:cs typeface="Arial"/>
                <a:sym typeface="Arial"/>
              </a:rPr>
              <a:t>9</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4095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Open Sans"/>
              <a:buNone/>
              <a:defRPr sz="4400" b="0" i="0" u="none" strike="noStrike" cap="non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Google Shape;92;p5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Open Sans"/>
                <a:ea typeface="Open Sans"/>
                <a:cs typeface="Open Sans"/>
                <a:sym typeface="Open Sans"/>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9pPr>
          </a:lstStyle>
          <a:p>
            <a:endParaRPr/>
          </a:p>
        </p:txBody>
      </p:sp>
      <p:sp>
        <p:nvSpPr>
          <p:cNvPr id="93" name="Google Shape;93;p5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4" name="Google Shape;94;p5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5" name="Google Shape;95;p5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05772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2908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138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828663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326055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41629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61531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382475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48A87A34-81AB-432B-8DAE-1953F412C126}" type="datetimeFigureOut">
              <a:rPr lang="en-US" smtClean="0"/>
              <a:pPr/>
              <a:t>5/19/2022</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195287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C Lecture">
  <p:cSld name="ONC Lecture">
    <p:spTree>
      <p:nvGrpSpPr>
        <p:cNvPr id="1" name="Shape 20"/>
        <p:cNvGrpSpPr/>
        <p:nvPr/>
      </p:nvGrpSpPr>
      <p:grpSpPr>
        <a:xfrm>
          <a:off x="0" y="0"/>
          <a:ext cx="0" cy="0"/>
          <a:chOff x="0" y="0"/>
          <a:chExt cx="0" cy="0"/>
        </a:xfrm>
      </p:grpSpPr>
      <p:sp>
        <p:nvSpPr>
          <p:cNvPr id="21" name="Google Shape;21;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dk1"/>
                </a:solidFill>
                <a:latin typeface="Verdana"/>
                <a:ea typeface="Verdana"/>
                <a:cs typeface="Verdana"/>
                <a:sym typeface="Verdana"/>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31"/>
          <p:cNvSpPr txBox="1">
            <a:spLocks noGrp="1"/>
          </p:cNvSpPr>
          <p:nvPr>
            <p:ph type="body" idx="1"/>
          </p:nvPr>
        </p:nvSpPr>
        <p:spPr>
          <a:xfrm>
            <a:off x="457200" y="1600200"/>
            <a:ext cx="8229600" cy="4572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379730" algn="l">
              <a:lnSpc>
                <a:spcPct val="100000"/>
              </a:lnSpc>
              <a:spcBef>
                <a:spcPts val="560"/>
              </a:spcBef>
              <a:spcAft>
                <a:spcPts val="0"/>
              </a:spcAft>
              <a:buClr>
                <a:schemeClr val="dk1"/>
              </a:buClr>
              <a:buSzPts val="2380"/>
              <a:buChar char="–"/>
              <a:defRPr>
                <a:latin typeface="Arial"/>
                <a:ea typeface="Arial"/>
                <a:cs typeface="Arial"/>
                <a:sym typeface="Arial"/>
              </a:defRPr>
            </a:lvl2pPr>
            <a:lvl3pPr marL="1371600" lvl="2" indent="-350519" algn="l">
              <a:lnSpc>
                <a:spcPct val="100000"/>
              </a:lnSpc>
              <a:spcBef>
                <a:spcPts val="480"/>
              </a:spcBef>
              <a:spcAft>
                <a:spcPts val="0"/>
              </a:spcAft>
              <a:buClr>
                <a:schemeClr val="dk1"/>
              </a:buClr>
              <a:buSzPts val="1920"/>
              <a:buFont typeface="Courier New"/>
              <a:buChar char="o"/>
              <a:defRPr>
                <a:latin typeface="Arial"/>
                <a:ea typeface="Arial"/>
                <a:cs typeface="Arial"/>
                <a:sym typeface="Arial"/>
              </a:defRPr>
            </a:lvl3pPr>
            <a:lvl4pPr marL="1828800" lvl="3" indent="-381000" algn="l">
              <a:lnSpc>
                <a:spcPct val="100000"/>
              </a:lnSpc>
              <a:spcBef>
                <a:spcPts val="400"/>
              </a:spcBef>
              <a:spcAft>
                <a:spcPts val="0"/>
              </a:spcAft>
              <a:buClr>
                <a:schemeClr val="dk1"/>
              </a:buClr>
              <a:buSzPts val="2400"/>
              <a:buFont typeface="Noto Sans Symbols"/>
              <a:buChar char="▪"/>
              <a:defRPr>
                <a:latin typeface="Arial"/>
                <a:ea typeface="Arial"/>
                <a:cs typeface="Arial"/>
                <a:sym typeface="Arial"/>
              </a:defRPr>
            </a:lvl4pPr>
            <a:lvl5pPr marL="2286000" lvl="4" indent="-317500" algn="l">
              <a:lnSpc>
                <a:spcPct val="100000"/>
              </a:lnSpc>
              <a:spcBef>
                <a:spcPts val="400"/>
              </a:spcBef>
              <a:spcAft>
                <a:spcPts val="0"/>
              </a:spcAft>
              <a:buClr>
                <a:schemeClr val="dk1"/>
              </a:buClr>
              <a:buSzPts val="1400"/>
              <a:buFont typeface="Noto Sans Symbols"/>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 name="Google Shape;23;p31"/>
          <p:cNvSpPr txBox="1">
            <a:spLocks noGrp="1"/>
          </p:cNvSpPr>
          <p:nvPr>
            <p:ph type="sldNum" idx="12"/>
          </p:nvPr>
        </p:nvSpPr>
        <p:spPr>
          <a:xfrm>
            <a:off x="8177154" y="6263640"/>
            <a:ext cx="508673" cy="5486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9153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48A87A34-81AB-432B-8DAE-1953F412C126}" type="datetimeFigureOut">
              <a:rPr lang="en-US" smtClean="0"/>
              <a:t>5/19/2022</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8927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63997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48A87A34-81AB-432B-8DAE-1953F412C126}" type="datetimeFigureOut">
              <a:rPr lang="en-US" smtClean="0"/>
              <a:t>5/19/2022</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59110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91928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2584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3746154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364421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461026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20">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5E9B1F-4A78-4DE2-B1E7-52FA32BE5580}" type="datetimeFigureOut">
              <a:rPr lang="en-US" dirty="0"/>
              <a:t>5/19/2022</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011831981"/>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chtarget.com/searchdatamanagement/definition/data-modeling"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hyperlink" Target="https://www.techtarget.com/searchbusinessanalytics/definition/predictive-analytic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Health-Informatics-Practical-Guide-Seventh/dp/1387642413/ref=sr_1_1?crid=5WG8C1RDZFV9&amp;keywords=health+informatics&amp;qid=1652924606&amp;sprefix=health+informatics%2Caps%2C108&amp;sr=8-1"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https://www.amazon.com/Public-Health-What-How-Works/dp/1284181200/ref=sr_1_1?crid=XMLMMPUFMC6U&amp;keywords=public+health+IT&amp;qid=1652924683&amp;sprefix=public+health+it%2Caps%2C110&amp;sr=8-1" TargetMode="External"/><Relationship Id="rId5" Type="http://schemas.openxmlformats.org/officeDocument/2006/relationships/hyperlink" Target="https://www.amazon.com/Robert-E-Hoyt/e/B0030DL0YY?ref=sr_ntt_srch_lnk_1&amp;qid=1652924606&amp;sr=8-1" TargetMode="External"/><Relationship Id="rId4" Type="http://schemas.openxmlformats.org/officeDocument/2006/relationships/hyperlink" Target="https://www.amazon.com/William-R-Hersh/e/B001K8E0HA?ref=sr_ntt_srch_lnk_1&amp;qid=1652924606&amp;sr=8-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Get PHIT UTPB BOOTCAMP: real public health data analytics</a:t>
            </a:r>
            <a:endParaRPr dirty="0"/>
          </a:p>
        </p:txBody>
      </p:sp>
      <p:sp>
        <p:nvSpPr>
          <p:cNvPr id="122" name="Google Shape;122;p2"/>
          <p:cNvSpPr txBox="1">
            <a:spLocks noGrp="1"/>
          </p:cNvSpPr>
          <p:nvPr>
            <p:ph type="body" idx="1"/>
          </p:nvPr>
        </p:nvSpPr>
        <p:spPr>
          <a:xfrm>
            <a:off x="1" y="1600200"/>
            <a:ext cx="8986344" cy="4572000"/>
          </a:xfrm>
          <a:prstGeom prst="rect">
            <a:avLst/>
          </a:prstGeom>
          <a:noFill/>
          <a:ln>
            <a:noFill/>
          </a:ln>
        </p:spPr>
        <p:txBody>
          <a:bodyPr spcFirstLastPara="1" wrap="square" lIns="91425" tIns="274300" rIns="91425" bIns="45700" anchor="t" anchorCtr="0">
            <a:noAutofit/>
          </a:bodyPr>
          <a:lstStyle/>
          <a:p>
            <a:pPr marL="457200" lvl="0" indent="-228600" algn="l" rtl="0">
              <a:lnSpc>
                <a:spcPct val="100000"/>
              </a:lnSpc>
              <a:spcBef>
                <a:spcPts val="0"/>
              </a:spcBef>
              <a:spcAft>
                <a:spcPts val="0"/>
              </a:spcAft>
              <a:buSzPts val="3200"/>
              <a:buNone/>
            </a:pPr>
            <a:r>
              <a:rPr lang="en-US" dirty="0"/>
              <a:t>Report  has been prepared by</a:t>
            </a:r>
          </a:p>
          <a:p>
            <a:pPr marL="457200" lvl="0" indent="-228600" algn="l" rtl="0">
              <a:lnSpc>
                <a:spcPct val="100000"/>
              </a:lnSpc>
              <a:spcBef>
                <a:spcPts val="0"/>
              </a:spcBef>
              <a:spcAft>
                <a:spcPts val="0"/>
              </a:spcAft>
              <a:buSzPts val="3200"/>
              <a:buNone/>
            </a:pPr>
            <a:endParaRPr lang="en-US" dirty="0"/>
          </a:p>
          <a:p>
            <a:r>
              <a:rPr lang="en-US" b="1" dirty="0"/>
              <a:t>George </a:t>
            </a:r>
            <a:r>
              <a:rPr lang="en-US" b="1" dirty="0" err="1"/>
              <a:t>Umachi</a:t>
            </a:r>
            <a:r>
              <a:rPr lang="en-US" b="1" dirty="0"/>
              <a:t>, </a:t>
            </a:r>
          </a:p>
          <a:p>
            <a:r>
              <a:rPr lang="en-US" b="1" dirty="0"/>
              <a:t>Gladys Paul-</a:t>
            </a:r>
            <a:r>
              <a:rPr lang="en-US" b="1" dirty="0" err="1"/>
              <a:t>chisoro</a:t>
            </a:r>
            <a:endParaRPr lang="en-US" b="1" dirty="0"/>
          </a:p>
          <a:p>
            <a:r>
              <a:rPr lang="en-US" b="1" dirty="0" err="1"/>
              <a:t>Oluwaseyi</a:t>
            </a:r>
            <a:r>
              <a:rPr lang="en-US" b="1" dirty="0"/>
              <a:t> Olajuwon</a:t>
            </a:r>
          </a:p>
          <a:p>
            <a:r>
              <a:rPr lang="en-US" b="1" dirty="0"/>
              <a:t>Taiwo Adegunleye Ojo</a:t>
            </a:r>
          </a:p>
          <a:p>
            <a:r>
              <a:rPr lang="en-US" b="1" dirty="0"/>
              <a:t>Daisy Perez</a:t>
            </a:r>
          </a:p>
          <a:p>
            <a:r>
              <a:rPr lang="en-US" b="1" dirty="0" err="1"/>
              <a:t>Kseniia</a:t>
            </a:r>
            <a:r>
              <a:rPr lang="en-US" b="1" dirty="0"/>
              <a:t> De Melo</a:t>
            </a:r>
          </a:p>
          <a:p>
            <a:pPr marL="457200" lvl="0" indent="-228600" algn="l" rtl="0">
              <a:lnSpc>
                <a:spcPct val="100000"/>
              </a:lnSpc>
              <a:spcBef>
                <a:spcPts val="0"/>
              </a:spcBef>
              <a:spcAft>
                <a:spcPts val="0"/>
              </a:spcAft>
              <a:buSzPts val="3200"/>
              <a:buNone/>
            </a:pPr>
            <a:endParaRPr lang="en-US" dirty="0"/>
          </a:p>
          <a:p>
            <a:pPr marL="457200" lvl="0" indent="-228600" algn="l" rtl="0">
              <a:lnSpc>
                <a:spcPct val="100000"/>
              </a:lnSpc>
              <a:spcBef>
                <a:spcPts val="0"/>
              </a:spcBef>
              <a:spcAft>
                <a:spcPts val="0"/>
              </a:spcAft>
              <a:buSzPts val="3200"/>
              <a:buNone/>
            </a:pPr>
            <a:endParaRPr lang="en-US" dirty="0"/>
          </a:p>
          <a:p>
            <a:pPr marL="0" lvl="0" indent="0" algn="l" rtl="0">
              <a:lnSpc>
                <a:spcPct val="100000"/>
              </a:lnSpc>
              <a:spcBef>
                <a:spcPts val="0"/>
              </a:spcBef>
              <a:spcAft>
                <a:spcPts val="0"/>
              </a:spcAft>
              <a:buSzPts val="3200"/>
              <a:buNone/>
            </a:pPr>
            <a:endParaRPr dirty="0"/>
          </a:p>
          <a:p>
            <a:pPr marL="0" lvl="0" indent="0" algn="l" rtl="0">
              <a:lnSpc>
                <a:spcPct val="100000"/>
              </a:lnSpc>
              <a:spcBef>
                <a:spcPts val="0"/>
              </a:spcBef>
              <a:spcAft>
                <a:spcPts val="0"/>
              </a:spcAft>
              <a:buSzPts val="3200"/>
              <a:buNone/>
            </a:pPr>
            <a:endParaRPr dirty="0"/>
          </a:p>
          <a:p>
            <a:pPr marL="457200" lvl="0" indent="-228600" algn="l" rtl="0">
              <a:lnSpc>
                <a:spcPct val="100000"/>
              </a:lnSpc>
              <a:spcBef>
                <a:spcPts val="0"/>
              </a:spcBef>
              <a:spcAft>
                <a:spcPts val="0"/>
              </a:spcAft>
              <a:buSzPts val="3200"/>
              <a:buNone/>
            </a:pPr>
            <a:endParaRPr dirty="0"/>
          </a:p>
          <a:p>
            <a:pPr marL="0" lvl="0" indent="0" algn="l" rtl="0">
              <a:lnSpc>
                <a:spcPct val="100000"/>
              </a:lnSpc>
              <a:spcBef>
                <a:spcPts val="640"/>
              </a:spcBef>
              <a:spcAft>
                <a:spcPts val="0"/>
              </a:spcAft>
              <a:buSzPts val="3200"/>
              <a:buNone/>
            </a:pPr>
            <a:endParaRPr dirty="0"/>
          </a:p>
          <a:p>
            <a:pPr marL="0" lvl="0" indent="0" algn="l" rtl="0">
              <a:lnSpc>
                <a:spcPct val="100000"/>
              </a:lnSpc>
              <a:spcBef>
                <a:spcPts val="640"/>
              </a:spcBef>
              <a:spcAft>
                <a:spcPts val="0"/>
              </a:spcAft>
              <a:buSzPts val="3200"/>
              <a:buNone/>
            </a:pPr>
            <a:endParaRPr dirty="0"/>
          </a:p>
          <a:p>
            <a:pPr marL="457200" lvl="0" indent="-228600" algn="l" rtl="0">
              <a:lnSpc>
                <a:spcPct val="100000"/>
              </a:lnSpc>
              <a:spcBef>
                <a:spcPts val="640"/>
              </a:spcBef>
              <a:spcAft>
                <a:spcPts val="0"/>
              </a:spcAft>
              <a:buSzPts val="3200"/>
              <a:buNone/>
            </a:pPr>
            <a:endParaRPr dirty="0"/>
          </a:p>
        </p:txBody>
      </p:sp>
      <p:sp>
        <p:nvSpPr>
          <p:cNvPr id="123" name="Google Shape;12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a:t>
            </a:fld>
            <a:endParaRPr/>
          </a:p>
        </p:txBody>
      </p:sp>
    </p:spTree>
    <p:extLst>
      <p:ext uri="{BB962C8B-B14F-4D97-AF65-F5344CB8AC3E}">
        <p14:creationId xmlns:p14="http://schemas.microsoft.com/office/powerpoint/2010/main" val="358988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State goal of the study</a:t>
            </a:r>
            <a:endParaRPr dirty="0"/>
          </a:p>
        </p:txBody>
      </p:sp>
      <p:sp>
        <p:nvSpPr>
          <p:cNvPr id="294" name="Google Shape;294;p2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534670" lvl="1" indent="0">
              <a:buNone/>
            </a:pPr>
            <a:r>
              <a:rPr lang="en-US" dirty="0"/>
              <a:t>Strive to make the project about what is not known versus what you don’t know. </a:t>
            </a:r>
          </a:p>
          <a:p>
            <a:pPr marL="534670" lvl="1" indent="0">
              <a:buNone/>
            </a:pPr>
            <a:endParaRPr lang="en-US" dirty="0"/>
          </a:p>
          <a:p>
            <a:pPr marL="534670" lvl="1" indent="0">
              <a:buNone/>
            </a:pPr>
            <a:r>
              <a:rPr lang="en-US" dirty="0">
                <a:solidFill>
                  <a:srgbClr val="0070C0"/>
                </a:solidFill>
              </a:rPr>
              <a:t>We do not know:  </a:t>
            </a:r>
            <a:r>
              <a:rPr lang="en-US" dirty="0"/>
              <a:t>various artificial intelligence  and machine learning algorithms used in decision support systems, prediction modeling, integration of public health information systems, etc.</a:t>
            </a:r>
          </a:p>
          <a:p>
            <a:pPr marL="534670" lvl="1" indent="0">
              <a:buNone/>
            </a:pPr>
            <a:endParaRPr lang="en-US" dirty="0"/>
          </a:p>
          <a:p>
            <a:pPr marL="534670" lvl="1" indent="0">
              <a:buNone/>
            </a:pPr>
            <a:r>
              <a:rPr lang="en-US" dirty="0">
                <a:solidFill>
                  <a:srgbClr val="0070C0"/>
                </a:solidFill>
              </a:rPr>
              <a:t>What is not known</a:t>
            </a:r>
            <a:r>
              <a:rPr lang="en-US" dirty="0"/>
              <a:t>:  how to develop and use  a new generation of information technologies, such as the internet of  health things (</a:t>
            </a:r>
            <a:r>
              <a:rPr lang="en-US" dirty="0" err="1"/>
              <a:t>loHT</a:t>
            </a:r>
            <a:r>
              <a:rPr lang="en-US" dirty="0"/>
              <a:t>), big data, cloud computing, and  low biased artificial intelligence, to make the traditional public health to more efficient, more convenient, and communities oriented.</a:t>
            </a:r>
          </a:p>
          <a:p>
            <a:pPr marL="534670" lvl="1" indent="0">
              <a:buNone/>
            </a:pPr>
            <a:endParaRPr lang="en-US" dirty="0"/>
          </a:p>
        </p:txBody>
      </p:sp>
      <p:sp>
        <p:nvSpPr>
          <p:cNvPr id="295" name="Google Shape;295;p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Tree>
    <p:extLst>
      <p:ext uri="{BB962C8B-B14F-4D97-AF65-F5344CB8AC3E}">
        <p14:creationId xmlns:p14="http://schemas.microsoft.com/office/powerpoint/2010/main" val="255904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Methods</a:t>
            </a:r>
            <a:endParaRPr dirty="0"/>
          </a:p>
        </p:txBody>
      </p:sp>
      <p:sp>
        <p:nvSpPr>
          <p:cNvPr id="369" name="Google Shape;369;p4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lvl="0"/>
            <a:r>
              <a:rPr lang="en-US" sz="3200" dirty="0">
                <a:solidFill>
                  <a:srgbClr val="0070C0"/>
                </a:solidFill>
              </a:rPr>
              <a:t>Inclusion exclusion criteria for participants</a:t>
            </a:r>
          </a:p>
          <a:p>
            <a:pPr lvl="0" algn="just"/>
            <a:r>
              <a:rPr lang="en-US" sz="2400" b="0" i="0" dirty="0">
                <a:effectLst/>
                <a:latin typeface="Cambria" panose="02040503050406030204" pitchFamily="18" charset="0"/>
              </a:rPr>
              <a:t>Typical inclusion criteria include demographic, clinical, and geographic characteristics. In contrast, exclusion criteria are defined as features of the potential study participants who meet the inclusion criteria but present with additional characteristics that could interfere with the success of the study or increase their risk for an unfavorable outcome</a:t>
            </a:r>
            <a:r>
              <a:rPr lang="en-US" sz="2400" b="0" i="0" dirty="0">
                <a:solidFill>
                  <a:srgbClr val="212121"/>
                </a:solidFill>
                <a:effectLst/>
                <a:latin typeface="Cambria" panose="02040503050406030204" pitchFamily="18" charset="0"/>
              </a:rPr>
              <a:t>.</a:t>
            </a:r>
            <a:r>
              <a:rPr lang="en-US" sz="3200" dirty="0"/>
              <a:t> </a:t>
            </a:r>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Methods</a:t>
            </a:r>
            <a:endParaRPr dirty="0"/>
          </a:p>
        </p:txBody>
      </p:sp>
      <p:sp>
        <p:nvSpPr>
          <p:cNvPr id="369" name="Google Shape;369;p49"/>
          <p:cNvSpPr txBox="1">
            <a:spLocks noGrp="1"/>
          </p:cNvSpPr>
          <p:nvPr>
            <p:ph type="body" idx="1"/>
          </p:nvPr>
        </p:nvSpPr>
        <p:spPr>
          <a:xfrm>
            <a:off x="457200" y="1309914"/>
            <a:ext cx="8229600" cy="4572000"/>
          </a:xfrm>
          <a:prstGeom prst="rect">
            <a:avLst/>
          </a:prstGeom>
          <a:noFill/>
          <a:ln>
            <a:noFill/>
          </a:ln>
        </p:spPr>
        <p:txBody>
          <a:bodyPr spcFirstLastPara="1" wrap="square" lIns="91425" tIns="45700" rIns="91425" bIns="45700" anchor="t" anchorCtr="0">
            <a:noAutofit/>
          </a:bodyPr>
          <a:lstStyle/>
          <a:p>
            <a:pPr lvl="0"/>
            <a:r>
              <a:rPr lang="en-US" sz="3600" dirty="0">
                <a:solidFill>
                  <a:srgbClr val="0070C0"/>
                </a:solidFill>
              </a:rPr>
              <a:t>Participant’s demographic characteristics</a:t>
            </a:r>
          </a:p>
          <a:p>
            <a:pPr lvl="0"/>
            <a:r>
              <a:rPr lang="en-US" sz="2800" b="0" i="0" dirty="0">
                <a:effectLst/>
                <a:latin typeface="Arial" panose="020B0604020202020204" pitchFamily="34" charset="0"/>
              </a:rPr>
              <a:t>Pursuant to the THSC, DSHS excludes all </a:t>
            </a:r>
            <a:br>
              <a:rPr lang="en-US" sz="2800" dirty="0"/>
            </a:br>
            <a:r>
              <a:rPr lang="en-US" sz="2800" b="0" i="0" dirty="0">
                <a:effectLst/>
                <a:latin typeface="Arial" panose="020B0604020202020204" pitchFamily="34" charset="0"/>
              </a:rPr>
              <a:t>direct personal and demographic identifiers (e.g., name, address, social security </a:t>
            </a:r>
            <a:br>
              <a:rPr lang="en-US" sz="2800" dirty="0"/>
            </a:br>
            <a:r>
              <a:rPr lang="en-US" sz="2800" b="0" i="0" dirty="0">
                <a:effectLst/>
                <a:latin typeface="Arial" panose="020B0604020202020204" pitchFamily="34" charset="0"/>
              </a:rPr>
              <a:t>number, patient identifiers, admission and discharge dates) that might lead to </a:t>
            </a:r>
            <a:br>
              <a:rPr lang="en-US" sz="2800" dirty="0"/>
            </a:br>
            <a:r>
              <a:rPr lang="en-US" sz="2800" b="0" i="0" dirty="0">
                <a:effectLst/>
                <a:latin typeface="Arial" panose="020B0604020202020204" pitchFamily="34" charset="0"/>
              </a:rPr>
              <a:t>the identification of a specific patient from the PUDF. </a:t>
            </a:r>
            <a:endParaRPr lang="en-US" sz="3600" dirty="0"/>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Tree>
    <p:extLst>
      <p:ext uri="{BB962C8B-B14F-4D97-AF65-F5344CB8AC3E}">
        <p14:creationId xmlns:p14="http://schemas.microsoft.com/office/powerpoint/2010/main" val="269821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Methods</a:t>
            </a:r>
            <a:endParaRPr dirty="0"/>
          </a:p>
        </p:txBody>
      </p:sp>
      <p:sp>
        <p:nvSpPr>
          <p:cNvPr id="369" name="Google Shape;369;p49"/>
          <p:cNvSpPr txBox="1">
            <a:spLocks noGrp="1"/>
          </p:cNvSpPr>
          <p:nvPr>
            <p:ph type="body" idx="1"/>
          </p:nvPr>
        </p:nvSpPr>
        <p:spPr>
          <a:xfrm>
            <a:off x="457200" y="1280886"/>
            <a:ext cx="8229600" cy="4572000"/>
          </a:xfrm>
          <a:prstGeom prst="rect">
            <a:avLst/>
          </a:prstGeom>
          <a:noFill/>
          <a:ln>
            <a:noFill/>
          </a:ln>
        </p:spPr>
        <p:txBody>
          <a:bodyPr spcFirstLastPara="1" wrap="square" lIns="91425" tIns="45700" rIns="91425" bIns="45700" anchor="t" anchorCtr="0">
            <a:noAutofit/>
          </a:bodyPr>
          <a:lstStyle/>
          <a:p>
            <a:pPr lvl="0"/>
            <a:r>
              <a:rPr lang="en-US" sz="4000" dirty="0"/>
              <a:t>Sampling procedures</a:t>
            </a:r>
          </a:p>
          <a:p>
            <a:pPr lvl="0"/>
            <a:r>
              <a:rPr lang="en-US" b="0" i="0" dirty="0">
                <a:effectLst/>
                <a:latin typeface="Roboto" panose="020B0604020202020204" pitchFamily="2" charset="0"/>
              </a:rPr>
              <a:t>Sample: a portion of the entire group (called a population) </a:t>
            </a:r>
          </a:p>
          <a:p>
            <a:pPr lvl="0"/>
            <a:r>
              <a:rPr lang="en-US" b="0" i="0" dirty="0">
                <a:effectLst/>
                <a:latin typeface="Roboto" panose="020B0604020202020204" pitchFamily="2" charset="0"/>
              </a:rPr>
              <a:t>Sampling procedure: </a:t>
            </a:r>
            <a:r>
              <a:rPr lang="en-US" b="1" i="0" dirty="0">
                <a:effectLst/>
                <a:latin typeface="Roboto" panose="020B0604020202020204" pitchFamily="2" charset="0"/>
              </a:rPr>
              <a:t>choosing part of a population to use to test hypotheses about the entire population</a:t>
            </a:r>
            <a:r>
              <a:rPr lang="en-US" b="0" i="0" dirty="0">
                <a:effectLst/>
                <a:latin typeface="Roboto" panose="020B0604020202020204" pitchFamily="2" charset="0"/>
              </a:rPr>
              <a:t>. Used to choose the number of participants, interviews, or work samples to use in the assessment process. used, e.g. random or stratified sampling</a:t>
            </a:r>
            <a:r>
              <a:rPr lang="en-US" dirty="0"/>
              <a:t> </a:t>
            </a:r>
          </a:p>
          <a:p>
            <a:pPr lvl="0"/>
            <a:r>
              <a:rPr lang="en-US" dirty="0"/>
              <a:t>We used random sampling (age group) for regression analysis (polynomial regression) to predict  LOS for other age groups</a:t>
            </a:r>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Tree>
    <p:extLst>
      <p:ext uri="{BB962C8B-B14F-4D97-AF65-F5344CB8AC3E}">
        <p14:creationId xmlns:p14="http://schemas.microsoft.com/office/powerpoint/2010/main" val="407423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49"/>
          <p:cNvSpPr txBox="1">
            <a:spLocks noGrp="1"/>
          </p:cNvSpPr>
          <p:nvPr>
            <p:ph type="body" idx="1"/>
          </p:nvPr>
        </p:nvSpPr>
        <p:spPr>
          <a:xfrm>
            <a:off x="573314" y="158932"/>
            <a:ext cx="8229600" cy="4572000"/>
          </a:xfrm>
          <a:prstGeom prst="rect">
            <a:avLst/>
          </a:prstGeom>
          <a:noFill/>
          <a:ln>
            <a:noFill/>
          </a:ln>
        </p:spPr>
        <p:txBody>
          <a:bodyPr spcFirstLastPara="1" wrap="square" lIns="91425" tIns="45700" rIns="91425" bIns="45700" anchor="t" anchorCtr="0">
            <a:noAutofit/>
          </a:bodyPr>
          <a:lstStyle/>
          <a:p>
            <a:pPr lvl="0"/>
            <a:r>
              <a:rPr lang="en-US" sz="1800" dirty="0">
                <a:effectLst/>
                <a:latin typeface="Consolas" panose="020B0609020204030204" pitchFamily="49" charset="0"/>
                <a:ea typeface="Cambria" panose="02040503050406030204" pitchFamily="18" charset="0"/>
              </a:rPr>
              <a:t> </a:t>
            </a:r>
            <a:r>
              <a:rPr lang="en-US" sz="1800" dirty="0" err="1">
                <a:effectLst/>
                <a:latin typeface="Consolas" panose="020B0609020204030204" pitchFamily="49" charset="0"/>
                <a:ea typeface="Cambria" panose="02040503050406030204" pitchFamily="18" charset="0"/>
              </a:rPr>
              <a:t>AgeGroup</a:t>
            </a:r>
            <a:r>
              <a:rPr lang="en-US" sz="1800" dirty="0">
                <a:effectLst/>
                <a:latin typeface="Consolas" panose="020B0609020204030204" pitchFamily="49" charset="0"/>
                <a:ea typeface="Cambria" panose="02040503050406030204" pitchFamily="18" charset="0"/>
              </a:rPr>
              <a:t>        LOS</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0     1-4 Years  12.692308     </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   10-14 Years  11.000000</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2   15-17 Years   9.200000</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3   18-19 Years   5.400000</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4   20-24 Years   6.913043</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5   25-29 Years  10.476190</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6   29-365 Days  14.357143</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7   30-34 Years  12.193548</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8   35-39 Years  10.451613</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9   40-44 Years   7.900000</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10  45-49 Years  14.744681</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11    5-9 Years   8.000000</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12  50-54 Years  13.875000</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13  55-59 Years  12.222222</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14  60-64 Years  14.420513</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15  65-69 Years  13.517949</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16  70-74 Years  11.306667</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17  75-79 Years  12.247368</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18  80-84 Years  10.511811</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19  85-89 Years  10.455357</a:t>
            </a:r>
            <a:br>
              <a:rPr lang="en-US" sz="1800" dirty="0">
                <a:effectLst/>
                <a:latin typeface="Cambria" panose="02040503050406030204" pitchFamily="18" charset="0"/>
                <a:ea typeface="Cambria" panose="02040503050406030204" pitchFamily="18" charset="0"/>
              </a:rPr>
            </a:br>
            <a:r>
              <a:rPr lang="en-US" sz="1800" dirty="0">
                <a:effectLst/>
                <a:latin typeface="Consolas" panose="020B0609020204030204" pitchFamily="49" charset="0"/>
                <a:ea typeface="Cambria" panose="02040503050406030204" pitchFamily="18" charset="0"/>
              </a:rPr>
              <a:t>20    90+ Years   8.950000</a:t>
            </a:r>
            <a:endParaRPr lang="en-US" sz="3600" dirty="0"/>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3" name="Title 2">
            <a:extLst>
              <a:ext uri="{FF2B5EF4-FFF2-40B4-BE49-F238E27FC236}">
                <a16:creationId xmlns:a16="http://schemas.microsoft.com/office/drawing/2014/main" id="{E895536E-24EC-1007-242E-21534849275F}"/>
              </a:ext>
            </a:extLst>
          </p:cNvPr>
          <p:cNvSpPr>
            <a:spLocks noGrp="1"/>
          </p:cNvSpPr>
          <p:nvPr>
            <p:ph type="title"/>
          </p:nvPr>
        </p:nvSpPr>
        <p:spPr>
          <a:xfrm>
            <a:off x="6284686" y="158932"/>
            <a:ext cx="2402114" cy="1143000"/>
          </a:xfrm>
        </p:spPr>
        <p:txBody>
          <a:bodyPr/>
          <a:lstStyle/>
          <a:p>
            <a:r>
              <a:rPr lang="en-US" dirty="0"/>
              <a:t>Sample Size</a:t>
            </a:r>
          </a:p>
        </p:txBody>
      </p:sp>
    </p:spTree>
    <p:extLst>
      <p:ext uri="{BB962C8B-B14F-4D97-AF65-F5344CB8AC3E}">
        <p14:creationId xmlns:p14="http://schemas.microsoft.com/office/powerpoint/2010/main" val="161531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Measures  and covariates (race)</a:t>
            </a:r>
            <a:endParaRPr dirty="0"/>
          </a:p>
        </p:txBody>
      </p:sp>
      <p:sp>
        <p:nvSpPr>
          <p:cNvPr id="369" name="Google Shape;369;p49"/>
          <p:cNvSpPr txBox="1">
            <a:spLocks noGrp="1"/>
          </p:cNvSpPr>
          <p:nvPr>
            <p:ph type="body" idx="1"/>
          </p:nvPr>
        </p:nvSpPr>
        <p:spPr>
          <a:xfrm>
            <a:off x="575808" y="274638"/>
            <a:ext cx="8229600" cy="4572000"/>
          </a:xfrm>
          <a:prstGeom prst="rect">
            <a:avLst/>
          </a:prstGeom>
          <a:noFill/>
          <a:ln>
            <a:noFill/>
          </a:ln>
        </p:spPr>
        <p:txBody>
          <a:bodyPr spcFirstLastPara="1" wrap="square" lIns="91425" tIns="45700" rIns="91425" bIns="45700" anchor="t" anchorCtr="0">
            <a:noAutofit/>
          </a:bodyPr>
          <a:lstStyle/>
          <a:p>
            <a:pPr marL="25400" lvl="0" indent="0">
              <a:buNone/>
            </a:pPr>
            <a:endParaRPr lang="en-US" sz="4000" dirty="0"/>
          </a:p>
          <a:p>
            <a:pPr lvl="0"/>
            <a:endParaRPr lang="en-US" sz="4000" dirty="0"/>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pic>
        <p:nvPicPr>
          <p:cNvPr id="1026" name="Picture 1">
            <a:extLst>
              <a:ext uri="{FF2B5EF4-FFF2-40B4-BE49-F238E27FC236}">
                <a16:creationId xmlns:a16="http://schemas.microsoft.com/office/drawing/2014/main" id="{E4EF5806-4E4A-7016-3230-60F2645F6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417" y="1275715"/>
            <a:ext cx="7489372" cy="391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7FCF50FE-D277-7916-97CC-51E56F1647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949" y="2892696"/>
            <a:ext cx="7489372" cy="3238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13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Methods</a:t>
            </a:r>
            <a:endParaRPr dirty="0"/>
          </a:p>
        </p:txBody>
      </p:sp>
      <p:sp>
        <p:nvSpPr>
          <p:cNvPr id="369" name="Google Shape;369;p4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lvl="0"/>
            <a:r>
              <a:rPr lang="en-US" sz="3200" dirty="0"/>
              <a:t>Data Collection</a:t>
            </a:r>
          </a:p>
          <a:p>
            <a:pPr lvl="0"/>
            <a:r>
              <a:rPr lang="en-US" b="0" i="0" dirty="0">
                <a:solidFill>
                  <a:schemeClr val="tx2">
                    <a:lumMod val="25000"/>
                  </a:schemeClr>
                </a:solidFill>
                <a:effectLst/>
                <a:latin typeface="Arial" panose="020B0604020202020204" pitchFamily="34" charset="0"/>
              </a:rPr>
              <a:t>Hospitals submitted data no later than 60 days after the close of a calendar quarter. Depending on hospitals’ collection and billing cycles, not all discharges may have been billed or reported. This can affect the accuracy of source of payment data, particularly self-pay and charity that may later qualify for Medicaid or other payment sources.</a:t>
            </a:r>
            <a:r>
              <a:rPr lang="en-US" dirty="0">
                <a:solidFill>
                  <a:schemeClr val="tx2">
                    <a:lumMod val="25000"/>
                  </a:schemeClr>
                </a:solidFill>
              </a:rPr>
              <a:t> </a:t>
            </a:r>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Tree>
    <p:extLst>
      <p:ext uri="{BB962C8B-B14F-4D97-AF65-F5344CB8AC3E}">
        <p14:creationId xmlns:p14="http://schemas.microsoft.com/office/powerpoint/2010/main" val="98049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Results</a:t>
            </a:r>
            <a:endParaRPr dirty="0"/>
          </a:p>
        </p:txBody>
      </p:sp>
      <p:sp>
        <p:nvSpPr>
          <p:cNvPr id="369" name="Google Shape;369;p4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lvl="0"/>
            <a:r>
              <a:rPr lang="en-US" sz="3600" dirty="0">
                <a:solidFill>
                  <a:schemeClr val="bg1"/>
                </a:solidFill>
              </a:rPr>
              <a:t>Statistics and Data Analysis</a:t>
            </a:r>
          </a:p>
          <a:p>
            <a:pPr algn="l">
              <a:buFont typeface="Arial" panose="020B0604020202020204" pitchFamily="34" charset="0"/>
              <a:buChar char="•"/>
            </a:pPr>
            <a:r>
              <a:rPr lang="en-US" dirty="0">
                <a:latin typeface="Arial" panose="020B0604020202020204" pitchFamily="34" charset="0"/>
              </a:rPr>
              <a:t>Understand </a:t>
            </a:r>
            <a:r>
              <a:rPr lang="en-US" b="0" i="0" dirty="0">
                <a:effectLst/>
                <a:latin typeface="Arial" panose="020B0604020202020204" pitchFamily="34" charset="0"/>
              </a:rPr>
              <a:t> the nature of the data to be analyzed.</a:t>
            </a:r>
          </a:p>
          <a:p>
            <a:pPr algn="l">
              <a:buFont typeface="Arial" panose="020B0604020202020204" pitchFamily="34" charset="0"/>
              <a:buChar char="•"/>
            </a:pPr>
            <a:r>
              <a:rPr lang="en-US" b="0" i="0" dirty="0">
                <a:effectLst/>
                <a:latin typeface="Arial" panose="020B0604020202020204" pitchFamily="34" charset="0"/>
              </a:rPr>
              <a:t>Explore the relation of the data to the targeted population.</a:t>
            </a:r>
          </a:p>
          <a:p>
            <a:pPr algn="l">
              <a:buFont typeface="Arial" panose="020B0604020202020204" pitchFamily="34" charset="0"/>
              <a:buChar char="•"/>
            </a:pPr>
            <a:r>
              <a:rPr lang="en-US" b="0" i="0" dirty="0">
                <a:effectLst/>
                <a:latin typeface="Arial" panose="020B0604020202020204" pitchFamily="34" charset="0"/>
              </a:rPr>
              <a:t>Create a </a:t>
            </a:r>
            <a:r>
              <a:rPr lang="en-US" b="0"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model</a:t>
            </a:r>
            <a:r>
              <a:rPr lang="en-US" b="0" i="0" dirty="0">
                <a:effectLst/>
                <a:latin typeface="Arial" panose="020B0604020202020204" pitchFamily="34" charset="0"/>
              </a:rPr>
              <a:t> to summarize an understanding of how the data relates to the underlying population.</a:t>
            </a:r>
          </a:p>
          <a:p>
            <a:pPr algn="l">
              <a:buFont typeface="Arial" panose="020B0604020202020204" pitchFamily="34" charset="0"/>
              <a:buChar char="•"/>
            </a:pPr>
            <a:r>
              <a:rPr lang="en-US" b="0" i="0" dirty="0">
                <a:effectLst/>
                <a:latin typeface="Arial" panose="020B0604020202020204" pitchFamily="34" charset="0"/>
              </a:rPr>
              <a:t>Prove (or disprove) the validity of the model.</a:t>
            </a:r>
          </a:p>
          <a:p>
            <a:pPr algn="l">
              <a:buFont typeface="Arial" panose="020B0604020202020204" pitchFamily="34" charset="0"/>
              <a:buChar char="•"/>
            </a:pPr>
            <a:r>
              <a:rPr lang="en-US" b="0" i="0" dirty="0">
                <a:effectLst/>
                <a:latin typeface="Arial" panose="020B0604020202020204" pitchFamily="34" charset="0"/>
              </a:rPr>
              <a:t>Employ </a:t>
            </a:r>
            <a:r>
              <a:rPr lang="en-US" b="0" i="0" u="sng" dirty="0">
                <a:effectLst/>
                <a:latin typeface="Arial" panose="020B0604020202020204" pitchFamily="34" charset="0"/>
                <a:hlinkClick r:id="rId4">
                  <a:extLst>
                    <a:ext uri="{A12FA001-AC4F-418D-AE19-62706E023703}">
                      <ahyp:hlinkClr xmlns:ahyp="http://schemas.microsoft.com/office/drawing/2018/hyperlinkcolor" val="tx"/>
                    </a:ext>
                  </a:extLst>
                </a:hlinkClick>
              </a:rPr>
              <a:t>predictive analytics</a:t>
            </a:r>
            <a:r>
              <a:rPr lang="en-US" b="0" i="0" dirty="0">
                <a:effectLst/>
                <a:latin typeface="Arial" panose="020B0604020202020204" pitchFamily="34" charset="0"/>
              </a:rPr>
              <a:t> to run scenarios that will help guide future actions.</a:t>
            </a:r>
          </a:p>
          <a:p>
            <a:pPr lvl="0"/>
            <a:endParaRPr lang="en-US" sz="3600" dirty="0"/>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Tree>
    <p:extLst>
      <p:ext uri="{BB962C8B-B14F-4D97-AF65-F5344CB8AC3E}">
        <p14:creationId xmlns:p14="http://schemas.microsoft.com/office/powerpoint/2010/main" val="1733991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Results</a:t>
            </a:r>
            <a:endParaRPr dirty="0"/>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pic>
        <p:nvPicPr>
          <p:cNvPr id="2050" name="Picture 2">
            <a:extLst>
              <a:ext uri="{FF2B5EF4-FFF2-40B4-BE49-F238E27FC236}">
                <a16:creationId xmlns:a16="http://schemas.microsoft.com/office/drawing/2014/main" id="{838CF1EC-080D-BA3E-0219-E8EC744CD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50" y="1417638"/>
            <a:ext cx="3449102" cy="1876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07BD603D-780B-0C6E-D99F-308033349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28" y="3670936"/>
            <a:ext cx="3160345" cy="25217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C2FA6028-D463-700E-850B-66E86D150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0248" y="1381544"/>
            <a:ext cx="4398745" cy="1876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4" name="Picture 1">
            <a:extLst>
              <a:ext uri="{FF2B5EF4-FFF2-40B4-BE49-F238E27FC236}">
                <a16:creationId xmlns:a16="http://schemas.microsoft.com/office/drawing/2014/main" id="{AC0B5710-E898-4E44-A941-9B2F8F986C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0248" y="3599950"/>
            <a:ext cx="4398745" cy="266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087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Results</a:t>
            </a:r>
            <a:endParaRPr dirty="0"/>
          </a:p>
        </p:txBody>
      </p:sp>
      <p:sp>
        <p:nvSpPr>
          <p:cNvPr id="369" name="Google Shape;369;p4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lvl="0"/>
            <a:r>
              <a:rPr lang="en-US" sz="4400" dirty="0"/>
              <a:t>Common stats in public health</a:t>
            </a:r>
          </a:p>
          <a:p>
            <a:pPr lvl="1"/>
            <a:r>
              <a:rPr lang="en-US" sz="2400" dirty="0"/>
              <a:t>Odds ratios (OR was calculated for each age group showing “protective exposure”</a:t>
            </a:r>
          </a:p>
          <a:p>
            <a:pPr lvl="1"/>
            <a:r>
              <a:rPr lang="en-US" sz="2400" dirty="0"/>
              <a:t>Chi squared test was applied to race and risk</a:t>
            </a:r>
          </a:p>
          <a:p>
            <a:pPr lvl="1"/>
            <a:r>
              <a:rPr lang="en-US" sz="2400" dirty="0"/>
              <a:t>of mortality (minor, average, major and extreme). The results support the null hypothesis</a:t>
            </a:r>
          </a:p>
          <a:p>
            <a:pPr lvl="1"/>
            <a:r>
              <a:rPr lang="en-US" sz="2400" dirty="0"/>
              <a:t>Correlations (The performed correlation analysis demonstrates a strong correlation between mortality and LOS</a:t>
            </a:r>
          </a:p>
          <a:p>
            <a:pPr lvl="1"/>
            <a:r>
              <a:rPr lang="en-US" sz="2400" dirty="0"/>
              <a:t>Logistic Regression  </a:t>
            </a:r>
          </a:p>
          <a:p>
            <a:pPr lvl="0"/>
            <a:endParaRPr lang="en-US" sz="4400" dirty="0"/>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Tree>
    <p:extLst>
      <p:ext uri="{BB962C8B-B14F-4D97-AF65-F5344CB8AC3E}">
        <p14:creationId xmlns:p14="http://schemas.microsoft.com/office/powerpoint/2010/main" val="31420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Get PHIT UTPB BOOTCAMP: real public health data analytics</a:t>
            </a:r>
            <a:endParaRPr dirty="0"/>
          </a:p>
        </p:txBody>
      </p:sp>
      <p:sp>
        <p:nvSpPr>
          <p:cNvPr id="122" name="Google Shape;122;p2"/>
          <p:cNvSpPr txBox="1">
            <a:spLocks noGrp="1"/>
          </p:cNvSpPr>
          <p:nvPr>
            <p:ph type="body" idx="1"/>
          </p:nvPr>
        </p:nvSpPr>
        <p:spPr>
          <a:xfrm>
            <a:off x="1" y="1600200"/>
            <a:ext cx="8986344" cy="4572000"/>
          </a:xfrm>
          <a:prstGeom prst="rect">
            <a:avLst/>
          </a:prstGeom>
          <a:noFill/>
          <a:ln>
            <a:noFill/>
          </a:ln>
        </p:spPr>
        <p:txBody>
          <a:bodyPr spcFirstLastPara="1" wrap="square" lIns="91425" tIns="274300" rIns="91425" bIns="45700" anchor="t" anchorCtr="0">
            <a:noAutofit/>
          </a:bodyPr>
          <a:lstStyle/>
          <a:p>
            <a:pPr marL="457200" lvl="0" indent="-228600" algn="l" rtl="0">
              <a:lnSpc>
                <a:spcPct val="100000"/>
              </a:lnSpc>
              <a:spcBef>
                <a:spcPts val="0"/>
              </a:spcBef>
              <a:spcAft>
                <a:spcPts val="0"/>
              </a:spcAft>
              <a:buSzPts val="3200"/>
              <a:buNone/>
            </a:pPr>
            <a:r>
              <a:rPr lang="en-US" dirty="0"/>
              <a:t>Introduction</a:t>
            </a:r>
          </a:p>
          <a:p>
            <a:pPr marL="457200" lvl="0" indent="-228600" algn="l" rtl="0">
              <a:lnSpc>
                <a:spcPct val="100000"/>
              </a:lnSpc>
              <a:spcBef>
                <a:spcPts val="0"/>
              </a:spcBef>
              <a:spcAft>
                <a:spcPts val="0"/>
              </a:spcAft>
              <a:buSzPts val="3200"/>
              <a:buNone/>
            </a:pPr>
            <a:r>
              <a:rPr lang="en-US" b="0" i="0" dirty="0">
                <a:solidFill>
                  <a:srgbClr val="000000"/>
                </a:solidFill>
                <a:effectLst/>
                <a:latin typeface="Open Sans" panose="020B0604020202020204" pitchFamily="34" charset="0"/>
              </a:rPr>
              <a:t>   Public health informatics and technology (PHIT)  is an emerging field that blends techniques from computer science, statistics, and epidemiology, among other domains. Public health informatics  approaches show promise in addressing critical public health needs, including analysis of  outbreaks and emergences. These approaches can help improve the timeliness of health information, respond to public health threats earlier, and increase the efficiency and effectiveness of prevention campaigns.</a:t>
            </a:r>
            <a:endParaRPr lang="en-US" dirty="0"/>
          </a:p>
          <a:p>
            <a:pPr marL="457200" lvl="0" indent="-228600" algn="l" rtl="0">
              <a:lnSpc>
                <a:spcPct val="100000"/>
              </a:lnSpc>
              <a:spcBef>
                <a:spcPts val="0"/>
              </a:spcBef>
              <a:spcAft>
                <a:spcPts val="0"/>
              </a:spcAft>
              <a:buSzPts val="3200"/>
              <a:buNone/>
            </a:pPr>
            <a:endParaRPr lang="en-US" dirty="0"/>
          </a:p>
          <a:p>
            <a:pPr marL="0" lvl="0" indent="0" algn="l" rtl="0">
              <a:lnSpc>
                <a:spcPct val="100000"/>
              </a:lnSpc>
              <a:spcBef>
                <a:spcPts val="0"/>
              </a:spcBef>
              <a:spcAft>
                <a:spcPts val="0"/>
              </a:spcAft>
              <a:buSzPts val="3200"/>
              <a:buNone/>
            </a:pPr>
            <a:endParaRPr dirty="0"/>
          </a:p>
          <a:p>
            <a:pPr marL="0" lvl="0" indent="0" algn="l" rtl="0">
              <a:lnSpc>
                <a:spcPct val="100000"/>
              </a:lnSpc>
              <a:spcBef>
                <a:spcPts val="0"/>
              </a:spcBef>
              <a:spcAft>
                <a:spcPts val="0"/>
              </a:spcAft>
              <a:buSzPts val="3200"/>
              <a:buNone/>
            </a:pPr>
            <a:endParaRPr dirty="0"/>
          </a:p>
          <a:p>
            <a:pPr marL="457200" lvl="0" indent="-228600" algn="l" rtl="0">
              <a:lnSpc>
                <a:spcPct val="100000"/>
              </a:lnSpc>
              <a:spcBef>
                <a:spcPts val="0"/>
              </a:spcBef>
              <a:spcAft>
                <a:spcPts val="0"/>
              </a:spcAft>
              <a:buSzPts val="3200"/>
              <a:buNone/>
            </a:pPr>
            <a:endParaRPr dirty="0"/>
          </a:p>
          <a:p>
            <a:pPr marL="0" lvl="0" indent="0" algn="l" rtl="0">
              <a:lnSpc>
                <a:spcPct val="100000"/>
              </a:lnSpc>
              <a:spcBef>
                <a:spcPts val="640"/>
              </a:spcBef>
              <a:spcAft>
                <a:spcPts val="0"/>
              </a:spcAft>
              <a:buSzPts val="3200"/>
              <a:buNone/>
            </a:pPr>
            <a:endParaRPr dirty="0"/>
          </a:p>
          <a:p>
            <a:pPr marL="0" lvl="0" indent="0" algn="l" rtl="0">
              <a:lnSpc>
                <a:spcPct val="100000"/>
              </a:lnSpc>
              <a:spcBef>
                <a:spcPts val="640"/>
              </a:spcBef>
              <a:spcAft>
                <a:spcPts val="0"/>
              </a:spcAft>
              <a:buSzPts val="3200"/>
              <a:buNone/>
            </a:pPr>
            <a:endParaRPr dirty="0"/>
          </a:p>
          <a:p>
            <a:pPr marL="457200" lvl="0" indent="-228600" algn="l" rtl="0">
              <a:lnSpc>
                <a:spcPct val="100000"/>
              </a:lnSpc>
              <a:spcBef>
                <a:spcPts val="640"/>
              </a:spcBef>
              <a:spcAft>
                <a:spcPts val="0"/>
              </a:spcAft>
              <a:buSzPts val="3200"/>
              <a:buNone/>
            </a:pPr>
            <a:endParaRPr dirty="0"/>
          </a:p>
        </p:txBody>
      </p:sp>
      <p:sp>
        <p:nvSpPr>
          <p:cNvPr id="123" name="Google Shape;12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Tree>
    <p:extLst>
      <p:ext uri="{BB962C8B-B14F-4D97-AF65-F5344CB8AC3E}">
        <p14:creationId xmlns:p14="http://schemas.microsoft.com/office/powerpoint/2010/main" val="427444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Logistic regression</a:t>
            </a:r>
            <a:endParaRPr dirty="0"/>
          </a:p>
        </p:txBody>
      </p:sp>
      <p:sp>
        <p:nvSpPr>
          <p:cNvPr id="369" name="Google Shape;369;p49"/>
          <p:cNvSpPr txBox="1">
            <a:spLocks noGrp="1"/>
          </p:cNvSpPr>
          <p:nvPr>
            <p:ph type="body" idx="1"/>
          </p:nvPr>
        </p:nvSpPr>
        <p:spPr>
          <a:xfrm>
            <a:off x="457200" y="1358065"/>
            <a:ext cx="8229600" cy="4572000"/>
          </a:xfrm>
          <a:prstGeom prst="rect">
            <a:avLst/>
          </a:prstGeom>
          <a:noFill/>
          <a:ln>
            <a:noFill/>
          </a:ln>
        </p:spPr>
        <p:txBody>
          <a:bodyPr spcFirstLastPara="1" wrap="square" lIns="91425" tIns="45700" rIns="91425" bIns="45700" anchor="t" anchorCtr="0">
            <a:noAutofit/>
          </a:bodyPr>
          <a:lstStyle/>
          <a:p>
            <a:pPr lvl="0"/>
            <a:r>
              <a:rPr lang="en-US" sz="4400" dirty="0"/>
              <a:t> </a:t>
            </a:r>
            <a:r>
              <a:rPr lang="en-US" sz="1200" dirty="0"/>
              <a:t>Logistic regression (to estimate the risk (probability of mortality under the assumption of  linear model) </a:t>
            </a:r>
          </a:p>
          <a:p>
            <a:pPr lvl="0"/>
            <a:endParaRPr lang="en-US" sz="4400" dirty="0"/>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pic>
        <p:nvPicPr>
          <p:cNvPr id="1026" name="Picture 2" descr="Logistic Regression">
            <a:extLst>
              <a:ext uri="{FF2B5EF4-FFF2-40B4-BE49-F238E27FC236}">
                <a16:creationId xmlns:a16="http://schemas.microsoft.com/office/drawing/2014/main" id="{50473AFF-2388-81CF-81BC-E69387129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618" y="2585285"/>
            <a:ext cx="54387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Discussion</a:t>
            </a:r>
            <a:endParaRPr dirty="0"/>
          </a:p>
        </p:txBody>
      </p:sp>
      <p:sp>
        <p:nvSpPr>
          <p:cNvPr id="369" name="Google Shape;369;p4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lvl="0"/>
            <a:r>
              <a:rPr lang="en-US" sz="4400" dirty="0"/>
              <a:t>Support of hypothesis</a:t>
            </a:r>
          </a:p>
          <a:p>
            <a:pPr lvl="1"/>
            <a:r>
              <a:rPr lang="en-US" sz="4400" dirty="0"/>
              <a:t>Interpretation</a:t>
            </a:r>
          </a:p>
          <a:p>
            <a:pPr lvl="1"/>
            <a:r>
              <a:rPr lang="en-US" sz="4400" dirty="0"/>
              <a:t>Implications</a:t>
            </a:r>
          </a:p>
          <a:p>
            <a:pPr lvl="1"/>
            <a:r>
              <a:rPr lang="en-US" sz="4400" dirty="0"/>
              <a:t>Correlations </a:t>
            </a:r>
          </a:p>
          <a:p>
            <a:pPr lvl="0"/>
            <a:endParaRPr lang="en-US" sz="4400" dirty="0"/>
          </a:p>
        </p:txBody>
      </p:sp>
      <p:sp>
        <p:nvSpPr>
          <p:cNvPr id="370" name="Google Shape;37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Tree>
    <p:extLst>
      <p:ext uri="{BB962C8B-B14F-4D97-AF65-F5344CB8AC3E}">
        <p14:creationId xmlns:p14="http://schemas.microsoft.com/office/powerpoint/2010/main" val="2304787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Thank you to organizers</a:t>
            </a:r>
            <a:endParaRPr dirty="0"/>
          </a:p>
        </p:txBody>
      </p:sp>
      <p:sp>
        <p:nvSpPr>
          <p:cNvPr id="377" name="Google Shape;377;p5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457200" lvl="0" indent="-347472" algn="l" rtl="0">
              <a:lnSpc>
                <a:spcPct val="100000"/>
              </a:lnSpc>
              <a:spcBef>
                <a:spcPts val="0"/>
              </a:spcBef>
              <a:spcAft>
                <a:spcPts val="2400"/>
              </a:spcAft>
              <a:buClr>
                <a:schemeClr val="dk1"/>
              </a:buClr>
              <a:buSzPts val="3200"/>
              <a:buChar char="•"/>
            </a:pPr>
            <a:r>
              <a:rPr lang="en-US" sz="4800" dirty="0"/>
              <a:t>It was an excellent bootcamp and we learned a lot!</a:t>
            </a:r>
            <a:endParaRPr sz="4800" dirty="0"/>
          </a:p>
          <a:p>
            <a:pPr marL="457200" lvl="0" indent="-228600" algn="l" rtl="0">
              <a:lnSpc>
                <a:spcPct val="100000"/>
              </a:lnSpc>
              <a:spcBef>
                <a:spcPts val="640"/>
              </a:spcBef>
              <a:spcAft>
                <a:spcPts val="0"/>
              </a:spcAft>
              <a:buClr>
                <a:schemeClr val="dk1"/>
              </a:buClr>
              <a:buSzPts val="3200"/>
              <a:buNone/>
            </a:pPr>
            <a:endParaRPr dirty="0"/>
          </a:p>
        </p:txBody>
      </p:sp>
      <p:sp>
        <p:nvSpPr>
          <p:cNvPr id="378" name="Google Shape;378;p5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Methods</a:t>
            </a:r>
            <a:endParaRPr dirty="0"/>
          </a:p>
        </p:txBody>
      </p:sp>
      <p:sp>
        <p:nvSpPr>
          <p:cNvPr id="122" name="Google Shape;122;p2"/>
          <p:cNvSpPr txBox="1">
            <a:spLocks noGrp="1"/>
          </p:cNvSpPr>
          <p:nvPr>
            <p:ph type="body" idx="1"/>
          </p:nvPr>
        </p:nvSpPr>
        <p:spPr>
          <a:xfrm>
            <a:off x="457199" y="1600200"/>
            <a:ext cx="8529145" cy="4572000"/>
          </a:xfrm>
          <a:prstGeom prst="rect">
            <a:avLst/>
          </a:prstGeom>
          <a:noFill/>
          <a:ln>
            <a:noFill/>
          </a:ln>
        </p:spPr>
        <p:txBody>
          <a:bodyPr spcFirstLastPara="1" wrap="square" lIns="91425" tIns="274300" rIns="91425" bIns="45700" anchor="t" anchorCtr="0">
            <a:noAutofit/>
          </a:bodyPr>
          <a:lstStyle/>
          <a:p>
            <a:pPr marL="109728" lvl="0" indent="0" algn="l" rtl="0">
              <a:lnSpc>
                <a:spcPct val="100000"/>
              </a:lnSpc>
              <a:spcBef>
                <a:spcPts val="0"/>
              </a:spcBef>
              <a:spcAft>
                <a:spcPts val="2400"/>
              </a:spcAft>
              <a:buSzPts val="3200"/>
              <a:buNone/>
            </a:pPr>
            <a:r>
              <a:rPr lang="en-US" sz="2800" dirty="0"/>
              <a:t>The methods we used in this project include: </a:t>
            </a:r>
          </a:p>
          <a:p>
            <a:pPr marL="109728" indent="0">
              <a:spcBef>
                <a:spcPts val="0"/>
              </a:spcBef>
              <a:spcAft>
                <a:spcPts val="2400"/>
              </a:spcAft>
              <a:buNone/>
            </a:pPr>
            <a:r>
              <a:rPr lang="en-US" sz="2800" dirty="0"/>
              <a:t>1) Python programming for  data cleaning and visualization</a:t>
            </a:r>
          </a:p>
          <a:p>
            <a:pPr marL="109728" lvl="0" indent="0" algn="l" rtl="0">
              <a:lnSpc>
                <a:spcPct val="100000"/>
              </a:lnSpc>
              <a:spcBef>
                <a:spcPts val="0"/>
              </a:spcBef>
              <a:spcAft>
                <a:spcPts val="2400"/>
              </a:spcAft>
              <a:buSzPts val="3200"/>
              <a:buNone/>
            </a:pPr>
            <a:r>
              <a:rPr lang="en-US" sz="2800" dirty="0"/>
              <a:t>2) application of  statistical  methods for  data analytics (max, min, mean, variance, regression)</a:t>
            </a:r>
          </a:p>
          <a:p>
            <a:pPr marL="109728" lvl="0" indent="0" algn="l" rtl="0">
              <a:lnSpc>
                <a:spcPct val="100000"/>
              </a:lnSpc>
              <a:spcBef>
                <a:spcPts val="0"/>
              </a:spcBef>
              <a:spcAft>
                <a:spcPts val="2400"/>
              </a:spcAft>
              <a:buSzPts val="3200"/>
              <a:buNone/>
            </a:pPr>
            <a:r>
              <a:rPr lang="en-US" sz="2800" dirty="0"/>
              <a:t>3) Tableau platform for multi featured visualization and correlation analysis </a:t>
            </a:r>
          </a:p>
          <a:p>
            <a:pPr marL="109728" lvl="0" indent="0" algn="l" rtl="0">
              <a:lnSpc>
                <a:spcPct val="100000"/>
              </a:lnSpc>
              <a:spcBef>
                <a:spcPts val="0"/>
              </a:spcBef>
              <a:spcAft>
                <a:spcPts val="2400"/>
              </a:spcAft>
              <a:buSzPts val="3200"/>
              <a:buNone/>
            </a:pPr>
            <a:endParaRPr lang="en-US" sz="2800" dirty="0"/>
          </a:p>
          <a:p>
            <a:pPr marL="109728" lvl="0" indent="0" algn="l" rtl="0">
              <a:lnSpc>
                <a:spcPct val="100000"/>
              </a:lnSpc>
              <a:spcBef>
                <a:spcPts val="0"/>
              </a:spcBef>
              <a:spcAft>
                <a:spcPts val="2400"/>
              </a:spcAft>
              <a:buSzPts val="3200"/>
              <a:buNone/>
            </a:pPr>
            <a:r>
              <a:rPr lang="en-US" sz="2800" dirty="0"/>
              <a:t> </a:t>
            </a:r>
            <a:endParaRPr sz="2800" dirty="0"/>
          </a:p>
          <a:p>
            <a:pPr marL="457200" lvl="0" indent="-228600" algn="l" rtl="0">
              <a:lnSpc>
                <a:spcPct val="100000"/>
              </a:lnSpc>
              <a:spcBef>
                <a:spcPts val="0"/>
              </a:spcBef>
              <a:spcAft>
                <a:spcPts val="0"/>
              </a:spcAft>
              <a:buSzPts val="3200"/>
              <a:buNone/>
            </a:pPr>
            <a:endParaRPr dirty="0"/>
          </a:p>
          <a:p>
            <a:pPr marL="0" lvl="0" indent="0" algn="l" rtl="0">
              <a:lnSpc>
                <a:spcPct val="100000"/>
              </a:lnSpc>
              <a:spcBef>
                <a:spcPts val="0"/>
              </a:spcBef>
              <a:spcAft>
                <a:spcPts val="0"/>
              </a:spcAft>
              <a:buSzPts val="3200"/>
              <a:buNone/>
            </a:pPr>
            <a:endParaRPr dirty="0"/>
          </a:p>
          <a:p>
            <a:pPr marL="0" lvl="0" indent="0" algn="l" rtl="0">
              <a:lnSpc>
                <a:spcPct val="100000"/>
              </a:lnSpc>
              <a:spcBef>
                <a:spcPts val="0"/>
              </a:spcBef>
              <a:spcAft>
                <a:spcPts val="0"/>
              </a:spcAft>
              <a:buSzPts val="3200"/>
              <a:buNone/>
            </a:pPr>
            <a:endParaRPr dirty="0"/>
          </a:p>
          <a:p>
            <a:pPr marL="457200" lvl="0" indent="-228600" algn="l" rtl="0">
              <a:lnSpc>
                <a:spcPct val="100000"/>
              </a:lnSpc>
              <a:spcBef>
                <a:spcPts val="0"/>
              </a:spcBef>
              <a:spcAft>
                <a:spcPts val="0"/>
              </a:spcAft>
              <a:buSzPts val="3200"/>
              <a:buNone/>
            </a:pPr>
            <a:endParaRPr dirty="0"/>
          </a:p>
          <a:p>
            <a:pPr marL="0" lvl="0" indent="0" algn="l" rtl="0">
              <a:lnSpc>
                <a:spcPct val="100000"/>
              </a:lnSpc>
              <a:spcBef>
                <a:spcPts val="640"/>
              </a:spcBef>
              <a:spcAft>
                <a:spcPts val="0"/>
              </a:spcAft>
              <a:buSzPts val="3200"/>
              <a:buNone/>
            </a:pPr>
            <a:endParaRPr dirty="0"/>
          </a:p>
          <a:p>
            <a:pPr marL="0" lvl="0" indent="0" algn="l" rtl="0">
              <a:lnSpc>
                <a:spcPct val="100000"/>
              </a:lnSpc>
              <a:spcBef>
                <a:spcPts val="640"/>
              </a:spcBef>
              <a:spcAft>
                <a:spcPts val="0"/>
              </a:spcAft>
              <a:buSzPts val="3200"/>
              <a:buNone/>
            </a:pPr>
            <a:endParaRPr dirty="0"/>
          </a:p>
          <a:p>
            <a:pPr marL="457200" lvl="0" indent="-228600" algn="l" rtl="0">
              <a:lnSpc>
                <a:spcPct val="100000"/>
              </a:lnSpc>
              <a:spcBef>
                <a:spcPts val="640"/>
              </a:spcBef>
              <a:spcAft>
                <a:spcPts val="0"/>
              </a:spcAft>
              <a:buSzPts val="3200"/>
              <a:buNone/>
            </a:pPr>
            <a:endParaRPr dirty="0"/>
          </a:p>
        </p:txBody>
      </p:sp>
      <p:sp>
        <p:nvSpPr>
          <p:cNvPr id="123" name="Google Shape;12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Results</a:t>
            </a:r>
            <a:endParaRPr dirty="0"/>
          </a:p>
        </p:txBody>
      </p:sp>
      <p:sp>
        <p:nvSpPr>
          <p:cNvPr id="131" name="Google Shape;131;p4"/>
          <p:cNvSpPr txBox="1">
            <a:spLocks noGrp="1"/>
          </p:cNvSpPr>
          <p:nvPr>
            <p:ph type="body" idx="1"/>
          </p:nvPr>
        </p:nvSpPr>
        <p:spPr>
          <a:xfrm>
            <a:off x="638629" y="1471433"/>
            <a:ext cx="8229600" cy="486499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200"/>
              <a:buNone/>
            </a:pPr>
            <a:r>
              <a:rPr lang="en-US" dirty="0"/>
              <a:t>We found  that </a:t>
            </a:r>
          </a:p>
          <a:p>
            <a:pPr marL="0" indent="0">
              <a:spcBef>
                <a:spcPts val="0"/>
              </a:spcBef>
              <a:buNone/>
            </a:pPr>
            <a:r>
              <a:rPr lang="en-US" dirty="0"/>
              <a:t>The data set can be presented by a 2-D matrix (26430, 33)</a:t>
            </a:r>
          </a:p>
          <a:p>
            <a:pPr marL="0" indent="0">
              <a:spcBef>
                <a:spcPts val="0"/>
              </a:spcBef>
              <a:buNone/>
            </a:pPr>
            <a:r>
              <a:rPr lang="en-US" dirty="0"/>
              <a:t>However, the data set  after cleaning has been reduced to</a:t>
            </a:r>
          </a:p>
          <a:p>
            <a:pPr marL="0" indent="0">
              <a:spcBef>
                <a:spcPts val="0"/>
              </a:spcBef>
              <a:buNone/>
            </a:pPr>
            <a:r>
              <a:rPr lang="en-US" dirty="0"/>
              <a:t>the 2-D matrix of the (1555, 32) size basically to missing values. Detailed analysis using Python (left) and Tableau (right) was made</a:t>
            </a:r>
          </a:p>
          <a:p>
            <a:pPr lvl="0" indent="-457200" algn="l" rtl="0">
              <a:lnSpc>
                <a:spcPct val="100000"/>
              </a:lnSpc>
              <a:spcBef>
                <a:spcPts val="0"/>
              </a:spcBef>
              <a:spcAft>
                <a:spcPts val="0"/>
              </a:spcAft>
              <a:buSzPts val="3200"/>
              <a:buAutoNum type="arabicParenR"/>
            </a:pPr>
            <a:endParaRPr lang="en-US" dirty="0"/>
          </a:p>
          <a:p>
            <a:pPr marL="0" lvl="0" indent="0" algn="l" rtl="0">
              <a:lnSpc>
                <a:spcPct val="100000"/>
              </a:lnSpc>
              <a:spcBef>
                <a:spcPts val="0"/>
              </a:spcBef>
              <a:spcAft>
                <a:spcPts val="0"/>
              </a:spcAft>
              <a:buSzPts val="3200"/>
              <a:buNone/>
            </a:pPr>
            <a:endParaRPr dirty="0"/>
          </a:p>
        </p:txBody>
      </p:sp>
      <p:sp>
        <p:nvSpPr>
          <p:cNvPr id="132" name="Google Shape;132;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
        <p:nvSpPr>
          <p:cNvPr id="7" name="Google Shape;130;p4">
            <a:extLst>
              <a:ext uri="{FF2B5EF4-FFF2-40B4-BE49-F238E27FC236}">
                <a16:creationId xmlns:a16="http://schemas.microsoft.com/office/drawing/2014/main" id="{C594D0A9-58C7-2171-FF70-AEAA42B226C3}"/>
              </a:ext>
            </a:extLst>
          </p:cNvPr>
          <p:cNvSpPr txBox="1">
            <a:spLocks/>
          </p:cNvSpPr>
          <p:nvPr/>
        </p:nvSpPr>
        <p:spPr>
          <a:xfrm>
            <a:off x="275771" y="2569244"/>
            <a:ext cx="8229600" cy="1143000"/>
          </a:xfrm>
          <a:prstGeom prst="rect">
            <a:avLst/>
          </a:prstGeom>
          <a:noFill/>
          <a:ln>
            <a:noFill/>
          </a:ln>
        </p:spPr>
        <p:txBody>
          <a:bodyPr spcFirstLastPara="1" vert="horz" wrap="square" lIns="91425" tIns="45700" rIns="91425" bIns="45700" rtlCol="0" anchor="ctr" anchorCtr="0">
            <a:noAutofit/>
          </a:bodyPr>
          <a:lstStyle>
            <a:lvl1pPr lvl="0" algn="ctr" defTabSz="914400" rtl="0" eaLnBrk="1" latinLnBrk="0" hangingPunct="1">
              <a:lnSpc>
                <a:spcPct val="100000"/>
              </a:lnSpc>
              <a:spcBef>
                <a:spcPts val="0"/>
              </a:spcBef>
              <a:spcAft>
                <a:spcPts val="0"/>
              </a:spcAft>
              <a:buSzPts val="1400"/>
              <a:buNone/>
              <a:defRPr sz="3600" kern="1200">
                <a:solidFill>
                  <a:schemeClr val="dk1"/>
                </a:solidFill>
                <a:latin typeface="Verdana"/>
                <a:ea typeface="Verdana"/>
                <a:cs typeface="Verdana"/>
                <a:sym typeface="Verdana"/>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buClrTx/>
              <a:buFontTx/>
            </a:pPr>
            <a:r>
              <a:rPr lang="en-US" dirty="0"/>
              <a:t> </a:t>
            </a:r>
          </a:p>
        </p:txBody>
      </p:sp>
      <p:pic>
        <p:nvPicPr>
          <p:cNvPr id="1026" name="Picture 2">
            <a:extLst>
              <a:ext uri="{FF2B5EF4-FFF2-40B4-BE49-F238E27FC236}">
                <a16:creationId xmlns:a16="http://schemas.microsoft.com/office/drawing/2014/main" id="{6B02E84D-9674-32B7-8A7E-16110CD7D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86" y="3766039"/>
            <a:ext cx="3229429" cy="20068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EFC9247F-48E6-439C-90B8-7D01CDE999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087" y="3712244"/>
            <a:ext cx="3010067" cy="196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Discussion </a:t>
            </a:r>
            <a:endParaRPr dirty="0"/>
          </a:p>
        </p:txBody>
      </p:sp>
      <p:sp>
        <p:nvSpPr>
          <p:cNvPr id="148" name="Google Shape;148;p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457200" lvl="0" indent="-347472" algn="l" rtl="0">
              <a:lnSpc>
                <a:spcPct val="100000"/>
              </a:lnSpc>
              <a:spcBef>
                <a:spcPts val="0"/>
              </a:spcBef>
              <a:spcAft>
                <a:spcPts val="2400"/>
              </a:spcAft>
              <a:buClr>
                <a:schemeClr val="dk1"/>
              </a:buClr>
              <a:buSzPts val="3200"/>
              <a:buChar char="•"/>
            </a:pPr>
            <a:r>
              <a:rPr lang="en-US" dirty="0"/>
              <a:t>Our study shows that   public health informatics can be a useful tool for the public data understanding ,  knowledge extraction and data interpretation. The data cleaning using Python  substantially </a:t>
            </a:r>
            <a:r>
              <a:rPr lang="en-US" dirty="0" err="1"/>
              <a:t>shrinked</a:t>
            </a:r>
            <a:r>
              <a:rPr lang="en-US" dirty="0"/>
              <a:t> the data while the data visualization using Tableau  demonstrated the features dependency due to high covariance between the features utilities. Statistical analysis allowed to calculate the main features and build regression models.</a:t>
            </a:r>
            <a:endParaRPr dirty="0"/>
          </a:p>
        </p:txBody>
      </p:sp>
      <p:sp>
        <p:nvSpPr>
          <p:cNvPr id="149" name="Google Shape;149;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frame the importance of the problem</a:t>
            </a:r>
            <a:endParaRPr dirty="0"/>
          </a:p>
        </p:txBody>
      </p:sp>
      <p:sp>
        <p:nvSpPr>
          <p:cNvPr id="156" name="Google Shape;156;p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US" b="0" i="0" dirty="0">
                <a:effectLst/>
                <a:latin typeface="Arial" panose="020B0604020202020204" pitchFamily="34" charset="0"/>
              </a:rPr>
              <a:t>The Texas Health Care Information Council (THCIC) was created by Chapter 108 of the Texas Health and Safety Code (THSC) and was responsible, under Sections 108.011 through 108.0135, for collecting hospital discharge data from all state licensed hospitals except those that are statutorily exempt from the reporting requirement.</a:t>
            </a:r>
          </a:p>
          <a:p>
            <a:pPr marL="25400" lvl="0" indent="0" algn="l" rtl="0">
              <a:lnSpc>
                <a:spcPct val="100000"/>
              </a:lnSpc>
              <a:spcBef>
                <a:spcPts val="640"/>
              </a:spcBef>
              <a:spcAft>
                <a:spcPts val="0"/>
              </a:spcAft>
              <a:buSzPts val="3200"/>
              <a:buNone/>
            </a:pPr>
            <a:r>
              <a:rPr lang="en-US" dirty="0">
                <a:latin typeface="Arial" panose="020B0604020202020204" pitchFamily="34" charset="0"/>
              </a:rPr>
              <a:t>The data represents a great deal of information and it is very important to understand the data using fundamental algorithms prior to process the data with advanced IT methods including predictive modeling tools.</a:t>
            </a:r>
            <a:endParaRPr dirty="0"/>
          </a:p>
        </p:txBody>
      </p:sp>
      <p:sp>
        <p:nvSpPr>
          <p:cNvPr id="157" name="Google Shape;157;p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Literature review</a:t>
            </a:r>
            <a:endParaRPr dirty="0"/>
          </a:p>
        </p:txBody>
      </p:sp>
      <p:sp>
        <p:nvSpPr>
          <p:cNvPr id="208" name="Google Shape;208;p1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algn="l"/>
            <a:r>
              <a:rPr lang="en-US" b="0" i="0" u="none" strike="noStrike" dirty="0">
                <a:effectLst/>
                <a:latin typeface="Amazon Ember"/>
                <a:hlinkClick r:id="rId3">
                  <a:extLst>
                    <a:ext uri="{A12FA001-AC4F-418D-AE19-62706E023703}">
                      <ahyp:hlinkClr xmlns:ahyp="http://schemas.microsoft.com/office/drawing/2018/hyperlinkcolor" val="tx"/>
                    </a:ext>
                  </a:extLst>
                </a:hlinkClick>
              </a:rPr>
              <a:t>Health Informatics: Practical Guide Seventh Edition</a:t>
            </a:r>
            <a:endParaRPr lang="en-US" b="1" i="0" dirty="0">
              <a:effectLst/>
              <a:latin typeface="Amazon Ember"/>
            </a:endParaRPr>
          </a:p>
          <a:p>
            <a:pPr algn="l"/>
            <a:r>
              <a:rPr lang="en-US" b="0" i="0" dirty="0">
                <a:effectLst/>
                <a:latin typeface="Amazon Ember"/>
              </a:rPr>
              <a:t>by </a:t>
            </a:r>
            <a:r>
              <a:rPr lang="en-US" b="0" i="0" u="none" strike="noStrike" dirty="0">
                <a:effectLst/>
                <a:latin typeface="Amazon Ember"/>
                <a:hlinkClick r:id="rId4">
                  <a:extLst>
                    <a:ext uri="{A12FA001-AC4F-418D-AE19-62706E023703}">
                      <ahyp:hlinkClr xmlns:ahyp="http://schemas.microsoft.com/office/drawing/2018/hyperlinkcolor" val="tx"/>
                    </a:ext>
                  </a:extLst>
                </a:hlinkClick>
              </a:rPr>
              <a:t>William R. Hersh</a:t>
            </a:r>
            <a:r>
              <a:rPr lang="en-US" b="0" i="0" dirty="0">
                <a:effectLst/>
                <a:latin typeface="Amazon Ember"/>
              </a:rPr>
              <a:t> and </a:t>
            </a:r>
            <a:r>
              <a:rPr lang="en-US" b="0" i="0" u="none" strike="noStrike" dirty="0">
                <a:effectLst/>
                <a:latin typeface="Amazon Ember"/>
                <a:hlinkClick r:id="rId5">
                  <a:extLst>
                    <a:ext uri="{A12FA001-AC4F-418D-AE19-62706E023703}">
                      <ahyp:hlinkClr xmlns:ahyp="http://schemas.microsoft.com/office/drawing/2018/hyperlinkcolor" val="tx"/>
                    </a:ext>
                  </a:extLst>
                </a:hlinkClick>
              </a:rPr>
              <a:t>Robert E. Hoyt</a:t>
            </a:r>
            <a:r>
              <a:rPr lang="en-US" b="0" i="0" dirty="0">
                <a:effectLst/>
                <a:latin typeface="Amazon Ember"/>
              </a:rPr>
              <a:t> </a:t>
            </a:r>
          </a:p>
          <a:p>
            <a:pPr algn="l"/>
            <a:endParaRPr lang="en-US" dirty="0">
              <a:latin typeface="Amazon Ember"/>
            </a:endParaRPr>
          </a:p>
          <a:p>
            <a:r>
              <a:rPr lang="en-US" dirty="0">
                <a:latin typeface="Amazon Ember"/>
                <a:hlinkClick r:id="rId6">
                  <a:extLst>
                    <a:ext uri="{A12FA001-AC4F-418D-AE19-62706E023703}">
                      <ahyp:hlinkClr xmlns:ahyp="http://schemas.microsoft.com/office/drawing/2018/hyperlinkcolor" val="tx"/>
                    </a:ext>
                  </a:extLst>
                </a:hlinkClick>
              </a:rPr>
              <a:t>Public Health: What It Is and How It Works</a:t>
            </a:r>
            <a:endParaRPr lang="en-US" dirty="0">
              <a:latin typeface="Amazon Ember"/>
            </a:endParaRPr>
          </a:p>
          <a:p>
            <a:r>
              <a:rPr lang="en-US" dirty="0">
                <a:latin typeface="Amazon Ember"/>
              </a:rPr>
              <a:t>by Guthrie S. </a:t>
            </a:r>
            <a:r>
              <a:rPr lang="en-US" dirty="0" err="1">
                <a:latin typeface="Amazon Ember"/>
              </a:rPr>
              <a:t>Birkhead</a:t>
            </a:r>
            <a:r>
              <a:rPr lang="en-US" dirty="0">
                <a:latin typeface="Amazon Ember"/>
              </a:rPr>
              <a:t>, Cynthia B. Morrow</a:t>
            </a:r>
          </a:p>
          <a:p>
            <a:endParaRPr lang="en-US" dirty="0">
              <a:latin typeface="Amazon Ember"/>
            </a:endParaRPr>
          </a:p>
          <a:p>
            <a:r>
              <a:rPr lang="en-US" dirty="0">
                <a:latin typeface="Amazon Ember"/>
              </a:rPr>
              <a:t>These books provide the fundamentals of public health analytics including insights into public health data management</a:t>
            </a:r>
          </a:p>
          <a:p>
            <a:pPr algn="l"/>
            <a:endParaRPr lang="en-US" b="0" i="0" dirty="0">
              <a:effectLst/>
              <a:latin typeface="Amazon Ember"/>
            </a:endParaRPr>
          </a:p>
          <a:p>
            <a:pPr marL="25400" lvl="0" indent="0" algn="l" rtl="0">
              <a:lnSpc>
                <a:spcPct val="100000"/>
              </a:lnSpc>
              <a:spcBef>
                <a:spcPts val="640"/>
              </a:spcBef>
              <a:spcAft>
                <a:spcPts val="0"/>
              </a:spcAft>
              <a:buClr>
                <a:schemeClr val="dk1"/>
              </a:buClr>
              <a:buSzPts val="3200"/>
              <a:buNone/>
            </a:pPr>
            <a:endParaRPr dirty="0"/>
          </a:p>
        </p:txBody>
      </p:sp>
      <p:sp>
        <p:nvSpPr>
          <p:cNvPr id="209" name="Google Shape;209;p1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State goal of the study</a:t>
            </a:r>
            <a:endParaRPr dirty="0"/>
          </a:p>
        </p:txBody>
      </p:sp>
      <p:sp>
        <p:nvSpPr>
          <p:cNvPr id="294" name="Google Shape;294;p2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US" dirty="0"/>
              <a:t>“Original: the goal of the </a:t>
            </a:r>
            <a:r>
              <a:rPr lang="en-US" dirty="0" err="1"/>
              <a:t>sudy</a:t>
            </a:r>
            <a:r>
              <a:rPr lang="en-US" dirty="0"/>
              <a:t> is: </a:t>
            </a:r>
          </a:p>
          <a:p>
            <a:pPr marL="482600" lvl="0" indent="-457200" algn="l" rtl="0">
              <a:lnSpc>
                <a:spcPct val="100000"/>
              </a:lnSpc>
              <a:spcBef>
                <a:spcPts val="640"/>
              </a:spcBef>
              <a:spcAft>
                <a:spcPts val="0"/>
              </a:spcAft>
              <a:buSzPts val="3200"/>
              <a:buAutoNum type="arabicParenR"/>
            </a:pPr>
            <a:r>
              <a:rPr lang="en-US" dirty="0"/>
              <a:t>to understand the data, </a:t>
            </a:r>
          </a:p>
          <a:p>
            <a:pPr marL="482600" lvl="0" indent="-457200" algn="l" rtl="0">
              <a:lnSpc>
                <a:spcPct val="100000"/>
              </a:lnSpc>
              <a:spcBef>
                <a:spcPts val="640"/>
              </a:spcBef>
              <a:spcAft>
                <a:spcPts val="0"/>
              </a:spcAft>
              <a:buSzPts val="3200"/>
              <a:buAutoNum type="arabicParenR"/>
            </a:pPr>
            <a:r>
              <a:rPr lang="en-US" dirty="0"/>
              <a:t>To estimate the data quality</a:t>
            </a:r>
          </a:p>
          <a:p>
            <a:pPr marL="482600" lvl="0" indent="-457200" algn="l" rtl="0">
              <a:lnSpc>
                <a:spcPct val="100000"/>
              </a:lnSpc>
              <a:spcBef>
                <a:spcPts val="640"/>
              </a:spcBef>
              <a:spcAft>
                <a:spcPts val="0"/>
              </a:spcAft>
              <a:buSzPts val="3200"/>
              <a:buAutoNum type="arabicParenR"/>
            </a:pPr>
            <a:r>
              <a:rPr lang="en-US" dirty="0"/>
              <a:t>To clean the data</a:t>
            </a:r>
          </a:p>
          <a:p>
            <a:pPr marL="482600" lvl="0" indent="-457200" algn="l" rtl="0">
              <a:lnSpc>
                <a:spcPct val="100000"/>
              </a:lnSpc>
              <a:spcBef>
                <a:spcPts val="640"/>
              </a:spcBef>
              <a:spcAft>
                <a:spcPts val="0"/>
              </a:spcAft>
              <a:buSzPts val="3200"/>
              <a:buAutoNum type="arabicParenR"/>
            </a:pPr>
            <a:r>
              <a:rPr lang="en-US" dirty="0"/>
              <a:t>To visualize the data</a:t>
            </a:r>
          </a:p>
          <a:p>
            <a:pPr marL="482600" indent="-457200">
              <a:buFont typeface="Arial" panose="020B0604020202020204" pitchFamily="34" charset="0"/>
              <a:buAutoNum type="arabicParenR"/>
            </a:pPr>
            <a:r>
              <a:rPr lang="en-US" dirty="0"/>
              <a:t>To perform fundamental statistical analysis</a:t>
            </a:r>
          </a:p>
          <a:p>
            <a:pPr marL="25400" lvl="0" indent="0" algn="l" rtl="0">
              <a:lnSpc>
                <a:spcPct val="100000"/>
              </a:lnSpc>
              <a:spcBef>
                <a:spcPts val="640"/>
              </a:spcBef>
              <a:spcAft>
                <a:spcPts val="0"/>
              </a:spcAft>
              <a:buSzPts val="3200"/>
              <a:buNone/>
            </a:pPr>
            <a:r>
              <a:rPr lang="en-US" dirty="0"/>
              <a:t>      Including  variance and covariance estimates</a:t>
            </a:r>
          </a:p>
          <a:p>
            <a:pPr marL="25400" lvl="0" indent="0" algn="l" rtl="0">
              <a:lnSpc>
                <a:spcPct val="100000"/>
              </a:lnSpc>
              <a:spcBef>
                <a:spcPts val="640"/>
              </a:spcBef>
              <a:spcAft>
                <a:spcPts val="0"/>
              </a:spcAft>
              <a:buSzPts val="3200"/>
              <a:buNone/>
            </a:pPr>
            <a:endParaRPr dirty="0"/>
          </a:p>
        </p:txBody>
      </p:sp>
      <p:sp>
        <p:nvSpPr>
          <p:cNvPr id="295" name="Google Shape;295;p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State goal of the study</a:t>
            </a:r>
            <a:endParaRPr dirty="0"/>
          </a:p>
        </p:txBody>
      </p:sp>
      <p:sp>
        <p:nvSpPr>
          <p:cNvPr id="294" name="Google Shape;294;p2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534670" lvl="1" indent="0">
              <a:buNone/>
            </a:pPr>
            <a:r>
              <a:rPr lang="en-US" dirty="0"/>
              <a:t>Rooted in what group learned from Literature</a:t>
            </a:r>
          </a:p>
          <a:p>
            <a:pPr marL="534670" lvl="1" indent="0">
              <a:buNone/>
            </a:pPr>
            <a:endParaRPr lang="en-US" sz="2400" dirty="0"/>
          </a:p>
          <a:p>
            <a:pPr marL="991870" lvl="1" indent="-457200">
              <a:buAutoNum type="arabicParenR"/>
            </a:pPr>
            <a:r>
              <a:rPr lang="en-US" sz="2400" dirty="0"/>
              <a:t>Fundamentals of  public and population health analytics</a:t>
            </a:r>
          </a:p>
          <a:p>
            <a:pPr marL="991870" lvl="1" indent="-457200">
              <a:buAutoNum type="arabicParenR"/>
            </a:pPr>
            <a:r>
              <a:rPr lang="en-US" sz="2400" dirty="0"/>
              <a:t>Public health data management </a:t>
            </a:r>
          </a:p>
        </p:txBody>
      </p:sp>
      <p:sp>
        <p:nvSpPr>
          <p:cNvPr id="295" name="Google Shape;295;p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Tree>
    <p:extLst>
      <p:ext uri="{BB962C8B-B14F-4D97-AF65-F5344CB8AC3E}">
        <p14:creationId xmlns:p14="http://schemas.microsoft.com/office/powerpoint/2010/main" val="3713192738"/>
      </p:ext>
    </p:extLst>
  </p:cSld>
  <p:clrMapOvr>
    <a:masterClrMapping/>
  </p:clrMapOvr>
</p:sld>
</file>

<file path=ppt/theme/theme1.xml><?xml version="1.0" encoding="utf-8"?>
<a:theme xmlns:a="http://schemas.openxmlformats.org/drawingml/2006/main" name="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8AB9AB4D98BC4BAAA9D505DFF93CE3" ma:contentTypeVersion="11" ma:contentTypeDescription="Create a new document." ma:contentTypeScope="" ma:versionID="0d13ac8d4d66309f11528dcbf9bc8022">
  <xsd:schema xmlns:xsd="http://www.w3.org/2001/XMLSchema" xmlns:xs="http://www.w3.org/2001/XMLSchema" xmlns:p="http://schemas.microsoft.com/office/2006/metadata/properties" xmlns:ns2="2c086c50-9564-47d6-afb9-c5205c8ce221" xmlns:ns3="574780e6-2aca-4b2c-9fe3-5c9b06b608b4" targetNamespace="http://schemas.microsoft.com/office/2006/metadata/properties" ma:root="true" ma:fieldsID="c5b40efbac5900f848140b555bddce02" ns2:_="" ns3:_="">
    <xsd:import namespace="2c086c50-9564-47d6-afb9-c5205c8ce221"/>
    <xsd:import namespace="574780e6-2aca-4b2c-9fe3-5c9b06b608b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086c50-9564-47d6-afb9-c5205c8ce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4780e6-2aca-4b2c-9fe3-5c9b06b608b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62E43-94B7-4C90-87B1-CC975A8A3B9C}">
  <ds:schemaRefs>
    <ds:schemaRef ds:uri="http://schemas.microsoft.com/sharepoint/v3/contenttype/forms"/>
  </ds:schemaRefs>
</ds:datastoreItem>
</file>

<file path=customXml/itemProps2.xml><?xml version="1.0" encoding="utf-8"?>
<ds:datastoreItem xmlns:ds="http://schemas.openxmlformats.org/officeDocument/2006/customXml" ds:itemID="{689747AE-C3AC-4C34-81ED-F62E919D2B13}">
  <ds:schemaRefs>
    <ds:schemaRef ds:uri="http://purl.org/dc/elements/1.1/"/>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574780e6-2aca-4b2c-9fe3-5c9b06b608b4"/>
    <ds:schemaRef ds:uri="2c086c50-9564-47d6-afb9-c5205c8ce221"/>
  </ds:schemaRefs>
</ds:datastoreItem>
</file>

<file path=customXml/itemProps3.xml><?xml version="1.0" encoding="utf-8"?>
<ds:datastoreItem xmlns:ds="http://schemas.openxmlformats.org/officeDocument/2006/customXml" ds:itemID="{5267C500-B7BA-48CC-9775-A4F9B0CFFE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086c50-9564-47d6-afb9-c5205c8ce221"/>
    <ds:schemaRef ds:uri="574780e6-2aca-4b2c-9fe3-5c9b06b608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1898</TotalTime>
  <Words>2298</Words>
  <Application>Microsoft Office PowerPoint</Application>
  <PresentationFormat>On-screen Show (4:3)</PresentationFormat>
  <Paragraphs>207</Paragraphs>
  <Slides>22</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Consolas</vt:lpstr>
      <vt:lpstr>Trebuchet MS</vt:lpstr>
      <vt:lpstr>Amazon Ember</vt:lpstr>
      <vt:lpstr>Noto Sans Symbols</vt:lpstr>
      <vt:lpstr>Verdana</vt:lpstr>
      <vt:lpstr>Cambria</vt:lpstr>
      <vt:lpstr>Courier New</vt:lpstr>
      <vt:lpstr>Arial</vt:lpstr>
      <vt:lpstr>Roboto</vt:lpstr>
      <vt:lpstr>Calibri</vt:lpstr>
      <vt:lpstr>Open Sans</vt:lpstr>
      <vt:lpstr>SEPDPO</vt:lpstr>
      <vt:lpstr>Berlin</vt:lpstr>
      <vt:lpstr>Get PHIT UTPB BOOTCAMP: real public health data analytics</vt:lpstr>
      <vt:lpstr>Get PHIT UTPB BOOTCAMP: real public health data analytics</vt:lpstr>
      <vt:lpstr>Methods</vt:lpstr>
      <vt:lpstr>Results</vt:lpstr>
      <vt:lpstr>Discussion </vt:lpstr>
      <vt:lpstr>Introduction: frame the importance of the problem</vt:lpstr>
      <vt:lpstr>Literature review</vt:lpstr>
      <vt:lpstr>State goal of the study</vt:lpstr>
      <vt:lpstr>State goal of the study</vt:lpstr>
      <vt:lpstr>State goal of the study</vt:lpstr>
      <vt:lpstr>Methods</vt:lpstr>
      <vt:lpstr>Methods</vt:lpstr>
      <vt:lpstr>Methods</vt:lpstr>
      <vt:lpstr>Sample Size</vt:lpstr>
      <vt:lpstr>Measures  and covariates (race)</vt:lpstr>
      <vt:lpstr>Methods</vt:lpstr>
      <vt:lpstr>Results</vt:lpstr>
      <vt:lpstr>Results</vt:lpstr>
      <vt:lpstr>Results</vt:lpstr>
      <vt:lpstr>Logistic regression</vt:lpstr>
      <vt:lpstr>Discussion</vt:lpstr>
      <vt:lpstr>Thank you to organizers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Health Informatics</dc:title>
  <dc:creator>U.S. Department of Health and Human Services, Office of the National Coordinator for Health Information Technology</dc:creator>
  <cp:lastModifiedBy>Taiwo Adegunleye Ojo</cp:lastModifiedBy>
  <cp:revision>58</cp:revision>
  <dcterms:created xsi:type="dcterms:W3CDTF">2016-02-10T15:30:00Z</dcterms:created>
  <dcterms:modified xsi:type="dcterms:W3CDTF">2022-05-19T15:44:57Z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0x010100938AB9AB4D98BC4BAAA9D505DFF93CE3</vt:lpwstr>
  </property>
</Properties>
</file>